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92" autoAdjust="0"/>
  </p:normalViewPr>
  <p:slideViewPr>
    <p:cSldViewPr snapToGrid="0">
      <p:cViewPr varScale="1">
        <p:scale>
          <a:sx n="65" d="100"/>
          <a:sy n="65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escolares%20(1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escolares%20(1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escolares%20(1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escolares%20(1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escolares%20(1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sa&#250;de%20bucal%20escolares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UFPEL\T6\Projeto%20de%20Interven&#231;&#227;o\Planilha%20de%20coleta%20de%20dados_Leila_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ila%20Perdonsini\Downloads\Planilha%20de%20coleta%20de%20dados%20escolares%20(1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escolares (12).xls]Indicadores'!$C$7</c:f>
              <c:strCache>
                <c:ptCount val="1"/>
                <c:pt idx="0">
                  <c:v>Proporção de crianças, adolescentes e jovens matriculados na escola alvo submetidas às ações em saúde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escolares (12).xls]Indicadores'!$D$6:$F$6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escolares (12).xls]Indicadores'!$D$7:$F$7</c:f>
              <c:numCache>
                <c:formatCode>0.0%</c:formatCode>
                <c:ptCount val="3"/>
                <c:pt idx="0">
                  <c:v>0.49700598802395207</c:v>
                </c:pt>
                <c:pt idx="1">
                  <c:v>0.64520958083832336</c:v>
                </c:pt>
                <c:pt idx="2">
                  <c:v>0.8607784431137725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568384"/>
        <c:axId val="225559760"/>
      </c:barChart>
      <c:catAx>
        <c:axId val="2255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59760"/>
        <c:crosses val="autoZero"/>
        <c:auto val="1"/>
        <c:lblAlgn val="ctr"/>
        <c:lblOffset val="100"/>
        <c:noMultiLvlLbl val="0"/>
      </c:catAx>
      <c:valAx>
        <c:axId val="2255597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683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escolares (12).xls]Indicadores'!$C$26</c:f>
              <c:strCache>
                <c:ptCount val="1"/>
                <c:pt idx="0">
                  <c:v>Proporção de crianças, adolescentes e jovens matriculados na escola alvo com avaliação da acuidade visual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escolares (12).xls]Indicadores'!$D$25:$F$25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escolares (12).xls]Indicadores'!$D$26:$F$26</c:f>
              <c:numCache>
                <c:formatCode>0.0%</c:formatCode>
                <c:ptCount val="3"/>
                <c:pt idx="0">
                  <c:v>0</c:v>
                </c:pt>
                <c:pt idx="1">
                  <c:v>0.60628742514970058</c:v>
                </c:pt>
                <c:pt idx="2">
                  <c:v>0.81137724550898205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574264"/>
        <c:axId val="225574656"/>
      </c:barChart>
      <c:catAx>
        <c:axId val="22557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74656"/>
        <c:crosses val="autoZero"/>
        <c:auto val="1"/>
        <c:lblAlgn val="ctr"/>
        <c:lblOffset val="100"/>
        <c:noMultiLvlLbl val="0"/>
      </c:catAx>
      <c:valAx>
        <c:axId val="22557465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742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escolares (12).xls]Indicadores'!$C$38</c:f>
              <c:strCache>
                <c:ptCount val="1"/>
                <c:pt idx="0">
                  <c:v>Proporção de crianças, adolescentes e jovens matriculados na escola alvo com atualização do calendário vacinal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escolares (12).xls]Indicadores'!$D$37:$F$37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escolares (12).xls]Indicadores'!$D$38:$F$38</c:f>
              <c:numCache>
                <c:formatCode>0.0%</c:formatCode>
                <c:ptCount val="3"/>
                <c:pt idx="0">
                  <c:v>0.48353293413173654</c:v>
                </c:pt>
                <c:pt idx="1">
                  <c:v>0.48353293413173654</c:v>
                </c:pt>
                <c:pt idx="2">
                  <c:v>0.48353293413173654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570736"/>
        <c:axId val="225561720"/>
      </c:barChart>
      <c:catAx>
        <c:axId val="22557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25561720"/>
        <c:crosses val="autoZero"/>
        <c:auto val="1"/>
        <c:lblAlgn val="ctr"/>
        <c:lblOffset val="100"/>
        <c:noMultiLvlLbl val="0"/>
      </c:catAx>
      <c:valAx>
        <c:axId val="2255617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25570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escolares (12).xls]Indicadores'!$C$44</c:f>
              <c:strCache>
                <c:ptCount val="1"/>
                <c:pt idx="0">
                  <c:v>Proporção de crianças, adolescentes e jovens matriculados na escola alvo com avaliação nutricional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escolares (12).xls]Indicadores'!$D$43:$F$43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escolares (12).xls]Indicadores'!$D$44:$F$44</c:f>
              <c:numCache>
                <c:formatCode>0.0%</c:formatCode>
                <c:ptCount val="3"/>
                <c:pt idx="0">
                  <c:v>0.47305389221556887</c:v>
                </c:pt>
                <c:pt idx="1">
                  <c:v>0.47305389221556887</c:v>
                </c:pt>
                <c:pt idx="2">
                  <c:v>0.47305389221556887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611512"/>
        <c:axId val="294605240"/>
      </c:barChart>
      <c:catAx>
        <c:axId val="29461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94605240"/>
        <c:crosses val="autoZero"/>
        <c:auto val="1"/>
        <c:lblAlgn val="ctr"/>
        <c:lblOffset val="100"/>
        <c:noMultiLvlLbl val="0"/>
      </c:catAx>
      <c:valAx>
        <c:axId val="2946052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94611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escolares (12).xls]Indicadores'!$C$50</c:f>
              <c:strCache>
                <c:ptCount val="1"/>
                <c:pt idx="0">
                  <c:v>Proporção de crianças, adolescentes e jovens matriculados na escola alvo com avaliação da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escolares (12).xls]Indicadores'!$D$49:$F$49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escolares (12).xls]Indicadores'!$D$50:$F$50</c:f>
              <c:numCache>
                <c:formatCode>0.0%</c:formatCode>
                <c:ptCount val="3"/>
                <c:pt idx="0">
                  <c:v>0.49251497005988026</c:v>
                </c:pt>
                <c:pt idx="1">
                  <c:v>0.49251497005988026</c:v>
                </c:pt>
                <c:pt idx="2">
                  <c:v>0.78293413173652693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370856"/>
        <c:axId val="224371248"/>
      </c:barChart>
      <c:catAx>
        <c:axId val="22437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24371248"/>
        <c:crosses val="autoZero"/>
        <c:auto val="1"/>
        <c:lblAlgn val="ctr"/>
        <c:lblOffset val="100"/>
        <c:noMultiLvlLbl val="0"/>
      </c:catAx>
      <c:valAx>
        <c:axId val="2243712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2243708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saúde bucal escolares (1).xls]Indicadores'!$C$25</c:f>
              <c:strCache>
                <c:ptCount val="1"/>
                <c:pt idx="0">
                  <c:v>Proporção de escolares com escovação dental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 saúde bucal escolares (1).xls]Indicadores'!$D$24:$F$24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saúde bucal escolares (1).xls]Indicadores'!$D$25:$F$25</c:f>
              <c:numCache>
                <c:formatCode>0.0%</c:formatCode>
                <c:ptCount val="3"/>
                <c:pt idx="0">
                  <c:v>0</c:v>
                </c:pt>
                <c:pt idx="1">
                  <c:v>0.13922155688622753</c:v>
                </c:pt>
                <c:pt idx="2">
                  <c:v>0.27694610778443113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357424"/>
        <c:axId val="227361344"/>
      </c:barChart>
      <c:catAx>
        <c:axId val="22735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361344"/>
        <c:crosses val="autoZero"/>
        <c:auto val="1"/>
        <c:lblAlgn val="ctr"/>
        <c:lblOffset val="100"/>
        <c:noMultiLvlLbl val="0"/>
      </c:catAx>
      <c:valAx>
        <c:axId val="2273613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7357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Indicadores!$C$14</c:f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Indicadores!$D$13:$F$13</c:f>
            </c:multiLvlStrRef>
          </c:cat>
          <c:val>
            <c:numRef>
              <c:f>Indicadores!$D$14:$F$14</c:f>
            </c:numRef>
          </c:val>
        </c:ser>
        <c:ser>
          <c:idx val="0"/>
          <c:order val="0"/>
          <c:tx>
            <c:strRef>
              <c:f>'[Planilha de coleta de dados_Leila_Final.xls]Indicadores'!$C$14</c:f>
              <c:strCache>
                <c:ptCount val="1"/>
                <c:pt idx="0">
                  <c:v>Proporção crianças, adolescentes e jovens matriculados na escola alvo com avaliação clínica e psicossocial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de coleta de dados_Leila_Final.xls]Indicadores'!$D$13:$F$13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dados_Leila_Final.xls]Indicadores'!$D$14:$F$14</c:f>
              <c:numCache>
                <c:formatCode>0.0%</c:formatCode>
                <c:ptCount val="3"/>
                <c:pt idx="0">
                  <c:v>0.10628742514970058</c:v>
                </c:pt>
                <c:pt idx="1">
                  <c:v>0.10628742514970058</c:v>
                </c:pt>
                <c:pt idx="2">
                  <c:v>0.10628742514970058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1616600"/>
        <c:axId val="361621696"/>
      </c:barChart>
      <c:catAx>
        <c:axId val="361616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621696"/>
        <c:crosses val="autoZero"/>
        <c:auto val="1"/>
        <c:lblAlgn val="ctr"/>
        <c:lblOffset val="100"/>
        <c:noMultiLvlLbl val="0"/>
      </c:catAx>
      <c:valAx>
        <c:axId val="3616216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1616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Indicadores!$C$64</c:f>
              <c:strCache>
                <c:ptCount val="1"/>
                <c:pt idx="0">
                  <c:v>Proporção de crianças, adolescentes e jovens com registro atualizado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Indicadores!$D$63:$F$63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Indicadores!$D$64:$F$64</c:f>
              <c:numCache>
                <c:formatCode>0.0%</c:formatCode>
                <c:ptCount val="3"/>
                <c:pt idx="0">
                  <c:v>0.49251497005988026</c:v>
                </c:pt>
                <c:pt idx="1">
                  <c:v>0.49251497005988026</c:v>
                </c:pt>
                <c:pt idx="2">
                  <c:v>0.70808383233532934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5567208"/>
        <c:axId val="225560152"/>
      </c:barChart>
      <c:catAx>
        <c:axId val="22556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60152"/>
        <c:crosses val="autoZero"/>
        <c:auto val="1"/>
        <c:lblAlgn val="ctr"/>
        <c:lblOffset val="100"/>
        <c:noMultiLvlLbl val="0"/>
      </c:catAx>
      <c:valAx>
        <c:axId val="2255601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5567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79D03-A5D2-45CA-9B3C-2A3DB6F79070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D2F63-EC52-49AC-B57F-1986089969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12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37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16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90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1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88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0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D2F63-EC52-49AC-B57F-19860899699C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71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0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62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74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8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12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92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9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90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7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11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62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17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6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4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6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5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7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510D0F-83A2-4133-91EC-C2D6BBC79E6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310B87-4E35-4AD5-8C29-71EAB8AEB4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401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5" descr="logo1_100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358999"/>
            <a:ext cx="1159099" cy="11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26" descr="logo_saude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01" y="415344"/>
            <a:ext cx="1130659" cy="9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0662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5133" y="-1393751"/>
            <a:ext cx="1054779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lang="pt-BR" sz="1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lang="pt-BR" sz="1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lang="pt-BR" sz="1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lang="pt-BR" sz="12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UNIVERSIDADE ABERTA DO SUS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UNIVERSIDADE FEDERAL DE PELOTAS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DEPARTAMENTO DE MEDICINA SOCIAL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CURSO DE ESPECIALIZAÇÃO EM SAÚDE DA FAMÍLIA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MODALIDADE A DISTÂNCIA - TURMA 6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 flipH="1">
            <a:off x="1545465" y="2641600"/>
            <a:ext cx="935359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ATENÇÃO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SAÚDE DAS CRIANÇAS, JOVENS E ADOLESCENTES DA ESCOLA GUARACI BARROSO MARINHO, ESF ZACHIA, PASSO FUNDO/RS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22878" y="4549988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Leila Georcelei de Brizola Perdonssini</a:t>
            </a: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37149" y="5257874"/>
            <a:ext cx="431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Ana Paula Soares</a:t>
            </a:r>
          </a:p>
          <a:p>
            <a:r>
              <a:rPr lang="pt-BR" sz="1600" dirty="0"/>
              <a:t> 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Pelotas-2015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8172" y="1165122"/>
            <a:ext cx="10134042" cy="455725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QUALIFICAÇÃO DA PRÁTICA CLÍNICA: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da equipe para as atividades na escola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para orientar a comunidade e as famílias sobre a importância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ESF realizar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da saúde </a:t>
            </a: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0907" y="848032"/>
            <a:ext cx="10082111" cy="50365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METODOLOGIA: 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 ORGANIZAÇÃO E GESTÃO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material impresso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da agenda dos profissionais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dos materiais para a realização das ações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8896" y="1069258"/>
            <a:ext cx="9919878" cy="52725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 DA INTERVENÇÃO: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Adotou-se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caderno de atenção básica número 24, Saúde na Escola do Ministério da Saúde,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definida a atribuição de cada profissional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da ficha espelho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do projeto para a equipe de saúde e da educação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dos materiais usados em cada ação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580666" cy="244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mpliar em 50% a cobertura de atenção à saúde na escola.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1756532" y="6046839"/>
            <a:ext cx="732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1908932" y="6199239"/>
            <a:ext cx="7328474" cy="101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flipH="1">
            <a:off x="2033008" y="5251049"/>
            <a:ext cx="899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período de intervenção participaram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575 de alunos atingindo um total de 86,1%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educandos da escola alvo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12982"/>
              </p:ext>
            </p:extLst>
          </p:nvPr>
        </p:nvGraphicFramePr>
        <p:xfrm>
          <a:off x="3126659" y="1991032"/>
          <a:ext cx="6110748" cy="27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33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90832"/>
            <a:ext cx="12049432" cy="1777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acuidade visual em 50% das crianças, adolescentes e jovens da escola alvo da intervenção </a:t>
            </a: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890" y="5014818"/>
            <a:ext cx="1030912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/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período de intervenção participaram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542 alunos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atingindo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81,1 %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educandos da escola alvo</a:t>
            </a:r>
            <a:endParaRPr lang="pt-BR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994137"/>
              </p:ext>
            </p:extLst>
          </p:nvPr>
        </p:nvGraphicFramePr>
        <p:xfrm>
          <a:off x="3436374" y="2134790"/>
          <a:ext cx="5471651" cy="258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9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534400" cy="1991032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lv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o calendário vacinal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45690" y="4424882"/>
            <a:ext cx="110612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intervenção foi realizada avaliação e atualização do situação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vacinal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323 alunos atingindo uma proporção de 48,4 % dos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educandos  da escola alvo</a:t>
            </a:r>
            <a:endParaRPr lang="pt-BR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771213"/>
              </p:ext>
            </p:extLst>
          </p:nvPr>
        </p:nvGraphicFramePr>
        <p:xfrm>
          <a:off x="3362632" y="1769806"/>
          <a:ext cx="5707626" cy="259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30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244" y="309717"/>
            <a:ext cx="10893272" cy="1666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 algn="just"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nutricional em 50% das crianças, adolescen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 jovens da escola alvo da intervenção.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60525" y="4917086"/>
            <a:ext cx="934064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450215" algn="just">
              <a:lnSpc>
                <a:spcPct val="150000"/>
              </a:lnSpc>
              <a:spcAft>
                <a:spcPts val="0"/>
              </a:spcAft>
            </a:pP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589704"/>
              </p:ext>
            </p:extLst>
          </p:nvPr>
        </p:nvGraphicFramePr>
        <p:xfrm>
          <a:off x="3347884" y="2289061"/>
          <a:ext cx="5604387" cy="227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283110" y="5144295"/>
            <a:ext cx="10279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intervenção foi realizada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nutricional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316 alunos atingindo uma proporção de 47,3%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educando da escola alvo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465" y="457199"/>
            <a:ext cx="10972800" cy="1469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de saúde bucal em 50% dos alunos da escola alvo da intervenção</a:t>
            </a:r>
            <a:endParaRPr 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2168" y="4662128"/>
            <a:ext cx="10869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intervenção foi realizado avaliação da saúde bucal de 523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alunos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sendo atingido uma proporção de 78,3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dos educandos da 	escola alvo </a:t>
            </a:r>
            <a:endParaRPr lang="pt-BR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888684"/>
              </p:ext>
            </p:extLst>
          </p:nvPr>
        </p:nvGraphicFramePr>
        <p:xfrm>
          <a:off x="3244645" y="2064774"/>
          <a:ext cx="5884607" cy="253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8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0249" y="140110"/>
            <a:ext cx="11645441" cy="16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Realizar escovação supervisionada dos dentes com 50% dos alunos da escola alvo da intervenção.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91381" y="5017362"/>
            <a:ext cx="1028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intervenção foi realizada a escovação supervisionada com 185 alunos, atingindo uma proporção de 27,7%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alunos da escola alvo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148221"/>
              </p:ext>
            </p:extLst>
          </p:nvPr>
        </p:nvGraphicFramePr>
        <p:xfrm>
          <a:off x="3288890" y="2112011"/>
          <a:ext cx="6046839" cy="258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9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735" y="287595"/>
            <a:ext cx="11114498" cy="1983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clínica e psicossocial em 50% das crianças, adolescentes e jovens matriculados na escola alvo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0659" y="4853857"/>
            <a:ext cx="957170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 atividade foi desenvolvida com 71 alunos atingindo uma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proporção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10,6 dos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educandos da escola alvo</a:t>
            </a:r>
            <a:endParaRPr lang="pt-BR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92440923"/>
              </p:ext>
            </p:extLst>
          </p:nvPr>
        </p:nvGraphicFramePr>
        <p:xfrm>
          <a:off x="3082413" y="2271253"/>
          <a:ext cx="6194322" cy="238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23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4119" y="581626"/>
            <a:ext cx="9865217" cy="57826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INTRODUÇÃO:</a:t>
            </a:r>
          </a:p>
          <a:p>
            <a:pPr marL="0" indent="0">
              <a:buClrTx/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Município de Passo Fundo: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Norte do R/S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195,620 </a:t>
            </a:r>
            <a:r>
              <a:rPr lang="pt-BR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habitantes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(IBGE, 2010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Estratégias de Saúde da Família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Unidades  Básica de Saúde Tradicionais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possui NASF</a:t>
            </a:r>
            <a:endParaRPr lang="pt-BR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723" y="516194"/>
            <a:ext cx="11739716" cy="14453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pt-B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 </a:t>
            </a:r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UBS, registro atualizado em planilha e/ou prontuário das crianças, adolescentes e jovens matriculados na escola alvo </a:t>
            </a:r>
            <a:endParaRPr lang="pt-BR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2502" y="4778843"/>
            <a:ext cx="102992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50215"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a intervenção foi atualizado o registro de 473 alunos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atingindo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proporção de 70,8% dos alunos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escola alvo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580" indent="450215" algn="just">
              <a:lnSpc>
                <a:spcPct val="150000"/>
              </a:lnSpc>
              <a:spcAft>
                <a:spcPts val="0"/>
              </a:spcAft>
            </a:pPr>
            <a:endParaRPr lang="pt-BR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22680"/>
              </p:ext>
            </p:extLst>
          </p:nvPr>
        </p:nvGraphicFramePr>
        <p:xfrm>
          <a:off x="3421627" y="2180714"/>
          <a:ext cx="5604386" cy="249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98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225" y="494072"/>
            <a:ext cx="11202988" cy="58772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dirty="0" smtClean="0"/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saúde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realizados grupos de educação em saúde sobre: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limentação saudável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acidentes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de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bulling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situações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Cuidados com o meio ambiente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educação em saúde com adolescentes sobre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sexual, prevenção de gravidez e DST</a:t>
            </a:r>
          </a:p>
        </p:txBody>
      </p:sp>
    </p:spTree>
    <p:extLst>
      <p:ext uri="{BB962C8B-B14F-4D97-AF65-F5344CB8AC3E}">
        <p14:creationId xmlns:p14="http://schemas.microsoft.com/office/powerpoint/2010/main" val="10884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877" y="693173"/>
            <a:ext cx="10117394" cy="513243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que não foram desenvolvidas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Aferição da pressão arterial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 auditiva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saúde sobre prevenção de álcool e drogas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2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1" y="973394"/>
            <a:ext cx="9860885" cy="47342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 cobertura da atenção as crianças, adolescentes e jovens da escola alvo da intervenção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dos registros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da assistência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365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685800"/>
            <a:ext cx="10052614" cy="54052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positivos para a comunidade: </a:t>
            </a:r>
          </a:p>
          <a:p>
            <a:pPr marL="0" indent="0">
              <a:buClrTx/>
              <a:buNone/>
            </a:pP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elhoria a saúde das crianças, adolescentes e jovens da escola alvo da intervenção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Possibilitou o vínculo com a equipe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e desenvolvimento saudável das crianças, adolescentes e jovens da escola alvo da intervenção </a:t>
            </a: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0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0184" y="678426"/>
            <a:ext cx="10362332" cy="5353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positivos para a equipe:</a:t>
            </a:r>
          </a:p>
          <a:p>
            <a:pPr marL="0" indent="0">
              <a:buClrTx/>
              <a:buNone/>
            </a:pP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continuada sobre os vários temas abordados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Vínculo com a população alvo da intervenção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na atenção a população alvo da intervenção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4430" y="818536"/>
            <a:ext cx="10141105" cy="49775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DISCUSSÃO:</a:t>
            </a:r>
          </a:p>
          <a:p>
            <a:pPr marL="0" indent="0">
              <a:buClrTx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 da Intervenção: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sensibilização da comunidade a respeito da importância das ações de promoção, prevenção e assistência a saúde desenvolvidas na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anual das atividades 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 para desenvolver as atividades que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foram desenvolvidas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9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4431" y="862780"/>
            <a:ext cx="10362330" cy="5095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análise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situacional foi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 conhecer os pontos positivos e negativos que tangenciam a relação entre os profissionais e deles com 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Possibilitou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uma visão ampliada do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planejamento foi possível formular estratégias de intervenção junto as crianças, jovens e adolescentes da escola alvo da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ossibilitou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aproximação entre o profissional e o população assistida fortalecendo a humanização nos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val="26703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Leila Perdonsini\Downloads\Foto_A0159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0" y="199104"/>
            <a:ext cx="4980089" cy="407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Leila Perdonsini\Desktop\Sem títul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29" y="2654710"/>
            <a:ext cx="5083842" cy="383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9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Leila Perdonsini\Downloads\Foto_A019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94071"/>
            <a:ext cx="4819650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57" y="1917290"/>
            <a:ext cx="5000472" cy="380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9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624" y="653290"/>
            <a:ext cx="9528734" cy="56795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INTRODUÇÃO:</a:t>
            </a: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Zachia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equipes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ESF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de 7000</a:t>
            </a:r>
          </a:p>
          <a:p>
            <a:pPr marL="0" indent="0">
              <a:buClrTx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equipe é composta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médico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odontólogo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enfermeiro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Técnico em enfermagem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ACS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s://fbcdn-sphotos-h-a.akamaihd.net/hphotos-ak-xpf1/v/t34.0-12/10578032_528471147285254_1116311878_n.jpg?oh=e9950781243172b36f48badc4a9ee67a&amp;oe=540B6BF4&amp;__gda__=1410027620_9248808286eb43f7f716475d67166c9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508819"/>
            <a:ext cx="5524859" cy="410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E:\DCIM\Camera\2014-09-18 14.56.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99" y="2377378"/>
            <a:ext cx="5400040" cy="405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7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226" y="368710"/>
            <a:ext cx="4291780" cy="3436374"/>
          </a:xfrm>
          <a:prstGeom prst="rect">
            <a:avLst/>
          </a:prstGeom>
        </p:spPr>
      </p:pic>
      <p:pic>
        <p:nvPicPr>
          <p:cNvPr id="5" name="Imagem 4" descr="C:\Users\Leila Perdonsini\Downloads\Foto_A018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78" y="3185652"/>
            <a:ext cx="4350774" cy="356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E:\DCIM\Camera\2014-09-18 14.43.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87" y="228552"/>
            <a:ext cx="4981103" cy="371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4651" y="597310"/>
            <a:ext cx="9757646" cy="55675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minha orientadora pela dedicação e paciência.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de saúde, que me acolheu com 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carinho.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meu marido, por me incentivar e saber entender os momentos da minha de ausência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minhas queridas filhas, pelo carinho e incentivo que me fazem continuar </a:t>
            </a: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sempre.</a:t>
            </a:r>
            <a:endParaRPr 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r>
              <a:rPr lang="pt-BR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OBRIGADA!!!!!!!!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9902" y="730045"/>
            <a:ext cx="9953737" cy="53157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</a:p>
          <a:p>
            <a:pPr marL="0" indent="0">
              <a:buNone/>
            </a:pPr>
            <a:endParaRPr lang="pt-BR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Atenção à Saúde das Crianças, adolescentes e jovens da Escola Municipal de Ensino Fundamental Guaraci Barroso Marinho, pela equipe da ESF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Zachia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Passo Fundo/RS.</a:t>
            </a: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6379" y="744794"/>
            <a:ext cx="9683281" cy="54703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ESPECIFICOS:</a:t>
            </a:r>
          </a:p>
          <a:p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1.Ampliar a cobertura de atenção à saúde na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    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2.Melhorar a qualidade da atenção à saúde na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     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3.Melhorar a adesão às ações na escola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4.Melhorar o registro das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5.Promover a saúde das crianças, adolescentes e jovens</a:t>
            </a:r>
          </a:p>
        </p:txBody>
      </p:sp>
    </p:spTree>
    <p:extLst>
      <p:ext uri="{BB962C8B-B14F-4D97-AF65-F5344CB8AC3E}">
        <p14:creationId xmlns:p14="http://schemas.microsoft.com/office/powerpoint/2010/main" val="27436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8159" y="471949"/>
            <a:ext cx="9749308" cy="60615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das ações na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e avaliar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clínica 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psicossocial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aferição da pressão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arterial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acuidade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da audição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calendário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vacinal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nutricional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saúde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6218" y="117987"/>
            <a:ext cx="11550478" cy="65630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atualizado em planilha e/ou prontuário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nutricional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sobre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de acidentes (conforme faixa etária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 de atividade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reconhecimento e prevenção de </a:t>
            </a:r>
            <a:r>
              <a:rPr lang="pt-B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violência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cuidados com o ambiente para promoção da saúde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os adolescentes 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jovens sobre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riscos do uso de álcool 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os adolescentes e jovens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prevenção de Doenças Sexualmente Transmissíveis (DST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os jovens e adolescentes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prevenção da gravidez na adolescência</a:t>
            </a:r>
          </a:p>
        </p:txBody>
      </p:sp>
    </p:spTree>
    <p:extLst>
      <p:ext uri="{BB962C8B-B14F-4D97-AF65-F5344CB8AC3E}">
        <p14:creationId xmlns:p14="http://schemas.microsoft.com/office/powerpoint/2010/main" val="31737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3425" y="1047136"/>
            <a:ext cx="10301467" cy="460149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AVALIAÇÃO E MONITORAMENTO: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crianças, adolescentes e jovens da escola alvo submetidas as ações em saúde periodicamente. </a:t>
            </a:r>
          </a:p>
          <a:p>
            <a:pPr marL="0" indent="0">
              <a:buNone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332" y="324463"/>
            <a:ext cx="10571924" cy="624646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METODOLOGIA: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ENGAJAMENTO PÚBLICO: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Esclarecer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 sobre a importância do trabalho da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escola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Identificar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à comunidade as suas necessidades com relação às crianças, adolescentes e jovens que podem ser trabalhadas na escola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os pais ou responsáveis sobre os temas abordados na escola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1660</TotalTime>
  <Words>1260</Words>
  <Application>Microsoft Office PowerPoint</Application>
  <PresentationFormat>Widescreen</PresentationFormat>
  <Paragraphs>197</Paragraphs>
  <Slides>32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 Perdonsini</dc:creator>
  <cp:lastModifiedBy>Leila Perdonsini</cp:lastModifiedBy>
  <cp:revision>76</cp:revision>
  <dcterms:created xsi:type="dcterms:W3CDTF">2015-01-17T19:21:11Z</dcterms:created>
  <dcterms:modified xsi:type="dcterms:W3CDTF">2015-01-22T22:34:30Z</dcterms:modified>
</cp:coreProperties>
</file>