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2047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2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A07"/>
    <a:srgbClr val="EC47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024"/>
        <p:guide pos="3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Leimainie\Unidade%203%20interven&#231;&#227;o\Leimainie%20Viel%20Planilha%20de%20Coleta%20de%20dados%20Idosos%20Semana%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4.7847367310727258E-2"/>
          <c:y val="6.2107476848120187E-2"/>
          <c:w val="0.95215259299484112"/>
          <c:h val="0.771621667923939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0.39792387543252816</c:v>
                </c:pt>
                <c:pt idx="1">
                  <c:v>0.7335640138408307</c:v>
                </c:pt>
                <c:pt idx="2">
                  <c:v>0.8339100346020788</c:v>
                </c:pt>
                <c:pt idx="3">
                  <c:v>0.85467128027681938</c:v>
                </c:pt>
              </c:numCache>
            </c:numRef>
          </c:val>
        </c:ser>
        <c:axId val="86126592"/>
        <c:axId val="95674752"/>
      </c:barChart>
      <c:catAx>
        <c:axId val="86126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5674752"/>
        <c:crosses val="autoZero"/>
        <c:auto val="1"/>
        <c:lblAlgn val="ctr"/>
        <c:lblOffset val="100"/>
      </c:catAx>
      <c:valAx>
        <c:axId val="95674752"/>
        <c:scaling>
          <c:orientation val="minMax"/>
          <c:max val="1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6126592"/>
        <c:crosses val="autoZero"/>
        <c:crossBetween val="between"/>
        <c:majorUnit val="0.1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2.4885872024617617E-2"/>
          <c:y val="0.1383157200418704"/>
          <c:w val="0.94422192053579512"/>
          <c:h val="0.706740925528121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Indicadores!$D$85:$G$85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81824384"/>
        <c:axId val="81968512"/>
      </c:barChart>
      <c:catAx>
        <c:axId val="81824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968512"/>
        <c:crosses val="autoZero"/>
        <c:auto val="1"/>
        <c:lblAlgn val="ctr"/>
        <c:lblOffset val="100"/>
      </c:catAx>
      <c:valAx>
        <c:axId val="8196851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1824384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3.1907180957219061E-2"/>
          <c:y val="0.10755014649537976"/>
          <c:w val="0.94191570811713055"/>
          <c:h val="0.718674527497112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Indicadores!$D$89:$G$89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Indicadores!$D$90:$G$90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86250624"/>
        <c:axId val="86252544"/>
      </c:barChart>
      <c:catAx>
        <c:axId val="86250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6252544"/>
        <c:crosses val="autoZero"/>
        <c:auto val="1"/>
        <c:lblAlgn val="ctr"/>
        <c:lblOffset val="100"/>
      </c:catAx>
      <c:valAx>
        <c:axId val="8625254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6250624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4.4415296037427596E-2"/>
          <c:y val="8.6312167994379366E-2"/>
          <c:w val="0.92931990257772035"/>
          <c:h val="0.728955595390677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80529280"/>
        <c:axId val="80530816"/>
      </c:barChart>
      <c:catAx>
        <c:axId val="80529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530816"/>
        <c:crosses val="autoZero"/>
        <c:auto val="1"/>
        <c:lblAlgn val="ctr"/>
        <c:lblOffset val="100"/>
      </c:catAx>
      <c:valAx>
        <c:axId val="8053081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0529280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4.5974988420565077E-2"/>
          <c:y val="0.11889453956032824"/>
          <c:w val="0.92777611276099137"/>
          <c:h val="0.713946307365008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79363072"/>
        <c:axId val="80527744"/>
      </c:barChart>
      <c:catAx>
        <c:axId val="79363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527744"/>
        <c:crosses val="autoZero"/>
        <c:auto val="1"/>
        <c:lblAlgn val="ctr"/>
        <c:lblOffset val="100"/>
      </c:catAx>
      <c:valAx>
        <c:axId val="8052774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79363072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5.3332247262195674E-2"/>
          <c:y val="3.8036156792377082E-2"/>
          <c:w val="0.92037360847135485"/>
          <c:h val="0.8074247968243644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0.5043478260869565</c:v>
                </c:pt>
                <c:pt idx="1">
                  <c:v>0.46226415094339623</c:v>
                </c:pt>
                <c:pt idx="2">
                  <c:v>0.47717842323651488</c:v>
                </c:pt>
                <c:pt idx="3">
                  <c:v>0.47368421052631576</c:v>
                </c:pt>
              </c:numCache>
            </c:numRef>
          </c:val>
        </c:ser>
        <c:axId val="80124928"/>
        <c:axId val="80130816"/>
      </c:barChart>
      <c:catAx>
        <c:axId val="80124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130816"/>
        <c:crosses val="autoZero"/>
        <c:auto val="1"/>
        <c:lblAlgn val="ctr"/>
        <c:lblOffset val="100"/>
      </c:catAx>
      <c:valAx>
        <c:axId val="8013081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0124928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3.8287831972672007E-2"/>
          <c:y val="0.11176205586242019"/>
          <c:w val="0.92935929614091684"/>
          <c:h val="0.721377756884867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/>
                      <a:t>52,2% 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0.52173913043478548</c:v>
                </c:pt>
                <c:pt idx="1">
                  <c:v>0.82608695652173914</c:v>
                </c:pt>
                <c:pt idx="2">
                  <c:v>0.86956521739130654</c:v>
                </c:pt>
                <c:pt idx="3">
                  <c:v>0.86956521739130654</c:v>
                </c:pt>
              </c:numCache>
            </c:numRef>
          </c:val>
        </c:ser>
        <c:axId val="81920000"/>
        <c:axId val="81921920"/>
      </c:barChart>
      <c:catAx>
        <c:axId val="81920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921920"/>
        <c:crosses val="autoZero"/>
        <c:auto val="1"/>
        <c:lblAlgn val="ctr"/>
        <c:lblOffset val="100"/>
      </c:catAx>
      <c:valAx>
        <c:axId val="8192192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1920000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4.0322789131127398E-2"/>
          <c:y val="0.15022517396111074"/>
          <c:w val="0.93361613035364799"/>
          <c:h val="0.692434723938349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Indicadores!$D$43:$G$43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Indicadores!$D$44:$G$44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0.93203883495145634</c:v>
                </c:pt>
                <c:pt idx="3">
                  <c:v>1</c:v>
                </c:pt>
              </c:numCache>
            </c:numRef>
          </c:val>
        </c:ser>
        <c:axId val="81950208"/>
        <c:axId val="81953920"/>
      </c:barChart>
      <c:catAx>
        <c:axId val="81950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953920"/>
        <c:crosses val="autoZero"/>
        <c:auto val="1"/>
        <c:lblAlgn val="ctr"/>
        <c:lblOffset val="100"/>
      </c:catAx>
      <c:valAx>
        <c:axId val="81953920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1950208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4.1561906837769849E-2"/>
          <c:y val="0.10436893676496845"/>
          <c:w val="0.93214523790062576"/>
          <c:h val="0.7445226627655413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81804288"/>
        <c:axId val="81822464"/>
      </c:barChart>
      <c:catAx>
        <c:axId val="81804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822464"/>
        <c:crosses val="autoZero"/>
        <c:auto val="1"/>
        <c:lblAlgn val="ctr"/>
        <c:lblOffset val="100"/>
      </c:catAx>
      <c:valAx>
        <c:axId val="8182246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1804288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4.7109964702688023E-2"/>
          <c:y val="0.11536468254800022"/>
          <c:w val="0.92644818535614082"/>
          <c:h val="0.715100582737505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81824000"/>
        <c:axId val="81966208"/>
      </c:barChart>
      <c:catAx>
        <c:axId val="8182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966208"/>
        <c:crosses val="autoZero"/>
        <c:auto val="1"/>
        <c:lblAlgn val="ctr"/>
        <c:lblOffset val="100"/>
      </c:catAx>
      <c:valAx>
        <c:axId val="8196620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1824000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4.7846456692913382E-2"/>
          <c:y val="0.12173264013166218"/>
          <c:w val="0.9122122955784373"/>
          <c:h val="0.72864216672702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0.93775933609959083</c:v>
                </c:pt>
                <c:pt idx="3">
                  <c:v>1</c:v>
                </c:pt>
              </c:numCache>
            </c:numRef>
          </c:val>
        </c:ser>
        <c:axId val="81976704"/>
        <c:axId val="82032512"/>
      </c:barChart>
      <c:catAx>
        <c:axId val="81976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2032512"/>
        <c:crosses val="autoZero"/>
        <c:auto val="1"/>
        <c:lblAlgn val="ctr"/>
        <c:lblOffset val="100"/>
      </c:catAx>
      <c:valAx>
        <c:axId val="8203251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81976704"/>
        <c:crosses val="autoZero"/>
        <c:crossBetween val="between"/>
        <c:majorUnit val="0.1"/>
        <c:minorUnit val="4.0000000000000022E-2"/>
      </c:valAx>
      <c:spPr>
        <a:solidFill>
          <a:schemeClr val="tx2">
            <a:lumMod val="40000"/>
            <a:lumOff val="60000"/>
          </a:schemeClr>
        </a:solidFill>
        <a:ln w="25400">
          <a:noFill/>
        </a:ln>
      </c:spPr>
    </c:plotArea>
    <c:plotVisOnly val="1"/>
    <c:dispBlanksAs val="gap"/>
  </c:chart>
  <c:spPr>
    <a:solidFill>
      <a:schemeClr val="tx2">
        <a:lumMod val="40000"/>
        <a:lumOff val="60000"/>
      </a:schemeClr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925" y="685799"/>
            <a:ext cx="8009335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925" y="3843867"/>
            <a:ext cx="6407467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36583" y="8467"/>
            <a:ext cx="3813969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14534" y="91547"/>
            <a:ext cx="6086989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43363" y="228600"/>
            <a:ext cx="4958159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43480" y="32279"/>
            <a:ext cx="4858045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53601" y="609601"/>
            <a:ext cx="4347923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430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6514" y="533400"/>
            <a:ext cx="10830083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5355" y="3843867"/>
            <a:ext cx="831286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347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27" y="685800"/>
            <a:ext cx="10068878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5" y="4114800"/>
            <a:ext cx="8544880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412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600" y="685800"/>
            <a:ext cx="9153527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7719" y="3429000"/>
            <a:ext cx="8543289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7" y="4301070"/>
            <a:ext cx="8543289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2367" y="812222"/>
            <a:ext cx="610235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96126" y="2768601"/>
            <a:ext cx="610235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40284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25" y="3429000"/>
            <a:ext cx="8543289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5" y="5132981"/>
            <a:ext cx="854488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75974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603" y="685800"/>
            <a:ext cx="9153526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924" y="3928534"/>
            <a:ext cx="8543292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4" y="4978400"/>
            <a:ext cx="8543292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2367" y="812222"/>
            <a:ext cx="610235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96126" y="2768601"/>
            <a:ext cx="610235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8328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27" y="685800"/>
            <a:ext cx="10068878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925" y="3928534"/>
            <a:ext cx="8543289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4" y="4766735"/>
            <a:ext cx="8543292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3872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162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4260" y="685800"/>
            <a:ext cx="2059544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515" y="685800"/>
            <a:ext cx="7831349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91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224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24" y="2006600"/>
            <a:ext cx="8543292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7" y="4495800"/>
            <a:ext cx="8543289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150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926" y="685800"/>
            <a:ext cx="4942799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4185" y="685801"/>
            <a:ext cx="493961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361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093" y="685800"/>
            <a:ext cx="465463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926" y="1270529"/>
            <a:ext cx="4942799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5398" y="685800"/>
            <a:ext cx="466999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12594" y="1262062"/>
            <a:ext cx="4934323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014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673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431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392" y="685800"/>
            <a:ext cx="3661411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926" y="685800"/>
            <a:ext cx="5949792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392" y="2209802"/>
            <a:ext cx="3661411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4119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732" y="1447800"/>
            <a:ext cx="602607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0042" y="914400"/>
            <a:ext cx="328439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7731" y="2777067"/>
            <a:ext cx="602766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12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bg2">
                <a:tint val="97000"/>
                <a:hueMod val="92000"/>
                <a:satMod val="169000"/>
                <a:lumMod val="164000"/>
              </a:schemeClr>
            </a:gs>
            <a:gs pos="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16559" y="2963335"/>
            <a:ext cx="2984965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925" y="4487335"/>
            <a:ext cx="854328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25" y="685800"/>
            <a:ext cx="854328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14729" y="6172203"/>
            <a:ext cx="160186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3EEFA4-6889-4E02-8527-06DBCFF2279B}" type="datetimeFigureOut">
              <a:rPr lang="pt-BR" smtClean="0"/>
              <a:pPr/>
              <a:t>12/08/2015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924" y="6172203"/>
            <a:ext cx="755165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73995" y="5578478"/>
            <a:ext cx="114343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7CCA99-39A1-4705-B000-1111ED2000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325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67870" y="529751"/>
            <a:ext cx="72325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ABERTA DO SUS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Modalidade a Distância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Turma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693605" y="280362"/>
            <a:ext cx="2011197" cy="188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231" y="446623"/>
            <a:ext cx="1972519" cy="1543749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1442374" y="3546054"/>
            <a:ext cx="9333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da Pessoa idosa na UBS Senador Hélio Campos, Boa Vista/RR </a:t>
            </a:r>
          </a:p>
        </p:txBody>
      </p:sp>
      <p:sp>
        <p:nvSpPr>
          <p:cNvPr id="3" name="Retângulo 2"/>
          <p:cNvSpPr/>
          <p:nvPr/>
        </p:nvSpPr>
        <p:spPr>
          <a:xfrm>
            <a:off x="6175549" y="5408437"/>
            <a:ext cx="57670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Especializando: Leimainie </a:t>
            </a:r>
            <a:r>
              <a:rPr lang="pt-BR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Busto</a:t>
            </a:r>
            <a:endParaRPr lang="pt-BR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pt-BR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Orientadora: Niviane </a:t>
            </a: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Genz</a:t>
            </a:r>
            <a:endParaRPr lang="pt-BR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423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44951" y="296217"/>
            <a:ext cx="11680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2– Melhorar a qualidade da atenção ao idoso na Unidade de Saúde.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44951" y="1250323"/>
            <a:ext cx="116804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2.1: Realizar Avaliação Multidimensional Rápida de 100% dos idosos da área de abrangência utilizando como modelo a proposta de avaliação do Ministério da Saúde.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14400" y="6331526"/>
            <a:ext cx="10418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2: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Avaliação Multidimensional Rápida em dia na UBS Senador Hélio Campos, Boa Vista/RR, 2015.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943092" y="2673927"/>
          <a:ext cx="10276910" cy="354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962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4124" y="360608"/>
            <a:ext cx="11293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2.2: Realizar exame clínico apropriado em 100% das consultas, incluindo exame físico dos pés, com palpação dos pulsos tibial posterior e pedioso e medida da sensibilidade a cada 3 meses para diabéticos.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3286" y="6259133"/>
            <a:ext cx="11190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3: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exame clínico apropriado em dia na UBS Senador Hélio Campos, Boa Vista/RR, 2015.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094509" y="2410691"/>
          <a:ext cx="10210800" cy="3754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766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38338" y="257579"/>
            <a:ext cx="11409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2.3: Realizar a solicitação de exames complementares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periódicos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idosos hipertensos e/ou diabéticos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8338" y="1545466"/>
            <a:ext cx="11409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2.4: Priorizar a prescrição de medicamentos da Farmácia Popular a 100% dos idosos.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94509" y="6310650"/>
            <a:ext cx="102385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prescrição de medicamentos da Farmácia Popular priorizada na UBS Senador Hélio Campos, Boa Vista/RR, 2015.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233055" y="2549237"/>
          <a:ext cx="10044544" cy="3671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53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7015" y="682582"/>
            <a:ext cx="1133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2.5: Cadastrar 100% dos idosos acamados ou com problemas de locomoção. (Estimativa de 8% dos idosos da área).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05345" y="5992865"/>
            <a:ext cx="968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acamados ou com problemas de locomoção cadastrados na UBS Senador Hélio Campos, Boa Vista/RR, 2015.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205346" y="1953491"/>
          <a:ext cx="9712036" cy="3920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700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7016" y="1687134"/>
            <a:ext cx="11370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2.6: Realizar visita domiciliar a 100% dos idosos acamados ou com problemas de locomoção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100,0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77016" y="4121242"/>
            <a:ext cx="11370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2.7: Rastrear 100% dos idosos para Hipertensão Arterial Sistêmica (HAS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3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9661" y="270458"/>
            <a:ext cx="11422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2.8: Rastrear 100% dos idosos com pressão arterial sustentada maior que 135/80 mmHg ou com diagnóstico de hipertensão arterial para Diabetes Mellitus (DM).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63778" y="6192983"/>
            <a:ext cx="9850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6: 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hipertensos rastreados para diabetes na UBS Senador Hélio Campos, Boa Vista/RR, 2015</a:t>
            </a:r>
            <a:r>
              <a:rPr lang="pt-B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219200" y="1870364"/>
          <a:ext cx="9836727" cy="415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608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15694" y="270459"/>
            <a:ext cx="11358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2.9: Realizar avaliação da necessidade de atendimento odontológico em 100% dos idosos.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85455" y="4834295"/>
            <a:ext cx="960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 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hipertensos com avaliação da necessidade de atendimento odontológico na UBS Senador Hélio Campos, Boa Vista/RR, 2015.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15694" y="5473524"/>
            <a:ext cx="11358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2.10: Realizar a primeira consulta odontológica para 100% dos idosos</a:t>
            </a:r>
            <a:r>
              <a:rPr lang="pt-B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357745" y="1343891"/>
          <a:ext cx="9587346" cy="3393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76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44786" y="1416676"/>
            <a:ext cx="11383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adesão dos idosos ao Programa de Saúde do Idoso.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35201" y="3670481"/>
            <a:ext cx="11383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3.1: Buscar 100% dos idosos faltosos às consultas programadas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12553" y="145878"/>
            <a:ext cx="11487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12553" y="730652"/>
            <a:ext cx="1148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4.1: Manter registro específico de 100% das pessoas idosas.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30036" y="5112323"/>
            <a:ext cx="931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8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registro na ficha espelho em dia na UBS Senador Hélio Campos, Boa Vista/RR, 2015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93047" y="5710713"/>
            <a:ext cx="114870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4.2: Distribuir a Caderneta de Saúde da Pessoa Idosa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idosos cadastrados.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1288473" y="1371599"/>
          <a:ext cx="9351817" cy="368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449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48093" y="141667"/>
            <a:ext cx="11487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– 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Mapear os idosos de risco da área de abrangência.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48093" y="1218888"/>
            <a:ext cx="11487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5.1: Rastrear 100% das pessoas idosas para risco de morbimortalidade.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80655" y="5975797"/>
            <a:ext cx="97535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9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avaliação de risco para </a:t>
            </a:r>
            <a:r>
              <a:rPr lang="pt-B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morbimortalidade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dia na UBS Senador Hélio Campos, Boa Vista/RR, 2015.</a:t>
            </a:r>
          </a:p>
          <a:p>
            <a:pPr algn="just"/>
            <a:endParaRPr lang="pt-B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955964" y="2216727"/>
          <a:ext cx="9906000" cy="3699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59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4265" y="381003"/>
            <a:ext cx="1177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4265" y="1027332"/>
            <a:ext cx="11772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envelhecimento de qualidade é direito de toda e qualquer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pessoa. Nos países desenvolvidos o envelhecimento está associado à melhoria nas condições de vida, não sendo esta a realidade nos países em desenvolvimento.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considerável número de pessoas idosas são atingidas por doenças crônicas não transmissíveis, pelo que se faz necessário um acompanhamento eficaz, tanto por profissionais da saúde como pelos familiares.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doenças crônicas, geralmente, interferem na qualidade de vida dos idosos dificultando ou até mesmo impedindo o desempenho de atividades cotidianas de forma independente. 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2959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8586" y="296216"/>
            <a:ext cx="11100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5.2: Investigar a presença de indicadores de fragilização na velhice em 100% das pessoas idosas.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16182" y="6014434"/>
            <a:ext cx="9476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10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avaliação de risco para fragilização na velhice em dia na UBS Senador Hélio Campos, Boa Vista/RR, 2015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246909" y="1620982"/>
          <a:ext cx="9573491" cy="412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14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6769" y="643944"/>
            <a:ext cx="11396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5.3: Avaliar a rede social de 100% dos idosos.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54724" y="5829252"/>
            <a:ext cx="949036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11</a:t>
            </a:r>
            <a:r>
              <a:rPr lang="pt-B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proporção 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idosos com avaliação de rede social em dia na UBS Senador Hélio Campos, Boa Vista/RR, 2015.</a:t>
            </a:r>
            <a:endParaRPr lang="pt-B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496290" y="1565565"/>
          <a:ext cx="9490363" cy="414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034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7016" y="897944"/>
            <a:ext cx="1124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 – Promover a saúde dos idosos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77016" y="1991330"/>
            <a:ext cx="112420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6.1: Garantir orientação nutricional para hábitos alimentares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saudáveis das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pessoas idosas.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41477" y="3377885"/>
            <a:ext cx="11113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6.2: Garantir orientação para a prática regular de atividade física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idosos.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41477" y="5009883"/>
            <a:ext cx="11113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6.3: Garantir orientações sobre higiene bucal (incluindo higiene de próteses dentárias) para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idosos cadastrados. 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  </a:t>
            </a:r>
          </a:p>
        </p:txBody>
      </p:sp>
    </p:spTree>
    <p:extLst>
      <p:ext uri="{BB962C8B-B14F-4D97-AF65-F5344CB8AC3E}">
        <p14:creationId xmlns:p14="http://schemas.microsoft.com/office/powerpoint/2010/main" xmlns="" val="7397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5447" y="824250"/>
            <a:ext cx="11512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5447" y="1803043"/>
            <a:ext cx="115128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a equipe.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o serviço e a comunidade.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Melhoras a serem realizadas.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2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6524" y="489399"/>
            <a:ext cx="1147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</a:t>
            </a:r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6524" y="1622739"/>
            <a:ext cx="11474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no curso em relação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expectativas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iniciais.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Significado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curso para a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prática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</a:t>
            </a:r>
            <a:r>
              <a:rPr lang="pt-BR" sz="2800" dirty="0" smtClean="0">
                <a:solidFill>
                  <a:schemeClr val="bg1"/>
                </a:solidFill>
              </a:rPr>
              <a:t>ional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chemeClr val="bg1"/>
                </a:solidFill>
              </a:rPr>
              <a:t>Aprendizados </a:t>
            </a:r>
            <a:r>
              <a:rPr lang="pt-BR" sz="2800" dirty="0">
                <a:solidFill>
                  <a:schemeClr val="bg1"/>
                </a:solidFill>
              </a:rPr>
              <a:t>mais relevantes decorrentes do curso</a:t>
            </a:r>
          </a:p>
        </p:txBody>
      </p:sp>
    </p:spTree>
    <p:extLst>
      <p:ext uri="{BB962C8B-B14F-4D97-AF65-F5344CB8AC3E}">
        <p14:creationId xmlns:p14="http://schemas.microsoft.com/office/powerpoint/2010/main" xmlns="" val="267551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25448" y="296213"/>
            <a:ext cx="11293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 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5448" y="1584512"/>
            <a:ext cx="112936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Envelhecimento 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saúde da pessoa idosa / Ministério da Saúde, Secretaria de Atenção à Saúde, Departamento de Atenção Básica – Brasília: Ministério da Saúde, 2013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Ministério da Saúde. Secretaria de Atenção à Saúde. Departamento de Ações Programáticas e Estratégicas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Atenção 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saúde da pessoa idosa e envelhecimento / Ministério da Saúde, Secretaria de Atenção à Saúde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Departamento 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Ações Programáticas e Estratégicas, Área Técnica Saúde do Idoso. – Brasília, 2010.</a:t>
            </a:r>
          </a:p>
        </p:txBody>
      </p:sp>
    </p:spTree>
    <p:extLst>
      <p:ext uri="{BB962C8B-B14F-4D97-AF65-F5344CB8AC3E}">
        <p14:creationId xmlns:p14="http://schemas.microsoft.com/office/powerpoint/2010/main" xmlns="" val="39922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74251" y="2955116"/>
            <a:ext cx="10442753" cy="1569660"/>
          </a:xfrm>
          <a:prstGeom prst="rect">
            <a:avLst/>
          </a:prstGeom>
          <a:noFill/>
          <a:effectLst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9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9600" b="1" dirty="0" smtClean="0">
              <a:ln>
                <a:solidFill>
                  <a:schemeClr val="bg1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2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0738" y="1043189"/>
            <a:ext cx="1165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Caraterística do Município (Boa Vista)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0739" y="2434107"/>
            <a:ext cx="116546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Localização: É o município capital do estado de Roraima, que encontra-se na região norte do país.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 496.936 habitantes (IBGE, 2014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de saúde: 16 casas de saúde e 16 centros de saúde.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1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3632" y="1043191"/>
            <a:ext cx="11693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Caraterística da Unidade </a:t>
            </a:r>
            <a:r>
              <a:rPr lang="pt-B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ásica de Saúde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9076" y="2382592"/>
            <a:ext cx="112678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Sudeste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município, na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periferia, mas na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total da área de abrangência: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8.234 habitantes (registro populacional da UBS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da população por bairros: Senador Hélio Campos e Jardim tropical.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08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7847" y="528034"/>
            <a:ext cx="11731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da ação programática antes da </a:t>
            </a:r>
            <a:r>
              <a:rPr lang="pt-BR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</a:t>
            </a:r>
            <a:endParaRPr lang="pt-BR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7847" y="2424569"/>
            <a:ext cx="117319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Desatualização nos cadastros da população idosa.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atendimentos não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eram realizados segundo os protocolos de atenção à pessoa idosa.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Baixa cobertura do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de atenção ao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idoso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Nenhum tipo de atendimento odontológico.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Déficit no atendimento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idoso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dificuldade de locomoção ou acamado.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22716" y="3204972"/>
            <a:ext cx="11435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Atenção à Saúde da Pessoa Idosa na UBS Senador Hélio Campos, Boa Vista/RR.</a:t>
            </a:r>
          </a:p>
          <a:p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93793" y="1296515"/>
            <a:ext cx="1143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4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8279" y="798025"/>
            <a:ext cx="11512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6523" y="1630596"/>
            <a:ext cx="11556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desenvolvido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de 16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semanas onde se  aprimoraram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organizaram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ações direcionadas à melhoria da atenção à saúde da pessoa idosa na Unidade Básica de Saúde Senador Hélio Campos, do município de Boa Vista/RR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desenvolvidas ações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eixos de Monitoramento e Avaliação, Organização e Gestão do Serviço, Engajamento Público e Qualificação da Prática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Clínica.</a:t>
            </a:r>
          </a:p>
          <a:p>
            <a:pPr algn="just"/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Participaram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todos os idosos pertencentes à unidade de saúde com 60 anos ou mais.</a:t>
            </a:r>
          </a:p>
        </p:txBody>
      </p:sp>
    </p:spTree>
    <p:extLst>
      <p:ext uri="{BB962C8B-B14F-4D97-AF65-F5344CB8AC3E}">
        <p14:creationId xmlns:p14="http://schemas.microsoft.com/office/powerpoint/2010/main" xmlns="" val="7996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0491" y="270458"/>
            <a:ext cx="11835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 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0494" y="1275009"/>
            <a:ext cx="118351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utilizado o protocolo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envelhecimento e saúde da pessoa idosa do Ministério da Saúde de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obtenção dos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dados, utilizamos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prontuários pessoais de cada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equipe sobre o manual técnico de atendimento à pessoa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idosa.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 do acolhimento.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Agendamento de consultas.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monitoramento, avaliação e busca ativa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8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08" y="656826"/>
            <a:ext cx="1173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4707" y="364436"/>
            <a:ext cx="11731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1: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cobertura do programa de saúde do idoso.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4707" y="1056933"/>
            <a:ext cx="11731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1.1: Ampliar a cobertura de atenção à saúde do idoso da área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unidade de saúde para 85%.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43334" y="6192981"/>
            <a:ext cx="1099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pt-B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:cobertura </a:t>
            </a:r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programa de atenção à saúde do idoso na UBS Senador Hélio Campos, Boa Vista/RR, 2015.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665699" y="2161309"/>
          <a:ext cx="10776194" cy="389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111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646</TotalTime>
  <Words>1200</Words>
  <Application>Microsoft Office PowerPoint</Application>
  <PresentationFormat>Personalizar</PresentationFormat>
  <Paragraphs>125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Fatia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Leimainie Viel Busto</dc:creator>
  <cp:lastModifiedBy>Niviane Genz</cp:lastModifiedBy>
  <cp:revision>59</cp:revision>
  <dcterms:created xsi:type="dcterms:W3CDTF">2015-08-10T00:23:24Z</dcterms:created>
  <dcterms:modified xsi:type="dcterms:W3CDTF">2015-08-12T23:42:26Z</dcterms:modified>
</cp:coreProperties>
</file>