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0" r:id="rId5"/>
    <p:sldId id="305" r:id="rId6"/>
    <p:sldId id="274" r:id="rId7"/>
    <p:sldId id="261" r:id="rId8"/>
    <p:sldId id="265" r:id="rId9"/>
    <p:sldId id="275" r:id="rId10"/>
    <p:sldId id="276" r:id="rId11"/>
    <p:sldId id="277" r:id="rId12"/>
    <p:sldId id="279" r:id="rId13"/>
    <p:sldId id="280" r:id="rId14"/>
    <p:sldId id="281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3" r:id="rId25"/>
    <p:sldId id="294" r:id="rId26"/>
    <p:sldId id="295" r:id="rId27"/>
    <p:sldId id="296" r:id="rId28"/>
    <p:sldId id="298" r:id="rId29"/>
    <p:sldId id="297" r:id="rId30"/>
    <p:sldId id="299" r:id="rId31"/>
    <p:sldId id="300" r:id="rId32"/>
    <p:sldId id="301" r:id="rId33"/>
    <p:sldId id="269" r:id="rId34"/>
    <p:sldId id="271" r:id="rId35"/>
    <p:sldId id="270" r:id="rId36"/>
    <p:sldId id="302" r:id="rId37"/>
    <p:sldId id="303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AD%20ESF\Avalia&#231;&#227;o%20da%20Interven&#231;&#227;o\PLANILHA%20LEISE%20VERSAO%20FINAL%20(1)%20Desbloq.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AD%20ESF\Avalia&#231;&#227;o%20da%20Interven&#231;&#227;o\PLANILHA%20LEISE%20VERSAO%20FINAL%20(1)%20Desbloq.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AD%20ESF\Avalia&#231;&#227;o%20da%20Interven&#231;&#227;o\PLANILHA%20LEISE%20VERSAO%20FINAL%20(1)%20Desbloq.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elle\Desktop\PLANILHA%20LEISE%20VERSAO%20FINAL%20(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0.1279399290731365"/>
          <c:y val="8.3529117679734963E-2"/>
          <c:w val="0.84126543258862185"/>
          <c:h val="0.8124562957057039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9.7680097680097708E-2</c:v>
                </c:pt>
                <c:pt idx="1">
                  <c:v>0.17582417582417584</c:v>
                </c:pt>
                <c:pt idx="2">
                  <c:v>0.23199023199023375</c:v>
                </c:pt>
                <c:pt idx="3">
                  <c:v>0.28327228327228654</c:v>
                </c:pt>
              </c:numCache>
            </c:numRef>
          </c:val>
        </c:ser>
        <c:axId val="53614848"/>
        <c:axId val="53641216"/>
      </c:barChart>
      <c:catAx>
        <c:axId val="536148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641216"/>
        <c:crosses val="autoZero"/>
        <c:auto val="1"/>
        <c:lblAlgn val="ctr"/>
        <c:lblOffset val="100"/>
      </c:catAx>
      <c:valAx>
        <c:axId val="53641216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6148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  <a:scene3d>
          <a:camera prst="orthographicFront"/>
          <a:lightRig rig="threePt" dir="t"/>
        </a:scene3d>
        <a:sp3d>
          <a:bevelB/>
        </a:sp3d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Indicadores!$C$56</c:f>
              <c:strCache>
                <c:ptCount val="1"/>
                <c:pt idx="0">
                  <c:v>Proporção de crianças com monitoramento de desenvolvimento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Indicadores!$D$55:$G$55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Indicadores!$D$56:$G$56</c:f>
              <c:numCache>
                <c:formatCode>0.0%</c:formatCode>
                <c:ptCount val="4"/>
                <c:pt idx="0">
                  <c:v>0.96250000000000002</c:v>
                </c:pt>
                <c:pt idx="1">
                  <c:v>0.97916666666666652</c:v>
                </c:pt>
                <c:pt idx="2">
                  <c:v>0.98421052631578942</c:v>
                </c:pt>
                <c:pt idx="3">
                  <c:v>1</c:v>
                </c:pt>
              </c:numCache>
            </c:numRef>
          </c:val>
        </c:ser>
        <c:axId val="55240576"/>
        <c:axId val="55242112"/>
      </c:barChart>
      <c:catAx>
        <c:axId val="552405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242112"/>
        <c:crosses val="autoZero"/>
        <c:auto val="1"/>
        <c:lblAlgn val="ctr"/>
        <c:lblOffset val="100"/>
      </c:catAx>
      <c:valAx>
        <c:axId val="55242112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2405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Indicadores!$C$61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Indicadores!$D$60:$G$60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Indicadores!$D$61:$G$61</c:f>
              <c:numCache>
                <c:formatCode>0.0%</c:formatCode>
                <c:ptCount val="4"/>
                <c:pt idx="0">
                  <c:v>0.97500000000000064</c:v>
                </c:pt>
                <c:pt idx="1">
                  <c:v>0.98611111111111116</c:v>
                </c:pt>
                <c:pt idx="2">
                  <c:v>0.98947368421052628</c:v>
                </c:pt>
                <c:pt idx="3">
                  <c:v>1</c:v>
                </c:pt>
              </c:numCache>
            </c:numRef>
          </c:val>
        </c:ser>
        <c:axId val="55213056"/>
        <c:axId val="55157888"/>
      </c:barChart>
      <c:catAx>
        <c:axId val="552130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157888"/>
        <c:crosses val="autoZero"/>
        <c:auto val="1"/>
        <c:lblAlgn val="ctr"/>
        <c:lblOffset val="100"/>
      </c:catAx>
      <c:valAx>
        <c:axId val="55157888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21305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Indicadores!$C$66</c:f>
              <c:strCache>
                <c:ptCount val="1"/>
                <c:pt idx="0">
                  <c:v>Proporção de crianças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Indicadores!$D$65:$G$65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Indicadores!$D$66:$G$66</c:f>
              <c:numCache>
                <c:formatCode>0.0%</c:formatCode>
                <c:ptCount val="4"/>
                <c:pt idx="0">
                  <c:v>0.41935483870968066</c:v>
                </c:pt>
                <c:pt idx="1">
                  <c:v>0.47457627118644469</c:v>
                </c:pt>
                <c:pt idx="2">
                  <c:v>0.55000000000000004</c:v>
                </c:pt>
                <c:pt idx="3">
                  <c:v>0.58762886597938169</c:v>
                </c:pt>
              </c:numCache>
            </c:numRef>
          </c:val>
        </c:ser>
        <c:axId val="55403264"/>
        <c:axId val="55404800"/>
      </c:barChart>
      <c:catAx>
        <c:axId val="554032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404800"/>
        <c:crosses val="autoZero"/>
        <c:auto val="1"/>
        <c:lblAlgn val="ctr"/>
        <c:lblOffset val="100"/>
      </c:catAx>
      <c:valAx>
        <c:axId val="55404800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4032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Indicadores!$C$77</c:f>
              <c:strCache>
                <c:ptCount val="1"/>
                <c:pt idx="0">
                  <c:v>Proporção de crianças com teste do pezinho realizado até 7 dias de vida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dLblPos val="outEnd"/>
            <c:showVal val="1"/>
          </c:dLbls>
          <c:cat>
            <c:strRef>
              <c:f>Indicadores!$D$76:$G$76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Indicadores!$D$77:$G$77</c:f>
              <c:numCache>
                <c:formatCode>0.0%</c:formatCode>
                <c:ptCount val="4"/>
                <c:pt idx="0">
                  <c:v>0.750000000000003</c:v>
                </c:pt>
                <c:pt idx="1">
                  <c:v>0.85416666666666652</c:v>
                </c:pt>
                <c:pt idx="2">
                  <c:v>0.88947368421052631</c:v>
                </c:pt>
                <c:pt idx="3">
                  <c:v>0.9267241379310347</c:v>
                </c:pt>
              </c:numCache>
            </c:numRef>
          </c:val>
        </c:ser>
        <c:axId val="55437184"/>
        <c:axId val="55438720"/>
      </c:barChart>
      <c:catAx>
        <c:axId val="5543718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438720"/>
        <c:crosses val="autoZero"/>
        <c:auto val="1"/>
        <c:lblAlgn val="ctr"/>
        <c:lblOffset val="100"/>
      </c:catAx>
      <c:valAx>
        <c:axId val="55438720"/>
        <c:scaling>
          <c:orientation val="minMax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43718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de 36 a 72 meses frequentadoras de creches com escovação supervisionada com creme dental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Indicadores!$D$82:$G$82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5303168"/>
        <c:axId val="55304960"/>
      </c:barChart>
      <c:catAx>
        <c:axId val="553031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304960"/>
        <c:crosses val="autoZero"/>
        <c:auto val="1"/>
        <c:lblAlgn val="ctr"/>
        <c:lblOffset val="100"/>
      </c:catAx>
      <c:valAx>
        <c:axId val="55304960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3031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Indicadores!$C$88</c:f>
              <c:strCache>
                <c:ptCount val="1"/>
                <c:pt idx="0">
                  <c:v>Proporção de crianças de 6 a 72 meses  que tiveram tratamento odontológico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Indicadores!$D$87:$G$87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Indicadores!$D$88:$G$88</c:f>
              <c:numCache>
                <c:formatCode>0.0%</c:formatCode>
                <c:ptCount val="4"/>
                <c:pt idx="0">
                  <c:v>1</c:v>
                </c:pt>
                <c:pt idx="1">
                  <c:v>0.9659090909090956</c:v>
                </c:pt>
                <c:pt idx="2">
                  <c:v>0.98360655737704916</c:v>
                </c:pt>
                <c:pt idx="3">
                  <c:v>0.9935897435897435</c:v>
                </c:pt>
              </c:numCache>
            </c:numRef>
          </c:val>
        </c:ser>
        <c:axId val="55357824"/>
        <c:axId val="55359360"/>
      </c:barChart>
      <c:catAx>
        <c:axId val="553578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359360"/>
        <c:crosses val="autoZero"/>
        <c:auto val="1"/>
        <c:lblAlgn val="ctr"/>
        <c:lblOffset val="100"/>
      </c:catAx>
      <c:valAx>
        <c:axId val="55359360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3578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Indicadores!$C$95</c:f>
              <c:strCache>
                <c:ptCount val="1"/>
                <c:pt idx="0">
                  <c:v>Proporção de crianças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Indicadores!$D$94:$G$94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Indicadores!$D$95:$G$95</c:f>
              <c:numCache>
                <c:formatCode>0.0%</c:formatCode>
                <c:ptCount val="4"/>
                <c:pt idx="0">
                  <c:v>0.85000000000000064</c:v>
                </c:pt>
                <c:pt idx="1">
                  <c:v>0.88194444444444464</c:v>
                </c:pt>
                <c:pt idx="2">
                  <c:v>0.90526315789473333</c:v>
                </c:pt>
                <c:pt idx="3">
                  <c:v>0.93534482758620685</c:v>
                </c:pt>
              </c:numCache>
            </c:numRef>
          </c:val>
        </c:ser>
        <c:axId val="55461376"/>
        <c:axId val="55462912"/>
      </c:barChart>
      <c:catAx>
        <c:axId val="554613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462912"/>
        <c:crosses val="autoZero"/>
        <c:auto val="1"/>
        <c:lblAlgn val="ctr"/>
        <c:lblOffset val="100"/>
      </c:catAx>
      <c:valAx>
        <c:axId val="55462912"/>
        <c:scaling>
          <c:orientation val="minMax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4613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Indicadores!$D$101:$G$101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Indicadores!$D$102:$G$102</c:f>
              <c:numCache>
                <c:formatCode>0.0%</c:formatCode>
                <c:ptCount val="4"/>
                <c:pt idx="0">
                  <c:v>0.97500000000000064</c:v>
                </c:pt>
                <c:pt idx="1">
                  <c:v>0.98611111111111116</c:v>
                </c:pt>
                <c:pt idx="2">
                  <c:v>0.98947368421052628</c:v>
                </c:pt>
                <c:pt idx="3">
                  <c:v>1</c:v>
                </c:pt>
              </c:numCache>
            </c:numRef>
          </c:val>
        </c:ser>
        <c:axId val="57477760"/>
        <c:axId val="57487744"/>
      </c:barChart>
      <c:catAx>
        <c:axId val="5747776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7487744"/>
        <c:crosses val="autoZero"/>
        <c:auto val="1"/>
        <c:lblAlgn val="ctr"/>
        <c:lblOffset val="100"/>
      </c:catAx>
      <c:valAx>
        <c:axId val="57487744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74777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39946018432099"/>
          <c:y val="3.2462427280803646E-2"/>
          <c:w val="0.84616043600562885"/>
          <c:h val="0.80767743818999371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Indicadores!$C$109</c:f>
              <c:strCache>
                <c:ptCount val="1"/>
                <c:pt idx="0">
                  <c:v>Proporção de crianças cujas mães receberam orientações sobre prevenção de acidentes na infância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Indicadores!$D$108:$G$108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Indicadores!$D$109:$G$109</c:f>
              <c:numCache>
                <c:formatCode>0.0%</c:formatCode>
                <c:ptCount val="4"/>
                <c:pt idx="0">
                  <c:v>0.97500000000000064</c:v>
                </c:pt>
                <c:pt idx="1">
                  <c:v>0.98611111111111116</c:v>
                </c:pt>
                <c:pt idx="2">
                  <c:v>0.98947368421052628</c:v>
                </c:pt>
                <c:pt idx="3">
                  <c:v>1</c:v>
                </c:pt>
              </c:numCache>
            </c:numRef>
          </c:val>
        </c:ser>
        <c:axId val="57532416"/>
        <c:axId val="57533952"/>
      </c:barChart>
      <c:catAx>
        <c:axId val="5753241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7533952"/>
        <c:crosses val="autoZero"/>
        <c:auto val="1"/>
        <c:lblAlgn val="ctr"/>
        <c:lblOffset val="100"/>
      </c:catAx>
      <c:valAx>
        <c:axId val="57533952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75324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Indicadores!$C$115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Indicadores!$D$114:$G$114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Indicadores!$D$115:$G$115</c:f>
              <c:numCache>
                <c:formatCode>0.0%</c:formatCode>
                <c:ptCount val="4"/>
                <c:pt idx="0">
                  <c:v>0.8</c:v>
                </c:pt>
                <c:pt idx="1">
                  <c:v>0.75694444444445075</c:v>
                </c:pt>
                <c:pt idx="2">
                  <c:v>0.76315789473684215</c:v>
                </c:pt>
                <c:pt idx="3">
                  <c:v>0.8017241379310347</c:v>
                </c:pt>
              </c:numCache>
            </c:numRef>
          </c:val>
        </c:ser>
        <c:axId val="58963072"/>
        <c:axId val="58964608"/>
      </c:barChart>
      <c:catAx>
        <c:axId val="589630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8964608"/>
        <c:crosses val="autoZero"/>
        <c:auto val="1"/>
        <c:lblAlgn val="ctr"/>
        <c:lblOffset val="100"/>
      </c:catAx>
      <c:valAx>
        <c:axId val="58964608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89630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0.71250000000000002</c:v>
                </c:pt>
                <c:pt idx="1">
                  <c:v>0.72916666666666652</c:v>
                </c:pt>
                <c:pt idx="2">
                  <c:v>0.74736842105263157</c:v>
                </c:pt>
                <c:pt idx="3">
                  <c:v>0.80603448275862066</c:v>
                </c:pt>
              </c:numCache>
            </c:numRef>
          </c:val>
        </c:ser>
        <c:axId val="53677440"/>
        <c:axId val="53687424"/>
      </c:barChart>
      <c:catAx>
        <c:axId val="536774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3687424"/>
        <c:crosses val="autoZero"/>
        <c:auto val="1"/>
        <c:lblAlgn val="ctr"/>
        <c:lblOffset val="100"/>
      </c:catAx>
      <c:valAx>
        <c:axId val="53687424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36774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Indicadores!$C$127</c:f>
              <c:strCache>
                <c:ptCount val="1"/>
                <c:pt idx="0">
                  <c:v>Proporção de crianças cujas mães receberam orientação coletiva sobre higiene bucal, etiologia e prevenção da cárie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Indicadores!$D$126:$G$126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Indicadores!$D$127:$G$127</c:f>
              <c:numCache>
                <c:formatCode>0.0%</c:formatCode>
                <c:ptCount val="4"/>
                <c:pt idx="0">
                  <c:v>1</c:v>
                </c:pt>
                <c:pt idx="1">
                  <c:v>0.8</c:v>
                </c:pt>
                <c:pt idx="2">
                  <c:v>0.71428571428571463</c:v>
                </c:pt>
                <c:pt idx="3">
                  <c:v>0.8333333333333337</c:v>
                </c:pt>
              </c:numCache>
            </c:numRef>
          </c:val>
        </c:ser>
        <c:axId val="58980608"/>
        <c:axId val="59002880"/>
      </c:barChart>
      <c:catAx>
        <c:axId val="589806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9002880"/>
        <c:crosses val="autoZero"/>
        <c:auto val="1"/>
        <c:lblAlgn val="ctr"/>
        <c:lblOffset val="100"/>
      </c:catAx>
      <c:valAx>
        <c:axId val="59002880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89806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Indicadores!$C$133</c:f>
              <c:strCache>
                <c:ptCount val="1"/>
                <c:pt idx="0">
                  <c:v>Proporção de crianças cujas mães receberam orientação individual sobre higiene bucal, etiologia e prevenção da cárie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</c:dLbls>
          <c:cat>
            <c:strRef>
              <c:f>Indicadores!$D$132:$G$132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Indicadores!$D$133:$G$133</c:f>
              <c:numCache>
                <c:formatCode>0.0%</c:formatCode>
                <c:ptCount val="4"/>
                <c:pt idx="0">
                  <c:v>0.77500000000000335</c:v>
                </c:pt>
                <c:pt idx="1">
                  <c:v>0.86805555555555924</c:v>
                </c:pt>
                <c:pt idx="2">
                  <c:v>0.91578947368421415</c:v>
                </c:pt>
                <c:pt idx="3">
                  <c:v>0.94827586206896564</c:v>
                </c:pt>
              </c:numCache>
            </c:numRef>
          </c:val>
        </c:ser>
        <c:axId val="59056512"/>
        <c:axId val="59058048"/>
      </c:barChart>
      <c:catAx>
        <c:axId val="5905651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9058048"/>
        <c:crosses val="autoZero"/>
        <c:auto val="1"/>
        <c:lblAlgn val="ctr"/>
        <c:lblOffset val="100"/>
      </c:catAx>
      <c:valAx>
        <c:axId val="59058048"/>
        <c:scaling>
          <c:orientation val="minMax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90565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crianças de 6 a 72 meses frequentadoras da creche participantes de ação coletiva de exame bucal.    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3736192"/>
        <c:axId val="53737728"/>
      </c:barChart>
      <c:catAx>
        <c:axId val="537361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737728"/>
        <c:crosses val="autoZero"/>
        <c:auto val="1"/>
        <c:lblAlgn val="ctr"/>
        <c:lblOffset val="100"/>
      </c:catAx>
      <c:valAx>
        <c:axId val="53737728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37361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0.85106382978722861</c:v>
                </c:pt>
                <c:pt idx="1">
                  <c:v>0.91666666666666652</c:v>
                </c:pt>
                <c:pt idx="2">
                  <c:v>0.94573643410853181</c:v>
                </c:pt>
                <c:pt idx="3">
                  <c:v>0.96296296296295736</c:v>
                </c:pt>
              </c:numCache>
            </c:numRef>
          </c:val>
        </c:ser>
        <c:axId val="52201344"/>
        <c:axId val="52202880"/>
      </c:barChart>
      <c:catAx>
        <c:axId val="5220134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2202880"/>
        <c:crosses val="autoZero"/>
        <c:auto val="1"/>
        <c:lblAlgn val="ctr"/>
        <c:lblOffset val="100"/>
      </c:catAx>
      <c:valAx>
        <c:axId val="52202880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22013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crianças de 6 a 72 meses classificadas como alto risco de saúde bucal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0.1</c:v>
                </c:pt>
                <c:pt idx="1">
                  <c:v>9.0909090909091064E-2</c:v>
                </c:pt>
                <c:pt idx="2">
                  <c:v>7.3770491803279034E-2</c:v>
                </c:pt>
                <c:pt idx="3">
                  <c:v>8.974358974358973E-2</c:v>
                </c:pt>
              </c:numCache>
            </c:numRef>
          </c:val>
        </c:ser>
        <c:axId val="55065600"/>
        <c:axId val="55071488"/>
      </c:barChart>
      <c:catAx>
        <c:axId val="5506560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071488"/>
        <c:crosses val="autoZero"/>
        <c:auto val="1"/>
        <c:lblAlgn val="ctr"/>
        <c:lblOffset val="100"/>
      </c:catAx>
      <c:valAx>
        <c:axId val="55071488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06560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Indicadores!$C$31</c:f>
              <c:strCache>
                <c:ptCount val="1"/>
                <c:pt idx="0">
                  <c:v>Proporção de busca ativa realizada às crianças faltosas às consultas no programa de saúde da criança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Indicadores!$D$30:$G$30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Indicadores!$D$31:$G$31</c:f>
              <c:numCache>
                <c:formatCode>0.0%</c:formatCode>
                <c:ptCount val="4"/>
                <c:pt idx="0">
                  <c:v>0.60000000000000064</c:v>
                </c:pt>
                <c:pt idx="1">
                  <c:v>0.77777777777778179</c:v>
                </c:pt>
                <c:pt idx="2">
                  <c:v>0.63636363636364035</c:v>
                </c:pt>
                <c:pt idx="3">
                  <c:v>0.80555555555555569</c:v>
                </c:pt>
              </c:numCache>
            </c:numRef>
          </c:val>
        </c:ser>
        <c:axId val="55112448"/>
        <c:axId val="55113984"/>
      </c:barChart>
      <c:catAx>
        <c:axId val="5511244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113984"/>
        <c:crosses val="autoZero"/>
        <c:auto val="1"/>
        <c:lblAlgn val="ctr"/>
        <c:lblOffset val="100"/>
      </c:catAx>
      <c:valAx>
        <c:axId val="55113984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11244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Indicadores!$C$36</c:f>
              <c:strCache>
                <c:ptCount val="1"/>
                <c:pt idx="0">
                  <c:v>Proporção de buscas realizadas às crianças de 6 a 72 meses com primeira consulta odontológica faltosas às consultas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dLblPos val="outEnd"/>
            <c:showVal val="1"/>
          </c:dLbls>
          <c:cat>
            <c:strRef>
              <c:f>Indicadores!$D$35:$G$35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Indicadores!$D$36:$G$36</c:f>
              <c:numCache>
                <c:formatCode>0.0%</c:formatCode>
                <c:ptCount val="4"/>
                <c:pt idx="0">
                  <c:v>0.8</c:v>
                </c:pt>
                <c:pt idx="1">
                  <c:v>0.9</c:v>
                </c:pt>
                <c:pt idx="2">
                  <c:v>0.5769230769230822</c:v>
                </c:pt>
                <c:pt idx="3">
                  <c:v>0.70967741935484341</c:v>
                </c:pt>
              </c:numCache>
            </c:numRef>
          </c:val>
        </c:ser>
        <c:axId val="55019392"/>
        <c:axId val="55020928"/>
      </c:barChart>
      <c:catAx>
        <c:axId val="550193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020928"/>
        <c:crosses val="autoZero"/>
        <c:auto val="1"/>
        <c:lblAlgn val="ctr"/>
        <c:lblOffset val="100"/>
      </c:catAx>
      <c:valAx>
        <c:axId val="55020928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50193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>
        <c:manualLayout>
          <c:layoutTarget val="inner"/>
          <c:xMode val="edge"/>
          <c:yMode val="edge"/>
          <c:x val="0.12892104703128326"/>
          <c:y val="4.8097858309322956E-2"/>
          <c:w val="0.84675462864439821"/>
          <c:h val="0.808960775543743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Indicadores!$C$41</c:f>
              <c:strCache>
                <c:ptCount val="1"/>
                <c:pt idx="0">
                  <c:v>Proporção de crianças com monitoramento de crescimento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Indicadores!$D$40:$G$40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Indicadores!$D$41:$G$41</c:f>
              <c:numCache>
                <c:formatCode>0.0%</c:formatCode>
                <c:ptCount val="4"/>
                <c:pt idx="0">
                  <c:v>0.97500000000000064</c:v>
                </c:pt>
                <c:pt idx="1">
                  <c:v>0.98611111111111116</c:v>
                </c:pt>
                <c:pt idx="2">
                  <c:v>0.98947368421052628</c:v>
                </c:pt>
                <c:pt idx="3">
                  <c:v>1</c:v>
                </c:pt>
              </c:numCache>
            </c:numRef>
          </c:val>
        </c:ser>
        <c:axId val="55041024"/>
        <c:axId val="54960896"/>
      </c:barChart>
      <c:catAx>
        <c:axId val="550410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4960896"/>
        <c:crosses val="autoZero"/>
        <c:auto val="1"/>
        <c:lblAlgn val="ctr"/>
        <c:lblOffset val="100"/>
      </c:catAx>
      <c:valAx>
        <c:axId val="54960896"/>
        <c:scaling>
          <c:orientation val="minMax"/>
          <c:max val="1"/>
          <c:min val="0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0410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Indicadores!$C$51</c:f>
              <c:strCache>
                <c:ptCount val="1"/>
                <c:pt idx="0">
                  <c:v>Proporção de crianças com excesso de peso monitoradas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dLbls>
            <c:spPr>
              <a:noFill/>
              <a:ln w="25400">
                <a:noFill/>
              </a:ln>
            </c:spPr>
            <c:dLblPos val="outEnd"/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Indicadores!$D$50:$G$50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Indicadores!$D$51:$G$51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axId val="55206272"/>
        <c:axId val="55207808"/>
      </c:barChart>
      <c:catAx>
        <c:axId val="552062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207808"/>
        <c:crosses val="autoZero"/>
        <c:auto val="1"/>
        <c:lblAlgn val="ctr"/>
        <c:lblOffset val="100"/>
      </c:catAx>
      <c:valAx>
        <c:axId val="55207808"/>
        <c:scaling>
          <c:orientation val="minMax"/>
          <c:max val="1"/>
        </c:scaling>
        <c:axPos val="l"/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crossAx val="5520627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693-4D3F-454D-AEFD-72D62FD867EB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0BF-0A4E-48C8-99F9-B33DDF5DFB5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693-4D3F-454D-AEFD-72D62FD867EB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0BF-0A4E-48C8-99F9-B33DDF5DFB5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693-4D3F-454D-AEFD-72D62FD867EB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0BF-0A4E-48C8-99F9-B33DDF5DFB5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693-4D3F-454D-AEFD-72D62FD867EB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0BF-0A4E-48C8-99F9-B33DDF5DFB5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693-4D3F-454D-AEFD-72D62FD867EB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0BF-0A4E-48C8-99F9-B33DDF5DFB5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693-4D3F-454D-AEFD-72D62FD867EB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0BF-0A4E-48C8-99F9-B33DDF5DFB5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693-4D3F-454D-AEFD-72D62FD867EB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0BF-0A4E-48C8-99F9-B33DDF5DFB5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693-4D3F-454D-AEFD-72D62FD867EB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FCD0BF-0A4E-48C8-99F9-B33DDF5DFB5E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693-4D3F-454D-AEFD-72D62FD867EB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0BF-0A4E-48C8-99F9-B33DDF5DFB5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C5693-4D3F-454D-AEFD-72D62FD867EB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1DFCD0BF-0A4E-48C8-99F9-B33DDF5DFB5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C0C5693-4D3F-454D-AEFD-72D62FD867EB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CD0BF-0A4E-48C8-99F9-B33DDF5DFB5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C0C5693-4D3F-454D-AEFD-72D62FD867EB}" type="datetimeFigureOut">
              <a:rPr lang="pt-BR" smtClean="0"/>
              <a:pPr/>
              <a:t>22/05/2014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FCD0BF-0A4E-48C8-99F9-B33DDF5DFB5E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3789040"/>
            <a:ext cx="7884368" cy="1656184"/>
          </a:xfrm>
        </p:spPr>
        <p:txBody>
          <a:bodyPr>
            <a:normAutofit/>
          </a:bodyPr>
          <a:lstStyle/>
          <a:p>
            <a:pPr algn="ctr"/>
            <a:r>
              <a:rPr lang="pt-BR" sz="2800" dirty="0" smtClean="0"/>
              <a:t>Melhoria </a:t>
            </a:r>
            <a:r>
              <a:rPr lang="pt-BR" sz="2800" dirty="0" smtClean="0"/>
              <a:t>da Atenção à Saúde </a:t>
            </a:r>
            <a:r>
              <a:rPr lang="pt-BR" sz="2800" dirty="0" smtClean="0"/>
              <a:t>das Crianças de 0 a 72 meses </a:t>
            </a:r>
            <a:r>
              <a:rPr lang="pt-BR" sz="2800" dirty="0" smtClean="0"/>
              <a:t>na Unidade de Saúde Fátima, Colombo-PR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5805264"/>
            <a:ext cx="5832648" cy="648072"/>
          </a:xfrm>
        </p:spPr>
        <p:txBody>
          <a:bodyPr>
            <a:normAutofit fontScale="92500" lnSpcReduction="20000"/>
          </a:bodyPr>
          <a:lstStyle/>
          <a:p>
            <a:pPr algn="ctr"/>
            <a:endParaRPr lang="pt-BR" dirty="0" smtClean="0"/>
          </a:p>
          <a:p>
            <a:pPr algn="ctr"/>
            <a:r>
              <a:rPr lang="pt-BR" sz="2600" dirty="0" err="1" smtClean="0"/>
              <a:t>Leise</a:t>
            </a:r>
            <a:r>
              <a:rPr lang="pt-BR" sz="2600" dirty="0" smtClean="0"/>
              <a:t> Carla Dziecinny Ferreira</a:t>
            </a:r>
            <a:endParaRPr lang="pt-BR" sz="2600" dirty="0"/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48680"/>
            <a:ext cx="5400040" cy="2790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Imagem 4" descr="http://www.minhapos.com.br/data/artigos/images/ufpel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805264"/>
            <a:ext cx="77533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http://dms.ufpel.edu.br/aquares/images/stories/logos/unasus-ufpel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733256"/>
            <a:ext cx="809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359024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Meta: Ampliar a cobertura de primeira consulta odontológica para 30% das crianças da área de abrangência, de 6 a 72 meses de idade.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682168" cy="4941168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de 6 a 72 meses com primeira consulta odontológica.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Engajamento da Equipe de Saúde Bucal.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Das 232 crianças atendidas na puericultura, 220 fizeram a primeira consulta odontológica.</a:t>
            </a:r>
          </a:p>
          <a:p>
            <a:pPr>
              <a:buClrTx/>
              <a:buNone/>
            </a:pPr>
            <a:endParaRPr lang="pt-BR" sz="2200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619672" y="4077072"/>
          <a:ext cx="4608512" cy="2531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948264" y="501317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40 (85,1%)</a:t>
            </a:r>
          </a:p>
          <a:p>
            <a:r>
              <a:rPr lang="pt-BR" sz="1200" b="1" dirty="0" smtClean="0"/>
              <a:t>Mês 2= 88 (91,7%)</a:t>
            </a:r>
          </a:p>
          <a:p>
            <a:r>
              <a:rPr lang="pt-BR" sz="1200" b="1" dirty="0" smtClean="0"/>
              <a:t>Mês 3= 122 (94,6%)</a:t>
            </a:r>
          </a:p>
          <a:p>
            <a:r>
              <a:rPr lang="pt-BR" sz="1200" b="1" dirty="0" smtClean="0"/>
              <a:t>Mês 4= 156 (96,3%)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1368152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Meta: Ampliar cobertura de primeira consulta odontológica em 30% das crianças de 6 a 72 meses da área, classificadas como alto risco para doenças bucais.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204864"/>
            <a:ext cx="8640960" cy="4653136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de 6 a 72 meses classificadas como alto risco, com 1</a:t>
            </a:r>
            <a:r>
              <a:rPr lang="pt-BR" sz="2400" dirty="0" smtClean="0"/>
              <a:t>ª </a:t>
            </a:r>
            <a:r>
              <a:rPr lang="pt-BR" sz="2200" dirty="0" smtClean="0"/>
              <a:t>consulta odontológica.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Não foi atingida a meta, mas nesta situação foi positivo, uma vez que há menos crianças em risco do que o previsto.</a:t>
            </a:r>
          </a:p>
          <a:p>
            <a:pPr>
              <a:buClrTx/>
              <a:buFont typeface="Wingdings" pitchFamily="2" charset="2"/>
              <a:buChar char="Ø"/>
            </a:pPr>
            <a:endParaRPr lang="pt-BR" sz="2200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619672" y="4077072"/>
          <a:ext cx="460851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948264" y="486916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4 (10%)</a:t>
            </a:r>
          </a:p>
          <a:p>
            <a:r>
              <a:rPr lang="pt-BR" sz="1200" b="1" dirty="0" smtClean="0"/>
              <a:t>Mês 2= 8 (9,1%)</a:t>
            </a:r>
          </a:p>
          <a:p>
            <a:r>
              <a:rPr lang="pt-BR" sz="1200" b="1" dirty="0" smtClean="0"/>
              <a:t>Mês 3= 9 (7,4%)</a:t>
            </a:r>
          </a:p>
          <a:p>
            <a:r>
              <a:rPr lang="pt-BR" sz="1200" b="1" dirty="0" smtClean="0"/>
              <a:t>Mês 4= 14 (9%)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780928"/>
            <a:ext cx="7956376" cy="1143000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pt-BR" dirty="0" smtClean="0"/>
              <a:t>Melhorar a adesão ao Programa de Saúde da Criança.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10160" cy="1012974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Meta: Fazer busca ativa de 100% das crianças faltosas às consultas.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541020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busca ativa realizada às crianças faltosas ao programa de saúde da criança.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Dificuldade no engajamento e organização de alguns ACS.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Necessidade da melhoria dos fluxos para as buscas ativas por parte da enfermagem.</a:t>
            </a:r>
          </a:p>
          <a:p>
            <a:pPr>
              <a:buClrTx/>
              <a:buFont typeface="Wingdings" pitchFamily="2" charset="2"/>
              <a:buChar char="Ø"/>
            </a:pPr>
            <a:endParaRPr lang="pt-BR" sz="2200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619672" y="3861048"/>
          <a:ext cx="4699000" cy="262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020272" y="472514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3 (60%)</a:t>
            </a:r>
          </a:p>
          <a:p>
            <a:r>
              <a:rPr lang="pt-BR" sz="1200" b="1" dirty="0" smtClean="0"/>
              <a:t>Mês 2= 7 (77,8%)</a:t>
            </a:r>
          </a:p>
          <a:p>
            <a:r>
              <a:rPr lang="pt-BR" sz="1200" b="1" dirty="0" smtClean="0"/>
              <a:t>Mês 3= 14 (63,6%)</a:t>
            </a:r>
          </a:p>
          <a:p>
            <a:r>
              <a:rPr lang="pt-BR" sz="1200" b="1" dirty="0" smtClean="0"/>
              <a:t>Mês 4= 29 (80,6%)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287016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Meta: Fazer busca ativa de 100% das crianças de 6 a 72 meses da área, com primeira consulta odontológica, faltosas às consultas.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8682168" cy="5013176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buscas realizadas às crianças de 6 a 72 meses com 1</a:t>
            </a:r>
            <a:r>
              <a:rPr lang="pt-BR" sz="2400" dirty="0" smtClean="0"/>
              <a:t>ª</a:t>
            </a:r>
            <a:r>
              <a:rPr lang="pt-BR" sz="2200" dirty="0" smtClean="0"/>
              <a:t> consulta odontológica, faltosas às consultas.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O fluxo criado funcionou adequadamente.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Reflexão da equipe quanto ao paternalismo do sistema .</a:t>
            </a:r>
          </a:p>
          <a:p>
            <a:pPr>
              <a:buClrTx/>
              <a:buNone/>
            </a:pPr>
            <a:endParaRPr lang="pt-BR" sz="2200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691680" y="4005064"/>
          <a:ext cx="4686300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020272" y="501317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4 (80%)</a:t>
            </a:r>
          </a:p>
          <a:p>
            <a:r>
              <a:rPr lang="pt-BR" sz="1200" b="1" dirty="0" smtClean="0"/>
              <a:t>Mês 2= 9 (90%)</a:t>
            </a:r>
          </a:p>
          <a:p>
            <a:r>
              <a:rPr lang="pt-BR" sz="1200" b="1" dirty="0" smtClean="0"/>
              <a:t>Mês 3= 15 (57,7%)</a:t>
            </a:r>
          </a:p>
          <a:p>
            <a:r>
              <a:rPr lang="pt-BR" sz="1200" b="1" dirty="0" smtClean="0"/>
              <a:t>Mês 4= 22 (71%)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492896"/>
            <a:ext cx="7956376" cy="1143000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 startAt="3"/>
            </a:pPr>
            <a:r>
              <a:rPr lang="pt-BR" dirty="0" smtClean="0"/>
              <a:t>Melhorar a qualidade do atendimento da criança.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50208" cy="1215008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Meta: Monitorar o crescimento em 100% das crianças.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682168" cy="522920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com monitoramento de crescimento.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Auxílio do relatório de consultas de puericultura.</a:t>
            </a:r>
            <a:endParaRPr lang="pt-BR" dirty="0"/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Gradativamente, a equipe foi aprimorando as formas de registro e qualificando a atenção.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619672" y="3789040"/>
          <a:ext cx="4699000" cy="25474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948264" y="465313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78 (97,5%)</a:t>
            </a:r>
          </a:p>
          <a:p>
            <a:r>
              <a:rPr lang="pt-BR" sz="1200" b="1" dirty="0" smtClean="0"/>
              <a:t>Mês 2= 142 (98,6%)</a:t>
            </a:r>
          </a:p>
          <a:p>
            <a:r>
              <a:rPr lang="pt-BR" sz="1200" b="1" dirty="0" smtClean="0"/>
              <a:t>Mês 3= 188 (98,9%)</a:t>
            </a:r>
          </a:p>
          <a:p>
            <a:r>
              <a:rPr lang="pt-BR" sz="1200" b="1" dirty="0" smtClean="0"/>
              <a:t>Mês 4= 232 (100%)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50208" cy="1070992"/>
          </a:xfrm>
        </p:spPr>
        <p:txBody>
          <a:bodyPr>
            <a:noAutofit/>
          </a:bodyPr>
          <a:lstStyle/>
          <a:p>
            <a:r>
              <a:rPr lang="pt-BR" sz="2900" dirty="0" smtClean="0"/>
              <a:t>Meta: Monitorar 100% das crianças com déficit e excesso de peso.</a:t>
            </a:r>
            <a:br>
              <a:rPr lang="pt-BR" sz="2900" dirty="0" smtClean="0"/>
            </a:b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556792"/>
            <a:ext cx="8578200" cy="480060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Indicadores: Proporção de crianças com déficit e excesso de peso, monitoradas.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Esta ação já estava incorporada à rotina e continuará consolidada na unidade de saúde.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3573016"/>
          <a:ext cx="4690110" cy="253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50208" cy="1287016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Meta: Monitorar o desenvolvimento em 100% das crianças.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682168" cy="5301208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com monitoramento de desenvolvimento.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A intervenção padronizou as consultas de puericultura.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Dedicação da equipe de enfermagem.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691680" y="3789040"/>
          <a:ext cx="4680858" cy="250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020272" y="458112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77 (96,3%)</a:t>
            </a:r>
          </a:p>
          <a:p>
            <a:r>
              <a:rPr lang="pt-BR" sz="1200" b="1" dirty="0" smtClean="0"/>
              <a:t>Mês 2= 141 (97,9%)</a:t>
            </a:r>
          </a:p>
          <a:p>
            <a:r>
              <a:rPr lang="pt-BR" sz="1200" b="1" dirty="0" smtClean="0"/>
              <a:t>Mês 3= 187 (98,4%)</a:t>
            </a:r>
          </a:p>
          <a:p>
            <a:r>
              <a:rPr lang="pt-BR" sz="1200" b="1" dirty="0" smtClean="0"/>
              <a:t>Mês 4= 232 (100%)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78200" cy="1287016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Meta: Vacinar 100% das crianças de acordo com a idade.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650208" cy="480060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com vacinação em dia para a idade.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Já era um indicador bom e melhorou ainda mais com a intervenção, graças ao empenho multiprofissional e organização do setor.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691680" y="3717032"/>
          <a:ext cx="4761140" cy="244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020272" y="450912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78 (97,5%)</a:t>
            </a:r>
          </a:p>
          <a:p>
            <a:r>
              <a:rPr lang="pt-BR" sz="1200" b="1" dirty="0" smtClean="0"/>
              <a:t>Mês 2= 142 (98,6%)</a:t>
            </a:r>
          </a:p>
          <a:p>
            <a:r>
              <a:rPr lang="pt-BR" sz="1200" b="1" dirty="0" smtClean="0"/>
              <a:t>Mês 3= 188 (98,9%)</a:t>
            </a:r>
          </a:p>
          <a:p>
            <a:r>
              <a:rPr lang="pt-BR" sz="1200" b="1" dirty="0" smtClean="0"/>
              <a:t>Mês 4= 232 (100%)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268760"/>
            <a:ext cx="8650208" cy="5410200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A programa de saúde da criança é essencial por diminuir a mortalidade infantil e prevenir ou detectar precocemente várias doenças.</a:t>
            </a:r>
          </a:p>
          <a:p>
            <a:pPr>
              <a:buClrTx/>
              <a:buNone/>
            </a:pPr>
            <a:endParaRPr lang="pt-BR" sz="24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Colombo é um município da região metropolitana de Curitiba, com aproximadamente 215 mil habitantes</a:t>
            </a:r>
            <a:r>
              <a:rPr lang="pt-BR" dirty="0" smtClean="0"/>
              <a:t>.</a:t>
            </a:r>
          </a:p>
          <a:p>
            <a:pPr>
              <a:buClrTx/>
              <a:buNone/>
            </a:pPr>
            <a:endParaRPr lang="pt-BR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A Unidade de Saúde Fátima, inaugurada em agosto/2012, tem em sua área uma população de  aproximadamente 11.711 habitantes e 4 ESF.</a:t>
            </a:r>
          </a:p>
          <a:p>
            <a:pPr>
              <a:buClrTx/>
              <a:buNone/>
            </a:pPr>
            <a:endParaRPr lang="pt-BR" sz="24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Antes da intervenção, as equipes trabalhavam de forma fragmentada, com pouca padronização de condutas e definição de fluxos.</a:t>
            </a: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50208" cy="998984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Meta: Realizar suplementação de ferro em 100% das crianças.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28800"/>
            <a:ext cx="8682168" cy="522920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com suplementação de ferro.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Dificuldades com a continuidade do tratamento devido ao sabor do produto (pouca importância à prevenção).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Tentativa de facilitar o acesso à medicação.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Estes números eram desconhecidos até então.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619672" y="4077072"/>
          <a:ext cx="4610100" cy="237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948264" y="486916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13 (41,9%)</a:t>
            </a:r>
          </a:p>
          <a:p>
            <a:r>
              <a:rPr lang="pt-BR" sz="1200" b="1" dirty="0" smtClean="0"/>
              <a:t>Mês 2= 28 (47,5%)</a:t>
            </a:r>
          </a:p>
          <a:p>
            <a:r>
              <a:rPr lang="pt-BR" sz="1200" b="1" dirty="0" smtClean="0"/>
              <a:t>Mês 3= 44 (55%)</a:t>
            </a:r>
          </a:p>
          <a:p>
            <a:r>
              <a:rPr lang="pt-BR" sz="1200" b="1" dirty="0" smtClean="0"/>
              <a:t>Mês 4= 57 (58,8%)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50208" cy="998984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Meta: Realizar teste do pezinho em crianças até 7 dias de vida.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610160" cy="5517232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com teste do pezinho até 7 dias de vida.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Não foi pactuado no projeto de intervenção por não ser de governabilidade da unidade.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Apesar do bom percentual, não foi alcançado 100% devido à inserção tardia de crianças no programa, dificultando o acesso ao dado.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619672" y="4005064"/>
          <a:ext cx="4600575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020272" y="486916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60 (75%)</a:t>
            </a:r>
          </a:p>
          <a:p>
            <a:r>
              <a:rPr lang="pt-BR" sz="1200" b="1" dirty="0" smtClean="0"/>
              <a:t>Mês 2= 123 (85,4%)</a:t>
            </a:r>
          </a:p>
          <a:p>
            <a:r>
              <a:rPr lang="pt-BR" sz="1200" b="1" dirty="0" smtClean="0"/>
              <a:t>Mês 3= 169 (88,9%)</a:t>
            </a:r>
          </a:p>
          <a:p>
            <a:r>
              <a:rPr lang="pt-BR" sz="1200" b="1" dirty="0" smtClean="0"/>
              <a:t>Mês 4= 215 (92,7%)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50208" cy="1575048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Meta: Realizar a escovação supervisionada com creme dental em 100% das crianças com idade entre 36 e 72 meses, da creche.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88840"/>
            <a:ext cx="8640960" cy="486916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de 36 a 72 meses da creche, com escovação supervisionada com creme dental.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Gratificante trabalhar com todas as crianças da creche.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Alcançada por depender somente do dentista.</a:t>
            </a:r>
          </a:p>
          <a:p>
            <a:pPr>
              <a:buClrTx/>
              <a:buNone/>
            </a:pPr>
            <a:endParaRPr lang="pt-BR" sz="2200" dirty="0" smtClean="0"/>
          </a:p>
          <a:p>
            <a:pPr>
              <a:buNone/>
            </a:pPr>
            <a:r>
              <a:rPr lang="pt-BR" dirty="0" smtClean="0"/>
              <a:t> 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267744" y="4005064"/>
          <a:ext cx="4680858" cy="235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0160" cy="1143000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Meta: Concluir o tratamento odontológico em 100% das crianças entre 6 e 72 meses de idade, com primeira consulta odontológica programática.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060848"/>
            <a:ext cx="8682168" cy="4797152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de 6 a 72 meses com primeira consulta odontológica e que tiveram tratamento odontológico concluído.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As crianças que não concluíram o tratamento durante o projeto, o fizeram nas semanas seguintes.</a:t>
            </a:r>
          </a:p>
          <a:p>
            <a:endParaRPr lang="pt-BR" sz="22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619672" y="4221088"/>
          <a:ext cx="4680858" cy="2354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020272" y="501317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40 (100%)</a:t>
            </a:r>
          </a:p>
          <a:p>
            <a:r>
              <a:rPr lang="pt-BR" sz="1200" b="1" dirty="0" smtClean="0"/>
              <a:t>Mês 2= 85 (96,6%)</a:t>
            </a:r>
          </a:p>
          <a:p>
            <a:r>
              <a:rPr lang="pt-BR" sz="1200" b="1" dirty="0" smtClean="0"/>
              <a:t>Mês 3= 120 (98,4%)</a:t>
            </a:r>
          </a:p>
          <a:p>
            <a:r>
              <a:rPr lang="pt-BR" sz="1200" b="1" dirty="0" smtClean="0"/>
              <a:t>Mês 4= 155 (99,4%)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7956376" cy="1143000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 startAt="4"/>
            </a:pPr>
            <a:r>
              <a:rPr lang="pt-BR" dirty="0" smtClean="0"/>
              <a:t>Melhorar os registros das informações.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359024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Meta: Manter registro na ficha espelho de vacinação de 100% das crianças que consultam no serviço.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5157192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com registro atualizado.</a:t>
            </a:r>
            <a:endParaRPr lang="pt-BR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A falta de um sistema informatizado dificulta  a atualização dos registros.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Importante por garantir o histórico de informações sobre a saúde das crianças.</a:t>
            </a:r>
          </a:p>
          <a:p>
            <a:pPr>
              <a:buClrTx/>
              <a:buFont typeface="Wingdings" pitchFamily="2" charset="2"/>
              <a:buChar char="Ø"/>
            </a:pPr>
            <a:endParaRPr lang="pt-BR" sz="2200" dirty="0" smtClean="0"/>
          </a:p>
        </p:txBody>
      </p:sp>
      <p:graphicFrame>
        <p:nvGraphicFramePr>
          <p:cNvPr id="4" name="Gráfico 3"/>
          <p:cNvGraphicFramePr/>
          <p:nvPr/>
        </p:nvGraphicFramePr>
        <p:xfrm>
          <a:off x="1691680" y="3933056"/>
          <a:ext cx="4680858" cy="2522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020272" y="472514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68 (85%)</a:t>
            </a:r>
          </a:p>
          <a:p>
            <a:r>
              <a:rPr lang="pt-BR" sz="1200" b="1" dirty="0" smtClean="0"/>
              <a:t>Mês 2= 127 (88,2%)</a:t>
            </a:r>
          </a:p>
          <a:p>
            <a:r>
              <a:rPr lang="pt-BR" sz="1200" b="1" dirty="0" smtClean="0"/>
              <a:t>Mês 3= 172 (90,5%)</a:t>
            </a:r>
          </a:p>
          <a:p>
            <a:r>
              <a:rPr lang="pt-BR" sz="1200" b="1" dirty="0" smtClean="0"/>
              <a:t>Mês 4= 217 (93,5%)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924944"/>
            <a:ext cx="7956376" cy="1143000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 startAt="5"/>
            </a:pPr>
            <a:r>
              <a:rPr lang="pt-BR" dirty="0" smtClean="0"/>
              <a:t>Mapear as crianças de risco pertencentes à área de abrangência.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50208" cy="1359024"/>
          </a:xfrm>
        </p:spPr>
        <p:txBody>
          <a:bodyPr>
            <a:noAutofit/>
          </a:bodyPr>
          <a:lstStyle/>
          <a:p>
            <a:r>
              <a:rPr lang="pt-BR" sz="2900" dirty="0" smtClean="0"/>
              <a:t>Meta: Realizar a avaliação de risco em 100% das crianças cadastradas no programa.</a:t>
            </a:r>
            <a:br>
              <a:rPr lang="pt-BR" sz="2900" dirty="0" smtClean="0"/>
            </a:b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56184"/>
            <a:ext cx="8682168" cy="5229200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com avaliação de risco.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Norteador das ações em saúde para este grupo, prevenindo a morbimortalidade.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Com o empenho da equipe, foram retomadas as diretrizes dos protocolos municipais.</a:t>
            </a:r>
          </a:p>
          <a:p>
            <a:pPr>
              <a:buNone/>
            </a:pPr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763688" y="3933056"/>
          <a:ext cx="4610100" cy="2500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020272" y="472514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78 (97,5%)</a:t>
            </a:r>
          </a:p>
          <a:p>
            <a:r>
              <a:rPr lang="pt-BR" sz="1200" b="1" dirty="0" smtClean="0"/>
              <a:t>Mês 2= 142 (98,6%)</a:t>
            </a:r>
          </a:p>
          <a:p>
            <a:r>
              <a:rPr lang="pt-BR" sz="1200" b="1" dirty="0" smtClean="0"/>
              <a:t>Mês 3= 188 (98,9%)</a:t>
            </a:r>
          </a:p>
          <a:p>
            <a:r>
              <a:rPr lang="pt-BR" sz="1200" b="1" dirty="0" smtClean="0"/>
              <a:t>Mês 4= 232 (100%)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7956376" cy="1143000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 startAt="6"/>
            </a:pPr>
            <a:r>
              <a:rPr lang="pt-BR" dirty="0" smtClean="0"/>
              <a:t>Promover a saúde.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604448" cy="1143000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Meta: Dar orientações nutricionais e sobre prevenção de acidentes na infância em 100% das consultas de saúde da criança.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44824"/>
            <a:ext cx="8682168" cy="5013176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Indicadores: Proporção de crianças cujas mães receberam orientações nutricionais e sobre prevenção de acidentes na infância.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Estas orientações já faziam parte da rotina da puericultura, facilitando o alcance da meta.</a:t>
            </a:r>
          </a:p>
          <a:p>
            <a:endParaRPr lang="pt-BR" sz="22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619672" y="3933056"/>
          <a:ext cx="4680857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948264" y="4725144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78 (97,5%)</a:t>
            </a:r>
          </a:p>
          <a:p>
            <a:r>
              <a:rPr lang="pt-BR" sz="1200" b="1" dirty="0" smtClean="0"/>
              <a:t>Mês 2= 142 (98,6%)</a:t>
            </a:r>
          </a:p>
          <a:p>
            <a:r>
              <a:rPr lang="pt-BR" sz="1200" b="1" dirty="0" smtClean="0"/>
              <a:t>Mês 3= 188 (98,9%)</a:t>
            </a:r>
          </a:p>
          <a:p>
            <a:r>
              <a:rPr lang="pt-BR" sz="1200" b="1" dirty="0" smtClean="0"/>
              <a:t>Mês 4= 232 (100%)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772816"/>
            <a:ext cx="7498080" cy="3971528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Melhorar a atenção à  saúde da criança, na Unidade de Saúde Fátima, em Colombo, Paraná.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998984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>Meta: Colocar 100% das crianças para mamar durante a primeira consulta.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650208" cy="5517232"/>
          </a:xfrm>
        </p:spPr>
        <p:txBody>
          <a:bodyPr/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colocadas para mamar durante a primeira consulta.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Variáveis que interferiram no resultado: crianças adotadas, filhos de mães soropositivas para HIV ou com outras doenças que impediram a amamentação.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Para mães que já amamentaram outros filhos, a criança só é observada se houver o relato de problemas.</a:t>
            </a:r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619672" y="4221088"/>
          <a:ext cx="4661807" cy="2358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6948264" y="494116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64 (80%)</a:t>
            </a:r>
          </a:p>
          <a:p>
            <a:r>
              <a:rPr lang="pt-BR" sz="1200" b="1" dirty="0" smtClean="0"/>
              <a:t>Mês 2= 109 (75,7%)</a:t>
            </a:r>
          </a:p>
          <a:p>
            <a:r>
              <a:rPr lang="pt-BR" sz="1200" b="1" dirty="0" smtClean="0"/>
              <a:t>Mês 3= 145 (76,3%)</a:t>
            </a:r>
          </a:p>
          <a:p>
            <a:r>
              <a:rPr lang="pt-BR" sz="1200" b="1" dirty="0" smtClean="0"/>
              <a:t>Mês 4= 186 (80,2%)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640960" cy="1012974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Meta: Fornecer orientações sobre higiene bucal, cárie e nutrição para 100% das crianças e seus familiares da Creche Gota de Orvalho.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682168" cy="4941168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Indicadores: Proporção de crianças da creche cujas mães receberam orientações sobre higiene bucal, cárie e nutrição.</a:t>
            </a:r>
            <a:endParaRPr lang="pt-BR" dirty="0"/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Baixa adesão dos familiares nas palestras realizadas (compareceram 11 dos 120 convidados).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Pouco interesse pela prevenção e saúde bucal.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691680" y="4077072"/>
          <a:ext cx="4671332" cy="25309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020272" y="4869160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2 (100%)</a:t>
            </a:r>
          </a:p>
          <a:p>
            <a:r>
              <a:rPr lang="pt-BR" sz="1200" b="1" dirty="0" smtClean="0"/>
              <a:t>Mês 2= 4 (80%)</a:t>
            </a:r>
          </a:p>
          <a:p>
            <a:r>
              <a:rPr lang="pt-BR" sz="1200" b="1" dirty="0" smtClean="0"/>
              <a:t>Mês 3= 5 (71,4%)</a:t>
            </a:r>
          </a:p>
          <a:p>
            <a:r>
              <a:rPr lang="pt-BR" sz="1200" b="1" dirty="0" smtClean="0"/>
              <a:t>Mês 4= 10 (83,3%)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640960" cy="854968"/>
          </a:xfrm>
        </p:spPr>
        <p:txBody>
          <a:bodyPr>
            <a:normAutofit fontScale="90000"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Meta: Orientar sobre higiene bucal, cárie, sucção nutritiva e não nutritiva e oclusopatias para 100% dos responsáveis das crianças de 0 a 72 meses, da puericultura da unidade.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204864"/>
            <a:ext cx="8682168" cy="4653136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Indicadores: Proporção de crianças da unidade de saúde cujas mães receberam orientações sobre higiene bucal, cárie, sucção nutritiva e não nutritiva e oclusopatias.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Não atingida devido a 12 crianças faltosas na odontologia em 4 meses.</a:t>
            </a:r>
          </a:p>
          <a:p>
            <a:endParaRPr lang="pt-BR" sz="22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691680" y="4077072"/>
          <a:ext cx="4657725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7020272" y="494116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62 (77,5%)</a:t>
            </a:r>
          </a:p>
          <a:p>
            <a:r>
              <a:rPr lang="pt-BR" sz="1200" b="1" dirty="0" smtClean="0"/>
              <a:t>Mês 2= 125 (86,8%)</a:t>
            </a:r>
          </a:p>
          <a:p>
            <a:r>
              <a:rPr lang="pt-BR" sz="1200" b="1" dirty="0" smtClean="0"/>
              <a:t>Mês 3= 174 (91,6%)</a:t>
            </a:r>
          </a:p>
          <a:p>
            <a:r>
              <a:rPr lang="pt-BR" sz="1200" b="1" dirty="0" smtClean="0"/>
              <a:t>Mês 4= 220 (94,8%)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>
            <a:normAutofit fontScale="92500" lnSpcReduction="2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600" dirty="0" smtClean="0"/>
              <a:t>Para a equipe, as ações interdisciplinares uniram as várias categorias profissionais.</a:t>
            </a:r>
          </a:p>
          <a:p>
            <a:pPr>
              <a:buNone/>
            </a:pPr>
            <a:endParaRPr lang="pt-BR" sz="26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t-BR" sz="2600" dirty="0" smtClean="0"/>
              <a:t>Houve a padronização de fluxos e condutas (protocolo) em equipes que antes pareciam autônomas.</a:t>
            </a:r>
          </a:p>
          <a:p>
            <a:pPr>
              <a:buClrTx/>
              <a:buFont typeface="Wingdings" pitchFamily="2" charset="2"/>
              <a:buChar char="Ø"/>
            </a:pPr>
            <a:endParaRPr lang="pt-BR" sz="26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t-BR" sz="2600" dirty="0" smtClean="0"/>
              <a:t>Para o serviço, houve a qualificação das consultas de puericultura.</a:t>
            </a:r>
          </a:p>
          <a:p>
            <a:pPr>
              <a:buClrTx/>
              <a:buFont typeface="Wingdings" pitchFamily="2" charset="2"/>
              <a:buChar char="Ø"/>
            </a:pPr>
            <a:endParaRPr lang="pt-BR" sz="26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t-BR" sz="2600" dirty="0" smtClean="0"/>
              <a:t>A rotina ficou mais organizada e os registros mais adequados.</a:t>
            </a:r>
          </a:p>
          <a:p>
            <a:pPr>
              <a:buClrTx/>
              <a:buNone/>
            </a:pPr>
            <a:endParaRPr lang="pt-BR" sz="26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t-BR" sz="2600" dirty="0" smtClean="0"/>
              <a:t>A odontologia passou a trabalhar com a busca ativa.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628800"/>
            <a:ext cx="8610160" cy="4968552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600" dirty="0" smtClean="0">
                <a:cs typeface="Arial" pitchFamily="34" charset="0"/>
              </a:rPr>
              <a:t>Para a comunidade, houve mais praticidade com a consulta odontológica agendada para o mesmo dia da puericultura médica ou da enfermagem.</a:t>
            </a:r>
          </a:p>
          <a:p>
            <a:pPr>
              <a:buClrTx/>
              <a:buFont typeface="Wingdings" pitchFamily="2" charset="2"/>
              <a:buChar char="Ø"/>
            </a:pPr>
            <a:endParaRPr lang="pt-BR" sz="2600" dirty="0" smtClean="0"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t-BR" sz="2600" dirty="0" smtClean="0">
                <a:cs typeface="Arial" pitchFamily="34" charset="0"/>
              </a:rPr>
              <a:t>A melhoria no acolhimento proporcionou informações mais precisas.</a:t>
            </a:r>
          </a:p>
          <a:p>
            <a:pPr>
              <a:buClrTx/>
              <a:buFont typeface="Wingdings" pitchFamily="2" charset="2"/>
              <a:buChar char="Ø"/>
            </a:pPr>
            <a:endParaRPr lang="pt-BR" sz="2600" dirty="0" smtClean="0"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t-BR" sz="2600" dirty="0" smtClean="0">
                <a:cs typeface="Arial" pitchFamily="34" charset="0"/>
              </a:rPr>
              <a:t>As consultas  de puericultura se tornaram mais abrangentes.</a:t>
            </a:r>
          </a:p>
          <a:p>
            <a:pPr>
              <a:buClrTx/>
              <a:buFont typeface="Wingdings" pitchFamily="2" charset="2"/>
              <a:buChar char="Ø"/>
            </a:pPr>
            <a:endParaRPr lang="pt-BR" sz="2600" dirty="0" smtClean="0"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t-BR" sz="2600" dirty="0" smtClean="0">
                <a:cs typeface="Arial" pitchFamily="34" charset="0"/>
              </a:rPr>
              <a:t>Os fluxos e rotinas já estão incorporados na prática diária.</a:t>
            </a:r>
          </a:p>
          <a:p>
            <a:pPr>
              <a:buClrTx/>
              <a:buFont typeface="Wingdings" pitchFamily="2" charset="2"/>
              <a:buChar char="Ø"/>
            </a:pPr>
            <a:endParaRPr lang="pt-BR" sz="2600" dirty="0" smtClean="0"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Ø"/>
            </a:pPr>
            <a:r>
              <a:rPr lang="pt-BR" sz="2600" dirty="0" smtClean="0">
                <a:cs typeface="Arial" pitchFamily="34" charset="0"/>
              </a:rPr>
              <a:t>Observou-se a necessidade de haver a educação continuada, melhorar o engajamento com os ACS e as ações coletivas.</a:t>
            </a:r>
          </a:p>
          <a:p>
            <a:endParaRPr lang="pt-BR" sz="2600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498178"/>
          </a:xfrm>
        </p:spPr>
        <p:txBody>
          <a:bodyPr>
            <a:noAutofit/>
          </a:bodyPr>
          <a:lstStyle/>
          <a:p>
            <a:r>
              <a:rPr lang="pt-BR" dirty="0" smtClean="0"/>
              <a:t>Reflexão crítica sobre o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16832"/>
            <a:ext cx="8568952" cy="4941168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Oportunidade de revisar conceitos através dos Estudos da Prática Clínica e de aprofundar conhecimentos.</a:t>
            </a:r>
          </a:p>
          <a:p>
            <a:pPr>
              <a:buClrTx/>
              <a:buFont typeface="Wingdings" pitchFamily="2" charset="2"/>
              <a:buChar char="Ø"/>
            </a:pPr>
            <a:endParaRPr lang="pt-BR" sz="24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Importância de se trabalhar com estratificação de risco.</a:t>
            </a:r>
          </a:p>
          <a:p>
            <a:pPr>
              <a:buClrTx/>
              <a:buFont typeface="Wingdings" pitchFamily="2" charset="2"/>
              <a:buChar char="Ø"/>
            </a:pPr>
            <a:endParaRPr lang="pt-BR" sz="24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Obtenção de bons resultados ao se adotar protocolos.</a:t>
            </a:r>
          </a:p>
          <a:p>
            <a:pPr>
              <a:buClrTx/>
              <a:buFont typeface="Wingdings" pitchFamily="2" charset="2"/>
              <a:buChar char="Ø"/>
            </a:pPr>
            <a:endParaRPr lang="pt-BR" sz="24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Percepção dos vários olhares proporcionados pelo curso, vislumbrando o todo (servidor, comunidade, </a:t>
            </a:r>
            <a:r>
              <a:rPr lang="pt-BR" sz="2400" dirty="0" err="1" smtClean="0"/>
              <a:t>etc</a:t>
            </a:r>
            <a:r>
              <a:rPr lang="pt-BR" sz="2400" dirty="0" smtClean="0"/>
              <a:t>).</a:t>
            </a:r>
          </a:p>
          <a:p>
            <a:pPr>
              <a:buClrTx/>
              <a:buFont typeface="Wingdings" pitchFamily="2" charset="2"/>
              <a:buChar char="Ø"/>
            </a:pPr>
            <a:endParaRPr lang="pt-BR" sz="24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Trabalho em equipe, integrando a unidade de saúde.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337985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Leise\Documents\Fotos PET 3\Foto1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6672"/>
            <a:ext cx="3456385" cy="2592288"/>
          </a:xfrm>
          <a:prstGeom prst="rect">
            <a:avLst/>
          </a:prstGeom>
          <a:noFill/>
        </p:spPr>
      </p:pic>
      <p:pic>
        <p:nvPicPr>
          <p:cNvPr id="3" name="Picture 4" descr="C:\Users\Leise\Documents\Bluetooth\Foto108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3645024"/>
            <a:ext cx="3456385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eise\Documents\Fotos PET 3\Foto1109 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5" y="2996952"/>
            <a:ext cx="4393166" cy="3294874"/>
          </a:xfrm>
          <a:prstGeom prst="rect">
            <a:avLst/>
          </a:prstGeom>
          <a:noFill/>
        </p:spPr>
      </p:pic>
      <p:pic>
        <p:nvPicPr>
          <p:cNvPr id="1028" name="Picture 4" descr="C:\Users\Leise\Documents\Fotos PET 3\Foto1061 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548680"/>
            <a:ext cx="4081810" cy="3061357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1043608" y="119675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Obrigada!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98080" cy="1143000"/>
          </a:xfrm>
        </p:spPr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673424"/>
            <a:ext cx="8568952" cy="5184576"/>
          </a:xfrm>
        </p:spPr>
        <p:txBody>
          <a:bodyPr>
            <a:normAutofit lnSpcReduction="10000"/>
          </a:bodyPr>
          <a:lstStyle/>
          <a:p>
            <a:pPr marL="539496" lvl="0" indent="-457200">
              <a:buClrTx/>
              <a:buFont typeface="+mj-lt"/>
              <a:buAutoNum type="arabicPeriod"/>
            </a:pPr>
            <a:r>
              <a:rPr lang="pt-BR" sz="2400" dirty="0" smtClean="0"/>
              <a:t>Ampliar a cobertura da atenção à saúde da criança.</a:t>
            </a:r>
          </a:p>
          <a:p>
            <a:pPr marL="539496" lvl="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496" lvl="0" indent="-457200">
              <a:buClrTx/>
              <a:buFont typeface="+mj-lt"/>
              <a:buAutoNum type="arabicPeriod"/>
            </a:pPr>
            <a:r>
              <a:rPr lang="pt-BR" sz="2400" dirty="0" smtClean="0"/>
              <a:t>Melhorar a adesão ao Programa de Saúde da Criança.</a:t>
            </a:r>
          </a:p>
          <a:p>
            <a:pPr marL="539496" lvl="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496" lvl="0" indent="-457200">
              <a:buClrTx/>
              <a:buFont typeface="+mj-lt"/>
              <a:buAutoNum type="arabicPeriod"/>
            </a:pPr>
            <a:r>
              <a:rPr lang="pt-BR" sz="2400" dirty="0" smtClean="0"/>
              <a:t>Melhorar a qualidade do atendimento à criança.</a:t>
            </a:r>
          </a:p>
          <a:p>
            <a:pPr marL="539496" lvl="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496" lvl="0" indent="-457200">
              <a:buClrTx/>
              <a:buFont typeface="+mj-lt"/>
              <a:buAutoNum type="arabicPeriod"/>
            </a:pPr>
            <a:r>
              <a:rPr lang="pt-BR" sz="2400" dirty="0" smtClean="0"/>
              <a:t>Melhorar os registros das informações.</a:t>
            </a:r>
          </a:p>
          <a:p>
            <a:pPr marL="539496" lvl="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496" lvl="0" indent="-457200">
              <a:buClrTx/>
              <a:buFont typeface="+mj-lt"/>
              <a:buAutoNum type="arabicPeriod"/>
            </a:pPr>
            <a:r>
              <a:rPr lang="pt-BR" sz="2400" dirty="0" smtClean="0"/>
              <a:t>Mapear as crianças de risco pertencentes à área de abrangência.</a:t>
            </a:r>
          </a:p>
          <a:p>
            <a:pPr marL="539496" lvl="0" indent="-457200">
              <a:buClrTx/>
              <a:buFont typeface="+mj-lt"/>
              <a:buAutoNum type="arabicPeriod"/>
            </a:pPr>
            <a:endParaRPr lang="pt-BR" sz="2400" dirty="0" smtClean="0"/>
          </a:p>
          <a:p>
            <a:pPr marL="539496" lvl="0" indent="-457200">
              <a:buClrTx/>
              <a:buFont typeface="+mj-lt"/>
              <a:buAutoNum type="arabicPeriod"/>
            </a:pPr>
            <a:r>
              <a:rPr lang="pt-BR" sz="2400" dirty="0" smtClean="0"/>
              <a:t>Promover a saúde.</a:t>
            </a:r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556792"/>
            <a:ext cx="8650208" cy="4800600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Foram propostas ações norteadoras para cada meta, conforme os quatro eixos pedagógicos: monitoramento e avaliação, organização e gestão dos serviços, engajamento público e qualificação da prática clínica.</a:t>
            </a:r>
          </a:p>
          <a:p>
            <a:pPr>
              <a:buClrTx/>
              <a:buNone/>
            </a:pPr>
            <a:endParaRPr lang="pt-BR" sz="24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As metas foram mensuradas através de indicadores propostos.</a:t>
            </a:r>
          </a:p>
          <a:p>
            <a:pPr>
              <a:buClrTx/>
              <a:buNone/>
            </a:pPr>
            <a:endParaRPr lang="pt-BR" sz="2400" dirty="0" smtClean="0"/>
          </a:p>
          <a:p>
            <a:pPr>
              <a:buClrTx/>
              <a:buFont typeface="Wingdings" pitchFamily="2" charset="2"/>
              <a:buChar char="Ø"/>
            </a:pPr>
            <a:r>
              <a:rPr lang="pt-BR" sz="2400" dirty="0" smtClean="0"/>
              <a:t>As ações da intervenção tiveram toda sua logística planejada, com auxílio de um cronograma específico, utilização dos protocolos municipais, reorganização das agendas e capacitações da equipe.</a:t>
            </a:r>
          </a:p>
          <a:p>
            <a:pPr>
              <a:buClrTx/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624" y="2564904"/>
            <a:ext cx="7956376" cy="1143000"/>
          </a:xfrm>
        </p:spPr>
        <p:txBody>
          <a:bodyPr>
            <a:no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pt-BR" dirty="0" smtClean="0"/>
              <a:t>Ampliar a cobertura da atenção à saúde da criança.</a:t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10160" cy="1152128"/>
          </a:xfrm>
        </p:spPr>
        <p:txBody>
          <a:bodyPr>
            <a:noAutofit/>
          </a:bodyPr>
          <a:lstStyle/>
          <a:p>
            <a:r>
              <a:rPr lang="pt-BR" sz="2900" dirty="0" smtClean="0"/>
              <a:t/>
            </a:r>
            <a:br>
              <a:rPr lang="pt-BR" sz="2900" dirty="0" smtClean="0"/>
            </a:br>
            <a:r>
              <a:rPr lang="pt-BR" sz="2900" dirty="0" smtClean="0"/>
              <a:t>Meta: Ampliar a cobertura de atenção à saúde das crianças entre 0 e 72 meses da unidade de saúde para 20%.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16832"/>
            <a:ext cx="8650208" cy="4941168"/>
          </a:xfrm>
        </p:spPr>
        <p:txBody>
          <a:bodyPr>
            <a:normAutofit/>
          </a:bodyPr>
          <a:lstStyle/>
          <a:p>
            <a:pPr algn="just"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entre 0 e 72 meses inscritas no programa da unidade de saúde.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pt-BR" sz="2200" dirty="0" smtClean="0"/>
              <a:t>Empenho da equipe em melhorar a captação das crianças. 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pt-BR" sz="2200" dirty="0" smtClean="0"/>
              <a:t>Baixa cobertura de 36 a 72 meses (29 crianças): necessidade de planejar ações específicas.</a:t>
            </a:r>
          </a:p>
          <a:p>
            <a:pPr algn="just">
              <a:buClrTx/>
              <a:buFont typeface="Wingdings" pitchFamily="2" charset="2"/>
              <a:buChar char="Ø"/>
            </a:pPr>
            <a:endParaRPr lang="pt-BR" sz="2400" dirty="0" smtClean="0"/>
          </a:p>
          <a:p>
            <a:pPr algn="just">
              <a:buClrTx/>
              <a:buNone/>
            </a:pPr>
            <a:endParaRPr lang="pt-BR" sz="2400" dirty="0" smtClean="0"/>
          </a:p>
          <a:p>
            <a:pPr algn="just">
              <a:buClrTx/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endParaRPr lang="pt-BR" sz="2400" dirty="0"/>
          </a:p>
        </p:txBody>
      </p:sp>
      <p:graphicFrame>
        <p:nvGraphicFramePr>
          <p:cNvPr id="6" name="Gráfico 5"/>
          <p:cNvGraphicFramePr/>
          <p:nvPr/>
        </p:nvGraphicFramePr>
        <p:xfrm>
          <a:off x="1547664" y="4077072"/>
          <a:ext cx="4536504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804248" y="494116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80 (9,8%)</a:t>
            </a:r>
          </a:p>
          <a:p>
            <a:r>
              <a:rPr lang="pt-BR" sz="1200" b="1" dirty="0" smtClean="0"/>
              <a:t>Mês 2= 144 (17,6%)</a:t>
            </a:r>
          </a:p>
          <a:p>
            <a:r>
              <a:rPr lang="pt-BR" sz="1200" b="1" dirty="0" smtClean="0"/>
              <a:t>Mês 3= 190 (23,2%)</a:t>
            </a:r>
          </a:p>
          <a:p>
            <a:r>
              <a:rPr lang="pt-BR" sz="1200" b="1" dirty="0" smtClean="0"/>
              <a:t>Mês 4= 232 (28,3%)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10160" cy="1296144"/>
          </a:xfrm>
        </p:spPr>
        <p:txBody>
          <a:bodyPr>
            <a:noAutofit/>
          </a:bodyPr>
          <a:lstStyle/>
          <a:p>
            <a:r>
              <a:rPr lang="pt-BR" sz="2900" dirty="0" smtClean="0"/>
              <a:t/>
            </a:r>
            <a:br>
              <a:rPr lang="pt-BR" sz="2900" dirty="0" smtClean="0"/>
            </a:br>
            <a:r>
              <a:rPr lang="pt-BR" sz="2900" dirty="0" smtClean="0"/>
              <a:t>Meta: Realizar a primeira consulta na primeira semana de vida para 90% das crianças cadastradas.</a:t>
            </a: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905744"/>
            <a:ext cx="8650208" cy="4835624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com primeira consulta na primeira semana de vida.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Unidade nova, crianças de outros locais, pais não sabiam informar sobre este dado ou não lembravam.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Dificuldade em padronizar os registros.</a:t>
            </a:r>
          </a:p>
          <a:p>
            <a:pPr algn="just">
              <a:buNone/>
            </a:pPr>
            <a:endParaRPr lang="pt-BR" sz="2200" dirty="0" smtClean="0"/>
          </a:p>
          <a:p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endParaRPr lang="pt-BR" sz="2400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1547664" y="4077072"/>
          <a:ext cx="4536504" cy="245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6876256" y="4941168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/>
              <a:t>Mês 1= 57 (71,3%)</a:t>
            </a:r>
          </a:p>
          <a:p>
            <a:r>
              <a:rPr lang="pt-BR" sz="1200" b="1" dirty="0" smtClean="0"/>
              <a:t>Mês 2= 105 (72,9%)</a:t>
            </a:r>
          </a:p>
          <a:p>
            <a:r>
              <a:rPr lang="pt-BR" sz="1200" b="1" dirty="0" smtClean="0"/>
              <a:t>Mês 3= 142 (74,7%)</a:t>
            </a:r>
          </a:p>
          <a:p>
            <a:r>
              <a:rPr lang="pt-BR" sz="1200" b="1" dirty="0" smtClean="0"/>
              <a:t>Mês 4= 187 (80,6%)</a:t>
            </a:r>
            <a:endParaRPr lang="pt-B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10160" cy="1440160"/>
          </a:xfrm>
        </p:spPr>
        <p:txBody>
          <a:bodyPr>
            <a:noAutofit/>
          </a:bodyPr>
          <a:lstStyle/>
          <a:p>
            <a:r>
              <a:rPr lang="pt-BR" sz="2900" dirty="0" smtClean="0"/>
              <a:t/>
            </a:r>
            <a:br>
              <a:rPr lang="pt-BR" sz="2900" dirty="0" smtClean="0"/>
            </a:br>
            <a:r>
              <a:rPr lang="pt-BR" sz="2900" dirty="0" smtClean="0"/>
              <a:t/>
            </a:r>
            <a:br>
              <a:rPr lang="pt-BR" sz="2900" dirty="0" smtClean="0"/>
            </a:br>
            <a:r>
              <a:rPr lang="pt-BR" sz="2900" dirty="0" smtClean="0"/>
              <a:t>Meta: Ampliar a cobertura de ação coletiva de exame bucal com finalidade epidemiológica para priorizar o atendimento em 100% das crianças de 6 a 72 meses de idade, da Creche Gota de Orvalho.</a:t>
            </a:r>
            <a:br>
              <a:rPr lang="pt-BR" sz="2900" dirty="0" smtClean="0"/>
            </a:b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2132856"/>
            <a:ext cx="8568952" cy="4725144"/>
          </a:xfrm>
        </p:spPr>
        <p:txBody>
          <a:bodyPr>
            <a:norm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Indicador: Proporção de crianças de 6 a 72 meses frequentadoras da creche e participantes de ação coletiva de exame bucal.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Alcançada por depender somente do dentista.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pt-BR" sz="2200" dirty="0" smtClean="0"/>
              <a:t>Importante por fazer  a equipe trabalhar com o risco.</a:t>
            </a:r>
          </a:p>
          <a:p>
            <a:pPr>
              <a:buClrTx/>
              <a:buFont typeface="Wingdings" pitchFamily="2" charset="2"/>
              <a:buChar char="Ø"/>
            </a:pPr>
            <a:endParaRPr lang="pt-BR" sz="2200" dirty="0" smtClean="0"/>
          </a:p>
          <a:p>
            <a:endParaRPr lang="pt-BR" sz="22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2339752" y="4293096"/>
          <a:ext cx="4536504" cy="2305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Personalizada 8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C0C0C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1010</TotalTime>
  <Words>1927</Words>
  <Application>Microsoft Office PowerPoint</Application>
  <PresentationFormat>Apresentação na tela (4:3)</PresentationFormat>
  <Paragraphs>230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Técnica</vt:lpstr>
      <vt:lpstr>Melhoria da Atenção à Saúde das Crianças de 0 a 72 meses na Unidade de Saúde Fátima, Colombo-PR</vt:lpstr>
      <vt:lpstr>Introdução</vt:lpstr>
      <vt:lpstr>Objetivo Geral</vt:lpstr>
      <vt:lpstr>Objetivos Específicos</vt:lpstr>
      <vt:lpstr>Metodologia</vt:lpstr>
      <vt:lpstr>Ampliar a cobertura da atenção à saúde da criança. </vt:lpstr>
      <vt:lpstr> Meta: Ampliar a cobertura de atenção à saúde das crianças entre 0 e 72 meses da unidade de saúde para 20%. </vt:lpstr>
      <vt:lpstr> Meta: Realizar a primeira consulta na primeira semana de vida para 90% das crianças cadastradas. </vt:lpstr>
      <vt:lpstr>  Meta: Ampliar a cobertura de ação coletiva de exame bucal com finalidade epidemiológica para priorizar o atendimento em 100% das crianças de 6 a 72 meses de idade, da Creche Gota de Orvalho. </vt:lpstr>
      <vt:lpstr> Meta: Ampliar a cobertura de primeira consulta odontológica para 30% das crianças da área de abrangência, de 6 a 72 meses de idade. </vt:lpstr>
      <vt:lpstr> Meta: Ampliar cobertura de primeira consulta odontológica em 30% das crianças de 6 a 72 meses da área, classificadas como alto risco para doenças bucais. </vt:lpstr>
      <vt:lpstr>Melhorar a adesão ao Programa de Saúde da Criança. </vt:lpstr>
      <vt:lpstr> Meta: Fazer busca ativa de 100% das crianças faltosas às consultas. </vt:lpstr>
      <vt:lpstr>  Meta: Fazer busca ativa de 100% das crianças de 6 a 72 meses da área, com primeira consulta odontológica, faltosas às consultas. </vt:lpstr>
      <vt:lpstr>Melhorar a qualidade do atendimento da criança. </vt:lpstr>
      <vt:lpstr>Meta: Monitorar o crescimento em 100% das crianças. </vt:lpstr>
      <vt:lpstr>Meta: Monitorar 100% das crianças com déficit e excesso de peso. </vt:lpstr>
      <vt:lpstr> Meta: Monitorar o desenvolvimento em 100% das crianças. </vt:lpstr>
      <vt:lpstr> Meta: Vacinar 100% das crianças de acordo com a idade.  </vt:lpstr>
      <vt:lpstr>Meta: Realizar suplementação de ferro em 100% das crianças. </vt:lpstr>
      <vt:lpstr>Meta: Realizar teste do pezinho em crianças até 7 dias de vida. </vt:lpstr>
      <vt:lpstr> Meta: Realizar a escovação supervisionada com creme dental em 100% das crianças com idade entre 36 e 72 meses, da creche. </vt:lpstr>
      <vt:lpstr>  Meta: Concluir o tratamento odontológico em 100% das crianças entre 6 e 72 meses de idade, com primeira consulta odontológica programática. </vt:lpstr>
      <vt:lpstr>Melhorar os registros das informações. </vt:lpstr>
      <vt:lpstr>Meta: Manter registro na ficha espelho de vacinação de 100% das crianças que consultam no serviço.  </vt:lpstr>
      <vt:lpstr>Mapear as crianças de risco pertencentes à área de abrangência. </vt:lpstr>
      <vt:lpstr>Meta: Realizar a avaliação de risco em 100% das crianças cadastradas no programa. </vt:lpstr>
      <vt:lpstr>Promover a saúde. </vt:lpstr>
      <vt:lpstr> Meta: Dar orientações nutricionais e sobre prevenção de acidentes na infância em 100% das consultas de saúde da criança. </vt:lpstr>
      <vt:lpstr>Meta: Colocar 100% das crianças para mamar durante a primeira consulta. </vt:lpstr>
      <vt:lpstr> Meta: Fornecer orientações sobre higiene bucal, cárie e nutrição para 100% das crianças e seus familiares da Creche Gota de Orvalho. </vt:lpstr>
      <vt:lpstr>  Meta: Orientar sobre higiene bucal, cárie, sucção nutritiva e não nutritiva e oclusopatias para 100% dos responsáveis das crianças de 0 a 72 meses, da puericultura da unidade. </vt:lpstr>
      <vt:lpstr>Discussão</vt:lpstr>
      <vt:lpstr>Discussão</vt:lpstr>
      <vt:lpstr>Reflexão crítica sobre o processo pessoal de aprendizagem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Leise</dc:creator>
  <cp:lastModifiedBy>Leise</cp:lastModifiedBy>
  <cp:revision>125</cp:revision>
  <dcterms:created xsi:type="dcterms:W3CDTF">2014-04-14T10:02:47Z</dcterms:created>
  <dcterms:modified xsi:type="dcterms:W3CDTF">2014-05-22T22:23:59Z</dcterms:modified>
</cp:coreProperties>
</file>