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60" r:id="rId12"/>
    <p:sldId id="261" r:id="rId13"/>
    <p:sldId id="262" r:id="rId14"/>
    <p:sldId id="263" r:id="rId15"/>
    <p:sldId id="264" r:id="rId16"/>
    <p:sldId id="265" r:id="rId17"/>
    <p:sldId id="272" r:id="rId18"/>
    <p:sldId id="267" r:id="rId19"/>
    <p:sldId id="268" r:id="rId20"/>
    <p:sldId id="269" r:id="rId21"/>
    <p:sldId id="270" r:id="rId22"/>
    <p:sldId id="280" r:id="rId23"/>
    <p:sldId id="281" r:id="rId24"/>
    <p:sldId id="273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4660"/>
  </p:normalViewPr>
  <p:slideViewPr>
    <p:cSldViewPr>
      <p:cViewPr>
        <p:scale>
          <a:sx n="52" d="100"/>
          <a:sy n="52" d="100"/>
        </p:scale>
        <p:origin x="-1474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6780016939093"/>
          <c:y val="0.22629485480899406"/>
          <c:w val="0.84691848906560641"/>
          <c:h val="0.68965518270804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</c:f>
              <c:strCache>
                <c:ptCount val="1"/>
                <c:pt idx="0">
                  <c:v>Proporção de escolares examinados na escola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Indicadores!$D$6:$F$6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Indicadores!$D$7:$F$7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79296"/>
        <c:axId val="49913856"/>
      </c:barChart>
      <c:catAx>
        <c:axId val="4987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913856"/>
        <c:crosses val="autoZero"/>
        <c:auto val="1"/>
        <c:lblAlgn val="ctr"/>
        <c:lblOffset val="100"/>
        <c:noMultiLvlLbl val="0"/>
      </c:catAx>
      <c:valAx>
        <c:axId val="499138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8792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23064953498552"/>
          <c:y val="0.27624311166592108"/>
          <c:w val="0.8634378930925235"/>
          <c:h val="0.59984218533171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escolares com orientações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Indicadores!$D$62:$F$62</c:f>
              <c:numCache>
                <c:formatCode>0.0%</c:formatCode>
                <c:ptCount val="3"/>
                <c:pt idx="0">
                  <c:v>0.27083333333333331</c:v>
                </c:pt>
                <c:pt idx="1">
                  <c:v>0.5670103092783505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146368"/>
        <c:axId val="205148160"/>
      </c:barChart>
      <c:catAx>
        <c:axId val="20514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148160"/>
        <c:crosses val="autoZero"/>
        <c:auto val="1"/>
        <c:lblAlgn val="ctr"/>
        <c:lblOffset val="100"/>
        <c:noMultiLvlLbl val="0"/>
      </c:catAx>
      <c:valAx>
        <c:axId val="2051481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1463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648302493962379E-2"/>
          <c:y val="0.21110243384258798"/>
          <c:w val="0.86557250989853596"/>
          <c:h val="0.66849104050152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escolares com orientações sobre dieta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Indicadores!$D$68:$F$68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Indicadores!$D$69:$F$69</c:f>
              <c:numCache>
                <c:formatCode>0.0%</c:formatCode>
                <c:ptCount val="3"/>
                <c:pt idx="0">
                  <c:v>0.17708333333333334</c:v>
                </c:pt>
                <c:pt idx="1">
                  <c:v>0.53608247422680411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150848"/>
        <c:axId val="205571584"/>
      </c:barChart>
      <c:catAx>
        <c:axId val="20515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571584"/>
        <c:crosses val="autoZero"/>
        <c:auto val="1"/>
        <c:lblAlgn val="ctr"/>
        <c:lblOffset val="100"/>
        <c:noMultiLvlLbl val="0"/>
      </c:catAx>
      <c:valAx>
        <c:axId val="2055715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15084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57555696425888"/>
          <c:y val="7.5865027342640959E-2"/>
          <c:w val="0.86083499005964215"/>
          <c:h val="0.52612217226780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escolares moradores da área de abrangência da unidade de saúde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Indicadores!$D$12:$F$12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Indicadores!$D$13:$F$13</c:f>
              <c:numCache>
                <c:formatCode>0.0%</c:formatCode>
                <c:ptCount val="3"/>
                <c:pt idx="0">
                  <c:v>0.23958333333333334</c:v>
                </c:pt>
                <c:pt idx="1">
                  <c:v>0.64948453608247425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83456"/>
        <c:axId val="49284992"/>
      </c:barChart>
      <c:catAx>
        <c:axId val="4928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284992"/>
        <c:crosses val="autoZero"/>
        <c:auto val="1"/>
        <c:lblAlgn val="ctr"/>
        <c:lblOffset val="100"/>
        <c:noMultiLvlLbl val="0"/>
      </c:catAx>
      <c:valAx>
        <c:axId val="492849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2834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689150450737387E-2"/>
          <c:y val="6.4798975314540028E-2"/>
          <c:w val="0.88445425803256073"/>
          <c:h val="0.854363854065069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Plan1!$D$1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Plan1!$E$1</c:f>
              <c:strCache>
                <c:ptCount val="1"/>
                <c:pt idx="0">
                  <c:v>Colunas3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Plan1!$E$2:$E$5</c:f>
              <c:numCache>
                <c:formatCode>General</c:formatCode>
                <c:ptCount val="4"/>
              </c:numCache>
            </c:numRef>
          </c:val>
        </c:ser>
        <c:ser>
          <c:idx val="0"/>
          <c:order val="0"/>
          <c:tx>
            <c:strRef>
              <c:f>Plan1!$C$1</c:f>
              <c:strCache>
                <c:ptCount val="1"/>
                <c:pt idx="0">
                  <c:v>mês 1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Plan1!$C$2:$C$5</c:f>
              <c:numCache>
                <c:formatCode>0.00%</c:formatCode>
                <c:ptCount val="4"/>
                <c:pt idx="0">
                  <c:v>0.54700000000000004</c:v>
                </c:pt>
                <c:pt idx="1">
                  <c:v>0.90400000000000003</c:v>
                </c:pt>
                <c:pt idx="2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9"/>
        <c:axId val="63177088"/>
        <c:axId val="63178624"/>
      </c:barChart>
      <c:catAx>
        <c:axId val="63177088"/>
        <c:scaling>
          <c:orientation val="minMax"/>
        </c:scaling>
        <c:delete val="0"/>
        <c:axPos val="b"/>
        <c:majorTickMark val="out"/>
        <c:minorTickMark val="none"/>
        <c:tickLblPos val="nextTo"/>
        <c:crossAx val="63178624"/>
        <c:crosses val="autoZero"/>
        <c:auto val="1"/>
        <c:lblAlgn val="ctr"/>
        <c:lblOffset val="100"/>
        <c:noMultiLvlLbl val="0"/>
      </c:catAx>
      <c:valAx>
        <c:axId val="63178624"/>
        <c:scaling>
          <c:orientation val="minMax"/>
          <c:max val="1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63177088"/>
        <c:crosses val="autoZero"/>
        <c:crossBetween val="between"/>
        <c:majorUnit val="0.2"/>
      </c:valAx>
      <c:spPr>
        <a:solidFill>
          <a:schemeClr val="tx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98916243605783"/>
          <c:y val="0.27594210665045932"/>
          <c:w val="0.84902123357313419"/>
          <c:h val="0.5864661654135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escolares com escovação dental supervisionada com creme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Indicadores!$D$24:$F$24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Indicadores!$D$25:$F$25</c:f>
              <c:numCache>
                <c:formatCode>0.0%</c:formatCode>
                <c:ptCount val="3"/>
                <c:pt idx="0">
                  <c:v>0.65625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024128"/>
        <c:axId val="63038208"/>
      </c:barChart>
      <c:catAx>
        <c:axId val="6302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038208"/>
        <c:crosses val="autoZero"/>
        <c:auto val="1"/>
        <c:lblAlgn val="ctr"/>
        <c:lblOffset val="100"/>
        <c:noMultiLvlLbl val="0"/>
      </c:catAx>
      <c:valAx>
        <c:axId val="630382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0241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tx1">
                  <a:alpha val="68000"/>
                </a:schemeClr>
              </a:solidFill>
            </a:ln>
          </c:spPr>
          <c:invertIfNegative val="0"/>
          <c:dLbls>
            <c:dLbl>
              <c:idx val="1"/>
              <c:spPr>
                <a:effectLst>
                  <a:glow rad="127000">
                    <a:schemeClr val="tx1">
                      <a:alpha val="87000"/>
                    </a:schemeClr>
                  </a:glow>
                  <a:innerShdw blurRad="63500" dist="50800" dir="24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innerShdw blurRad="63500" dist="50800" dir="2400000">
                  <a:prstClr val="black">
                    <a:alpha val="50000"/>
                  </a:prstClr>
                </a:innerShdw>
              </a:effectLst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2.3800000000000002E-2</c:v>
                </c:pt>
                <c:pt idx="1">
                  <c:v>0.69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167872"/>
        <c:axId val="206181504"/>
      </c:barChart>
      <c:catAx>
        <c:axId val="63167872"/>
        <c:scaling>
          <c:orientation val="minMax"/>
        </c:scaling>
        <c:delete val="0"/>
        <c:axPos val="b"/>
        <c:majorTickMark val="out"/>
        <c:minorTickMark val="none"/>
        <c:tickLblPos val="nextTo"/>
        <c:crossAx val="206181504"/>
        <c:crosses val="autoZero"/>
        <c:auto val="1"/>
        <c:lblAlgn val="ctr"/>
        <c:lblOffset val="100"/>
        <c:noMultiLvlLbl val="0"/>
      </c:catAx>
      <c:valAx>
        <c:axId val="206181504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3167872"/>
        <c:crosses val="autoZero"/>
        <c:crossBetween val="between"/>
      </c:valAx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baseline="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7972166998012"/>
          <c:y val="0.27279813371012646"/>
          <c:w val="0.86083499005964215"/>
          <c:h val="0.66640686949188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escolares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Indicadores!#REF!</c:f>
            </c:multiLvl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0.34782608695652173</c:v>
                </c:pt>
                <c:pt idx="1">
                  <c:v>0.73015873015873012</c:v>
                </c:pt>
                <c:pt idx="2">
                  <c:v>0.93814432989690721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198272"/>
        <c:axId val="206199808"/>
      </c:barChart>
      <c:catAx>
        <c:axId val="2061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6199808"/>
        <c:crosses val="autoZero"/>
        <c:auto val="1"/>
        <c:lblAlgn val="ctr"/>
        <c:lblOffset val="100"/>
        <c:noMultiLvlLbl val="0"/>
      </c:catAx>
      <c:valAx>
        <c:axId val="2061998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61982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01741498239975"/>
          <c:y val="0.27322605156073965"/>
          <c:w val="0.86363636363636365"/>
          <c:h val="0.53448275862068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buscas realizadas aos escolares encaminhados e que não compareceram para a primeira consulta odontológica programática.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</c:v>
                </c:pt>
                <c:pt idx="1">
                  <c:v>0.35</c:v>
                </c:pt>
                <c:pt idx="2">
                  <c:v>0.69565217391304346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979008"/>
        <c:axId val="205993088"/>
      </c:barChart>
      <c:catAx>
        <c:axId val="20597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993088"/>
        <c:crosses val="autoZero"/>
        <c:auto val="1"/>
        <c:lblAlgn val="ctr"/>
        <c:lblOffset val="100"/>
        <c:noMultiLvlLbl val="0"/>
      </c:catAx>
      <c:valAx>
        <c:axId val="2059930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59790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86602215537835"/>
          <c:y val="0.41868412801011196"/>
          <c:w val="0.86444007858546168"/>
          <c:h val="0.51613083883162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buscas realizadas aos escolares com primeira consulta odontológica programática faltosos às consultas subsequentes.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0.3</c:v>
                </c:pt>
                <c:pt idx="1">
                  <c:v>0.52380952380952384</c:v>
                </c:pt>
                <c:pt idx="2">
                  <c:v>0.82608695652173914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527488"/>
        <c:axId val="204529024"/>
      </c:barChart>
      <c:catAx>
        <c:axId val="20452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4529024"/>
        <c:crosses val="autoZero"/>
        <c:auto val="1"/>
        <c:lblAlgn val="ctr"/>
        <c:lblOffset val="100"/>
        <c:noMultiLvlLbl val="0"/>
      </c:catAx>
      <c:valAx>
        <c:axId val="2045290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45274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893846602508"/>
          <c:y val="0.2072141347525181"/>
          <c:w val="0.84931506849315064"/>
          <c:h val="0.67536455390662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escolares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Indicadores!$D$54:$F$54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Indicadores!$D$55:$F$55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32768"/>
        <c:axId val="204834304"/>
      </c:barChart>
      <c:catAx>
        <c:axId val="20483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4834304"/>
        <c:crosses val="autoZero"/>
        <c:auto val="1"/>
        <c:lblAlgn val="ctr"/>
        <c:lblOffset val="100"/>
        <c:noMultiLvlLbl val="0"/>
      </c:catAx>
      <c:valAx>
        <c:axId val="2048343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48327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B4674-0806-43FC-9ADA-DF4845CB983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1355B-DB76-4701-A584-BCBD9EEF4F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80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355B-DB76-4701-A584-BCBD9EEF4F3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98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621-ABF7-46C4-A489-9EC7A128F47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8EC-7840-4BC5-9323-92B1C5A7B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39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621-ABF7-46C4-A489-9EC7A128F47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8EC-7840-4BC5-9323-92B1C5A7B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47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621-ABF7-46C4-A489-9EC7A128F47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8EC-7840-4BC5-9323-92B1C5A7B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38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621-ABF7-46C4-A489-9EC7A128F47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8EC-7840-4BC5-9323-92B1C5A7B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16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621-ABF7-46C4-A489-9EC7A128F47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8EC-7840-4BC5-9323-92B1C5A7B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91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621-ABF7-46C4-A489-9EC7A128F47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8EC-7840-4BC5-9323-92B1C5A7B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46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621-ABF7-46C4-A489-9EC7A128F47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8EC-7840-4BC5-9323-92B1C5A7B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38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621-ABF7-46C4-A489-9EC7A128F47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8EC-7840-4BC5-9323-92B1C5A7B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621-ABF7-46C4-A489-9EC7A128F47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8EC-7840-4BC5-9323-92B1C5A7B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01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621-ABF7-46C4-A489-9EC7A128F47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8EC-7840-4BC5-9323-92B1C5A7B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55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D621-ABF7-46C4-A489-9EC7A128F47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8EC-7840-4BC5-9323-92B1C5A7B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76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BD621-ABF7-46C4-A489-9EC7A128F479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B88EC-7840-4BC5-9323-92B1C5A7B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130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 Universidade Federal de Pelotas</a:t>
            </a:r>
            <a:br>
              <a:rPr lang="pt-BR" sz="2000" dirty="0" smtClean="0">
                <a:latin typeface="Comic Sans MS" pitchFamily="66" charset="0"/>
              </a:rPr>
            </a:br>
            <a:r>
              <a:rPr lang="pt-BR" sz="2000" dirty="0" smtClean="0">
                <a:latin typeface="Comic Sans MS" pitchFamily="66" charset="0"/>
              </a:rPr>
              <a:t>Faculdade de Medicina</a:t>
            </a:r>
            <a:br>
              <a:rPr lang="pt-BR" sz="2000" dirty="0" smtClean="0">
                <a:latin typeface="Comic Sans MS" pitchFamily="66" charset="0"/>
              </a:rPr>
            </a:br>
            <a:r>
              <a:rPr lang="pt-BR" sz="2000" dirty="0" smtClean="0">
                <a:latin typeface="Comic Sans MS" pitchFamily="66" charset="0"/>
              </a:rPr>
              <a:t>     Curso de Especialização em Saúde da Família</a:t>
            </a:r>
            <a:endParaRPr lang="pt-BR" sz="2000" dirty="0"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Melhoria da atenção a saúde bucal dos escolares de 6 a 12 anos da área de abrangência da unidade Santo </a:t>
            </a:r>
            <a:r>
              <a:rPr lang="pt-BR" dirty="0" err="1" smtClean="0">
                <a:solidFill>
                  <a:srgbClr val="FF0000"/>
                </a:solidFill>
                <a:latin typeface="Comic Sans MS" pitchFamily="66" charset="0"/>
              </a:rPr>
              <a:t>Antonio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 de Pádua, da cidade de Roque </a:t>
            </a:r>
            <a:r>
              <a:rPr lang="pt-BR" dirty="0" err="1" smtClean="0">
                <a:solidFill>
                  <a:srgbClr val="FF0000"/>
                </a:solidFill>
                <a:latin typeface="Comic Sans MS" pitchFamily="66" charset="0"/>
              </a:rPr>
              <a:t>Gonzales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, RS</a:t>
            </a:r>
          </a:p>
          <a:p>
            <a:pPr marL="0" indent="0" algn="ctr">
              <a:buNone/>
            </a:pPr>
            <a:endParaRPr lang="pt-BR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Comic Sans MS" pitchFamily="66" charset="0"/>
              </a:rPr>
              <a:t>Leonardo </a:t>
            </a:r>
            <a:r>
              <a:rPr lang="pt-BR" sz="2400" dirty="0" err="1" smtClean="0">
                <a:latin typeface="Comic Sans MS" pitchFamily="66" charset="0"/>
              </a:rPr>
              <a:t>Agabio</a:t>
            </a:r>
            <a:r>
              <a:rPr lang="pt-BR" sz="2400" dirty="0" smtClean="0">
                <a:latin typeface="Comic Sans MS" pitchFamily="66" charset="0"/>
              </a:rPr>
              <a:t> </a:t>
            </a:r>
            <a:r>
              <a:rPr lang="pt-BR" sz="2400" dirty="0" err="1" smtClean="0">
                <a:latin typeface="Comic Sans MS" pitchFamily="66" charset="0"/>
              </a:rPr>
              <a:t>Matter</a:t>
            </a:r>
            <a:r>
              <a:rPr lang="pt-BR" sz="2400" dirty="0" smtClean="0">
                <a:latin typeface="Comic Sans MS" pitchFamily="66" charset="0"/>
              </a:rPr>
              <a:t> </a:t>
            </a:r>
            <a:r>
              <a:rPr lang="pt-BR" sz="2400" dirty="0" err="1" smtClean="0">
                <a:latin typeface="Comic Sans MS" pitchFamily="66" charset="0"/>
              </a:rPr>
              <a:t>Bettim</a:t>
            </a:r>
            <a:endParaRPr lang="pt-BR" sz="2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Comic Sans MS" pitchFamily="66" charset="0"/>
              </a:rPr>
              <a:t>Orientadora: Danieli </a:t>
            </a:r>
            <a:r>
              <a:rPr lang="pt-BR" sz="2400" dirty="0" err="1" smtClean="0">
                <a:latin typeface="Comic Sans MS" pitchFamily="66" charset="0"/>
              </a:rPr>
              <a:t>Bluhm</a:t>
            </a:r>
            <a:r>
              <a:rPr lang="pt-BR" sz="2400" dirty="0" smtClean="0">
                <a:latin typeface="Comic Sans MS" pitchFamily="66" charset="0"/>
              </a:rPr>
              <a:t> da Silva</a:t>
            </a:r>
            <a:endParaRPr lang="pt-BR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pt-BR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pt-BR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pt-BR" dirty="0" smtClean="0">
                <a:latin typeface="Comic Sans MS" pitchFamily="66" charset="0"/>
              </a:rPr>
              <a:t>      </a:t>
            </a:r>
            <a:r>
              <a:rPr lang="pt-BR" sz="2400" dirty="0" smtClean="0">
                <a:latin typeface="Comic Sans MS" pitchFamily="66" charset="0"/>
              </a:rPr>
              <a:t>Pelotas, 2015</a:t>
            </a:r>
            <a:endParaRPr lang="pt-BR" dirty="0">
              <a:latin typeface="Comic Sans MS" pitchFamily="66" charset="0"/>
            </a:endParaRPr>
          </a:p>
        </p:txBody>
      </p:sp>
      <p:pic>
        <p:nvPicPr>
          <p:cNvPr id="1027" name="Picture 3" descr="C:\Users\usuario\Desktop\imagem 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6717"/>
            <a:ext cx="163036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uario\Desktop\ESF-Ufpel-011.png t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6717"/>
            <a:ext cx="144016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Lucida Handwriting" pitchFamily="66" charset="0"/>
              </a:rPr>
              <a:t>Ações Coletivas</a:t>
            </a:r>
            <a:endParaRPr lang="pt-BR" sz="28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pic>
        <p:nvPicPr>
          <p:cNvPr id="1026" name="Picture 2" descr="C:\Users\usuario\Desktop\CAM00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7"/>
            <a:ext cx="309634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uario\Desktop\CAM00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36004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uario\Desktop\CAM00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573016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9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pt-BR" sz="2800" dirty="0" smtClean="0">
                <a:solidFill>
                  <a:srgbClr val="FF0000"/>
                </a:solidFill>
                <a:latin typeface="Comic Sans MS" pitchFamily="66" charset="0"/>
              </a:rPr>
              <a:t>) Objetivos, Metas e  Resultados</a:t>
            </a:r>
            <a:endParaRPr lang="pt-B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Comic Sans MS" pitchFamily="66" charset="0"/>
              </a:rPr>
              <a:t>Objetivo 1: Ampliar a cobertura de atenção a </a:t>
            </a:r>
            <a:r>
              <a:rPr lang="pt-BR" sz="2400" dirty="0" smtClean="0">
                <a:latin typeface="Comic Sans MS" pitchFamily="66" charset="0"/>
              </a:rPr>
              <a:t>saúde </a:t>
            </a:r>
            <a:r>
              <a:rPr lang="pt-BR" sz="2400" dirty="0" smtClean="0">
                <a:latin typeface="Comic Sans MS" pitchFamily="66" charset="0"/>
              </a:rPr>
              <a:t>bucal dos escolares.</a:t>
            </a:r>
          </a:p>
          <a:p>
            <a:pPr marL="0" indent="0">
              <a:buNone/>
            </a:pPr>
            <a:r>
              <a:rPr lang="pt-BR" sz="2400" dirty="0" smtClean="0">
                <a:latin typeface="Comic Sans MS" pitchFamily="66" charset="0"/>
              </a:rPr>
              <a:t>Meta: ampliar a cobertura de </a:t>
            </a:r>
            <a:r>
              <a:rPr lang="pt-BR" sz="2400" dirty="0" err="1" smtClean="0">
                <a:latin typeface="Comic Sans MS" pitchFamily="66" charset="0"/>
              </a:rPr>
              <a:t>açõa</a:t>
            </a:r>
            <a:r>
              <a:rPr lang="pt-BR" sz="2400" dirty="0" smtClean="0">
                <a:latin typeface="Comic Sans MS" pitchFamily="66" charset="0"/>
              </a:rPr>
              <a:t> coletiva de exame bucal com finalidade epidemiológica em 100% dos escolares de 6 a 12 anos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   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84337896"/>
              </p:ext>
            </p:extLst>
          </p:nvPr>
        </p:nvGraphicFramePr>
        <p:xfrm>
          <a:off x="1619672" y="2708920"/>
          <a:ext cx="576063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7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2074242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700" dirty="0" smtClean="0">
                <a:latin typeface="Comic Sans MS" pitchFamily="66" charset="0"/>
              </a:rPr>
              <a:t>Meta: Ampliar a cobertura, com plano de tratamento odontológico,  para 50% dos escolares de 6ª 12 anos</a:t>
            </a:r>
            <a:r>
              <a:rPr lang="pt-BR" sz="2700" dirty="0">
                <a:latin typeface="Comic Sans MS" pitchFamily="66" charset="0"/>
              </a:rPr>
              <a:t/>
            </a:r>
            <a:br>
              <a:rPr lang="pt-BR" sz="2700" dirty="0">
                <a:latin typeface="Comic Sans MS" pitchFamily="66" charset="0"/>
              </a:rPr>
            </a:br>
            <a:r>
              <a:rPr lang="pt-BR" sz="2700" dirty="0" smtClean="0">
                <a:latin typeface="Comic Sans MS" pitchFamily="66" charset="0"/>
              </a:rPr>
              <a:t/>
            </a:r>
            <a:br>
              <a:rPr lang="pt-BR" sz="2700" dirty="0" smtClean="0">
                <a:latin typeface="Comic Sans MS" pitchFamily="66" charset="0"/>
              </a:rPr>
            </a:br>
            <a:endParaRPr lang="pt-BR" sz="2400" dirty="0">
              <a:latin typeface="Comic Sans MS" pitchFamily="66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283326"/>
              </p:ext>
            </p:extLst>
          </p:nvPr>
        </p:nvGraphicFramePr>
        <p:xfrm>
          <a:off x="1763688" y="1844824"/>
          <a:ext cx="61206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9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400" dirty="0" smtClean="0">
                <a:latin typeface="Comic Sans MS" pitchFamily="66" charset="0"/>
              </a:rPr>
              <a:t/>
            </a:r>
            <a:br>
              <a:rPr lang="pt-BR" sz="2400" dirty="0" smtClean="0">
                <a:latin typeface="Comic Sans MS" pitchFamily="66" charset="0"/>
              </a:rPr>
            </a:br>
            <a:r>
              <a:rPr lang="pt-BR" sz="2400" dirty="0">
                <a:latin typeface="Comic Sans MS" pitchFamily="66" charset="0"/>
              </a:rPr>
              <a:t/>
            </a:r>
            <a:br>
              <a:rPr lang="pt-BR" sz="2400" dirty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/>
            </a:r>
            <a:br>
              <a:rPr lang="pt-BR" sz="2400" dirty="0" smtClean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>Objetivo 2: Melhorar a qualidade de atenção à saúde bucal  dos escolares. </a:t>
            </a:r>
            <a:r>
              <a:rPr lang="pt-BR" sz="2400" dirty="0">
                <a:latin typeface="Comic Sans MS" pitchFamily="66" charset="0"/>
              </a:rPr>
              <a:t/>
            </a:r>
            <a:br>
              <a:rPr lang="pt-BR" sz="2400" dirty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/>
            </a:r>
            <a:br>
              <a:rPr lang="pt-BR" sz="2400" dirty="0" smtClean="0">
                <a:latin typeface="Comic Sans MS" pitchFamily="66" charset="0"/>
              </a:rPr>
            </a:br>
            <a:r>
              <a:rPr lang="pt-BR" sz="2400" dirty="0">
                <a:latin typeface="Comic Sans MS" pitchFamily="66" charset="0"/>
              </a:rPr>
              <a:t/>
            </a:r>
            <a:br>
              <a:rPr lang="pt-BR" sz="2400" dirty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/>
            </a:r>
            <a:br>
              <a:rPr lang="pt-BR" sz="2400" dirty="0" smtClean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>Meta: Ampliar a cobertura de 1ª consulta odontológica programática em 100% dos escolares classificados com necessidade de tratamento.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>
              <a:latin typeface="Comic Sans MS" pitchFamily="66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141094"/>
              </p:ext>
            </p:extLst>
          </p:nvPr>
        </p:nvGraphicFramePr>
        <p:xfrm>
          <a:off x="899592" y="3212976"/>
          <a:ext cx="74888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0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236227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Comic Sans MS" pitchFamily="66" charset="0"/>
              </a:rPr>
              <a:t>Meta: Realizar pelo menos uma escovação supervisionada com creme dental em 100% dos escolares. </a:t>
            </a:r>
            <a:br>
              <a:rPr lang="pt-BR" sz="2400" dirty="0" smtClean="0">
                <a:latin typeface="Comic Sans MS" pitchFamily="66" charset="0"/>
              </a:rPr>
            </a:br>
            <a:endParaRPr lang="pt-BR" sz="2400" dirty="0">
              <a:latin typeface="Comic Sans MS" pitchFamily="66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910634"/>
              </p:ext>
            </p:extLst>
          </p:nvPr>
        </p:nvGraphicFramePr>
        <p:xfrm>
          <a:off x="1475656" y="1988840"/>
          <a:ext cx="66247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8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250629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Comic Sans MS" pitchFamily="66" charset="0"/>
              </a:rPr>
              <a:t>Meta: Realizar pelo menos 4 aplicações de gel </a:t>
            </a:r>
            <a:r>
              <a:rPr lang="pt-BR" sz="2400" dirty="0" err="1" smtClean="0">
                <a:latin typeface="Comic Sans MS" pitchFamily="66" charset="0"/>
              </a:rPr>
              <a:t>fluoretado</a:t>
            </a:r>
            <a:r>
              <a:rPr lang="pt-BR" sz="2400" dirty="0" smtClean="0">
                <a:latin typeface="Comic Sans MS" pitchFamily="66" charset="0"/>
              </a:rPr>
              <a:t> com escova dental em 100% dos escolares de alto risco.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>
              <a:latin typeface="Comic Sans MS" pitchFamily="66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119009"/>
              </p:ext>
            </p:extLst>
          </p:nvPr>
        </p:nvGraphicFramePr>
        <p:xfrm>
          <a:off x="899592" y="2492896"/>
          <a:ext cx="72728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64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>
                <a:latin typeface="Comic Sans MS" pitchFamily="66" charset="0"/>
              </a:rPr>
              <a:t>Meta: Concluir tratamento dentário em 100% dos escolares com 1ª consulta </a:t>
            </a:r>
            <a:r>
              <a:rPr lang="pt-BR" sz="2400" dirty="0" err="1" smtClean="0">
                <a:latin typeface="Comic Sans MS" pitchFamily="66" charset="0"/>
              </a:rPr>
              <a:t>odonotológica</a:t>
            </a:r>
            <a:r>
              <a:rPr lang="pt-BR" sz="2400" dirty="0" smtClean="0">
                <a:latin typeface="Comic Sans MS" pitchFamily="66" charset="0"/>
              </a:rPr>
              <a:t> programática.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>
              <a:latin typeface="Comic Sans MS" pitchFamily="66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349433"/>
              </p:ext>
            </p:extLst>
          </p:nvPr>
        </p:nvGraphicFramePr>
        <p:xfrm>
          <a:off x="1115616" y="2636912"/>
          <a:ext cx="70567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61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400" dirty="0" smtClean="0">
                <a:latin typeface="Comic Sans MS" pitchFamily="66" charset="0"/>
              </a:rPr>
              <a:t/>
            </a:r>
            <a:br>
              <a:rPr lang="pt-BR" sz="2400" dirty="0" smtClean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>Objetivo 3: Melhorar a adesão à saúde bucal.</a:t>
            </a:r>
            <a:r>
              <a:rPr lang="pt-BR" sz="2400" dirty="0">
                <a:latin typeface="Comic Sans MS" pitchFamily="66" charset="0"/>
              </a:rPr>
              <a:t/>
            </a:r>
            <a:br>
              <a:rPr lang="pt-BR" sz="2400" dirty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/>
            </a:r>
            <a:br>
              <a:rPr lang="pt-BR" sz="2400" dirty="0" smtClean="0">
                <a:latin typeface="Comic Sans MS" pitchFamily="66" charset="0"/>
              </a:rPr>
            </a:br>
            <a:r>
              <a:rPr lang="pt-BR" sz="2400" dirty="0">
                <a:latin typeface="Comic Sans MS" pitchFamily="66" charset="0"/>
              </a:rPr>
              <a:t/>
            </a:r>
            <a:br>
              <a:rPr lang="pt-BR" sz="2400" dirty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>Meta: Fazer busca ativa de 100% dos escolares encaminhados e que não compareceram a 1ª consulta odontológica programática.</a:t>
            </a:r>
            <a:r>
              <a:rPr lang="pt-BR" sz="2400" dirty="0">
                <a:latin typeface="Comic Sans MS" pitchFamily="66" charset="0"/>
              </a:rPr>
              <a:t/>
            </a:r>
            <a:br>
              <a:rPr lang="pt-BR" sz="2400" dirty="0">
                <a:latin typeface="Comic Sans MS" pitchFamily="66" charset="0"/>
              </a:rPr>
            </a:br>
            <a:endParaRPr lang="pt-BR" sz="2400" dirty="0">
              <a:latin typeface="Comic Sans MS" pitchFamily="66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294565"/>
              </p:ext>
            </p:extLst>
          </p:nvPr>
        </p:nvGraphicFramePr>
        <p:xfrm>
          <a:off x="1403648" y="2780928"/>
          <a:ext cx="633670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0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08823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>
                <a:latin typeface="Comic Sans MS" pitchFamily="66" charset="0"/>
              </a:rPr>
              <a:t>Meta:</a:t>
            </a:r>
            <a:r>
              <a:rPr lang="pt-BR" sz="2400" dirty="0" smtClean="0"/>
              <a:t> </a:t>
            </a:r>
            <a:r>
              <a:rPr lang="pt-BR" sz="2400" dirty="0" smtClean="0">
                <a:latin typeface="Comic Sans MS" pitchFamily="66" charset="0"/>
              </a:rPr>
              <a:t>Proporção de buscas realizadas aos escolares com 1ª consulta odontológica faltosos as consultas subsequentes</a:t>
            </a:r>
            <a:endParaRPr lang="pt-BR" sz="2400" dirty="0">
              <a:latin typeface="Comic Sans MS" pitchFamily="66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792706"/>
              </p:ext>
            </p:extLst>
          </p:nvPr>
        </p:nvGraphicFramePr>
        <p:xfrm>
          <a:off x="1547664" y="2852936"/>
          <a:ext cx="67687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29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400" dirty="0" smtClean="0">
                <a:latin typeface="Comic Sans MS" pitchFamily="66" charset="0"/>
              </a:rPr>
              <a:t/>
            </a:r>
            <a:br>
              <a:rPr lang="pt-BR" sz="2400" dirty="0" smtClean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>Objetivo 4: Melhorar o registro das informações</a:t>
            </a:r>
            <a:r>
              <a:rPr lang="pt-BR" sz="2400" dirty="0">
                <a:latin typeface="Comic Sans MS" pitchFamily="66" charset="0"/>
              </a:rPr>
              <a:t/>
            </a:r>
            <a:br>
              <a:rPr lang="pt-BR" sz="2400" dirty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/>
            </a:r>
            <a:br>
              <a:rPr lang="pt-BR" sz="2400" dirty="0" smtClean="0">
                <a:latin typeface="Comic Sans MS" pitchFamily="66" charset="0"/>
              </a:rPr>
            </a:br>
            <a:r>
              <a:rPr lang="pt-BR" sz="2400" dirty="0">
                <a:latin typeface="Comic Sans MS" pitchFamily="66" charset="0"/>
              </a:rPr>
              <a:t/>
            </a:r>
            <a:br>
              <a:rPr lang="pt-BR" sz="2400" dirty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>Meta: Manter </a:t>
            </a:r>
            <a:r>
              <a:rPr lang="pt-BR" sz="2400" dirty="0" smtClean="0">
                <a:latin typeface="Comic Sans MS" pitchFamily="66" charset="0"/>
              </a:rPr>
              <a:t>registro atualizado em planilha ou prontuário de  100% dos escolares com 1ª consulta odontológica programática.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latin typeface="Comic Sans MS" pitchFamily="66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872953"/>
              </p:ext>
            </p:extLst>
          </p:nvPr>
        </p:nvGraphicFramePr>
        <p:xfrm>
          <a:off x="1259632" y="3068960"/>
          <a:ext cx="70567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13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omic Sans MS" pitchFamily="66" charset="0"/>
              </a:rPr>
              <a:t>Introdução</a:t>
            </a:r>
            <a:endParaRPr lang="pt-B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Comic Sans MS" pitchFamily="66" charset="0"/>
              </a:rPr>
              <a:t>Análise Situacional</a:t>
            </a:r>
          </a:p>
          <a:p>
            <a:pPr marL="0" indent="0">
              <a:buNone/>
            </a:pPr>
            <a:r>
              <a:rPr lang="pt-BR" sz="2800" dirty="0">
                <a:latin typeface="Comic Sans MS" pitchFamily="66" charset="0"/>
              </a:rPr>
              <a:t> </a:t>
            </a:r>
            <a:r>
              <a:rPr lang="pt-BR" sz="2800" dirty="0" smtClean="0">
                <a:latin typeface="Comic Sans MS" pitchFamily="66" charset="0"/>
              </a:rPr>
              <a:t>  </a:t>
            </a:r>
          </a:p>
          <a:p>
            <a:pPr marL="0" indent="0">
              <a:buNone/>
            </a:pPr>
            <a:endParaRPr lang="pt-BR" sz="2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Comic Sans MS" pitchFamily="66" charset="0"/>
              </a:rPr>
              <a:t>...</a:t>
            </a:r>
            <a:r>
              <a:rPr lang="pt-BR" sz="2400" dirty="0" smtClean="0">
                <a:latin typeface="Lucida Handwriting" pitchFamily="66" charset="0"/>
              </a:rPr>
              <a:t>o espaço físico da  unidade  básica e a equipe  de  saúde....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683568" y="3861048"/>
            <a:ext cx="2592288" cy="11521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Características  do</a:t>
            </a:r>
          </a:p>
          <a:p>
            <a:pPr algn="ctr"/>
            <a:r>
              <a:rPr lang="pt-BR" sz="2400" dirty="0" smtClean="0">
                <a:latin typeface="Comic Sans MS" pitchFamily="66" charset="0"/>
              </a:rPr>
              <a:t>município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5104606" y="3789040"/>
            <a:ext cx="3024336" cy="12961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Profissionais da equipe de saúde</a:t>
            </a:r>
            <a:endParaRPr lang="pt-BR" sz="2400" dirty="0">
              <a:latin typeface="Comic Sans MS" pitchFamily="66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2411760" y="5229200"/>
            <a:ext cx="3456384" cy="12961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Estrutura física da UBS</a:t>
            </a:r>
            <a:endParaRPr lang="pt-B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Comic Sans MS" pitchFamily="66" charset="0"/>
              </a:rPr>
              <a:t>Objetivo 5: Promover a saúde  bucal dos escolares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700" dirty="0" smtClean="0">
                <a:latin typeface="Comic Sans MS" pitchFamily="66" charset="0"/>
              </a:rPr>
              <a:t>Meta: Fornecer orientação sobre higiene bucal para 100% dos escolares foco da intervenção. </a:t>
            </a:r>
            <a:endParaRPr lang="pt-BR" sz="2700" dirty="0">
              <a:latin typeface="Comic Sans MS" pitchFamily="66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138888"/>
              </p:ext>
            </p:extLst>
          </p:nvPr>
        </p:nvGraphicFramePr>
        <p:xfrm>
          <a:off x="1403648" y="3140968"/>
          <a:ext cx="6840760" cy="35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1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Comic Sans MS" pitchFamily="66" charset="0"/>
              </a:rPr>
              <a:t>Meta: Fornecer orientações sobre dieta para 100% dos escolares foco da intervenção.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>
              <a:latin typeface="Comic Sans MS" pitchFamily="66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48466"/>
              </p:ext>
            </p:extLst>
          </p:nvPr>
        </p:nvGraphicFramePr>
        <p:xfrm>
          <a:off x="1115616" y="2924944"/>
          <a:ext cx="67687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00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omic Sans MS" pitchFamily="66" charset="0"/>
              </a:rPr>
              <a:t>5)Discussão</a:t>
            </a:r>
            <a:endParaRPr lang="pt-B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Comic Sans MS" pitchFamily="66" charset="0"/>
              </a:rPr>
              <a:t>Importância da intervenção </a:t>
            </a:r>
          </a:p>
          <a:p>
            <a:pPr marL="0" indent="0">
              <a:buNone/>
            </a:pPr>
            <a:r>
              <a:rPr lang="pt-BR" sz="2400" dirty="0" smtClean="0">
                <a:latin typeface="Comic Sans MS" pitchFamily="66" charset="0"/>
              </a:rPr>
              <a:t>* Para a equipe</a:t>
            </a:r>
          </a:p>
          <a:p>
            <a:pPr marL="0" indent="0">
              <a:buNone/>
            </a:pPr>
            <a:r>
              <a:rPr lang="pt-BR" sz="2400" dirty="0" smtClean="0">
                <a:latin typeface="Comic Sans MS" pitchFamily="66" charset="0"/>
              </a:rPr>
              <a:t>* Para o serviço</a:t>
            </a:r>
          </a:p>
          <a:p>
            <a:pPr marL="0" indent="0">
              <a:buNone/>
            </a:pPr>
            <a:r>
              <a:rPr lang="pt-BR" sz="2400" dirty="0" smtClean="0">
                <a:latin typeface="Comic Sans MS" pitchFamily="66" charset="0"/>
              </a:rPr>
              <a:t>* Para a comunidade</a:t>
            </a:r>
          </a:p>
          <a:p>
            <a:pPr>
              <a:buFont typeface="Arial" charset="0"/>
              <a:buChar char="•"/>
            </a:pPr>
            <a:endParaRPr lang="pt-BR" sz="24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Comic Sans MS" pitchFamily="66" charset="0"/>
              </a:rPr>
              <a:t>Rotina do serviço</a:t>
            </a:r>
          </a:p>
          <a:p>
            <a:pPr marL="0" indent="0">
              <a:buNone/>
            </a:pPr>
            <a:r>
              <a:rPr lang="pt-BR" sz="2400" dirty="0" smtClean="0">
                <a:latin typeface="Comic Sans MS" pitchFamily="66" charset="0"/>
              </a:rPr>
              <a:t>*Ações plenamente incorporadas</a:t>
            </a:r>
          </a:p>
          <a:p>
            <a:pPr marL="0" indent="0">
              <a:buNone/>
            </a:pPr>
            <a:r>
              <a:rPr lang="pt-BR" sz="2400" dirty="0" smtClean="0">
                <a:latin typeface="Comic Sans MS" pitchFamily="66" charset="0"/>
              </a:rPr>
              <a:t>* Mudanças necessárias</a:t>
            </a:r>
            <a:endParaRPr lang="pt-B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4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omic Sans MS" pitchFamily="66" charset="0"/>
              </a:rPr>
              <a:t>6)Reflexão Crítica</a:t>
            </a:r>
            <a:endParaRPr lang="pt-B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Comic Sans MS" pitchFamily="66" charset="0"/>
              </a:rPr>
              <a:t># Expectativas iniciais</a:t>
            </a:r>
          </a:p>
          <a:p>
            <a:pPr marL="0" indent="0">
              <a:buNone/>
            </a:pPr>
            <a:endParaRPr lang="pt-BR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t-BR" dirty="0" smtClean="0">
                <a:latin typeface="Comic Sans MS" pitchFamily="66" charset="0"/>
              </a:rPr>
              <a:t># Significado do curso para prática profissional</a:t>
            </a:r>
          </a:p>
          <a:p>
            <a:pPr marL="0" indent="0">
              <a:buNone/>
            </a:pPr>
            <a:endParaRPr lang="pt-BR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t-BR" dirty="0" smtClean="0">
                <a:latin typeface="Comic Sans MS" pitchFamily="66" charset="0"/>
              </a:rPr>
              <a:t># Aprendizados mais relevantes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60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pt-BR" sz="2800" dirty="0" smtClean="0">
                <a:solidFill>
                  <a:srgbClr val="FF0000"/>
                </a:solidFill>
                <a:latin typeface="Comic Sans MS" pitchFamily="66" charset="0"/>
              </a:rPr>
              <a:t>) Bibliografia</a:t>
            </a:r>
            <a:endParaRPr lang="pt-B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>
                <a:latin typeface="Comic Sans MS" pitchFamily="66" charset="0"/>
              </a:rPr>
              <a:t>1.BRASIL.Coordenação de Saúde Bucal, Departamento de Atenção Básica, Secretaria de Atenção à Saúde, Ministério da Saúde. </a:t>
            </a:r>
            <a:r>
              <a:rPr lang="pt-BR" sz="2000" b="1" dirty="0">
                <a:latin typeface="Comic Sans MS" pitchFamily="66" charset="0"/>
              </a:rPr>
              <a:t>Política nacional de saúde bucal</a:t>
            </a:r>
            <a:r>
              <a:rPr lang="pt-BR" sz="2000" dirty="0">
                <a:latin typeface="Comic Sans MS" pitchFamily="66" charset="0"/>
              </a:rPr>
              <a:t>. Brasília: Ministério da Saúde; 2004.</a:t>
            </a:r>
            <a:r>
              <a:rPr lang="pt-BR" sz="2000" b="1" dirty="0">
                <a:latin typeface="Comic Sans MS" pitchFamily="66" charset="0"/>
              </a:rPr>
              <a:t> </a:t>
            </a:r>
            <a:endParaRPr lang="pt-BR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t-BR" sz="2000" b="1" dirty="0">
                <a:latin typeface="Comic Sans MS" pitchFamily="66" charset="0"/>
              </a:rPr>
              <a:t> </a:t>
            </a:r>
            <a:endParaRPr lang="pt-BR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t-BR" sz="2000" dirty="0">
                <a:latin typeface="Comic Sans MS" pitchFamily="66" charset="0"/>
              </a:rPr>
              <a:t>2 Mello TRC, Antunes </a:t>
            </a:r>
            <a:r>
              <a:rPr lang="pt-BR" sz="2000" dirty="0" err="1">
                <a:latin typeface="Comic Sans MS" pitchFamily="66" charset="0"/>
              </a:rPr>
              <a:t>JLF.Prevalência</a:t>
            </a:r>
            <a:r>
              <a:rPr lang="pt-BR" sz="2000" dirty="0">
                <a:latin typeface="Comic Sans MS" pitchFamily="66" charset="0"/>
              </a:rPr>
              <a:t> de cárie dentária em escolares da região rural de Itapetininga, São Paulo</a:t>
            </a:r>
            <a:r>
              <a:rPr lang="pt-BR" sz="2000" b="1" dirty="0">
                <a:latin typeface="Comic Sans MS" pitchFamily="66" charset="0"/>
              </a:rPr>
              <a:t>, </a:t>
            </a:r>
            <a:r>
              <a:rPr lang="pt-BR" sz="2000" b="1" dirty="0" err="1">
                <a:latin typeface="Comic Sans MS" pitchFamily="66" charset="0"/>
              </a:rPr>
              <a:t>Cad</a:t>
            </a:r>
            <a:r>
              <a:rPr lang="pt-BR" sz="2000" b="1" dirty="0">
                <a:latin typeface="Comic Sans MS" pitchFamily="66" charset="0"/>
              </a:rPr>
              <a:t> De saúde pública</a:t>
            </a:r>
            <a:r>
              <a:rPr lang="pt-BR" sz="2000" dirty="0">
                <a:latin typeface="Comic Sans MS" pitchFamily="66" charset="0"/>
              </a:rPr>
              <a:t>, Rio de Janeiro, n 20, p.829-835, 2004.</a:t>
            </a:r>
          </a:p>
          <a:p>
            <a:pPr marL="0" indent="0">
              <a:buNone/>
            </a:pPr>
            <a:endParaRPr lang="pt-BR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Comic Sans MS" pitchFamily="66" charset="0"/>
              </a:rPr>
              <a:t>3 </a:t>
            </a:r>
            <a:r>
              <a:rPr lang="pt-BR" sz="2000" dirty="0">
                <a:latin typeface="Comic Sans MS" pitchFamily="66" charset="0"/>
              </a:rPr>
              <a:t>Chaves SCL, Silva LMV. As práticas preventivas no controle da cárie dental: uma síntese de pesquisas. </a:t>
            </a:r>
            <a:r>
              <a:rPr lang="pt-BR" sz="2000" b="1" dirty="0" err="1">
                <a:latin typeface="Comic Sans MS" pitchFamily="66" charset="0"/>
              </a:rPr>
              <a:t>Cad</a:t>
            </a:r>
            <a:r>
              <a:rPr lang="pt-BR" sz="2000" b="1" dirty="0">
                <a:latin typeface="Comic Sans MS" pitchFamily="66" charset="0"/>
              </a:rPr>
              <a:t> Saúde Pública</a:t>
            </a:r>
            <a:r>
              <a:rPr lang="pt-BR" sz="2000" dirty="0">
                <a:latin typeface="Comic Sans MS" pitchFamily="66" charset="0"/>
              </a:rPr>
              <a:t>, v.18, p.129-39, 2002.</a:t>
            </a:r>
          </a:p>
          <a:p>
            <a:pPr marL="0" indent="0">
              <a:buNone/>
            </a:pPr>
            <a:r>
              <a:rPr lang="pt-BR" sz="2000" dirty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pt-BR" sz="2000" dirty="0">
                <a:latin typeface="Comic Sans MS" pitchFamily="66" charset="0"/>
              </a:rPr>
              <a:t>4 Araújo LC. </a:t>
            </a:r>
            <a:r>
              <a:rPr lang="pt-BR" sz="2000" b="1" dirty="0">
                <a:latin typeface="Comic Sans MS" pitchFamily="66" charset="0"/>
              </a:rPr>
              <a:t>O Programa Saúde da Família pelo olhar do cirurgião-dentista. </a:t>
            </a:r>
            <a:r>
              <a:rPr lang="pt-BR" sz="2000" dirty="0">
                <a:latin typeface="Comic Sans MS" pitchFamily="66" charset="0"/>
              </a:rPr>
              <a:t>2005 (Dissertação de Mestrado), Universidade Federal do Rio Grande do Norte, Natal.</a:t>
            </a:r>
          </a:p>
          <a:p>
            <a:pPr marL="0" indent="0">
              <a:buNone/>
            </a:pPr>
            <a:r>
              <a:rPr lang="pt-BR" sz="2000" dirty="0">
                <a:latin typeface="Comic Sans MS" pitchFamily="66" charset="0"/>
              </a:rPr>
              <a:t> </a:t>
            </a:r>
          </a:p>
          <a:p>
            <a:r>
              <a:rPr lang="pt-BR" sz="2000" dirty="0">
                <a:latin typeface="Comic Sans MS" pitchFamily="66" charset="0"/>
              </a:rPr>
              <a:t> </a:t>
            </a:r>
          </a:p>
          <a:p>
            <a:pPr marL="0" indent="0" algn="just">
              <a:buNone/>
            </a:pPr>
            <a:endParaRPr lang="pt-B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omic Sans MS" pitchFamily="66" charset="0"/>
              </a:rPr>
              <a:t>Análise Estratégica</a:t>
            </a:r>
            <a:endParaRPr lang="pt-B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>
                <a:latin typeface="Comic Sans MS" pitchFamily="66" charset="0"/>
              </a:rPr>
              <a:t>Projeto de Intervenção</a:t>
            </a:r>
          </a:p>
          <a:p>
            <a:pPr marL="0" indent="0">
              <a:buNone/>
            </a:pPr>
            <a:endParaRPr lang="pt-BR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Comic Sans MS" pitchFamily="66" charset="0"/>
              </a:rPr>
              <a:t>      - </a:t>
            </a:r>
            <a:r>
              <a:rPr lang="pt-BR" sz="2800" dirty="0" smtClean="0">
                <a:latin typeface="Lucida Handwriting" pitchFamily="66" charset="0"/>
              </a:rPr>
              <a:t>justificativa   da escolha do foco de intervenção </a:t>
            </a:r>
          </a:p>
          <a:p>
            <a:pPr marL="0" indent="0">
              <a:buNone/>
            </a:pPr>
            <a:r>
              <a:rPr lang="pt-BR" sz="2800" dirty="0" smtClean="0">
                <a:latin typeface="Lucida Handwriting" pitchFamily="66" charset="0"/>
              </a:rPr>
              <a:t>                       </a:t>
            </a:r>
          </a:p>
          <a:p>
            <a:pPr marL="0" indent="0">
              <a:buNone/>
            </a:pPr>
            <a:r>
              <a:rPr lang="pt-BR" sz="3600" dirty="0" smtClean="0">
                <a:solidFill>
                  <a:srgbClr val="FF0000"/>
                </a:solidFill>
              </a:rPr>
              <a:t>  </a:t>
            </a:r>
            <a:endParaRPr lang="pt-BR" sz="2400" dirty="0" smtClean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√  </a:t>
            </a:r>
            <a:r>
              <a:rPr lang="pt-BR" sz="2400" dirty="0" smtClean="0">
                <a:latin typeface="Lucida Handwriting" pitchFamily="66" charset="0"/>
              </a:rPr>
              <a:t>porque na escola ?</a:t>
            </a:r>
            <a:endParaRPr lang="pt-BR" sz="2400" dirty="0" smtClean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 smtClean="0">
                <a:latin typeface="Lucida Handwriting" pitchFamily="66" charset="0"/>
              </a:rPr>
              <a:t>porque na faixa etária de 6 a 12 anos ?</a:t>
            </a:r>
            <a:endParaRPr lang="pt-BR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800" dirty="0">
              <a:latin typeface="Lucida Handwriting" pitchFamily="66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771800" y="3140968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omic Sans MS" pitchFamily="66" charset="0"/>
              </a:rPr>
              <a:t>AÇÃO PROGRAMÁTICA ANTES DA INTERVENÇÃO</a:t>
            </a:r>
            <a:endParaRPr lang="pt-BR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Comic Sans MS" pitchFamily="66" charset="0"/>
              </a:rPr>
              <a:t>                 </a:t>
            </a:r>
            <a:r>
              <a:rPr lang="pt-BR" sz="2800" dirty="0" smtClean="0">
                <a:solidFill>
                  <a:srgbClr val="FF0000"/>
                </a:solidFill>
                <a:latin typeface="Comic Sans MS" pitchFamily="66" charset="0"/>
              </a:rPr>
              <a:t> Objetivos e Metas</a:t>
            </a:r>
          </a:p>
          <a:p>
            <a:pPr marL="0" indent="0">
              <a:buNone/>
            </a:pPr>
            <a:endParaRPr lang="pt-BR" sz="2800" dirty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   √  </a:t>
            </a:r>
            <a:r>
              <a:rPr lang="pt-BR" sz="2400" dirty="0" smtClean="0">
                <a:latin typeface="Lucida Handwriting" pitchFamily="66" charset="0"/>
              </a:rPr>
              <a:t>objetivo geral</a:t>
            </a:r>
            <a:endParaRPr lang="pt-BR" sz="2400" dirty="0"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Lucida Handwriting" pitchFamily="66" charset="0"/>
              </a:rPr>
              <a:t>    </a:t>
            </a:r>
            <a:r>
              <a:rPr lang="pt-BR" sz="2000" dirty="0" smtClean="0">
                <a:latin typeface="Lucida Handwriting" pitchFamily="66" charset="0"/>
              </a:rPr>
              <a:t>melhorar atenção a saúde bucal dos escolares de  6 a 12 anos da área de abrangência da unidade Santo </a:t>
            </a:r>
            <a:r>
              <a:rPr lang="pt-BR" sz="2000" dirty="0" err="1">
                <a:latin typeface="Lucida Handwriting" pitchFamily="66" charset="0"/>
              </a:rPr>
              <a:t>A</a:t>
            </a:r>
            <a:r>
              <a:rPr lang="pt-BR" sz="2000" dirty="0" err="1" smtClean="0">
                <a:latin typeface="Lucida Handwriting" pitchFamily="66" charset="0"/>
              </a:rPr>
              <a:t>ntonio</a:t>
            </a:r>
            <a:r>
              <a:rPr lang="pt-BR" sz="2000" dirty="0" smtClean="0">
                <a:latin typeface="Lucida Handwriting" pitchFamily="66" charset="0"/>
              </a:rPr>
              <a:t> de </a:t>
            </a:r>
            <a:r>
              <a:rPr lang="pt-BR" sz="2000" dirty="0" err="1">
                <a:latin typeface="Lucida Handwriting" pitchFamily="66" charset="0"/>
              </a:rPr>
              <a:t>P</a:t>
            </a:r>
            <a:r>
              <a:rPr lang="pt-BR" sz="2000" dirty="0" err="1" smtClean="0">
                <a:latin typeface="Lucida Handwriting" pitchFamily="66" charset="0"/>
              </a:rPr>
              <a:t>adua</a:t>
            </a:r>
            <a:r>
              <a:rPr lang="pt-BR" sz="2000" dirty="0" smtClean="0">
                <a:latin typeface="Lucida Handwriting" pitchFamily="66" charset="0"/>
              </a:rPr>
              <a:t> , do município de Roque </a:t>
            </a:r>
            <a:r>
              <a:rPr lang="pt-BR" sz="2000" dirty="0" err="1" smtClean="0">
                <a:latin typeface="Lucida Handwriting" pitchFamily="66" charset="0"/>
              </a:rPr>
              <a:t>Gonzales</a:t>
            </a:r>
            <a:r>
              <a:rPr lang="pt-BR" sz="2000" dirty="0" smtClean="0">
                <a:latin typeface="Lucida Handwriting" pitchFamily="66" charset="0"/>
              </a:rPr>
              <a:t>, RS.</a:t>
            </a:r>
          </a:p>
          <a:p>
            <a:pPr marL="0" indent="0">
              <a:buNone/>
            </a:pPr>
            <a:endParaRPr lang="pt-BR" sz="2000" dirty="0"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    √  </a:t>
            </a:r>
            <a:r>
              <a:rPr lang="pt-BR" sz="2400" dirty="0" smtClean="0">
                <a:latin typeface="Lucida Handwriting" pitchFamily="66" charset="0"/>
              </a:rPr>
              <a:t>objetivos específicos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           </a:t>
            </a:r>
            <a:r>
              <a:rPr lang="pt-BR" sz="2400" dirty="0" smtClean="0">
                <a:latin typeface="Lucida Handwriting" pitchFamily="66" charset="0"/>
              </a:rPr>
              <a:t>_ cobertura 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           </a:t>
            </a:r>
            <a:r>
              <a:rPr lang="pt-BR" sz="2400" dirty="0" smtClean="0">
                <a:latin typeface="Lucida Handwriting" pitchFamily="66" charset="0"/>
              </a:rPr>
              <a:t>_ qualidade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           </a:t>
            </a:r>
            <a:r>
              <a:rPr lang="pt-BR" sz="2400" dirty="0" smtClean="0">
                <a:latin typeface="Lucida Handwriting" pitchFamily="66" charset="0"/>
              </a:rPr>
              <a:t>_ adesão 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           </a:t>
            </a:r>
            <a:r>
              <a:rPr lang="pt-BR" sz="2400" dirty="0" smtClean="0">
                <a:latin typeface="Lucida Handwriting" pitchFamily="66" charset="0"/>
              </a:rPr>
              <a:t>_ registro 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           </a:t>
            </a:r>
            <a:r>
              <a:rPr lang="pt-BR" sz="2400" dirty="0" smtClean="0">
                <a:latin typeface="Lucida Handwriting" pitchFamily="66" charset="0"/>
              </a:rPr>
              <a:t>_ promover saúde</a:t>
            </a:r>
            <a:endParaRPr lang="pt-BR" sz="24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omic Sans MS" pitchFamily="66" charset="0"/>
              </a:rPr>
              <a:t> Metodologia e Ações</a:t>
            </a:r>
            <a:endParaRPr lang="pt-B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328592"/>
          </a:xfrm>
        </p:spPr>
        <p:txBody>
          <a:bodyPr>
            <a:normAutofit/>
          </a:bodyPr>
          <a:lstStyle/>
          <a:p>
            <a:pPr marL="457200" indent="-457200">
              <a:buAutoNum type="alphaUcParenR"/>
            </a:pPr>
            <a:r>
              <a:rPr lang="pt-BR" sz="2400" dirty="0" smtClean="0">
                <a:latin typeface="Lucida Handwriting" pitchFamily="66" charset="0"/>
              </a:rPr>
              <a:t>Ampliar a cobertura de atenção a saúde bucal:</a:t>
            </a:r>
          </a:p>
          <a:p>
            <a:pPr marL="0" indent="0">
              <a:buNone/>
            </a:pPr>
            <a:endParaRPr lang="pt-BR" sz="2400" dirty="0"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√</a:t>
            </a:r>
            <a:r>
              <a:rPr lang="pt-BR" sz="2400" dirty="0" smtClean="0">
                <a:latin typeface="Lucida Handwriting" pitchFamily="66" charset="0"/>
              </a:rPr>
              <a:t> Monitoramento e avaliação         levantamento epidemiológico.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 smtClean="0">
                <a:latin typeface="Lucida Handwriting" pitchFamily="66" charset="0"/>
              </a:rPr>
              <a:t>Organização e gestão do serviço         identificação e contato com os espaços escolares.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 smtClean="0">
                <a:latin typeface="Lucida Handwriting" pitchFamily="66" charset="0"/>
              </a:rPr>
              <a:t>Engajamento público          informar e sensibilizar a comunidade através de reuniões e cartazes.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 smtClean="0">
                <a:latin typeface="Lucida Handwriting" pitchFamily="66" charset="0"/>
              </a:rPr>
              <a:t>Qualificação da prática clínica          capacitação a equipe de saúde</a:t>
            </a:r>
            <a:endParaRPr lang="pt-BR" sz="24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5652120" y="2291743"/>
            <a:ext cx="648072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6300192" y="3022610"/>
            <a:ext cx="648072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4427984" y="3910198"/>
            <a:ext cx="648072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444208" y="5010430"/>
            <a:ext cx="648072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58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Lucida Handwriting" pitchFamily="66" charset="0"/>
              </a:rPr>
              <a:t>B) Melhorar a atenção a saúde bucal dos escolares:</a:t>
            </a:r>
            <a:endParaRPr lang="pt-BR" sz="24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√</a:t>
            </a:r>
            <a:r>
              <a:rPr lang="pt-BR" sz="2400" dirty="0">
                <a:latin typeface="Lucida Handwriting" pitchFamily="66" charset="0"/>
              </a:rPr>
              <a:t> Monitoramento e avaliação </a:t>
            </a:r>
            <a:r>
              <a:rPr lang="pt-BR" sz="2400" dirty="0" smtClean="0">
                <a:latin typeface="Lucida Handwriting" pitchFamily="66" charset="0"/>
              </a:rPr>
              <a:t>          alunos com tratamento concluído e média das ações coletivas.</a:t>
            </a:r>
            <a:endParaRPr lang="pt-BR" sz="2400" dirty="0"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>
                <a:latin typeface="Lucida Handwriting" pitchFamily="66" charset="0"/>
              </a:rPr>
              <a:t>Organização e gestão do serviço      </a:t>
            </a:r>
            <a:r>
              <a:rPr lang="pt-BR" sz="2400" dirty="0" smtClean="0">
                <a:latin typeface="Lucida Handwriting" pitchFamily="66" charset="0"/>
              </a:rPr>
              <a:t>acolhimento e modo de atendimento.</a:t>
            </a:r>
            <a:endParaRPr lang="pt-BR" sz="2400" dirty="0">
              <a:latin typeface="Lucida Handwriting" pitchFamily="66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>
                <a:latin typeface="Lucida Handwriting" pitchFamily="66" charset="0"/>
              </a:rPr>
              <a:t>Engajamento público </a:t>
            </a:r>
            <a:r>
              <a:rPr lang="pt-BR" sz="2400" dirty="0" smtClean="0">
                <a:latin typeface="Lucida Handwriting" pitchFamily="66" charset="0"/>
              </a:rPr>
              <a:t>       importância da necessidade de realização dos tratamentos.</a:t>
            </a:r>
            <a:endParaRPr lang="pt-BR" sz="2400" dirty="0">
              <a:latin typeface="Lucida Handwriting" pitchFamily="66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>
                <a:latin typeface="Lucida Handwriting" pitchFamily="66" charset="0"/>
              </a:rPr>
              <a:t>Qualificação da prática </a:t>
            </a:r>
            <a:r>
              <a:rPr lang="pt-BR" sz="2400" dirty="0" smtClean="0">
                <a:latin typeface="Lucida Handwriting" pitchFamily="66" charset="0"/>
              </a:rPr>
              <a:t>clínica         capacitação sobre acolhimento, cadastramento e agendamento dos escolares.</a:t>
            </a:r>
            <a:endParaRPr lang="pt-BR" sz="2400" dirty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436096" y="1571757"/>
            <a:ext cx="792088" cy="12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6143548" y="2660352"/>
            <a:ext cx="660103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4211960" y="3854119"/>
            <a:ext cx="648072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196715" y="5049935"/>
            <a:ext cx="621188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0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400" dirty="0" smtClean="0">
                <a:latin typeface="Lucida Handwriting" pitchFamily="66" charset="0"/>
              </a:rPr>
              <a:t/>
            </a:r>
            <a:br>
              <a:rPr lang="pt-BR" sz="2400" dirty="0" smtClean="0">
                <a:latin typeface="Lucida Handwriting" pitchFamily="66" charset="0"/>
              </a:rPr>
            </a:br>
            <a:r>
              <a:rPr lang="pt-BR" sz="2400" dirty="0">
                <a:latin typeface="Lucida Handwriting" pitchFamily="66" charset="0"/>
              </a:rPr>
              <a:t>C</a:t>
            </a:r>
            <a:r>
              <a:rPr lang="pt-BR" sz="2400" dirty="0" smtClean="0">
                <a:latin typeface="Lucida Handwriting" pitchFamily="66" charset="0"/>
              </a:rPr>
              <a:t>) Melhoria a adesão ao atendimento em saúde bucal:</a:t>
            </a:r>
            <a:endParaRPr lang="pt-BR" sz="24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Lucida Handwriting" pitchFamily="66" charset="0"/>
              </a:rPr>
              <a:t>√</a:t>
            </a:r>
            <a:r>
              <a:rPr lang="pt-BR" dirty="0">
                <a:latin typeface="Lucida Handwriting" pitchFamily="66" charset="0"/>
              </a:rPr>
              <a:t> </a:t>
            </a:r>
            <a:r>
              <a:rPr lang="pt-BR" sz="2600" dirty="0">
                <a:latin typeface="Lucida Handwriting" pitchFamily="66" charset="0"/>
              </a:rPr>
              <a:t>Monitoramento e avaliação  </a:t>
            </a:r>
            <a:r>
              <a:rPr lang="pt-BR" sz="2600" dirty="0" smtClean="0">
                <a:latin typeface="Lucida Handwriting" pitchFamily="66" charset="0"/>
              </a:rPr>
              <a:t>   verificação dos escolares faltosos.</a:t>
            </a:r>
            <a:endParaRPr lang="pt-BR" sz="2600" dirty="0">
              <a:latin typeface="Lucida Handwriting" pitchFamily="66" charset="0"/>
            </a:endParaRPr>
          </a:p>
          <a:p>
            <a:pPr marL="0" indent="0">
              <a:buNone/>
            </a:pPr>
            <a:endParaRPr lang="pt-BR" sz="2600" dirty="0" smtClean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600" dirty="0" smtClean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600" dirty="0">
                <a:latin typeface="Lucida Handwriting" pitchFamily="66" charset="0"/>
              </a:rPr>
              <a:t>Organização e </a:t>
            </a:r>
            <a:r>
              <a:rPr lang="pt-BR" sz="2600" dirty="0" smtClean="0">
                <a:latin typeface="Lucida Handwriting" pitchFamily="66" charset="0"/>
              </a:rPr>
              <a:t> gestão do serviço        os ACS organizarão a agenda para buscas dos faltosos.</a:t>
            </a:r>
            <a:endParaRPr lang="pt-BR" sz="2600" dirty="0">
              <a:latin typeface="Lucida Handwriting" pitchFamily="66" charset="0"/>
            </a:endParaRPr>
          </a:p>
          <a:p>
            <a:pPr marL="0" indent="0">
              <a:buNone/>
            </a:pPr>
            <a:endParaRPr lang="pt-BR" sz="2600" dirty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600" dirty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600" dirty="0">
                <a:latin typeface="Lucida Handwriting" pitchFamily="66" charset="0"/>
              </a:rPr>
              <a:t>Engajamento público </a:t>
            </a:r>
            <a:r>
              <a:rPr lang="pt-BR" sz="2600" dirty="0" smtClean="0">
                <a:latin typeface="Lucida Handwriting" pitchFamily="66" charset="0"/>
              </a:rPr>
              <a:t>       ouvir a comunidade.</a:t>
            </a:r>
            <a:endParaRPr lang="pt-BR" sz="2600" dirty="0">
              <a:latin typeface="Lucida Handwriting" pitchFamily="66" charset="0"/>
            </a:endParaRPr>
          </a:p>
          <a:p>
            <a:pPr marL="0" indent="0">
              <a:buNone/>
            </a:pPr>
            <a:endParaRPr lang="pt-BR" sz="2600" dirty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600" dirty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600" dirty="0">
                <a:latin typeface="Lucida Handwriting" pitchFamily="66" charset="0"/>
              </a:rPr>
              <a:t>Qualificação da prática clínica </a:t>
            </a:r>
            <a:r>
              <a:rPr lang="pt-BR" sz="2600" dirty="0" smtClean="0">
                <a:latin typeface="Lucida Handwriting" pitchFamily="66" charset="0"/>
              </a:rPr>
              <a:t>       treinamento da equipe na identificação das buscas.</a:t>
            </a:r>
            <a:endParaRPr lang="pt-BR" sz="2600" dirty="0">
              <a:solidFill>
                <a:srgbClr val="FF0000"/>
              </a:solidFill>
              <a:latin typeface="Lucida Handwriting" pitchFamily="66" charset="0"/>
            </a:endParaRPr>
          </a:p>
          <a:p>
            <a:endParaRPr lang="pt-BR" sz="2600" dirty="0">
              <a:latin typeface="Lucida Handwriting" pitchFamily="66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5794422" y="1487672"/>
            <a:ext cx="324036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6555615" y="2847612"/>
            <a:ext cx="576064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4590863" y="4083897"/>
            <a:ext cx="489204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485814" y="5337195"/>
            <a:ext cx="489204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89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Lucida Handwriting" pitchFamily="66" charset="0"/>
              </a:rPr>
              <a:t>D) Melhorar os registros das informações:</a:t>
            </a:r>
            <a:endParaRPr lang="pt-BR" sz="24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7750" y="1196752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√</a:t>
            </a:r>
            <a:r>
              <a:rPr lang="pt-BR" sz="2400" dirty="0">
                <a:latin typeface="Lucida Handwriting" pitchFamily="66" charset="0"/>
              </a:rPr>
              <a:t> Monitoramento e avaliação </a:t>
            </a:r>
            <a:r>
              <a:rPr lang="pt-BR" sz="2400" dirty="0" smtClean="0">
                <a:latin typeface="Lucida Handwriting" pitchFamily="66" charset="0"/>
              </a:rPr>
              <a:t>       controle dos registros.</a:t>
            </a:r>
            <a:endParaRPr lang="pt-BR" sz="2400" dirty="0"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>
                <a:latin typeface="Lucida Handwriting" pitchFamily="66" charset="0"/>
              </a:rPr>
              <a:t>Organização e  gestão do serviço        </a:t>
            </a:r>
            <a:r>
              <a:rPr lang="pt-BR" sz="2400" dirty="0" smtClean="0">
                <a:latin typeface="Lucida Handwriting" pitchFamily="66" charset="0"/>
              </a:rPr>
              <a:t>prontuários odontológicos + novas fichas.</a:t>
            </a:r>
            <a:endParaRPr lang="pt-BR" sz="2400" dirty="0">
              <a:latin typeface="Lucida Handwriting" pitchFamily="66" charset="0"/>
            </a:endParaRP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>
                <a:latin typeface="Lucida Handwriting" pitchFamily="66" charset="0"/>
              </a:rPr>
              <a:t>Engajamento público       </a:t>
            </a:r>
            <a:r>
              <a:rPr lang="pt-BR" sz="2400" dirty="0" smtClean="0">
                <a:latin typeface="Lucida Handwriting" pitchFamily="66" charset="0"/>
              </a:rPr>
              <a:t>  esclarecimentos aos responsáveis.</a:t>
            </a:r>
            <a:endParaRPr lang="pt-BR" sz="2400" dirty="0">
              <a:latin typeface="Lucida Handwriting" pitchFamily="66" charset="0"/>
            </a:endParaRP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>
                <a:latin typeface="Lucida Handwriting" pitchFamily="66" charset="0"/>
              </a:rPr>
              <a:t>Qualificação da prática clínica </a:t>
            </a:r>
            <a:r>
              <a:rPr lang="pt-BR" sz="2400" dirty="0" smtClean="0">
                <a:latin typeface="Lucida Handwriting" pitchFamily="66" charset="0"/>
              </a:rPr>
              <a:t>        treinamento para correto preenchimento das fichas.</a:t>
            </a:r>
            <a:endParaRPr lang="pt-BR" sz="2400" dirty="0">
              <a:solidFill>
                <a:srgbClr val="FF0000"/>
              </a:solidFill>
              <a:latin typeface="Lucida Handwriting" pitchFamily="66" charset="0"/>
            </a:endParaRPr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4499992" y="3440171"/>
            <a:ext cx="720080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6550954" y="2109998"/>
            <a:ext cx="576064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5724128" y="1317910"/>
            <a:ext cx="605768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507446" y="4658571"/>
            <a:ext cx="565820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26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Lucida Handwriting" pitchFamily="66" charset="0"/>
              </a:rPr>
              <a:t>E) Promover Saúde:</a:t>
            </a:r>
            <a:endParaRPr lang="pt-BR" sz="2800" dirty="0">
              <a:latin typeface="Lucida Handwriting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√</a:t>
            </a:r>
            <a:r>
              <a:rPr lang="pt-BR" sz="2400" dirty="0">
                <a:latin typeface="Lucida Handwriting" pitchFamily="66" charset="0"/>
              </a:rPr>
              <a:t> Monitoramento e avaliação </a:t>
            </a:r>
            <a:r>
              <a:rPr lang="pt-BR" sz="2400" dirty="0" smtClean="0">
                <a:latin typeface="Lucida Handwriting" pitchFamily="66" charset="0"/>
              </a:rPr>
              <a:t>       monitorar alunos que receberão orientação.</a:t>
            </a:r>
            <a:endParaRPr lang="pt-BR" sz="2400" dirty="0">
              <a:latin typeface="Lucida Handwriting" pitchFamily="66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>
                <a:latin typeface="Lucida Handwriting" pitchFamily="66" charset="0"/>
              </a:rPr>
              <a:t>Organização e  gestão do serviço </a:t>
            </a:r>
            <a:r>
              <a:rPr lang="pt-BR" sz="2400" dirty="0" smtClean="0">
                <a:latin typeface="Lucida Handwriting" pitchFamily="66" charset="0"/>
              </a:rPr>
              <a:t>     organizar as atividades de educação em saúde.</a:t>
            </a:r>
            <a:endParaRPr lang="pt-BR" sz="2400" dirty="0">
              <a:latin typeface="Lucida Handwriting" pitchFamily="66" charset="0"/>
            </a:endParaRP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>
                <a:latin typeface="Lucida Handwriting" pitchFamily="66" charset="0"/>
              </a:rPr>
              <a:t>Engajamento </a:t>
            </a:r>
            <a:r>
              <a:rPr lang="pt-BR" sz="2400" dirty="0" smtClean="0">
                <a:latin typeface="Lucida Handwriting" pitchFamily="66" charset="0"/>
              </a:rPr>
              <a:t>público        importâncias das ações </a:t>
            </a:r>
            <a:r>
              <a:rPr lang="pt-BR" sz="2400" dirty="0" err="1" smtClean="0">
                <a:latin typeface="Lucida Handwriting" pitchFamily="66" charset="0"/>
              </a:rPr>
              <a:t>trans</a:t>
            </a:r>
            <a:r>
              <a:rPr lang="pt-BR" sz="2400" dirty="0" smtClean="0">
                <a:latin typeface="Lucida Handwriting" pitchFamily="66" charset="0"/>
              </a:rPr>
              <a:t> e interdisciplinares.</a:t>
            </a:r>
            <a:endParaRPr lang="pt-BR" sz="2400" dirty="0">
              <a:latin typeface="Lucida Handwriting" pitchFamily="66" charset="0"/>
            </a:endParaRP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  <a:latin typeface="Lucida Handwriting" pitchFamily="66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Lucida Handwriting" pitchFamily="66" charset="0"/>
              </a:rPr>
              <a:t>√ </a:t>
            </a:r>
            <a:r>
              <a:rPr lang="pt-BR" sz="2400" dirty="0">
                <a:latin typeface="Lucida Handwriting" pitchFamily="66" charset="0"/>
              </a:rPr>
              <a:t>Qualificação da prática clínica </a:t>
            </a:r>
            <a:r>
              <a:rPr lang="pt-BR" sz="2400" dirty="0" smtClean="0">
                <a:latin typeface="Lucida Handwriting" pitchFamily="66" charset="0"/>
              </a:rPr>
              <a:t>        capacitar a equipe quanto as atividades de promoção.</a:t>
            </a:r>
            <a:endParaRPr lang="pt-BR" sz="2400" dirty="0">
              <a:solidFill>
                <a:srgbClr val="FF0000"/>
              </a:solidFill>
              <a:latin typeface="Lucida Handwriting" pitchFamily="66" charset="0"/>
            </a:endParaRPr>
          </a:p>
          <a:p>
            <a:endParaRPr lang="pt-BR" sz="2400" dirty="0"/>
          </a:p>
        </p:txBody>
      </p:sp>
      <p:sp>
        <p:nvSpPr>
          <p:cNvPr id="4" name="Seta para a direita 3"/>
          <p:cNvSpPr/>
          <p:nvPr/>
        </p:nvSpPr>
        <p:spPr>
          <a:xfrm>
            <a:off x="5875977" y="1333935"/>
            <a:ext cx="648072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6848905" y="2596533"/>
            <a:ext cx="489204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4773818" y="4034729"/>
            <a:ext cx="641201" cy="330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618964" y="5414826"/>
            <a:ext cx="704262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93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667</Words>
  <Application>Microsoft Office PowerPoint</Application>
  <PresentationFormat>Apresentação na tela (4:3)</PresentationFormat>
  <Paragraphs>121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 Universidade Federal de Pelotas Faculdade de Medicina      Curso de Especialização em Saúde da Família</vt:lpstr>
      <vt:lpstr>Introdução</vt:lpstr>
      <vt:lpstr>Análise Estratégica</vt:lpstr>
      <vt:lpstr>Apresentação do PowerPoint</vt:lpstr>
      <vt:lpstr> Metodologia e Ações</vt:lpstr>
      <vt:lpstr>B) Melhorar a atenção a saúde bucal dos escolares:</vt:lpstr>
      <vt:lpstr> C) Melhoria a adesão ao atendimento em saúde bucal:</vt:lpstr>
      <vt:lpstr>D) Melhorar os registros das informações:</vt:lpstr>
      <vt:lpstr>E) Promover Saúde:</vt:lpstr>
      <vt:lpstr>Ações Coletivas</vt:lpstr>
      <vt:lpstr>4) Objetivos, Metas e  Resultados</vt:lpstr>
      <vt:lpstr>Meta: Ampliar a cobertura, com plano de tratamento odontológico,  para 50% dos escolares de 6ª 12 anos  </vt:lpstr>
      <vt:lpstr>   Objetivo 2: Melhorar a qualidade de atenção à saúde bucal  dos escolares.     Meta: Ampliar a cobertura de 1ª consulta odontológica programática em 100% dos escolares classificados com necessidade de tratamento.    </vt:lpstr>
      <vt:lpstr>Meta: Realizar pelo menos uma escovação supervisionada com creme dental em 100% dos escolares.  </vt:lpstr>
      <vt:lpstr>Meta: Realizar pelo menos 4 aplicações de gel fluoretado com escova dental em 100% dos escolares de alto risco. </vt:lpstr>
      <vt:lpstr> Meta: Concluir tratamento dentário em 100% dos escolares com 1ª consulta odonotológica programática.  </vt:lpstr>
      <vt:lpstr> Objetivo 3: Melhorar a adesão à saúde bucal.   Meta: Fazer busca ativa de 100% dos escolares encaminhados e que não compareceram a 1ª consulta odontológica programática. </vt:lpstr>
      <vt:lpstr> Meta: Proporção de buscas realizadas aos escolares com 1ª consulta odontológica faltosos as consultas subsequentes</vt:lpstr>
      <vt:lpstr> Objetivo 4: Melhorar o registro das informações   Meta: Manter registro atualizado em planilha ou prontuário de  100% dos escolares com 1ª consulta odontológica programática.   </vt:lpstr>
      <vt:lpstr>Objetivo 5: Promover a saúde  bucal dos escolares  Meta: Fornecer orientação sobre higiene bucal para 100% dos escolares foco da intervenção. </vt:lpstr>
      <vt:lpstr>Meta: Fornecer orientações sobre dieta para 100% dos escolares foco da intervenção.   </vt:lpstr>
      <vt:lpstr>5)Discussão</vt:lpstr>
      <vt:lpstr>6)Reflexão Crítica</vt:lpstr>
      <vt:lpstr>7) 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Faculdade de Medicina Curso de Especialização em Saúde da Família</dc:title>
  <dc:creator>usuario</dc:creator>
  <cp:lastModifiedBy>usuario</cp:lastModifiedBy>
  <cp:revision>46</cp:revision>
  <dcterms:created xsi:type="dcterms:W3CDTF">2015-01-05T10:52:57Z</dcterms:created>
  <dcterms:modified xsi:type="dcterms:W3CDTF">2015-01-21T23:03:33Z</dcterms:modified>
</cp:coreProperties>
</file>