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52" r:id="rId2"/>
    <p:sldId id="354" r:id="rId3"/>
    <p:sldId id="359" r:id="rId4"/>
    <p:sldId id="362" r:id="rId5"/>
    <p:sldId id="363" r:id="rId6"/>
    <p:sldId id="364" r:id="rId7"/>
    <p:sldId id="396" r:id="rId8"/>
    <p:sldId id="368" r:id="rId9"/>
    <p:sldId id="397" r:id="rId10"/>
    <p:sldId id="398" r:id="rId11"/>
    <p:sldId id="375" r:id="rId12"/>
    <p:sldId id="374" r:id="rId13"/>
    <p:sldId id="395" r:id="rId14"/>
    <p:sldId id="376" r:id="rId15"/>
    <p:sldId id="377" r:id="rId16"/>
    <p:sldId id="378" r:id="rId17"/>
    <p:sldId id="379" r:id="rId18"/>
    <p:sldId id="390" r:id="rId19"/>
    <p:sldId id="380" r:id="rId20"/>
    <p:sldId id="383" r:id="rId21"/>
    <p:sldId id="382" r:id="rId22"/>
    <p:sldId id="384" r:id="rId23"/>
    <p:sldId id="385" r:id="rId24"/>
    <p:sldId id="387" r:id="rId25"/>
    <p:sldId id="388" r:id="rId26"/>
    <p:sldId id="389" r:id="rId27"/>
    <p:sldId id="391" r:id="rId28"/>
    <p:sldId id="392" r:id="rId29"/>
    <p:sldId id="393" r:id="rId30"/>
    <p:sldId id="394"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p:scale>
          <a:sx n="80" d="100"/>
          <a:sy n="80" d="100"/>
        </p:scale>
        <p:origin x="-10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5A87-18DE-4177-972F-7A374A720083}" type="datetimeFigureOut">
              <a:rPr lang="pt-BR" smtClean="0"/>
              <a:pPr/>
              <a:t>07/10/2013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D244B-EC65-4FD3-9EC0-5C5667F46A76}" type="slidenum">
              <a:rPr lang="pt-BR" smtClean="0"/>
              <a:pPr/>
              <a:t>‹nº›</a:t>
            </a:fld>
            <a:endParaRPr lang="pt-BR"/>
          </a:p>
        </p:txBody>
      </p:sp>
    </p:spTree>
    <p:extLst>
      <p:ext uri="{BB962C8B-B14F-4D97-AF65-F5344CB8AC3E}">
        <p14:creationId xmlns:p14="http://schemas.microsoft.com/office/powerpoint/2010/main" val="3348863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07/10/2013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FF0E5-52A4-4038-8E34-36A88180DEE8}" type="datetimeFigureOut">
              <a:rPr lang="pt-BR" smtClean="0"/>
              <a:pPr/>
              <a:t>07/10/2013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61993-84A4-4977-81F5-C6E72A54BE9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t.wikipedia.org/wiki/Aba%C3%ADr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620688"/>
            <a:ext cx="7772400" cy="2214578"/>
          </a:xfrm>
        </p:spPr>
        <p:txBody>
          <a:bodyPr>
            <a:normAutofit fontScale="90000"/>
          </a:bodyPr>
          <a:lstStyle/>
          <a:p>
            <a:r>
              <a:rPr lang="pt-BR" sz="2000" dirty="0" smtClean="0"/>
              <a:t>Universidade Aberta do SUS – UNASUS</a:t>
            </a:r>
            <a:br>
              <a:rPr lang="pt-BR" sz="2000" dirty="0" smtClean="0"/>
            </a:br>
            <a:r>
              <a:rPr lang="pt-BR" sz="2000" dirty="0" smtClean="0"/>
              <a:t>Universidade Federal de Pelotas</a:t>
            </a:r>
            <a:br>
              <a:rPr lang="pt-BR" sz="2000" dirty="0" smtClean="0"/>
            </a:br>
            <a:r>
              <a:rPr lang="pt-BR" sz="2000" dirty="0" smtClean="0"/>
              <a:t>Especialização em Saúde da Família</a:t>
            </a:r>
            <a:br>
              <a:rPr lang="pt-BR" sz="2000" dirty="0" smtClean="0"/>
            </a:br>
            <a:r>
              <a:rPr lang="pt-BR" sz="2000" dirty="0" smtClean="0"/>
              <a:t>Modalidade a Distância</a:t>
            </a:r>
            <a:br>
              <a:rPr lang="pt-BR" sz="2000" dirty="0" smtClean="0"/>
            </a:br>
            <a:r>
              <a:rPr lang="pt-BR" sz="2000" dirty="0" smtClean="0"/>
              <a:t>Turma 2</a:t>
            </a:r>
            <a:br>
              <a:rPr lang="pt-BR" sz="2000" dirty="0" smtClean="0"/>
            </a:br>
            <a:r>
              <a:rPr lang="pt-BR" sz="2000" dirty="0" smtClean="0"/>
              <a:t/>
            </a:r>
            <a:br>
              <a:rPr lang="pt-BR" sz="2000" dirty="0" smtClean="0"/>
            </a:br>
            <a:endParaRPr lang="pt-BR" sz="2000" dirty="0"/>
          </a:p>
        </p:txBody>
      </p:sp>
      <p:sp>
        <p:nvSpPr>
          <p:cNvPr id="3" name="Subtítulo 2"/>
          <p:cNvSpPr>
            <a:spLocks noGrp="1"/>
          </p:cNvSpPr>
          <p:nvPr>
            <p:ph type="subTitle" idx="1"/>
          </p:nvPr>
        </p:nvSpPr>
        <p:spPr>
          <a:xfrm>
            <a:off x="928662" y="2643182"/>
            <a:ext cx="7215238" cy="2995618"/>
          </a:xfrm>
        </p:spPr>
        <p:txBody>
          <a:bodyPr>
            <a:normAutofit/>
          </a:bodyPr>
          <a:lstStyle/>
          <a:p>
            <a:r>
              <a:rPr lang="pt-BR" sz="2400" dirty="0" smtClean="0">
                <a:solidFill>
                  <a:schemeClr val="tx2"/>
                </a:solidFill>
              </a:rPr>
              <a:t>Melhoria </a:t>
            </a:r>
            <a:r>
              <a:rPr lang="pt-BR" sz="2400" dirty="0">
                <a:solidFill>
                  <a:schemeClr val="tx2"/>
                </a:solidFill>
              </a:rPr>
              <a:t>na atenção à saúde da criança na Unidade de Saúde da Família Dr. Antônio Novais Oliveira, Abaíra - Bahia</a:t>
            </a:r>
            <a:r>
              <a:rPr lang="pt-BR" sz="2400" dirty="0" smtClean="0">
                <a:solidFill>
                  <a:schemeClr val="tx2"/>
                </a:solidFill>
              </a:rPr>
              <a:t>.</a:t>
            </a:r>
            <a:endParaRPr lang="pt-BR" sz="2400" dirty="0" smtClean="0"/>
          </a:p>
          <a:p>
            <a:endParaRPr lang="pt-BR" sz="2400" dirty="0" smtClean="0"/>
          </a:p>
          <a:p>
            <a:r>
              <a:rPr lang="pt-BR" sz="2000" dirty="0" smtClean="0">
                <a:solidFill>
                  <a:schemeClr val="tx1"/>
                </a:solidFill>
              </a:rPr>
              <a:t>Aluno: Leonardo Novais Moreira Luz</a:t>
            </a:r>
          </a:p>
          <a:p>
            <a:r>
              <a:rPr lang="pt-BR" sz="2000" dirty="0" smtClean="0">
                <a:solidFill>
                  <a:schemeClr val="tx1"/>
                </a:solidFill>
              </a:rPr>
              <a:t>Orientadora: Renata Moraes </a:t>
            </a:r>
            <a:r>
              <a:rPr lang="pt-BR" sz="2000" dirty="0" err="1" smtClean="0">
                <a:solidFill>
                  <a:schemeClr val="tx1"/>
                </a:solidFill>
              </a:rPr>
              <a:t>Bielemann</a:t>
            </a:r>
            <a:endParaRPr lang="pt-BR" sz="2000" dirty="0" smtClean="0">
              <a:solidFill>
                <a:schemeClr val="tx1"/>
              </a:solidFill>
            </a:endParaRPr>
          </a:p>
          <a:p>
            <a:r>
              <a:rPr lang="pt-BR" sz="2000" dirty="0" err="1" smtClean="0">
                <a:solidFill>
                  <a:schemeClr val="tx1"/>
                </a:solidFill>
              </a:rPr>
              <a:t>Co-orientador</a:t>
            </a:r>
            <a:r>
              <a:rPr lang="pt-BR" sz="2000" dirty="0" smtClean="0">
                <a:solidFill>
                  <a:schemeClr val="tx1"/>
                </a:solidFill>
              </a:rPr>
              <a:t>: Américo </a:t>
            </a:r>
            <a:r>
              <a:rPr lang="pt-BR" sz="2000" dirty="0" err="1" smtClean="0">
                <a:solidFill>
                  <a:schemeClr val="tx1"/>
                </a:solidFill>
              </a:rPr>
              <a:t>Yuiti</a:t>
            </a:r>
            <a:r>
              <a:rPr lang="pt-BR" sz="2000" dirty="0" smtClean="0">
                <a:solidFill>
                  <a:schemeClr val="tx1"/>
                </a:solidFill>
              </a:rPr>
              <a:t> Mori</a:t>
            </a:r>
          </a:p>
          <a:p>
            <a:endParaRPr lang="pt-BR" sz="2400" dirty="0"/>
          </a:p>
        </p:txBody>
      </p:sp>
      <p:pic>
        <p:nvPicPr>
          <p:cNvPr id="1026" name="Picture 2" descr="C:\Meus Documentos\EAD - ESF\Coordenação Pedagógica\Grupos 7, 8 e 9\Orientação de alunos\Eliete Beatriz Haupenthal\Apresentação\ufpellogo.jpg"/>
          <p:cNvPicPr>
            <a:picLocks noChangeAspect="1" noChangeArrowheads="1"/>
          </p:cNvPicPr>
          <p:nvPr/>
        </p:nvPicPr>
        <p:blipFill>
          <a:blip r:embed="rId2" cstate="print"/>
          <a:srcRect/>
          <a:stretch>
            <a:fillRect/>
          </a:stretch>
        </p:blipFill>
        <p:spPr bwMode="auto">
          <a:xfrm>
            <a:off x="827584" y="404664"/>
            <a:ext cx="1003300" cy="1003300"/>
          </a:xfrm>
          <a:prstGeom prst="rect">
            <a:avLst/>
          </a:prstGeom>
          <a:noFill/>
        </p:spPr>
      </p:pic>
      <p:pic>
        <p:nvPicPr>
          <p:cNvPr id="1027" name="Picture 3"/>
          <p:cNvPicPr>
            <a:picLocks noChangeAspect="1" noChangeArrowheads="1"/>
          </p:cNvPicPr>
          <p:nvPr/>
        </p:nvPicPr>
        <p:blipFill>
          <a:blip r:embed="rId3" cstate="print"/>
          <a:srcRect/>
          <a:stretch>
            <a:fillRect/>
          </a:stretch>
        </p:blipFill>
        <p:spPr bwMode="auto">
          <a:xfrm>
            <a:off x="7020272" y="404664"/>
            <a:ext cx="13811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Metas</a:t>
            </a:r>
            <a:endParaRPr lang="pt-BR" dirty="0">
              <a:solidFill>
                <a:schemeClr val="tx2"/>
              </a:solidFill>
            </a:endParaRPr>
          </a:p>
        </p:txBody>
      </p:sp>
      <p:sp>
        <p:nvSpPr>
          <p:cNvPr id="3" name="Espaço Reservado para Conteúdo 2"/>
          <p:cNvSpPr>
            <a:spLocks noGrp="1"/>
          </p:cNvSpPr>
          <p:nvPr>
            <p:ph sz="half" idx="1"/>
          </p:nvPr>
        </p:nvSpPr>
        <p:spPr/>
        <p:txBody>
          <a:bodyPr>
            <a:normAutofit fontScale="92500"/>
          </a:bodyPr>
          <a:lstStyle/>
          <a:p>
            <a:pPr marL="0" indent="0">
              <a:buNone/>
            </a:pPr>
            <a:r>
              <a:rPr lang="pt-BR" dirty="0"/>
              <a:t>Relativa ao objetivo 5:</a:t>
            </a:r>
          </a:p>
          <a:p>
            <a:pPr lvl="0">
              <a:buFont typeface="Wingdings" panose="05000000000000000000" pitchFamily="2" charset="2"/>
              <a:buChar char="Ø"/>
            </a:pPr>
            <a:r>
              <a:rPr lang="pt-BR" dirty="0" smtClean="0"/>
              <a:t>Avaliar </a:t>
            </a:r>
            <a:r>
              <a:rPr lang="pt-BR" dirty="0"/>
              <a:t>80% das crianças com risco para morbidade/mortalidade (baixo peso ao nascer, prematuridade, alterações do crescimento, desnutrição</a:t>
            </a:r>
            <a:r>
              <a:rPr lang="pt-BR" dirty="0" smtClean="0"/>
              <a:t>…); </a:t>
            </a:r>
            <a:endParaRPr lang="pt-BR" dirty="0"/>
          </a:p>
        </p:txBody>
      </p:sp>
      <p:sp>
        <p:nvSpPr>
          <p:cNvPr id="5" name="Espaço Reservado para Conteúdo 4"/>
          <p:cNvSpPr>
            <a:spLocks noGrp="1"/>
          </p:cNvSpPr>
          <p:nvPr>
            <p:ph sz="half" idx="2"/>
          </p:nvPr>
        </p:nvSpPr>
        <p:spPr/>
        <p:txBody>
          <a:bodyPr>
            <a:normAutofit fontScale="92500"/>
          </a:bodyPr>
          <a:lstStyle/>
          <a:p>
            <a:pPr marL="0" indent="0">
              <a:buNone/>
            </a:pPr>
            <a:r>
              <a:rPr lang="pt-BR" dirty="0"/>
              <a:t>Relativa ao objetivo 6:</a:t>
            </a:r>
          </a:p>
          <a:p>
            <a:pPr lvl="0">
              <a:buFont typeface="Wingdings" panose="05000000000000000000" pitchFamily="2" charset="2"/>
              <a:buChar char="Ø"/>
            </a:pPr>
            <a:r>
              <a:rPr lang="pt-BR" dirty="0"/>
              <a:t>Dar orientações para prevenir acidentes na infância em 80% das consultas de </a:t>
            </a:r>
            <a:r>
              <a:rPr lang="pt-BR" dirty="0" smtClean="0"/>
              <a:t>puericultura;</a:t>
            </a:r>
            <a:endParaRPr lang="pt-BR" dirty="0"/>
          </a:p>
          <a:p>
            <a:pPr marL="0" indent="0">
              <a:buNone/>
            </a:pPr>
            <a:r>
              <a:rPr lang="pt-BR" dirty="0"/>
              <a:t>Relativa ao objetivo 7:</a:t>
            </a:r>
          </a:p>
          <a:p>
            <a:pPr lvl="0">
              <a:buFont typeface="Wingdings" panose="05000000000000000000" pitchFamily="2" charset="2"/>
              <a:buChar char="Ø"/>
            </a:pPr>
            <a:r>
              <a:rPr lang="pt-BR" dirty="0"/>
              <a:t>Garantir primeiro atendimento odontológico a 60% das crianças </a:t>
            </a:r>
            <a:r>
              <a:rPr lang="pt-BR" dirty="0" smtClean="0"/>
              <a:t>cadastradas;</a:t>
            </a:r>
            <a:endParaRPr lang="pt-BR" dirty="0"/>
          </a:p>
          <a:p>
            <a:pPr marL="0" lvl="0" indent="0">
              <a:buNone/>
            </a:pPr>
            <a:endParaRPr lang="pt-BR" dirty="0"/>
          </a:p>
          <a:p>
            <a:pPr marL="0" indent="0">
              <a:buNone/>
            </a:pPr>
            <a:endParaRPr lang="pt-BR" dirty="0"/>
          </a:p>
        </p:txBody>
      </p:sp>
    </p:spTree>
    <p:extLst>
      <p:ext uri="{BB962C8B-B14F-4D97-AF65-F5344CB8AC3E}">
        <p14:creationId xmlns:p14="http://schemas.microsoft.com/office/powerpoint/2010/main" val="1567329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Metas</a:t>
            </a:r>
            <a:endParaRPr lang="pt-BR" dirty="0">
              <a:solidFill>
                <a:schemeClr val="tx2"/>
              </a:solidFill>
            </a:endParaRPr>
          </a:p>
        </p:txBody>
      </p:sp>
      <p:sp>
        <p:nvSpPr>
          <p:cNvPr id="3" name="Espaço Reservado para Conteúdo 2"/>
          <p:cNvSpPr>
            <a:spLocks noGrp="1"/>
          </p:cNvSpPr>
          <p:nvPr>
            <p:ph sz="half" idx="1"/>
          </p:nvPr>
        </p:nvSpPr>
        <p:spPr/>
        <p:txBody>
          <a:bodyPr>
            <a:normAutofit lnSpcReduction="10000"/>
          </a:bodyPr>
          <a:lstStyle/>
          <a:p>
            <a:pPr marL="0" indent="0">
              <a:buNone/>
            </a:pPr>
            <a:r>
              <a:rPr lang="pt-BR" dirty="0"/>
              <a:t>Relativa ao objetivo 8:</a:t>
            </a:r>
          </a:p>
          <a:p>
            <a:pPr>
              <a:buFont typeface="Wingdings" panose="05000000000000000000" pitchFamily="2" charset="2"/>
              <a:buChar char="Ø"/>
            </a:pPr>
            <a:r>
              <a:rPr lang="pt-BR" dirty="0"/>
              <a:t>Promover aleitamento materno exclusivo até os 6 meses em 90% das </a:t>
            </a:r>
            <a:r>
              <a:rPr lang="pt-BR" dirty="0" smtClean="0"/>
              <a:t>crianças;</a:t>
            </a:r>
            <a:endParaRPr lang="pt-BR" dirty="0"/>
          </a:p>
          <a:p>
            <a:pPr marL="0" lvl="0" indent="0">
              <a:buNone/>
            </a:pPr>
            <a:r>
              <a:rPr lang="pt-BR" dirty="0"/>
              <a:t>Relativa ao objetivo 9:</a:t>
            </a:r>
          </a:p>
          <a:p>
            <a:pPr>
              <a:buFont typeface="Wingdings" panose="05000000000000000000" pitchFamily="2" charset="2"/>
              <a:buChar char="Ø"/>
            </a:pPr>
            <a:r>
              <a:rPr lang="pt-BR" dirty="0"/>
              <a:t>Orientar a alimentação complementar a 80% das crianças após os 6 meses de </a:t>
            </a:r>
            <a:r>
              <a:rPr lang="pt-BR" dirty="0" smtClean="0"/>
              <a:t>idade;</a:t>
            </a:r>
            <a:endParaRPr lang="pt-BR" dirty="0"/>
          </a:p>
          <a:p>
            <a:pPr marL="0" indent="0">
              <a:buNone/>
            </a:pPr>
            <a:endParaRPr lang="pt-BR" dirty="0" smtClean="0"/>
          </a:p>
        </p:txBody>
      </p:sp>
      <p:sp>
        <p:nvSpPr>
          <p:cNvPr id="5" name="Espaço Reservado para Conteúdo 4"/>
          <p:cNvSpPr>
            <a:spLocks noGrp="1"/>
          </p:cNvSpPr>
          <p:nvPr>
            <p:ph sz="half" idx="2"/>
          </p:nvPr>
        </p:nvSpPr>
        <p:spPr/>
        <p:txBody>
          <a:bodyPr>
            <a:normAutofit lnSpcReduction="10000"/>
          </a:bodyPr>
          <a:lstStyle/>
          <a:p>
            <a:pPr marL="0" indent="0">
              <a:buNone/>
            </a:pPr>
            <a:r>
              <a:rPr lang="pt-BR" dirty="0" smtClean="0"/>
              <a:t>Relativa ao objetivo 10:</a:t>
            </a:r>
          </a:p>
          <a:p>
            <a:pPr lvl="0">
              <a:buFont typeface="Wingdings" panose="05000000000000000000" pitchFamily="2" charset="2"/>
              <a:buChar char="Ø"/>
            </a:pPr>
            <a:r>
              <a:rPr lang="pt-BR" dirty="0"/>
              <a:t>Fazer orientação nutricional para 80% das crianças.</a:t>
            </a:r>
          </a:p>
          <a:p>
            <a:pPr marL="0" indent="0">
              <a:buNone/>
            </a:pPr>
            <a:endParaRPr lang="pt-BR" dirty="0"/>
          </a:p>
          <a:p>
            <a:pPr marL="0" lvl="0" indent="0">
              <a:buNone/>
            </a:pPr>
            <a:endParaRPr lang="pt-BR" dirty="0"/>
          </a:p>
          <a:p>
            <a:pPr marL="0" indent="0">
              <a:buNone/>
            </a:pPr>
            <a:endParaRPr lang="pt-BR" dirty="0"/>
          </a:p>
        </p:txBody>
      </p:sp>
    </p:spTree>
    <p:extLst>
      <p:ext uri="{BB962C8B-B14F-4D97-AF65-F5344CB8AC3E}">
        <p14:creationId xmlns:p14="http://schemas.microsoft.com/office/powerpoint/2010/main" val="1112212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Metas</a:t>
            </a:r>
            <a:endParaRPr lang="pt-BR" dirty="0">
              <a:solidFill>
                <a:schemeClr val="tx2"/>
              </a:solidFill>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dirty="0" smtClean="0"/>
              <a:t>Não tiveram indicadores coletados:</a:t>
            </a:r>
          </a:p>
          <a:p>
            <a:pPr lvl="0">
              <a:buFont typeface="Wingdings" panose="05000000000000000000" pitchFamily="2" charset="2"/>
              <a:buChar char="Ø"/>
            </a:pPr>
            <a:r>
              <a:rPr lang="pt-BR" dirty="0"/>
              <a:t>Realizar a primeira consulta nos primeiros 15 dias de vida para 100% das crianças </a:t>
            </a:r>
            <a:r>
              <a:rPr lang="pt-BR" dirty="0" smtClean="0"/>
              <a:t>cadastradas</a:t>
            </a:r>
            <a:r>
              <a:rPr lang="pt-BR" dirty="0"/>
              <a:t>;</a:t>
            </a:r>
          </a:p>
          <a:p>
            <a:pPr lvl="0">
              <a:buFont typeface="Wingdings" panose="05000000000000000000" pitchFamily="2" charset="2"/>
              <a:buChar char="Ø"/>
            </a:pPr>
            <a:r>
              <a:rPr lang="pt-BR" dirty="0"/>
              <a:t>Dar orientações para prevenir acidentes na infância em 80% das consultas de </a:t>
            </a:r>
            <a:r>
              <a:rPr lang="pt-BR" dirty="0" smtClean="0"/>
              <a:t>puericultura;</a:t>
            </a:r>
            <a:endParaRPr lang="pt-BR" dirty="0"/>
          </a:p>
          <a:p>
            <a:pPr>
              <a:buFont typeface="Wingdings" panose="05000000000000000000" pitchFamily="2" charset="2"/>
              <a:buChar char="Ø"/>
            </a:pPr>
            <a:r>
              <a:rPr lang="pt-BR" dirty="0"/>
              <a:t>Promover aleitamento materno exclusivo até os 6 meses em 90% das </a:t>
            </a:r>
            <a:r>
              <a:rPr lang="pt-BR" dirty="0" smtClean="0"/>
              <a:t>crianças;</a:t>
            </a:r>
          </a:p>
          <a:p>
            <a:pPr lvl="0">
              <a:buFont typeface="Wingdings" panose="05000000000000000000" pitchFamily="2" charset="2"/>
              <a:buChar char="Ø"/>
            </a:pPr>
            <a:r>
              <a:rPr lang="pt-BR" dirty="0"/>
              <a:t>Orientar a alimentação complementar a 80% das crianças após os 6 meses de </a:t>
            </a:r>
            <a:r>
              <a:rPr lang="pt-BR" dirty="0" smtClean="0"/>
              <a:t>idade;</a:t>
            </a:r>
            <a:endParaRPr lang="pt-BR" dirty="0"/>
          </a:p>
          <a:p>
            <a:pPr>
              <a:buFont typeface="Wingdings" panose="05000000000000000000" pitchFamily="2" charset="2"/>
              <a:buChar char="Ø"/>
            </a:pPr>
            <a:r>
              <a:rPr lang="pt-BR" dirty="0"/>
              <a:t>Fazer orientação nutricional para 80% das </a:t>
            </a:r>
            <a:r>
              <a:rPr lang="pt-BR" dirty="0" smtClean="0"/>
              <a:t>crianças.</a:t>
            </a:r>
          </a:p>
        </p:txBody>
      </p:sp>
    </p:spTree>
    <p:extLst>
      <p:ext uri="{BB962C8B-B14F-4D97-AF65-F5344CB8AC3E}">
        <p14:creationId xmlns:p14="http://schemas.microsoft.com/office/powerpoint/2010/main" val="1018930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Metodologia</a:t>
            </a:r>
            <a:endParaRPr lang="pt-BR" dirty="0">
              <a:solidFill>
                <a:schemeClr val="tx2"/>
              </a:solidFill>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smtClean="0">
                <a:solidFill>
                  <a:schemeClr val="tx2"/>
                </a:solidFill>
              </a:rPr>
              <a:t>População Alvo</a:t>
            </a:r>
            <a:r>
              <a:rPr lang="pt-BR" dirty="0" smtClean="0"/>
              <a:t>:</a:t>
            </a:r>
          </a:p>
          <a:p>
            <a:pPr>
              <a:buFont typeface="Wingdings" panose="05000000000000000000" pitchFamily="2" charset="2"/>
              <a:buChar char="Ø"/>
            </a:pPr>
            <a:r>
              <a:rPr lang="pt-BR" dirty="0" smtClean="0"/>
              <a:t>80 </a:t>
            </a:r>
            <a:r>
              <a:rPr lang="pt-BR" dirty="0"/>
              <a:t>crianças de 0 a 72 meses cadastradas no programa de Puericultura </a:t>
            </a:r>
            <a:r>
              <a:rPr lang="pt-BR" dirty="0" smtClean="0"/>
              <a:t>da UBS.</a:t>
            </a:r>
          </a:p>
          <a:p>
            <a:pPr marL="0" indent="0">
              <a:buNone/>
            </a:pPr>
            <a:r>
              <a:rPr lang="pt-BR" dirty="0" smtClean="0">
                <a:solidFill>
                  <a:schemeClr val="tx2"/>
                </a:solidFill>
              </a:rPr>
              <a:t>Ações/logística</a:t>
            </a:r>
            <a:r>
              <a:rPr lang="pt-BR" dirty="0" smtClean="0"/>
              <a:t>:</a:t>
            </a:r>
          </a:p>
          <a:p>
            <a:pPr>
              <a:buFont typeface="Wingdings" panose="05000000000000000000" pitchFamily="2" charset="2"/>
              <a:buChar char="Ø"/>
            </a:pPr>
            <a:r>
              <a:rPr lang="pt-BR" dirty="0" smtClean="0"/>
              <a:t>Discussão em reuniões com a equipe;</a:t>
            </a:r>
          </a:p>
          <a:p>
            <a:pPr>
              <a:buFont typeface="Wingdings" panose="05000000000000000000" pitchFamily="2" charset="2"/>
              <a:buChar char="Ø"/>
            </a:pPr>
            <a:r>
              <a:rPr lang="pt-BR" dirty="0" smtClean="0"/>
              <a:t>Adoção do protocolo do MS, 2002;</a:t>
            </a:r>
          </a:p>
          <a:p>
            <a:pPr>
              <a:buFont typeface="Wingdings" panose="05000000000000000000" pitchFamily="2" charset="2"/>
              <a:buChar char="Ø"/>
            </a:pPr>
            <a:r>
              <a:rPr lang="pt-BR" dirty="0" smtClean="0"/>
              <a:t>Revisão </a:t>
            </a:r>
            <a:r>
              <a:rPr lang="pt-BR" dirty="0"/>
              <a:t>das consultas </a:t>
            </a:r>
            <a:r>
              <a:rPr lang="pt-BR" dirty="0" smtClean="0"/>
              <a:t>e registros realizadas </a:t>
            </a:r>
            <a:r>
              <a:rPr lang="pt-BR" dirty="0"/>
              <a:t>nos últimos dois </a:t>
            </a:r>
            <a:r>
              <a:rPr lang="pt-BR" dirty="0" smtClean="0"/>
              <a:t>meses</a:t>
            </a:r>
            <a:r>
              <a:rPr lang="pt-BR" dirty="0"/>
              <a:t>;</a:t>
            </a:r>
            <a:endParaRPr lang="pt-BR" dirty="0" smtClean="0"/>
          </a:p>
          <a:p>
            <a:pPr>
              <a:buFont typeface="Wingdings" panose="05000000000000000000" pitchFamily="2" charset="2"/>
              <a:buChar char="Ø"/>
            </a:pPr>
            <a:r>
              <a:rPr lang="pt-BR" dirty="0" smtClean="0"/>
              <a:t>Cadastramento e monitoramento </a:t>
            </a:r>
            <a:r>
              <a:rPr lang="pt-BR" dirty="0"/>
              <a:t>do número de crianças </a:t>
            </a:r>
            <a:r>
              <a:rPr lang="pt-BR" dirty="0" smtClean="0"/>
              <a:t>do </a:t>
            </a:r>
            <a:r>
              <a:rPr lang="pt-BR" dirty="0"/>
              <a:t>programa através do livro de registro, ficha espelho e da caderneta da criança</a:t>
            </a:r>
            <a:r>
              <a:rPr lang="pt-BR" dirty="0" smtClean="0"/>
              <a:t>;</a:t>
            </a:r>
          </a:p>
        </p:txBody>
      </p:sp>
    </p:spTree>
    <p:extLst>
      <p:ext uri="{BB962C8B-B14F-4D97-AF65-F5344CB8AC3E}">
        <p14:creationId xmlns:p14="http://schemas.microsoft.com/office/powerpoint/2010/main" val="141103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Metodologia</a:t>
            </a:r>
          </a:p>
        </p:txBody>
      </p:sp>
      <p:sp>
        <p:nvSpPr>
          <p:cNvPr id="3" name="Espaço Reservado para Conteúdo 2"/>
          <p:cNvSpPr>
            <a:spLocks noGrp="1"/>
          </p:cNvSpPr>
          <p:nvPr>
            <p:ph idx="1"/>
          </p:nvPr>
        </p:nvSpPr>
        <p:spPr/>
        <p:txBody>
          <a:bodyPr>
            <a:normAutofit fontScale="92500" lnSpcReduction="10000"/>
          </a:bodyPr>
          <a:lstStyle/>
          <a:p>
            <a:pPr>
              <a:buFont typeface="Wingdings" panose="05000000000000000000" pitchFamily="2" charset="2"/>
              <a:buChar char="Ø"/>
            </a:pPr>
            <a:r>
              <a:rPr lang="pt-BR" dirty="0" smtClean="0"/>
              <a:t>Capacitação da equipe (protocolo, Política de Humanização, registros);</a:t>
            </a:r>
          </a:p>
          <a:p>
            <a:pPr>
              <a:buFont typeface="Wingdings" panose="05000000000000000000" pitchFamily="2" charset="2"/>
              <a:buChar char="Ø"/>
            </a:pPr>
            <a:r>
              <a:rPr lang="pt-BR" dirty="0"/>
              <a:t>Divulgação do serviço e sua importância</a:t>
            </a:r>
            <a:r>
              <a:rPr lang="pt-BR" dirty="0" smtClean="0"/>
              <a:t>;</a:t>
            </a:r>
          </a:p>
          <a:p>
            <a:pPr>
              <a:buFont typeface="Wingdings" panose="05000000000000000000" pitchFamily="2" charset="2"/>
              <a:buChar char="Ø"/>
            </a:pPr>
            <a:r>
              <a:rPr lang="pt-BR" dirty="0"/>
              <a:t>Atendimento em todos os dias da semana</a:t>
            </a:r>
            <a:r>
              <a:rPr lang="pt-BR" dirty="0" smtClean="0"/>
              <a:t>;</a:t>
            </a:r>
          </a:p>
          <a:p>
            <a:pPr>
              <a:buFont typeface="Wingdings" panose="05000000000000000000" pitchFamily="2" charset="2"/>
              <a:buChar char="Ø"/>
            </a:pPr>
            <a:r>
              <a:rPr lang="pt-BR" dirty="0" smtClean="0"/>
              <a:t>Treinamento das técnicas </a:t>
            </a:r>
            <a:r>
              <a:rPr lang="pt-BR" dirty="0"/>
              <a:t>de Enfermagem e a recepcionista </a:t>
            </a:r>
            <a:r>
              <a:rPr lang="pt-BR" dirty="0" smtClean="0"/>
              <a:t>para </a:t>
            </a:r>
            <a:r>
              <a:rPr lang="pt-BR" dirty="0"/>
              <a:t>a captação das crianças</a:t>
            </a:r>
            <a:r>
              <a:rPr lang="pt-BR" dirty="0" smtClean="0"/>
              <a:t>;</a:t>
            </a:r>
          </a:p>
          <a:p>
            <a:pPr>
              <a:buFont typeface="Wingdings" panose="05000000000000000000" pitchFamily="2" charset="2"/>
              <a:buChar char="Ø"/>
            </a:pPr>
            <a:r>
              <a:rPr lang="pt-BR" dirty="0"/>
              <a:t>Os ACS realizavam a divulgação e a busca ativa</a:t>
            </a:r>
            <a:r>
              <a:rPr lang="pt-BR" dirty="0" smtClean="0"/>
              <a:t>;</a:t>
            </a:r>
          </a:p>
          <a:p>
            <a:pPr>
              <a:buFont typeface="Wingdings" panose="05000000000000000000" pitchFamily="2" charset="2"/>
              <a:buChar char="Ø"/>
            </a:pPr>
            <a:r>
              <a:rPr lang="pt-BR" dirty="0" smtClean="0"/>
              <a:t>Realização e avaliação semanal da planilha de coleta de dados;</a:t>
            </a:r>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3479974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Metodologia</a:t>
            </a:r>
          </a:p>
        </p:txBody>
      </p:sp>
      <p:sp>
        <p:nvSpPr>
          <p:cNvPr id="3" name="Espaço Reservado para Conteúdo 2"/>
          <p:cNvSpPr>
            <a:spLocks noGrp="1"/>
          </p:cNvSpPr>
          <p:nvPr>
            <p:ph idx="1"/>
          </p:nvPr>
        </p:nvSpPr>
        <p:spPr/>
        <p:txBody>
          <a:bodyPr>
            <a:normAutofit fontScale="92500" lnSpcReduction="10000"/>
          </a:bodyPr>
          <a:lstStyle/>
          <a:p>
            <a:pPr>
              <a:buFont typeface="Wingdings" panose="05000000000000000000" pitchFamily="2" charset="2"/>
              <a:buChar char="Ø"/>
            </a:pPr>
            <a:r>
              <a:rPr lang="pt-BR" dirty="0" smtClean="0"/>
              <a:t>Verificação do cumprimento </a:t>
            </a:r>
            <a:r>
              <a:rPr lang="pt-BR" dirty="0"/>
              <a:t>da periodicidade das </a:t>
            </a:r>
            <a:r>
              <a:rPr lang="pt-BR" dirty="0" smtClean="0"/>
              <a:t>consultas;</a:t>
            </a:r>
          </a:p>
          <a:p>
            <a:pPr>
              <a:buFont typeface="Wingdings" panose="05000000000000000000" pitchFamily="2" charset="2"/>
              <a:buChar char="Ø"/>
            </a:pPr>
            <a:r>
              <a:rPr lang="pt-BR" dirty="0" smtClean="0"/>
              <a:t>Levantamento </a:t>
            </a:r>
            <a:r>
              <a:rPr lang="pt-BR" dirty="0"/>
              <a:t>das crianças que apresentavam alguma intercorrência ou problema no crescimento e desenvolvimento</a:t>
            </a:r>
            <a:r>
              <a:rPr lang="pt-BR" dirty="0" smtClean="0"/>
              <a:t>;</a:t>
            </a:r>
          </a:p>
          <a:p>
            <a:pPr>
              <a:buFont typeface="Wingdings" panose="05000000000000000000" pitchFamily="2" charset="2"/>
              <a:buChar char="Ø"/>
            </a:pPr>
            <a:r>
              <a:rPr lang="pt-BR" dirty="0" smtClean="0"/>
              <a:t>Ao </a:t>
            </a:r>
            <a:r>
              <a:rPr lang="pt-BR" dirty="0"/>
              <a:t>nascer, era realizada a </a:t>
            </a:r>
            <a:r>
              <a:rPr lang="pt-BR" dirty="0" smtClean="0"/>
              <a:t>primeira semana </a:t>
            </a:r>
            <a:r>
              <a:rPr lang="pt-BR" dirty="0"/>
              <a:t>de saúde </a:t>
            </a:r>
            <a:r>
              <a:rPr lang="pt-BR" dirty="0" smtClean="0"/>
              <a:t>integral;</a:t>
            </a:r>
          </a:p>
          <a:p>
            <a:pPr>
              <a:buFont typeface="Wingdings" panose="05000000000000000000" pitchFamily="2" charset="2"/>
              <a:buChar char="Ø"/>
            </a:pPr>
            <a:r>
              <a:rPr lang="pt-BR" dirty="0" smtClean="0"/>
              <a:t>Auxílio </a:t>
            </a:r>
            <a:r>
              <a:rPr lang="pt-BR" dirty="0"/>
              <a:t>do programa Saúde na </a:t>
            </a:r>
            <a:r>
              <a:rPr lang="pt-BR" dirty="0" smtClean="0"/>
              <a:t>Escola;</a:t>
            </a:r>
          </a:p>
          <a:p>
            <a:pPr>
              <a:buFont typeface="Wingdings" panose="05000000000000000000" pitchFamily="2" charset="2"/>
              <a:buChar char="Ø"/>
            </a:pPr>
            <a:r>
              <a:rPr lang="pt-BR" dirty="0" smtClean="0"/>
              <a:t>Relato das atividades no diário da intervenção.</a:t>
            </a:r>
          </a:p>
          <a:p>
            <a:pPr>
              <a:buFont typeface="Wingdings" panose="05000000000000000000" pitchFamily="2" charset="2"/>
              <a:buChar char="Ø"/>
            </a:pPr>
            <a:endParaRPr lang="pt-BR" dirty="0"/>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364313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Resultados</a:t>
            </a:r>
            <a:endParaRPr lang="pt-BR" dirty="0">
              <a:solidFill>
                <a:schemeClr val="tx2"/>
              </a:solidFill>
            </a:endParaRPr>
          </a:p>
        </p:txBody>
      </p:sp>
      <p:sp>
        <p:nvSpPr>
          <p:cNvPr id="5" name="Espaço Reservado para Conteúdo 4"/>
          <p:cNvSpPr>
            <a:spLocks noGrp="1"/>
          </p:cNvSpPr>
          <p:nvPr>
            <p:ph idx="1"/>
          </p:nvPr>
        </p:nvSpPr>
        <p:spPr>
          <a:xfrm>
            <a:off x="457200" y="1412776"/>
            <a:ext cx="8229600" cy="4525963"/>
          </a:xfrm>
        </p:spPr>
        <p:txBody>
          <a:bodyPr>
            <a:normAutofit fontScale="85000" lnSpcReduction="20000"/>
          </a:bodyPr>
          <a:lstStyle/>
          <a:p>
            <a:pPr marL="0" indent="0">
              <a:buNone/>
            </a:pPr>
            <a:r>
              <a:rPr lang="pt-BR" sz="2800" dirty="0"/>
              <a:t>Ampliar a cobertura da puericultura de crianças entre zero e 72 meses da Unidade Básica de Saúde (UBS) para 80</a:t>
            </a:r>
            <a:r>
              <a:rPr lang="pt-BR" sz="2800" dirty="0" smtClean="0"/>
              <a:t>%.</a:t>
            </a:r>
          </a:p>
          <a:p>
            <a:pPr marL="0" indent="0">
              <a:buNone/>
            </a:pPr>
            <a:endParaRPr lang="pt-BR" sz="2800" dirty="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r>
              <a:rPr lang="pt-BR" sz="2800" dirty="0" smtClean="0"/>
              <a:t>*Dificuldade de acesso, recesso de final de ano.</a:t>
            </a:r>
          </a:p>
          <a:p>
            <a:pPr marL="0" indent="0">
              <a:buNone/>
            </a:pPr>
            <a:endParaRPr lang="pt-BR" sz="2800"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6982" y="2277192"/>
            <a:ext cx="6503087" cy="30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9445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a:xfrm>
            <a:off x="457200" y="1412776"/>
            <a:ext cx="8229600" cy="4525963"/>
          </a:xfrm>
        </p:spPr>
        <p:txBody>
          <a:bodyPr>
            <a:normAutofit fontScale="85000" lnSpcReduction="20000"/>
          </a:bodyPr>
          <a:lstStyle/>
          <a:p>
            <a:pPr marL="0" indent="0">
              <a:buNone/>
            </a:pPr>
            <a:r>
              <a:rPr lang="pt-BR" sz="2800" dirty="0"/>
              <a:t>Garantir atendimento em dia, de acordo com o protocolo, para 80% das crianças cadastradas no programa</a:t>
            </a:r>
            <a:r>
              <a:rPr lang="pt-BR" sz="2800" dirty="0" smtClean="0"/>
              <a:t>.</a:t>
            </a:r>
          </a:p>
          <a:p>
            <a:pPr marL="0" indent="0">
              <a:buNone/>
            </a:pPr>
            <a:endParaRPr lang="pt-BR" sz="2800" dirty="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r>
              <a:rPr lang="pt-BR" sz="2800" dirty="0" smtClean="0"/>
              <a:t>* Revisão das fichas, engajamento da equipe e trabalho dos ACS.</a:t>
            </a:r>
          </a:p>
          <a:p>
            <a:pPr marL="0" indent="0">
              <a:buNone/>
            </a:pPr>
            <a:endParaRPr lang="pt-BR" sz="2800" dirty="0"/>
          </a:p>
          <a:p>
            <a:pPr marL="0" indent="0">
              <a:buNone/>
            </a:pPr>
            <a:endParaRPr lang="pt-BR" sz="2800" dirty="0" smtClean="0"/>
          </a:p>
          <a:p>
            <a:pPr marL="0" indent="0">
              <a:buNone/>
            </a:pPr>
            <a:endParaRPr lang="pt-BR" sz="2800" dirty="0"/>
          </a:p>
          <a:p>
            <a:pPr marL="0" indent="0">
              <a:buNone/>
            </a:pPr>
            <a:endParaRPr lang="pt-BR" sz="2800" dirty="0" smtClean="0"/>
          </a:p>
          <a:p>
            <a:pPr marL="0" indent="0">
              <a:buNone/>
            </a:pPr>
            <a:endParaRPr lang="pt-BR" sz="2800" dirty="0"/>
          </a:p>
          <a:p>
            <a:pPr marL="0" indent="0" algn="just">
              <a:buNone/>
            </a:pPr>
            <a:endParaRPr lang="pt-BR" dirty="0" smtClean="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276872"/>
            <a:ext cx="6207904" cy="29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736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a:xfrm>
            <a:off x="457200" y="1412776"/>
            <a:ext cx="8229600" cy="4525963"/>
          </a:xfrm>
        </p:spPr>
        <p:txBody>
          <a:bodyPr>
            <a:normAutofit fontScale="85000" lnSpcReduction="20000"/>
          </a:bodyPr>
          <a:lstStyle/>
          <a:p>
            <a:pPr marL="0" indent="0">
              <a:buNone/>
            </a:pPr>
            <a:r>
              <a:rPr lang="pt-BR" sz="2800" dirty="0"/>
              <a:t>Manter registro na ficha espelho de </a:t>
            </a:r>
            <a:r>
              <a:rPr lang="pt-BR" sz="2800" dirty="0" smtClean="0"/>
              <a:t>puericultura/vacinação </a:t>
            </a:r>
            <a:r>
              <a:rPr lang="pt-BR" sz="2800" dirty="0"/>
              <a:t>de 80% das crianças que consultam o serviço</a:t>
            </a:r>
            <a:r>
              <a:rPr lang="pt-BR" sz="2800" dirty="0" smtClean="0"/>
              <a:t>.</a:t>
            </a:r>
          </a:p>
          <a:p>
            <a:pPr marL="0" indent="0" algn="just">
              <a:buNone/>
            </a:pPr>
            <a:endParaRPr lang="pt-BR" sz="2800" dirty="0"/>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r>
              <a:rPr lang="pt-BR" sz="2800" dirty="0" smtClean="0"/>
              <a:t>*Trabalho em equipe, melhoria dos registros.</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2943" y="2276872"/>
            <a:ext cx="5679833" cy="29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819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2025184"/>
            <a:ext cx="5941429" cy="30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641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Introdução</a:t>
            </a:r>
            <a:endParaRPr lang="pt-BR" dirty="0">
              <a:solidFill>
                <a:schemeClr val="tx2"/>
              </a:solidFill>
            </a:endParaRPr>
          </a:p>
        </p:txBody>
      </p:sp>
      <p:sp>
        <p:nvSpPr>
          <p:cNvPr id="3" name="Espaço Reservado para Conteúdo 2"/>
          <p:cNvSpPr>
            <a:spLocks noGrp="1"/>
          </p:cNvSpPr>
          <p:nvPr>
            <p:ph idx="1"/>
          </p:nvPr>
        </p:nvSpPr>
        <p:spPr/>
        <p:txBody>
          <a:bodyPr>
            <a:normAutofit lnSpcReduction="10000"/>
          </a:bodyPr>
          <a:lstStyle/>
          <a:p>
            <a:pPr>
              <a:buFont typeface="Wingdings" pitchFamily="2" charset="2"/>
              <a:buChar char="Ø"/>
            </a:pPr>
            <a:r>
              <a:rPr lang="pt-BR" dirty="0"/>
              <a:t>Adotar medidas para o crescimento e desenvolvimento saudáveis significa garantir um direito da população e cumprir uma obrigação do estado (BRASIL, 2002</a:t>
            </a:r>
            <a:r>
              <a:rPr lang="pt-BR" dirty="0" smtClean="0"/>
              <a:t>);</a:t>
            </a:r>
          </a:p>
          <a:p>
            <a:pPr marL="0" indent="0">
              <a:buNone/>
            </a:pPr>
            <a:endParaRPr lang="pt-BR" dirty="0" smtClean="0"/>
          </a:p>
          <a:p>
            <a:pPr>
              <a:buFont typeface="Wingdings" pitchFamily="2" charset="2"/>
              <a:buChar char="Ø"/>
            </a:pPr>
            <a:r>
              <a:rPr lang="pt-BR" dirty="0"/>
              <a:t>Apesar de acompanhar a redução nacional da mortalidade infantil, a Bahia ainda apresenta uma das piores taxas nacionais de mortalidade nessa faixa </a:t>
            </a:r>
            <a:r>
              <a:rPr lang="pt-BR" dirty="0" smtClean="0"/>
              <a:t>etária (BAHIA, 2009);</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2276872"/>
            <a:ext cx="7269468" cy="29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28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2132856"/>
            <a:ext cx="6383155"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97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sz="2800" dirty="0"/>
              <a:t>Monitorar o desenvolvimento em 80% das </a:t>
            </a:r>
            <a:r>
              <a:rPr lang="pt-BR" sz="2800" dirty="0" smtClean="0"/>
              <a:t>crianças.</a:t>
            </a: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p>
          <a:p>
            <a:pPr marL="0" indent="0" algn="just">
              <a:buNone/>
            </a:pPr>
            <a:r>
              <a:rPr lang="pt-BR" sz="2800" dirty="0" smtClean="0"/>
              <a:t>*Participação dos pais/responsáveis e equipe.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204864"/>
            <a:ext cx="5906448" cy="31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351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sz="2800" dirty="0"/>
              <a:t>Vacinar 90% das crianças de acordo com a idade</a:t>
            </a:r>
            <a:r>
              <a:rPr lang="pt-BR" sz="2800" dirty="0" smtClean="0"/>
              <a:t>.</a:t>
            </a: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r>
              <a:rPr lang="pt-BR" sz="2800" dirty="0" smtClean="0"/>
              <a:t>*Equipe de saúde municipal, pais/responsáveis.</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276872"/>
            <a:ext cx="5722930" cy="31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0869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p:txBody>
          <a:bodyPr>
            <a:normAutofit fontScale="85000" lnSpcReduction="20000"/>
          </a:bodyPr>
          <a:lstStyle/>
          <a:p>
            <a:pPr marL="0" indent="0" algn="just">
              <a:buNone/>
            </a:pPr>
            <a:r>
              <a:rPr lang="pt-BR" sz="3100" dirty="0"/>
              <a:t>Realizar teste do pezinho em 100% das crianças com até 7 dias de vida</a:t>
            </a:r>
            <a:r>
              <a:rPr lang="pt-BR" sz="3100" dirty="0" smtClean="0"/>
              <a:t>.</a:t>
            </a: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r>
              <a:rPr lang="pt-BR" sz="2800" dirty="0" smtClean="0"/>
              <a:t>*Registros falhos.</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909" y="2420888"/>
            <a:ext cx="5855288" cy="31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94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a:xfrm>
            <a:off x="457200" y="1412776"/>
            <a:ext cx="8229600" cy="4525963"/>
          </a:xfrm>
        </p:spPr>
        <p:txBody>
          <a:bodyPr>
            <a:normAutofit fontScale="85000" lnSpcReduction="20000"/>
          </a:bodyPr>
          <a:lstStyle/>
          <a:p>
            <a:pPr marL="0" indent="0">
              <a:buNone/>
            </a:pPr>
            <a:r>
              <a:rPr lang="pt-BR" sz="2800" smtClean="0"/>
              <a:t>Avaliar 80</a:t>
            </a:r>
            <a:r>
              <a:rPr lang="pt-BR" sz="2800" dirty="0"/>
              <a:t>% das crianças com risco para morbidade/mortalidade (baixo peso ao nascer, prematuridade, alterações do crescimento, desnutrição</a:t>
            </a:r>
            <a:r>
              <a:rPr lang="pt-BR" sz="2800" dirty="0" smtClean="0"/>
              <a:t>…).</a:t>
            </a: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buNone/>
            </a:pPr>
            <a:r>
              <a:rPr lang="pt-BR" sz="2800" dirty="0" smtClean="0"/>
              <a:t>*Dificuldade de encontrar os dados.</a:t>
            </a:r>
          </a:p>
          <a:p>
            <a:pPr marL="0" indent="0" algn="just">
              <a:buNone/>
            </a:pPr>
            <a:endParaRPr lang="pt-BR" sz="2800" dirty="0" smtClean="0">
              <a:solidFill>
                <a:srgbClr val="FF0000"/>
              </a:solidFill>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421208"/>
            <a:ext cx="6124105"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0608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a:solidFill>
                  <a:schemeClr val="tx2"/>
                </a:solidFill>
              </a:rPr>
              <a:t>Resultados</a:t>
            </a:r>
          </a:p>
        </p:txBody>
      </p:sp>
      <p:sp>
        <p:nvSpPr>
          <p:cNvPr id="3" name="Espaço Reservado para Conteúdo 2"/>
          <p:cNvSpPr>
            <a:spLocks noGrp="1"/>
          </p:cNvSpPr>
          <p:nvPr>
            <p:ph idx="1"/>
          </p:nvPr>
        </p:nvSpPr>
        <p:spPr>
          <a:xfrm>
            <a:off x="457200" y="1484784"/>
            <a:ext cx="8229600" cy="4525963"/>
          </a:xfrm>
        </p:spPr>
        <p:txBody>
          <a:bodyPr>
            <a:normAutofit fontScale="92500" lnSpcReduction="10000"/>
          </a:bodyPr>
          <a:lstStyle/>
          <a:p>
            <a:pPr marL="0" indent="0">
              <a:buNone/>
            </a:pPr>
            <a:r>
              <a:rPr lang="pt-BR" sz="2800" dirty="0"/>
              <a:t>Garantir primeiro atendimento odontológico a 60% das crianças cadastradas</a:t>
            </a:r>
            <a:r>
              <a:rPr lang="pt-BR" sz="2800" dirty="0" smtClean="0"/>
              <a:t>.</a:t>
            </a: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smtClean="0">
              <a:solidFill>
                <a:srgbClr val="FF0000"/>
              </a:solidFill>
            </a:endParaRPr>
          </a:p>
          <a:p>
            <a:pPr marL="0" indent="0" algn="just">
              <a:buNone/>
            </a:pPr>
            <a:endParaRPr lang="pt-BR" sz="2800" dirty="0">
              <a:solidFill>
                <a:srgbClr val="FF0000"/>
              </a:solidFill>
            </a:endParaRPr>
          </a:p>
          <a:p>
            <a:pPr marL="0" indent="0" algn="just">
              <a:buNone/>
            </a:pPr>
            <a:r>
              <a:rPr lang="pt-BR" sz="2800" dirty="0" smtClean="0"/>
              <a:t>*Demanda reprimida, agenda compartilhada.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348880"/>
            <a:ext cx="5782032" cy="29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27170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Discussão</a:t>
            </a:r>
            <a:endParaRPr lang="pt-BR" dirty="0">
              <a:solidFill>
                <a:schemeClr val="tx2"/>
              </a:solidFill>
            </a:endParaRPr>
          </a:p>
        </p:txBody>
      </p:sp>
      <p:sp>
        <p:nvSpPr>
          <p:cNvPr id="3" name="Espaço Reservado para Conteúdo 2"/>
          <p:cNvSpPr>
            <a:spLocks noGrp="1"/>
          </p:cNvSpPr>
          <p:nvPr>
            <p:ph idx="1"/>
          </p:nvPr>
        </p:nvSpPr>
        <p:spPr/>
        <p:txBody>
          <a:bodyPr>
            <a:normAutofit/>
          </a:bodyPr>
          <a:lstStyle/>
          <a:p>
            <a:pPr>
              <a:buFont typeface="Wingdings" panose="05000000000000000000" pitchFamily="2" charset="2"/>
              <a:buChar char="Ø"/>
            </a:pPr>
            <a:r>
              <a:rPr lang="pt-BR" dirty="0" smtClean="0"/>
              <a:t>A intervenção trouxe melhorias no serviço prestado;</a:t>
            </a:r>
          </a:p>
          <a:p>
            <a:pPr>
              <a:buFont typeface="Wingdings" panose="05000000000000000000" pitchFamily="2" charset="2"/>
              <a:buChar char="Ø"/>
            </a:pPr>
            <a:r>
              <a:rPr lang="pt-BR" dirty="0" smtClean="0"/>
              <a:t>Aumento no atendimento às crianças;</a:t>
            </a:r>
          </a:p>
          <a:p>
            <a:pPr>
              <a:buFont typeface="Wingdings" panose="05000000000000000000" pitchFamily="2" charset="2"/>
              <a:buChar char="Ø"/>
            </a:pPr>
            <a:r>
              <a:rPr lang="pt-BR" dirty="0" smtClean="0"/>
              <a:t>Aperfeiçoamento dos registros;</a:t>
            </a:r>
          </a:p>
          <a:p>
            <a:pPr>
              <a:buFont typeface="Wingdings" panose="05000000000000000000" pitchFamily="2" charset="2"/>
              <a:buChar char="Ø"/>
            </a:pPr>
            <a:r>
              <a:rPr lang="pt-BR" dirty="0" smtClean="0"/>
              <a:t>Realização do trabalho em equipe e com base no protocolo;</a:t>
            </a:r>
          </a:p>
          <a:p>
            <a:pPr>
              <a:buFont typeface="Wingdings" panose="05000000000000000000" pitchFamily="2" charset="2"/>
              <a:buChar char="Ø"/>
            </a:pPr>
            <a:r>
              <a:rPr lang="pt-BR" dirty="0" smtClean="0"/>
              <a:t>Ocorrência de parcerias;</a:t>
            </a:r>
          </a:p>
          <a:p>
            <a:pPr>
              <a:buFont typeface="Wingdings" panose="05000000000000000000" pitchFamily="2" charset="2"/>
              <a:buChar char="Ø"/>
            </a:pPr>
            <a:r>
              <a:rPr lang="pt-BR" dirty="0" smtClean="0"/>
              <a:t>Realização de encaminhamentos;</a:t>
            </a:r>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3925934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Discussão</a:t>
            </a:r>
            <a:endParaRPr lang="pt-BR" dirty="0">
              <a:solidFill>
                <a:schemeClr val="tx2"/>
              </a:solidFill>
            </a:endParaRPr>
          </a:p>
        </p:txBody>
      </p:sp>
      <p:sp>
        <p:nvSpPr>
          <p:cNvPr id="3" name="Espaço Reservado para Conteúdo 2"/>
          <p:cNvSpPr>
            <a:spLocks noGrp="1"/>
          </p:cNvSpPr>
          <p:nvPr>
            <p:ph idx="1"/>
          </p:nvPr>
        </p:nvSpPr>
        <p:spPr/>
        <p:txBody>
          <a:bodyPr>
            <a:normAutofit/>
          </a:bodyPr>
          <a:lstStyle/>
          <a:p>
            <a:pPr>
              <a:buFont typeface="Wingdings" panose="05000000000000000000" pitchFamily="2" charset="2"/>
              <a:buChar char="Ø"/>
            </a:pPr>
            <a:r>
              <a:rPr lang="pt-BR" dirty="0"/>
              <a:t>Abordagem de temas antes negligenciados</a:t>
            </a:r>
            <a:r>
              <a:rPr lang="pt-BR" dirty="0" smtClean="0"/>
              <a:t>;</a:t>
            </a:r>
          </a:p>
          <a:p>
            <a:pPr>
              <a:buFont typeface="Wingdings" panose="05000000000000000000" pitchFamily="2" charset="2"/>
              <a:buChar char="Ø"/>
            </a:pPr>
            <a:r>
              <a:rPr lang="pt-BR" dirty="0" smtClean="0"/>
              <a:t>Com </a:t>
            </a:r>
            <a:r>
              <a:rPr lang="pt-BR" dirty="0"/>
              <a:t>o agendamento, a busca pelas consultas por parte dos pais/responsáveis tornou-se mais </a:t>
            </a:r>
            <a:r>
              <a:rPr lang="pt-BR" dirty="0" smtClean="0"/>
              <a:t>comum;</a:t>
            </a:r>
          </a:p>
          <a:p>
            <a:pPr>
              <a:buFont typeface="Wingdings" panose="05000000000000000000" pitchFamily="2" charset="2"/>
              <a:buChar char="Ø"/>
            </a:pPr>
            <a:r>
              <a:rPr lang="pt-BR" dirty="0" smtClean="0"/>
              <a:t>Melhorar o engajamento e a participação da comunidade;</a:t>
            </a:r>
          </a:p>
          <a:p>
            <a:pPr>
              <a:buFont typeface="Wingdings" panose="05000000000000000000" pitchFamily="2" charset="2"/>
              <a:buChar char="Ø"/>
            </a:pPr>
            <a:r>
              <a:rPr lang="pt-BR" dirty="0"/>
              <a:t>Necessidade de ampliação da cobertura</a:t>
            </a:r>
            <a:r>
              <a:rPr lang="pt-BR" dirty="0" smtClean="0"/>
              <a:t>;</a:t>
            </a:r>
          </a:p>
          <a:p>
            <a:pPr>
              <a:buFont typeface="Wingdings" panose="05000000000000000000" pitchFamily="2" charset="2"/>
              <a:buChar char="Ø"/>
            </a:pPr>
            <a:r>
              <a:rPr lang="pt-BR" dirty="0" smtClean="0"/>
              <a:t>Aumentar a oferta em saúde bucal.</a:t>
            </a:r>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2238459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485800"/>
            <a:ext cx="8229600" cy="1143000"/>
          </a:xfrm>
        </p:spPr>
        <p:txBody>
          <a:bodyPr>
            <a:noAutofit/>
          </a:bodyPr>
          <a:lstStyle/>
          <a:p>
            <a:pPr algn="l"/>
            <a:r>
              <a:rPr lang="pt-BR" sz="3600" dirty="0" smtClean="0">
                <a:solidFill>
                  <a:schemeClr val="tx2"/>
                </a:solidFill>
              </a:rPr>
              <a:t>Reflexão crítica sobre processo pessoal de aprendizagem e na implementação da intervenção</a:t>
            </a:r>
            <a:endParaRPr lang="pt-BR" sz="3600" dirty="0">
              <a:solidFill>
                <a:schemeClr val="tx2"/>
              </a:solidFill>
            </a:endParaRPr>
          </a:p>
        </p:txBody>
      </p:sp>
      <p:sp>
        <p:nvSpPr>
          <p:cNvPr id="3" name="Espaço Reservado para Conteúdo 2"/>
          <p:cNvSpPr>
            <a:spLocks noGrp="1"/>
          </p:cNvSpPr>
          <p:nvPr>
            <p:ph idx="1"/>
          </p:nvPr>
        </p:nvSpPr>
        <p:spPr>
          <a:xfrm>
            <a:off x="457200" y="2143397"/>
            <a:ext cx="8229600" cy="4525963"/>
          </a:xfrm>
        </p:spPr>
        <p:txBody>
          <a:bodyPr>
            <a:normAutofit fontScale="92500" lnSpcReduction="20000"/>
          </a:bodyPr>
          <a:lstStyle/>
          <a:p>
            <a:pPr>
              <a:buFont typeface="Wingdings" panose="05000000000000000000" pitchFamily="2" charset="2"/>
              <a:buChar char="Ø"/>
            </a:pPr>
            <a:r>
              <a:rPr lang="pt-BR" dirty="0" smtClean="0"/>
              <a:t>Processo árduo, prazeroso </a:t>
            </a:r>
            <a:r>
              <a:rPr lang="pt-BR" dirty="0"/>
              <a:t>e repleto de desenvolvimento </a:t>
            </a:r>
            <a:r>
              <a:rPr lang="pt-BR" dirty="0" smtClean="0"/>
              <a:t>(pessoal e equipe);</a:t>
            </a:r>
          </a:p>
          <a:p>
            <a:pPr>
              <a:buFont typeface="Wingdings" panose="05000000000000000000" pitchFamily="2" charset="2"/>
              <a:buChar char="Ø"/>
            </a:pPr>
            <a:r>
              <a:rPr lang="pt-BR" dirty="0"/>
              <a:t>A </a:t>
            </a:r>
            <a:r>
              <a:rPr lang="pt-BR" dirty="0" smtClean="0"/>
              <a:t>aprendizagem adquirida durante os estudos (</a:t>
            </a:r>
            <a:r>
              <a:rPr lang="pt-BR" dirty="0" err="1" smtClean="0"/>
              <a:t>EaD</a:t>
            </a:r>
            <a:r>
              <a:rPr lang="pt-BR" dirty="0" smtClean="0"/>
              <a:t>);</a:t>
            </a:r>
          </a:p>
          <a:p>
            <a:pPr>
              <a:buFont typeface="Wingdings" panose="05000000000000000000" pitchFamily="2" charset="2"/>
              <a:buChar char="Ø"/>
            </a:pPr>
            <a:r>
              <a:rPr lang="pt-BR" dirty="0" smtClean="0"/>
              <a:t>A </a:t>
            </a:r>
            <a:r>
              <a:rPr lang="pt-BR" dirty="0"/>
              <a:t>troca de informações e experiências </a:t>
            </a:r>
            <a:r>
              <a:rPr lang="pt-BR" dirty="0" smtClean="0"/>
              <a:t>ocorridas nos fóruns </a:t>
            </a:r>
            <a:r>
              <a:rPr lang="pt-BR" dirty="0"/>
              <a:t>e conversas com colegas e </a:t>
            </a:r>
            <a:r>
              <a:rPr lang="pt-BR" dirty="0" smtClean="0"/>
              <a:t>orientadores;</a:t>
            </a:r>
          </a:p>
          <a:p>
            <a:pPr>
              <a:buFont typeface="Wingdings" panose="05000000000000000000" pitchFamily="2" charset="2"/>
              <a:buChar char="Ø"/>
            </a:pPr>
            <a:r>
              <a:rPr lang="pt-BR" dirty="0" smtClean="0"/>
              <a:t>Assuntos do quotidiano da ESF &gt; Teoria associada a prática;</a:t>
            </a:r>
          </a:p>
          <a:p>
            <a:pPr>
              <a:buFont typeface="Wingdings" panose="05000000000000000000" pitchFamily="2" charset="2"/>
              <a:buChar char="Ø"/>
            </a:pPr>
            <a:r>
              <a:rPr lang="pt-BR" dirty="0" smtClean="0"/>
              <a:t>Satisfação do usuário.</a:t>
            </a:r>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a:p>
            <a:pPr>
              <a:buFont typeface="Wingdings" panose="05000000000000000000" pitchFamily="2" charset="2"/>
              <a:buChar char="Ø"/>
            </a:pPr>
            <a:endParaRPr lang="pt-BR" dirty="0" smtClean="0"/>
          </a:p>
        </p:txBody>
      </p:sp>
    </p:spTree>
    <p:extLst>
      <p:ext uri="{BB962C8B-B14F-4D97-AF65-F5344CB8AC3E}">
        <p14:creationId xmlns:p14="http://schemas.microsoft.com/office/powerpoint/2010/main" val="2408750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Introdução</a:t>
            </a:r>
            <a:endParaRPr lang="pt-BR" dirty="0">
              <a:solidFill>
                <a:schemeClr val="tx2"/>
              </a:solidFill>
            </a:endParaRPr>
          </a:p>
        </p:txBody>
      </p:sp>
      <p:sp>
        <p:nvSpPr>
          <p:cNvPr id="3" name="Espaço Reservado para Conteúdo 2"/>
          <p:cNvSpPr>
            <a:spLocks noGrp="1"/>
          </p:cNvSpPr>
          <p:nvPr>
            <p:ph idx="1"/>
          </p:nvPr>
        </p:nvSpPr>
        <p:spPr/>
        <p:txBody>
          <a:bodyPr>
            <a:normAutofit lnSpcReduction="10000"/>
          </a:bodyPr>
          <a:lstStyle/>
          <a:p>
            <a:pPr>
              <a:buFont typeface="Wingdings" pitchFamily="2" charset="2"/>
              <a:buChar char="Ø"/>
            </a:pPr>
            <a:r>
              <a:rPr lang="pt-BR" dirty="0"/>
              <a:t>O município de Abaíra está localizado na Chapada Diamantina, sudoeste da Bahia</a:t>
            </a:r>
            <a:r>
              <a:rPr lang="pt-BR" dirty="0" smtClean="0"/>
              <a:t>;</a:t>
            </a:r>
          </a:p>
          <a:p>
            <a:pPr>
              <a:buFont typeface="Wingdings" pitchFamily="2" charset="2"/>
              <a:buChar char="Ø"/>
            </a:pPr>
            <a:endParaRPr lang="pt-BR" dirty="0"/>
          </a:p>
          <a:p>
            <a:pPr>
              <a:buFont typeface="Wingdings" pitchFamily="2" charset="2"/>
              <a:buChar char="Ø"/>
            </a:pPr>
            <a:r>
              <a:rPr lang="pt-BR" dirty="0"/>
              <a:t>População: 8.316 habitantes </a:t>
            </a:r>
            <a:r>
              <a:rPr lang="pt-BR" dirty="0" smtClean="0"/>
              <a:t>(IBGE </a:t>
            </a:r>
            <a:r>
              <a:rPr lang="pt-BR" dirty="0"/>
              <a:t>2010</a:t>
            </a:r>
            <a:r>
              <a:rPr lang="pt-BR" dirty="0" smtClean="0"/>
              <a:t>);</a:t>
            </a:r>
          </a:p>
          <a:p>
            <a:pPr>
              <a:buFont typeface="Wingdings" pitchFamily="2" charset="2"/>
              <a:buChar char="Ø"/>
            </a:pPr>
            <a:endParaRPr lang="pt-BR" dirty="0"/>
          </a:p>
          <a:p>
            <a:pPr>
              <a:buFont typeface="Wingdings" pitchFamily="2" charset="2"/>
              <a:buChar char="Ø"/>
            </a:pPr>
            <a:r>
              <a:rPr lang="pt-BR" dirty="0" smtClean="0"/>
              <a:t>04 USF, 01 NASF e 01 </a:t>
            </a:r>
            <a:r>
              <a:rPr lang="pt-BR" dirty="0"/>
              <a:t>Hospital Municipal</a:t>
            </a:r>
            <a:r>
              <a:rPr lang="pt-BR" dirty="0" smtClean="0"/>
              <a:t>;</a:t>
            </a:r>
          </a:p>
          <a:p>
            <a:pPr marL="0" indent="0">
              <a:buNone/>
            </a:pPr>
            <a:endParaRPr lang="pt-BR" dirty="0" smtClean="0"/>
          </a:p>
          <a:p>
            <a:pPr>
              <a:buFont typeface="Wingdings" pitchFamily="2" charset="2"/>
              <a:buChar char="Ø"/>
            </a:pPr>
            <a:r>
              <a:rPr lang="pt-BR" dirty="0" smtClean="0"/>
              <a:t>UBS: </a:t>
            </a:r>
            <a:r>
              <a:rPr lang="pt-BR" dirty="0"/>
              <a:t>2.425 </a:t>
            </a:r>
            <a:r>
              <a:rPr lang="pt-BR" dirty="0" smtClean="0"/>
              <a:t>pessoas, </a:t>
            </a:r>
            <a:r>
              <a:rPr lang="pt-BR" dirty="0"/>
              <a:t>11 </a:t>
            </a:r>
            <a:r>
              <a:rPr lang="pt-BR" dirty="0" err="1" smtClean="0"/>
              <a:t>microáreas</a:t>
            </a:r>
            <a:r>
              <a:rPr lang="pt-BR" dirty="0"/>
              <a:t>;</a:t>
            </a:r>
          </a:p>
          <a:p>
            <a:pPr>
              <a:buFont typeface="Wingdings" pitchFamily="2" charset="2"/>
              <a:buChar char="Ø"/>
            </a:pPr>
            <a:endParaRPr lang="pt-BR" dirty="0"/>
          </a:p>
        </p:txBody>
      </p:sp>
    </p:spTree>
    <p:extLst>
      <p:ext uri="{BB962C8B-B14F-4D97-AF65-F5344CB8AC3E}">
        <p14:creationId xmlns:p14="http://schemas.microsoft.com/office/powerpoint/2010/main" val="1676828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noAutofit/>
          </a:bodyPr>
          <a:lstStyle/>
          <a:p>
            <a:pPr algn="just"/>
            <a:r>
              <a:rPr lang="pt-BR" dirty="0" smtClean="0">
                <a:solidFill>
                  <a:schemeClr val="tx2"/>
                </a:solidFill>
              </a:rPr>
              <a:t>Referências</a:t>
            </a:r>
            <a:r>
              <a:rPr lang="pt-BR" sz="3200" dirty="0" smtClean="0"/>
              <a:t/>
            </a:r>
            <a:br>
              <a:rPr lang="pt-BR" sz="3200" dirty="0" smtClean="0"/>
            </a:br>
            <a:endParaRPr lang="pt-BR" sz="3200" dirty="0"/>
          </a:p>
        </p:txBody>
      </p:sp>
      <p:sp>
        <p:nvSpPr>
          <p:cNvPr id="3" name="Espaço Reservado para Conteúdo 2"/>
          <p:cNvSpPr>
            <a:spLocks noGrp="1"/>
          </p:cNvSpPr>
          <p:nvPr>
            <p:ph idx="1"/>
          </p:nvPr>
        </p:nvSpPr>
        <p:spPr/>
        <p:txBody>
          <a:bodyPr>
            <a:normAutofit fontScale="70000" lnSpcReduction="20000"/>
          </a:bodyPr>
          <a:lstStyle/>
          <a:p>
            <a:pPr lvl="0"/>
            <a:r>
              <a:rPr lang="pt-BR" dirty="0"/>
              <a:t>Wikipédia – a enciclopédia livre. </a:t>
            </a:r>
            <a:r>
              <a:rPr lang="pt-BR" dirty="0">
                <a:hlinkClick r:id="rId3"/>
              </a:rPr>
              <a:t>http://pt.wikipedia.org/wiki/Aba%C3%ADra</a:t>
            </a:r>
            <a:r>
              <a:rPr lang="pt-BR" dirty="0"/>
              <a:t>. Acesso em 09 de agosto de 2012.</a:t>
            </a:r>
          </a:p>
          <a:p>
            <a:pPr lvl="0"/>
            <a:r>
              <a:rPr lang="pt-BR" dirty="0"/>
              <a:t>BRASIL. Ministério da Saúde. Secretaria de Políticas de Saúde. Departamento de atenção básica. </a:t>
            </a:r>
            <a:r>
              <a:rPr lang="pt-BR" b="1" dirty="0"/>
              <a:t>Saúde da criança: acompanhamento do crescimento e desenvolvimento infantil</a:t>
            </a:r>
            <a:r>
              <a:rPr lang="pt-BR" dirty="0"/>
              <a:t>. Brasília, 2002. </a:t>
            </a:r>
          </a:p>
          <a:p>
            <a:pPr lvl="0"/>
            <a:r>
              <a:rPr lang="pt-BR" dirty="0"/>
              <a:t>OPAS. </a:t>
            </a:r>
            <a:r>
              <a:rPr lang="pt-BR" b="1" dirty="0"/>
              <a:t>Manual para a vigilância do desenvolvimento infantil no contexto da AIDPI</a:t>
            </a:r>
            <a:r>
              <a:rPr lang="pt-BR" dirty="0"/>
              <a:t>. Washington, D.C. OPAS, 2005.</a:t>
            </a:r>
          </a:p>
          <a:p>
            <a:pPr lvl="0"/>
            <a:r>
              <a:rPr lang="pt-BR" dirty="0"/>
              <a:t>BAHIA. Diretoria de Informação em Saúde – DIS. </a:t>
            </a:r>
            <a:r>
              <a:rPr lang="pt-BR" b="1" dirty="0"/>
              <a:t>Mortalidade Infantil no Estado da Bahia: Situação atual e perspectivas. </a:t>
            </a:r>
            <a:r>
              <a:rPr lang="pt-BR" dirty="0"/>
              <a:t>Salvador, 07/10/2009.</a:t>
            </a:r>
          </a:p>
          <a:p>
            <a:pPr lvl="0"/>
            <a:r>
              <a:rPr lang="pt-BR" dirty="0"/>
              <a:t>GIUSTI, Carmen et al. </a:t>
            </a:r>
            <a:r>
              <a:rPr lang="pt-BR" b="1" dirty="0"/>
              <a:t>Teses, dissertações e trabalhos acadêmicos: manual de normas da Universidade Federal de Pelotas</a:t>
            </a:r>
            <a:r>
              <a:rPr lang="pt-BR" dirty="0"/>
              <a:t>. Pelotas, 2006. 61f.</a:t>
            </a:r>
          </a:p>
          <a:p>
            <a:pPr algn="just">
              <a:buFont typeface="Wingdings" panose="05000000000000000000" pitchFamily="2" charset="2"/>
              <a:buChar char="Ø"/>
            </a:pPr>
            <a:endParaRPr lang="pt-BR" dirty="0" smtClean="0"/>
          </a:p>
          <a:p>
            <a:pPr algn="just">
              <a:buFont typeface="Wingdings" panose="05000000000000000000" pitchFamily="2" charset="2"/>
              <a:buChar char="Ø"/>
            </a:pPr>
            <a:endParaRPr lang="pt-BR" dirty="0" smtClean="0"/>
          </a:p>
          <a:p>
            <a:pPr algn="just">
              <a:buFont typeface="Wingdings" panose="05000000000000000000" pitchFamily="2" charset="2"/>
              <a:buChar char="Ø"/>
            </a:pPr>
            <a:endParaRPr lang="pt-BR" dirty="0" smtClean="0"/>
          </a:p>
        </p:txBody>
      </p:sp>
    </p:spTree>
    <p:extLst>
      <p:ext uri="{BB962C8B-B14F-4D97-AF65-F5344CB8AC3E}">
        <p14:creationId xmlns:p14="http://schemas.microsoft.com/office/powerpoint/2010/main" val="2980440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Introdução</a:t>
            </a:r>
            <a:endParaRPr lang="pt-BR" dirty="0">
              <a:solidFill>
                <a:schemeClr val="tx2"/>
              </a:solidFill>
            </a:endParaRPr>
          </a:p>
        </p:txBody>
      </p:sp>
      <p:sp>
        <p:nvSpPr>
          <p:cNvPr id="3" name="Espaço Reservado para Conteúdo 2"/>
          <p:cNvSpPr>
            <a:spLocks noGrp="1"/>
          </p:cNvSpPr>
          <p:nvPr>
            <p:ph idx="1"/>
          </p:nvPr>
        </p:nvSpPr>
        <p:spPr/>
        <p:txBody>
          <a:bodyPr>
            <a:normAutofit/>
          </a:bodyPr>
          <a:lstStyle/>
          <a:p>
            <a:pPr>
              <a:buFont typeface="Wingdings" pitchFamily="2" charset="2"/>
              <a:buChar char="Ø"/>
            </a:pPr>
            <a:r>
              <a:rPr lang="pt-BR" dirty="0" smtClean="0"/>
              <a:t>População </a:t>
            </a:r>
            <a:r>
              <a:rPr lang="pt-BR" dirty="0"/>
              <a:t>na faixa etária de 0 a 6 anos é de 137 </a:t>
            </a:r>
            <a:r>
              <a:rPr lang="pt-BR" dirty="0" smtClean="0"/>
              <a:t>crianças (SIAB municipal, 2012);</a:t>
            </a:r>
          </a:p>
          <a:p>
            <a:pPr>
              <a:buFont typeface="Wingdings" pitchFamily="2" charset="2"/>
              <a:buChar char="Ø"/>
            </a:pPr>
            <a:endParaRPr lang="pt-BR" dirty="0" smtClean="0"/>
          </a:p>
          <a:p>
            <a:pPr>
              <a:buFont typeface="Wingdings" pitchFamily="2" charset="2"/>
              <a:buChar char="Ø"/>
            </a:pPr>
            <a:r>
              <a:rPr lang="pt-BR" dirty="0" smtClean="0"/>
              <a:t>Registros falhos: dados da puericultura, vacinas, periodicidade de consultas;</a:t>
            </a:r>
          </a:p>
          <a:p>
            <a:pPr>
              <a:buFont typeface="Wingdings" pitchFamily="2" charset="2"/>
              <a:buChar char="Ø"/>
            </a:pPr>
            <a:endParaRPr lang="pt-BR" dirty="0" smtClean="0"/>
          </a:p>
          <a:p>
            <a:pPr>
              <a:buFont typeface="Wingdings" pitchFamily="2" charset="2"/>
              <a:buChar char="Ø"/>
            </a:pPr>
            <a:r>
              <a:rPr lang="pt-BR" dirty="0" smtClean="0"/>
              <a:t>Falta de monitoramento </a:t>
            </a:r>
            <a:r>
              <a:rPr lang="pt-BR" dirty="0"/>
              <a:t>e </a:t>
            </a:r>
            <a:r>
              <a:rPr lang="pt-BR" dirty="0" smtClean="0"/>
              <a:t>avaliação da </a:t>
            </a:r>
            <a:r>
              <a:rPr lang="pt-BR" dirty="0"/>
              <a:t>qualidade da </a:t>
            </a:r>
            <a:r>
              <a:rPr lang="pt-BR" dirty="0" smtClean="0"/>
              <a:t>atenção oferecida pela equipe;</a:t>
            </a:r>
          </a:p>
        </p:txBody>
      </p:sp>
    </p:spTree>
    <p:extLst>
      <p:ext uri="{BB962C8B-B14F-4D97-AF65-F5344CB8AC3E}">
        <p14:creationId xmlns:p14="http://schemas.microsoft.com/office/powerpoint/2010/main" val="563684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Introdução</a:t>
            </a:r>
            <a:endParaRPr lang="pt-BR" dirty="0">
              <a:solidFill>
                <a:schemeClr val="tx2"/>
              </a:solidFill>
            </a:endParaRPr>
          </a:p>
        </p:txBody>
      </p:sp>
      <p:sp>
        <p:nvSpPr>
          <p:cNvPr id="3" name="Espaço Reservado para Conteúdo 2"/>
          <p:cNvSpPr>
            <a:spLocks noGrp="1"/>
          </p:cNvSpPr>
          <p:nvPr>
            <p:ph idx="1"/>
          </p:nvPr>
        </p:nvSpPr>
        <p:spPr/>
        <p:txBody>
          <a:bodyPr/>
          <a:lstStyle/>
          <a:p>
            <a:pPr>
              <a:buFont typeface="Wingdings" pitchFamily="2" charset="2"/>
              <a:buChar char="Ø"/>
            </a:pPr>
            <a:r>
              <a:rPr lang="pt-BR" dirty="0"/>
              <a:t>Trabalho da equipe sem adoção de um protocolo de atenção à saúde</a:t>
            </a:r>
            <a:r>
              <a:rPr lang="pt-BR" dirty="0" smtClean="0"/>
              <a:t>;</a:t>
            </a:r>
          </a:p>
          <a:p>
            <a:pPr>
              <a:buFont typeface="Wingdings" pitchFamily="2" charset="2"/>
              <a:buChar char="Ø"/>
            </a:pPr>
            <a:endParaRPr lang="pt-BR" dirty="0" smtClean="0"/>
          </a:p>
          <a:p>
            <a:pPr>
              <a:buFont typeface="Wingdings" pitchFamily="2" charset="2"/>
              <a:buChar char="Ø"/>
            </a:pPr>
            <a:r>
              <a:rPr lang="pt-BR" dirty="0" smtClean="0"/>
              <a:t>Inexistência de agenda compartilhada entre os profissionais;</a:t>
            </a:r>
          </a:p>
          <a:p>
            <a:pPr>
              <a:buFont typeface="Wingdings" pitchFamily="2" charset="2"/>
              <a:buChar char="Ø"/>
            </a:pPr>
            <a:endParaRPr lang="pt-BR" dirty="0" smtClean="0"/>
          </a:p>
          <a:p>
            <a:pPr>
              <a:buFont typeface="Wingdings" pitchFamily="2" charset="2"/>
              <a:buChar char="Ø"/>
            </a:pPr>
            <a:r>
              <a:rPr lang="pt-BR" dirty="0" smtClean="0"/>
              <a:t>Ponto positivo: vínculo dos </a:t>
            </a:r>
            <a:r>
              <a:rPr lang="pt-BR" dirty="0"/>
              <a:t>profissionais com a </a:t>
            </a:r>
            <a:r>
              <a:rPr lang="pt-BR" dirty="0" smtClean="0"/>
              <a:t>população, </a:t>
            </a:r>
            <a:r>
              <a:rPr lang="pt-BR" dirty="0"/>
              <a:t>auxiliado pelo trabalho dos </a:t>
            </a:r>
            <a:r>
              <a:rPr lang="pt-BR" dirty="0" smtClean="0"/>
              <a:t>ACS;</a:t>
            </a:r>
          </a:p>
          <a:p>
            <a:pPr marL="0" indent="0">
              <a:buNone/>
            </a:pPr>
            <a:endParaRPr lang="pt-BR" dirty="0" smtClean="0"/>
          </a:p>
          <a:p>
            <a:pPr>
              <a:buFont typeface="Wingdings" pitchFamily="2" charset="2"/>
              <a:buChar char="Ø"/>
            </a:pPr>
            <a:endParaRPr lang="pt-BR" dirty="0" smtClean="0"/>
          </a:p>
        </p:txBody>
      </p:sp>
    </p:spTree>
    <p:extLst>
      <p:ext uri="{BB962C8B-B14F-4D97-AF65-F5344CB8AC3E}">
        <p14:creationId xmlns:p14="http://schemas.microsoft.com/office/powerpoint/2010/main" val="2668933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1061864"/>
            <a:ext cx="8229600" cy="1143000"/>
          </a:xfrm>
        </p:spPr>
        <p:txBody>
          <a:bodyPr>
            <a:noAutofit/>
          </a:bodyPr>
          <a:lstStyle/>
          <a:p>
            <a:pPr lvl="0" algn="l">
              <a:spcBef>
                <a:spcPct val="20000"/>
              </a:spcBef>
            </a:pPr>
            <a:r>
              <a:rPr lang="pt-BR" sz="3200" dirty="0" smtClean="0">
                <a:solidFill>
                  <a:schemeClr val="tx2"/>
                </a:solidFill>
              </a:rPr>
              <a:t>Objetivo Geral</a:t>
            </a:r>
            <a:r>
              <a:rPr lang="pt-BR" sz="3200" dirty="0" smtClean="0"/>
              <a:t>: </a:t>
            </a:r>
            <a:br>
              <a:rPr lang="pt-BR" sz="3200" dirty="0" smtClean="0"/>
            </a:br>
            <a:r>
              <a:rPr lang="pt-BR" sz="3200" dirty="0" smtClean="0">
                <a:solidFill>
                  <a:prstClr val="black"/>
                </a:solidFill>
              </a:rPr>
              <a:t>Qualificar </a:t>
            </a:r>
            <a:r>
              <a:rPr lang="pt-BR" sz="3200" dirty="0">
                <a:solidFill>
                  <a:prstClr val="black"/>
                </a:solidFill>
              </a:rPr>
              <a:t>a atenção à saúde da criança na Unidade Básica de Saúde Dr. Antônio </a:t>
            </a:r>
            <a:r>
              <a:rPr lang="pt-BR" sz="3200" dirty="0" smtClean="0">
                <a:solidFill>
                  <a:prstClr val="black"/>
                </a:solidFill>
              </a:rPr>
              <a:t>Novais Oliveira.</a:t>
            </a:r>
            <a:r>
              <a:rPr lang="pt-BR" sz="3000" dirty="0">
                <a:solidFill>
                  <a:prstClr val="black"/>
                </a:solidFill>
              </a:rPr>
              <a:t/>
            </a:r>
            <a:br>
              <a:rPr lang="pt-BR" sz="3000" dirty="0">
                <a:solidFill>
                  <a:prstClr val="black"/>
                </a:solidFill>
              </a:rPr>
            </a:br>
            <a:endParaRPr lang="pt-BR" sz="3000" dirty="0"/>
          </a:p>
        </p:txBody>
      </p:sp>
      <p:sp>
        <p:nvSpPr>
          <p:cNvPr id="3" name="Espaço Reservado para Conteúdo 2"/>
          <p:cNvSpPr>
            <a:spLocks noGrp="1"/>
          </p:cNvSpPr>
          <p:nvPr>
            <p:ph idx="1"/>
          </p:nvPr>
        </p:nvSpPr>
        <p:spPr/>
        <p:txBody>
          <a:bodyPr>
            <a:normAutofit fontScale="85000" lnSpcReduction="20000"/>
          </a:bodyPr>
          <a:lstStyle/>
          <a:p>
            <a:pPr marL="0" indent="0">
              <a:buNone/>
            </a:pPr>
            <a:endParaRPr lang="pt-BR" sz="4800" dirty="0" smtClean="0">
              <a:solidFill>
                <a:schemeClr val="tx2"/>
              </a:solidFill>
            </a:endParaRPr>
          </a:p>
          <a:p>
            <a:pPr marL="0" indent="0">
              <a:buNone/>
            </a:pPr>
            <a:endParaRPr lang="pt-BR" sz="3800" dirty="0" smtClean="0">
              <a:solidFill>
                <a:schemeClr val="tx2"/>
              </a:solidFill>
            </a:endParaRPr>
          </a:p>
          <a:p>
            <a:pPr marL="0" indent="0">
              <a:buNone/>
            </a:pPr>
            <a:r>
              <a:rPr lang="pt-BR" sz="3800" dirty="0" smtClean="0">
                <a:solidFill>
                  <a:schemeClr val="tx2"/>
                </a:solidFill>
              </a:rPr>
              <a:t>Objetivos </a:t>
            </a:r>
            <a:r>
              <a:rPr lang="pt-BR" sz="3800" dirty="0">
                <a:solidFill>
                  <a:schemeClr val="tx2"/>
                </a:solidFill>
              </a:rPr>
              <a:t>específicos</a:t>
            </a:r>
            <a:r>
              <a:rPr lang="pt-BR" sz="3800" dirty="0"/>
              <a:t>: </a:t>
            </a:r>
            <a:endParaRPr lang="pt-BR" sz="3800" dirty="0" smtClean="0"/>
          </a:p>
          <a:p>
            <a:pPr marL="0" indent="0">
              <a:buNone/>
            </a:pPr>
            <a:r>
              <a:rPr lang="pt-BR" sz="3800" dirty="0" smtClean="0"/>
              <a:t>1. Ampliar </a:t>
            </a:r>
            <a:r>
              <a:rPr lang="pt-BR" sz="3800" dirty="0"/>
              <a:t>a cobertura da Puericultura nas crianças de 0 a 72 meses de idade;</a:t>
            </a:r>
          </a:p>
          <a:p>
            <a:pPr marL="0" indent="0">
              <a:buNone/>
            </a:pPr>
            <a:r>
              <a:rPr lang="pt-BR" sz="3800" dirty="0"/>
              <a:t>2. Melhorar a adesão à Puericultura;</a:t>
            </a:r>
          </a:p>
          <a:p>
            <a:pPr marL="0" indent="0">
              <a:buNone/>
            </a:pPr>
            <a:r>
              <a:rPr lang="pt-BR" sz="3800" dirty="0"/>
              <a:t>3. Melhorar a qualidade do atendimento à criança;</a:t>
            </a:r>
          </a:p>
          <a:p>
            <a:pPr marL="0" indent="0">
              <a:buNone/>
            </a:pPr>
            <a:r>
              <a:rPr lang="pt-BR" sz="3800" dirty="0"/>
              <a:t>4. Melhorar os registros das informações</a:t>
            </a:r>
            <a:r>
              <a:rPr lang="pt-BR" sz="3800" dirty="0" smtClean="0"/>
              <a:t>;</a:t>
            </a:r>
          </a:p>
          <a:p>
            <a:pPr>
              <a:buFont typeface="Wingdings" pitchFamily="2" charset="2"/>
              <a:buChar char="Ø"/>
            </a:pPr>
            <a:endParaRPr lang="pt-BR" dirty="0" smtClean="0"/>
          </a:p>
          <a:p>
            <a:pPr>
              <a:buFont typeface="Wingdings" pitchFamily="2" charset="2"/>
              <a:buChar char="Ø"/>
            </a:pPr>
            <a:endParaRPr lang="pt-BR" dirty="0"/>
          </a:p>
          <a:p>
            <a:pPr marL="0" indent="0">
              <a:buNone/>
            </a:pPr>
            <a:endParaRPr lang="pt-BR" dirty="0"/>
          </a:p>
          <a:p>
            <a:pPr>
              <a:buFont typeface="Wingdings" pitchFamily="2" charset="2"/>
              <a:buChar char="Ø"/>
            </a:pPr>
            <a:endParaRPr lang="pt-BR" dirty="0" smtClean="0"/>
          </a:p>
        </p:txBody>
      </p:sp>
    </p:spTree>
    <p:extLst>
      <p:ext uri="{BB962C8B-B14F-4D97-AF65-F5344CB8AC3E}">
        <p14:creationId xmlns:p14="http://schemas.microsoft.com/office/powerpoint/2010/main" val="1705822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557808"/>
            <a:ext cx="8229600" cy="1143000"/>
          </a:xfrm>
        </p:spPr>
        <p:txBody>
          <a:bodyPr>
            <a:noAutofit/>
          </a:bodyPr>
          <a:lstStyle/>
          <a:p>
            <a:pPr algn="l">
              <a:spcBef>
                <a:spcPct val="20000"/>
              </a:spcBef>
            </a:pPr>
            <a:r>
              <a:rPr lang="pt-BR" sz="3200" dirty="0" smtClean="0">
                <a:solidFill>
                  <a:schemeClr val="tx2"/>
                </a:solidFill>
              </a:rPr>
              <a:t/>
            </a:r>
            <a:br>
              <a:rPr lang="pt-BR" sz="3200" dirty="0" smtClean="0">
                <a:solidFill>
                  <a:schemeClr val="tx2"/>
                </a:solidFill>
              </a:rPr>
            </a:br>
            <a:r>
              <a:rPr lang="pt-BR" sz="3200" dirty="0" smtClean="0">
                <a:solidFill>
                  <a:schemeClr val="tx2"/>
                </a:solidFill>
              </a:rPr>
              <a:t>Objetivos </a:t>
            </a:r>
            <a:r>
              <a:rPr lang="pt-BR" sz="3200" dirty="0">
                <a:solidFill>
                  <a:schemeClr val="tx2"/>
                </a:solidFill>
              </a:rPr>
              <a:t>específicos</a:t>
            </a:r>
            <a:r>
              <a:rPr lang="pt-BR" sz="3200" dirty="0"/>
              <a:t>: </a:t>
            </a:r>
            <a:br>
              <a:rPr lang="pt-BR" sz="3200" dirty="0"/>
            </a:br>
            <a:r>
              <a:rPr lang="pt-BR" sz="3000" dirty="0">
                <a:solidFill>
                  <a:prstClr val="black"/>
                </a:solidFill>
              </a:rPr>
              <a:t/>
            </a:r>
            <a:br>
              <a:rPr lang="pt-BR" sz="3000" dirty="0">
                <a:solidFill>
                  <a:prstClr val="black"/>
                </a:solidFill>
              </a:rPr>
            </a:br>
            <a:endParaRPr lang="pt-BR" sz="3000" dirty="0"/>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sz="5800" dirty="0" smtClean="0"/>
              <a:t>5</a:t>
            </a:r>
            <a:r>
              <a:rPr lang="pt-BR" sz="5800" dirty="0"/>
              <a:t>. Mapear as crianças de risco pertencentes a área de abrangência;</a:t>
            </a:r>
          </a:p>
          <a:p>
            <a:pPr marL="0" indent="0">
              <a:buNone/>
            </a:pPr>
            <a:r>
              <a:rPr lang="pt-BR" sz="5800" dirty="0"/>
              <a:t>6. Promover a saúde – prevenção de acidentes;</a:t>
            </a:r>
          </a:p>
          <a:p>
            <a:pPr marL="0" indent="0">
              <a:buNone/>
            </a:pPr>
            <a:r>
              <a:rPr lang="pt-BR" sz="5800" dirty="0"/>
              <a:t>7. Promover a saúde bucal;</a:t>
            </a:r>
          </a:p>
          <a:p>
            <a:pPr marL="0" indent="0">
              <a:buNone/>
            </a:pPr>
            <a:r>
              <a:rPr lang="pt-BR" sz="5800" dirty="0"/>
              <a:t>8. Promover a alimentação saudável – aleitamento materno</a:t>
            </a:r>
            <a:r>
              <a:rPr lang="pt-BR" sz="5800" dirty="0" smtClean="0"/>
              <a:t>;</a:t>
            </a:r>
          </a:p>
          <a:p>
            <a:pPr marL="0" indent="0">
              <a:buNone/>
            </a:pPr>
            <a:r>
              <a:rPr lang="pt-BR" sz="5800" dirty="0"/>
              <a:t>9. Promover a alimentação saudável – alimentação complementar do lactente;</a:t>
            </a:r>
          </a:p>
          <a:p>
            <a:pPr marL="0" indent="0">
              <a:buNone/>
            </a:pPr>
            <a:r>
              <a:rPr lang="pt-BR" sz="5800" dirty="0"/>
              <a:t>10. Promover a alimentação saudável – nutrição infantil</a:t>
            </a:r>
            <a:r>
              <a:rPr lang="pt-BR" sz="5800" dirty="0" smtClean="0"/>
              <a:t>.</a:t>
            </a:r>
            <a:endParaRPr lang="pt-BR" sz="5800" dirty="0"/>
          </a:p>
          <a:p>
            <a:pPr>
              <a:buFont typeface="Wingdings" pitchFamily="2" charset="2"/>
              <a:buChar char="Ø"/>
            </a:pPr>
            <a:endParaRPr lang="pt-BR" sz="5800" dirty="0" smtClean="0"/>
          </a:p>
          <a:p>
            <a:pPr>
              <a:buFont typeface="Wingdings" pitchFamily="2" charset="2"/>
              <a:buChar char="Ø"/>
            </a:pPr>
            <a:endParaRPr lang="pt-BR" dirty="0" smtClean="0"/>
          </a:p>
          <a:p>
            <a:pPr>
              <a:buFont typeface="Wingdings" pitchFamily="2" charset="2"/>
              <a:buChar char="Ø"/>
            </a:pPr>
            <a:endParaRPr lang="pt-BR" dirty="0"/>
          </a:p>
          <a:p>
            <a:pPr marL="0" indent="0">
              <a:buNone/>
            </a:pPr>
            <a:endParaRPr lang="pt-BR" dirty="0"/>
          </a:p>
          <a:p>
            <a:pPr>
              <a:buFont typeface="Wingdings" pitchFamily="2" charset="2"/>
              <a:buChar char="Ø"/>
            </a:pPr>
            <a:endParaRPr lang="pt-BR" dirty="0" smtClean="0"/>
          </a:p>
        </p:txBody>
      </p:sp>
    </p:spTree>
    <p:extLst>
      <p:ext uri="{BB962C8B-B14F-4D97-AF65-F5344CB8AC3E}">
        <p14:creationId xmlns:p14="http://schemas.microsoft.com/office/powerpoint/2010/main" val="108074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Metas</a:t>
            </a:r>
            <a:endParaRPr lang="pt-BR" dirty="0">
              <a:solidFill>
                <a:schemeClr val="tx2"/>
              </a:solidFill>
            </a:endParaRPr>
          </a:p>
        </p:txBody>
      </p:sp>
      <p:sp>
        <p:nvSpPr>
          <p:cNvPr id="3" name="Espaço Reservado para Conteúdo 2"/>
          <p:cNvSpPr>
            <a:spLocks noGrp="1"/>
          </p:cNvSpPr>
          <p:nvPr>
            <p:ph sz="half" idx="1"/>
          </p:nvPr>
        </p:nvSpPr>
        <p:spPr/>
        <p:txBody>
          <a:bodyPr>
            <a:normAutofit lnSpcReduction="10000"/>
          </a:bodyPr>
          <a:lstStyle/>
          <a:p>
            <a:pPr marL="0" indent="0">
              <a:buNone/>
            </a:pPr>
            <a:r>
              <a:rPr lang="pt-BR" dirty="0" smtClean="0"/>
              <a:t>Relativas ao objetivo 1:</a:t>
            </a:r>
          </a:p>
          <a:p>
            <a:pPr>
              <a:buFont typeface="Wingdings" pitchFamily="2" charset="2"/>
              <a:buChar char="Ø"/>
            </a:pPr>
            <a:r>
              <a:rPr lang="pt-BR" dirty="0" smtClean="0"/>
              <a:t>Ampliar </a:t>
            </a:r>
            <a:r>
              <a:rPr lang="pt-BR" dirty="0"/>
              <a:t>a cobertura da puericultura de crianças entre zero e 72 meses da Unidade Básica de Saúde (UBS) para 80</a:t>
            </a:r>
            <a:r>
              <a:rPr lang="pt-BR" dirty="0" smtClean="0"/>
              <a:t>%;</a:t>
            </a:r>
          </a:p>
          <a:p>
            <a:pPr>
              <a:buFont typeface="Wingdings" pitchFamily="2" charset="2"/>
              <a:buChar char="Ø"/>
            </a:pPr>
            <a:r>
              <a:rPr lang="pt-BR" dirty="0" smtClean="0"/>
              <a:t>Realizar </a:t>
            </a:r>
            <a:r>
              <a:rPr lang="pt-BR" dirty="0"/>
              <a:t>a primeira consulta nos primeiros 15 dias de vida para 100% das crianças </a:t>
            </a:r>
            <a:r>
              <a:rPr lang="pt-BR" dirty="0" smtClean="0"/>
              <a:t>cadastradas;</a:t>
            </a:r>
          </a:p>
        </p:txBody>
      </p:sp>
      <p:sp>
        <p:nvSpPr>
          <p:cNvPr id="5" name="Espaço Reservado para Conteúdo 4"/>
          <p:cNvSpPr>
            <a:spLocks noGrp="1"/>
          </p:cNvSpPr>
          <p:nvPr>
            <p:ph sz="half" idx="2"/>
          </p:nvPr>
        </p:nvSpPr>
        <p:spPr/>
        <p:txBody>
          <a:bodyPr>
            <a:normAutofit lnSpcReduction="10000"/>
          </a:bodyPr>
          <a:lstStyle/>
          <a:p>
            <a:pPr marL="0" indent="0">
              <a:buNone/>
            </a:pPr>
            <a:r>
              <a:rPr lang="pt-BR" dirty="0"/>
              <a:t>Relativa ao objetivo 2:</a:t>
            </a:r>
          </a:p>
          <a:p>
            <a:pPr>
              <a:buFont typeface="Wingdings" panose="05000000000000000000" pitchFamily="2" charset="2"/>
              <a:buChar char="Ø"/>
            </a:pPr>
            <a:r>
              <a:rPr lang="pt-BR" dirty="0"/>
              <a:t>Garantir atendimento em dia, de acordo com o protocolo, para 80% das crianças cadastradas no programa;</a:t>
            </a:r>
          </a:p>
          <a:p>
            <a:pPr>
              <a:buFont typeface="Wingdings" panose="05000000000000000000" pitchFamily="2" charset="2"/>
              <a:buChar char="Ø"/>
            </a:pPr>
            <a:endParaRPr lang="pt-BR" dirty="0"/>
          </a:p>
          <a:p>
            <a:pPr marL="0" lvl="0" indent="0">
              <a:buNone/>
            </a:pPr>
            <a:endParaRPr lang="pt-BR" dirty="0"/>
          </a:p>
          <a:p>
            <a:pPr marL="0" indent="0">
              <a:buNone/>
            </a:pPr>
            <a:endParaRPr lang="pt-BR" dirty="0"/>
          </a:p>
        </p:txBody>
      </p:sp>
    </p:spTree>
    <p:extLst>
      <p:ext uri="{BB962C8B-B14F-4D97-AF65-F5344CB8AC3E}">
        <p14:creationId xmlns:p14="http://schemas.microsoft.com/office/powerpoint/2010/main" val="754061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solidFill>
                  <a:schemeClr val="tx2"/>
                </a:solidFill>
              </a:rPr>
              <a:t>Metas</a:t>
            </a:r>
            <a:endParaRPr lang="pt-BR" dirty="0">
              <a:solidFill>
                <a:schemeClr val="tx2"/>
              </a:solidFill>
            </a:endParaRPr>
          </a:p>
        </p:txBody>
      </p:sp>
      <p:sp>
        <p:nvSpPr>
          <p:cNvPr id="3" name="Espaço Reservado para Conteúdo 2"/>
          <p:cNvSpPr>
            <a:spLocks noGrp="1"/>
          </p:cNvSpPr>
          <p:nvPr>
            <p:ph sz="half" idx="1"/>
          </p:nvPr>
        </p:nvSpPr>
        <p:spPr/>
        <p:txBody>
          <a:bodyPr>
            <a:normAutofit fontScale="92500" lnSpcReduction="10000"/>
          </a:bodyPr>
          <a:lstStyle/>
          <a:p>
            <a:pPr marL="0" indent="0">
              <a:buNone/>
            </a:pPr>
            <a:r>
              <a:rPr lang="pt-BR" dirty="0"/>
              <a:t>Relativas ao objetivo 3:</a:t>
            </a:r>
          </a:p>
          <a:p>
            <a:pPr>
              <a:buFont typeface="Wingdings" panose="05000000000000000000" pitchFamily="2" charset="2"/>
              <a:buChar char="Ø"/>
            </a:pPr>
            <a:r>
              <a:rPr lang="pt-BR" dirty="0"/>
              <a:t>Monitorar o crescimento em 80% das </a:t>
            </a:r>
            <a:r>
              <a:rPr lang="pt-BR" dirty="0" smtClean="0"/>
              <a:t>crianças;</a:t>
            </a:r>
            <a:endParaRPr lang="pt-BR" dirty="0"/>
          </a:p>
          <a:p>
            <a:pPr lvl="0">
              <a:buFont typeface="Wingdings" panose="05000000000000000000" pitchFamily="2" charset="2"/>
              <a:buChar char="Ø"/>
            </a:pPr>
            <a:r>
              <a:rPr lang="pt-BR" dirty="0"/>
              <a:t>Monitorar o desenvolvimento em 80% das </a:t>
            </a:r>
            <a:r>
              <a:rPr lang="pt-BR" dirty="0" smtClean="0"/>
              <a:t>crianças;</a:t>
            </a:r>
            <a:endParaRPr lang="pt-BR" dirty="0"/>
          </a:p>
          <a:p>
            <a:pPr lvl="0">
              <a:buFont typeface="Wingdings" panose="05000000000000000000" pitchFamily="2" charset="2"/>
              <a:buChar char="Ø"/>
            </a:pPr>
            <a:r>
              <a:rPr lang="pt-BR" dirty="0"/>
              <a:t>Vacinar 90% das crianças de acordo com a </a:t>
            </a:r>
            <a:r>
              <a:rPr lang="pt-BR" dirty="0" smtClean="0"/>
              <a:t>idade;</a:t>
            </a:r>
            <a:endParaRPr lang="pt-BR" dirty="0"/>
          </a:p>
          <a:p>
            <a:pPr lvl="0">
              <a:buFont typeface="Wingdings" panose="05000000000000000000" pitchFamily="2" charset="2"/>
              <a:buChar char="Ø"/>
            </a:pPr>
            <a:r>
              <a:rPr lang="pt-BR" dirty="0"/>
              <a:t>Realizar teste do pezinho em 100% das crianças com até 7 dias de </a:t>
            </a:r>
            <a:r>
              <a:rPr lang="pt-BR" dirty="0" smtClean="0"/>
              <a:t>vida;</a:t>
            </a:r>
            <a:endParaRPr lang="pt-BR" dirty="0"/>
          </a:p>
          <a:p>
            <a:pPr marL="0" indent="0">
              <a:buNone/>
            </a:pPr>
            <a:endParaRPr lang="pt-BR" dirty="0" smtClean="0"/>
          </a:p>
        </p:txBody>
      </p:sp>
      <p:sp>
        <p:nvSpPr>
          <p:cNvPr id="5" name="Espaço Reservado para Conteúdo 4"/>
          <p:cNvSpPr>
            <a:spLocks noGrp="1"/>
          </p:cNvSpPr>
          <p:nvPr>
            <p:ph sz="half" idx="2"/>
          </p:nvPr>
        </p:nvSpPr>
        <p:spPr/>
        <p:txBody>
          <a:bodyPr>
            <a:normAutofit fontScale="92500" lnSpcReduction="10000"/>
          </a:bodyPr>
          <a:lstStyle/>
          <a:p>
            <a:pPr marL="0" lvl="0" indent="0">
              <a:buNone/>
            </a:pPr>
            <a:r>
              <a:rPr lang="pt-BR" dirty="0" smtClean="0"/>
              <a:t>Relativa ao objetivo 4:</a:t>
            </a:r>
          </a:p>
          <a:p>
            <a:pPr>
              <a:buFont typeface="Wingdings" panose="05000000000000000000" pitchFamily="2" charset="2"/>
              <a:buChar char="Ø"/>
            </a:pPr>
            <a:r>
              <a:rPr lang="pt-BR" dirty="0"/>
              <a:t>Manter registro na ficha espelho de puericultura/vacinação de 80% das crianças que consultam o </a:t>
            </a:r>
            <a:r>
              <a:rPr lang="pt-BR" dirty="0" smtClean="0"/>
              <a:t>serviço;</a:t>
            </a:r>
            <a:endParaRPr lang="pt-BR" dirty="0"/>
          </a:p>
          <a:p>
            <a:pPr marL="0" lvl="0" indent="0">
              <a:buNone/>
            </a:pPr>
            <a:endParaRPr lang="pt-BR" dirty="0"/>
          </a:p>
          <a:p>
            <a:pPr marL="0" indent="0">
              <a:buNone/>
            </a:pPr>
            <a:endParaRPr lang="pt-BR" dirty="0"/>
          </a:p>
        </p:txBody>
      </p:sp>
    </p:spTree>
    <p:extLst>
      <p:ext uri="{BB962C8B-B14F-4D97-AF65-F5344CB8AC3E}">
        <p14:creationId xmlns:p14="http://schemas.microsoft.com/office/powerpoint/2010/main" val="3900316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2276</TotalTime>
  <Words>1342</Words>
  <Application>Microsoft Office PowerPoint</Application>
  <PresentationFormat>Apresentação na tela (4:3)</PresentationFormat>
  <Paragraphs>235</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do Office</vt:lpstr>
      <vt:lpstr>Universidade Aberta do SUS – UNASUS Universidade Federal de Pelotas Especialização em Saúde da Família Modalidade a Distância Turma 2  </vt:lpstr>
      <vt:lpstr>Introdução</vt:lpstr>
      <vt:lpstr>Introdução</vt:lpstr>
      <vt:lpstr>Introdução</vt:lpstr>
      <vt:lpstr>Introdução</vt:lpstr>
      <vt:lpstr>Objetivo Geral:  Qualificar a atenção à saúde da criança na Unidade Básica de Saúde Dr. Antônio Novais Oliveira. </vt:lpstr>
      <vt:lpstr> Objetivos específicos:   </vt:lpstr>
      <vt:lpstr>Metas</vt:lpstr>
      <vt:lpstr>Metas</vt:lpstr>
      <vt:lpstr>Metas</vt:lpstr>
      <vt:lpstr>Metas</vt:lpstr>
      <vt:lpstr>Metas</vt:lpstr>
      <vt:lpstr>Metodologia</vt:lpstr>
      <vt:lpstr>Metodologia</vt:lpstr>
      <vt:lpstr>Metodologia</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Discussão</vt:lpstr>
      <vt:lpstr>Discussão</vt:lpstr>
      <vt:lpstr>Reflexão crítica sobre processo pessoal de aprendizagem e na implementação da intervenção</vt:lpstr>
      <vt:lpstr>Referências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elevados índices de câncer de colo de útero e mama e as altas taxas de mortalidade no país nos fazem refletir sobre a importância do tema No Brasil, o câncer de colo de útero é o segundo tumor mais incidente, sendo o quarto em causa de mortalidade por câncer em mulheres, segundo o Instituto Nacional de Combate ao Câncer (INCA). O câncer de mama é o segundo câncer mais freqüente no mundo e, no Brasil, são estimados 52 casos para cada 100 mil mulheres. Na região sul do país são 65 casos para cada 100 mil mulheres.</dc:title>
  <dc:creator>Cliente</dc:creator>
  <cp:lastModifiedBy>Marlene</cp:lastModifiedBy>
  <cp:revision>243</cp:revision>
  <dcterms:created xsi:type="dcterms:W3CDTF">2013-05-03T17:10:11Z</dcterms:created>
  <dcterms:modified xsi:type="dcterms:W3CDTF">2013-10-07T23:44:20Z</dcterms:modified>
</cp:coreProperties>
</file>