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8" r:id="rId3"/>
    <p:sldId id="299" r:id="rId4"/>
    <p:sldId id="257" r:id="rId5"/>
    <p:sldId id="259" r:id="rId6"/>
    <p:sldId id="260" r:id="rId7"/>
    <p:sldId id="300" r:id="rId8"/>
    <p:sldId id="261" r:id="rId9"/>
    <p:sldId id="262" r:id="rId10"/>
    <p:sldId id="301" r:id="rId11"/>
    <p:sldId id="264" r:id="rId12"/>
    <p:sldId id="265" r:id="rId13"/>
    <p:sldId id="266" r:id="rId14"/>
    <p:sldId id="302" r:id="rId15"/>
    <p:sldId id="281" r:id="rId16"/>
    <p:sldId id="289" r:id="rId17"/>
    <p:sldId id="279" r:id="rId18"/>
    <p:sldId id="280" r:id="rId19"/>
    <p:sldId id="282" r:id="rId20"/>
    <p:sldId id="284" r:id="rId21"/>
    <p:sldId id="285" r:id="rId22"/>
    <p:sldId id="286" r:id="rId23"/>
    <p:sldId id="287" r:id="rId24"/>
    <p:sldId id="268" r:id="rId25"/>
    <p:sldId id="270" r:id="rId26"/>
    <p:sldId id="271" r:id="rId27"/>
    <p:sldId id="272" r:id="rId28"/>
    <p:sldId id="273" r:id="rId29"/>
    <p:sldId id="303" r:id="rId30"/>
    <p:sldId id="274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830" autoAdjust="0"/>
  </p:normalViewPr>
  <p:slideViewPr>
    <p:cSldViewPr snapToGrid="0">
      <p:cViewPr varScale="1">
        <p:scale>
          <a:sx n="53" d="100"/>
          <a:sy n="53" d="100"/>
        </p:scale>
        <p:origin x="1214" y="-14"/>
      </p:cViewPr>
      <p:guideLst/>
    </p:cSldViewPr>
  </p:slideViewPr>
  <p:outlineViewPr>
    <p:cViewPr>
      <p:scale>
        <a:sx n="33" d="100"/>
        <a:sy n="33" d="100"/>
      </p:scale>
      <p:origin x="0" y="-74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riam\Desktop\FB\T5\leonel\Leonel_PCD%20Pre%20Natal%2012_versao%20final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24474572257416"/>
          <c:y val="0.21583887102671284"/>
          <c:w val="0.85742187500000022"/>
          <c:h val="0.68817445177549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0.8500000000000002</c:v>
                </c:pt>
                <c:pt idx="1">
                  <c:v>0.95000000000000018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299360"/>
        <c:axId val="253297008"/>
      </c:barChart>
      <c:catAx>
        <c:axId val="25329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3297008"/>
        <c:crosses val="autoZero"/>
        <c:auto val="1"/>
        <c:lblAlgn val="ctr"/>
        <c:lblOffset val="100"/>
        <c:noMultiLvlLbl val="0"/>
      </c:catAx>
      <c:valAx>
        <c:axId val="2532970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32993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28125000000003"/>
          <c:y val="0.20141377507621866"/>
          <c:w val="0.85742187500000022"/>
          <c:h val="0.69258070026208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0.70588235294117663</c:v>
                </c:pt>
                <c:pt idx="1">
                  <c:v>0.84210526315789491</c:v>
                </c:pt>
                <c:pt idx="2">
                  <c:v>0.8500000000000002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296224"/>
        <c:axId val="253299752"/>
      </c:barChart>
      <c:catAx>
        <c:axId val="25329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299752"/>
        <c:crosses val="autoZero"/>
        <c:auto val="1"/>
        <c:lblAlgn val="ctr"/>
        <c:lblOffset val="100"/>
        <c:noMultiLvlLbl val="0"/>
      </c:catAx>
      <c:valAx>
        <c:axId val="2532997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29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28125000000003"/>
          <c:y val="0.20141377507621866"/>
          <c:w val="0.85742187500000022"/>
          <c:h val="0.69258070026208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0.70588235294117663</c:v>
                </c:pt>
                <c:pt idx="1">
                  <c:v>0.84210526315789491</c:v>
                </c:pt>
                <c:pt idx="2">
                  <c:v>0.8500000000000002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300928"/>
        <c:axId val="253300536"/>
      </c:barChart>
      <c:catAx>
        <c:axId val="25330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300536"/>
        <c:crosses val="autoZero"/>
        <c:auto val="1"/>
        <c:lblAlgn val="ctr"/>
        <c:lblOffset val="100"/>
        <c:noMultiLvlLbl val="0"/>
      </c:catAx>
      <c:valAx>
        <c:axId val="2533005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30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0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328125"/>
          <c:y val="0.20802956779904161"/>
          <c:w val="0.857421875"/>
          <c:h val="0.67883332650213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0.82352941176470584</c:v>
                </c:pt>
                <c:pt idx="1">
                  <c:v>0.94736842105263153</c:v>
                </c:pt>
                <c:pt idx="2">
                  <c:v>0.85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8796912"/>
        <c:axId val="388796520"/>
      </c:barChart>
      <c:catAx>
        <c:axId val="38879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8796520"/>
        <c:crosses val="autoZero"/>
        <c:auto val="1"/>
        <c:lblAlgn val="ctr"/>
        <c:lblOffset val="100"/>
        <c:noMultiLvlLbl val="0"/>
      </c:catAx>
      <c:valAx>
        <c:axId val="38879652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87969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74962447402031"/>
          <c:y val="0.23345902446300176"/>
          <c:w val="0.857421875000001"/>
          <c:h val="0.67293233082706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0.95000000000000062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142368"/>
        <c:axId val="389142760"/>
      </c:barChart>
      <c:catAx>
        <c:axId val="38914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9142760"/>
        <c:crosses val="autoZero"/>
        <c:auto val="1"/>
        <c:lblAlgn val="ctr"/>
        <c:lblOffset val="100"/>
        <c:noMultiLvlLbl val="0"/>
      </c:catAx>
      <c:valAx>
        <c:axId val="3891427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91423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28125000000011"/>
          <c:y val="0.20070422535211271"/>
          <c:w val="0.857421875000001"/>
          <c:h val="0.69014084507042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0.47058823529411836</c:v>
                </c:pt>
                <c:pt idx="1">
                  <c:v>0.78947368421052633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723928"/>
        <c:axId val="381722752"/>
      </c:barChart>
      <c:catAx>
        <c:axId val="381723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1722752"/>
        <c:crosses val="autoZero"/>
        <c:auto val="1"/>
        <c:lblAlgn val="ctr"/>
        <c:lblOffset val="100"/>
        <c:noMultiLvlLbl val="0"/>
      </c:catAx>
      <c:valAx>
        <c:axId val="3817227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817239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58138007325392"/>
          <c:y val="0.20141342756183744"/>
          <c:w val="0.85994615332318114"/>
          <c:h val="0.68904593639575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0.8571428571428571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899944"/>
        <c:axId val="254901120"/>
      </c:barChart>
      <c:catAx>
        <c:axId val="254899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4901120"/>
        <c:crosses val="autoZero"/>
        <c:auto val="1"/>
        <c:lblAlgn val="ctr"/>
        <c:lblOffset val="100"/>
        <c:noMultiLvlLbl val="0"/>
      </c:catAx>
      <c:valAx>
        <c:axId val="2549011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48999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94891944990176"/>
          <c:y val="0.20802956779904161"/>
          <c:w val="0.85854616895874258"/>
          <c:h val="0.67883332650213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Indicadores!$D$66:$G$66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Indicadores!$D$67:$G$67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903864"/>
        <c:axId val="254902296"/>
      </c:barChart>
      <c:catAx>
        <c:axId val="254903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4902296"/>
        <c:crosses val="autoZero"/>
        <c:auto val="1"/>
        <c:lblAlgn val="ctr"/>
        <c:lblOffset val="100"/>
        <c:noMultiLvlLbl val="0"/>
      </c:catAx>
      <c:valAx>
        <c:axId val="2549022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49038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32857125890864"/>
          <c:y val="3.8393498934669819E-2"/>
          <c:w val="0.87467142874109138"/>
          <c:h val="0.83545317773551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puérperas faltosas à consulta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898376"/>
        <c:axId val="254899160"/>
      </c:barChart>
      <c:catAx>
        <c:axId val="254898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4899160"/>
        <c:crosses val="autoZero"/>
        <c:auto val="1"/>
        <c:lblAlgn val="ctr"/>
        <c:lblOffset val="100"/>
        <c:noMultiLvlLbl val="0"/>
      </c:catAx>
      <c:valAx>
        <c:axId val="2548991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48983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00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03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18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05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506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301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578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43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51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7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16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06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4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35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60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42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68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633DE0-B807-4FE6-82DF-26B56CC729F1}" type="datetimeFigureOut">
              <a:rPr lang="pt-BR" smtClean="0"/>
              <a:t>19/06/2015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0B29-2E13-445C-974D-27E99FD7E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39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ensador.uol.com.br/autor/paulo_coelho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999" y="195729"/>
            <a:ext cx="6729212" cy="2144059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Universidade  Federal de Pelotas 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Modalidade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 Distância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9248" y="4572000"/>
            <a:ext cx="7879976" cy="177501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pt-BR" sz="1900" b="1" dirty="0" smtClean="0"/>
              <a:t>Leonel </a:t>
            </a:r>
            <a:r>
              <a:rPr lang="pt-BR" sz="1900" b="1" dirty="0" err="1"/>
              <a:t>Peraza</a:t>
            </a:r>
            <a:r>
              <a:rPr lang="pt-BR" sz="1900" b="1" dirty="0"/>
              <a:t> Gonzalez</a:t>
            </a:r>
          </a:p>
          <a:p>
            <a:pPr algn="r"/>
            <a:r>
              <a:rPr lang="pt-BR" sz="1900" b="1" dirty="0"/>
              <a:t>Orientadora: </a:t>
            </a:r>
            <a:r>
              <a:rPr lang="pt-BR" sz="1900" b="1" dirty="0" err="1" smtClean="0"/>
              <a:t>Msc</a:t>
            </a:r>
            <a:r>
              <a:rPr lang="pt-BR" sz="1900" b="1" dirty="0" smtClean="0"/>
              <a:t>. </a:t>
            </a:r>
            <a:r>
              <a:rPr lang="pt-BR" sz="1900" b="1" dirty="0"/>
              <a:t>Miriam </a:t>
            </a:r>
            <a:r>
              <a:rPr lang="pt-BR" sz="1900" b="1" dirty="0" smtClean="0"/>
              <a:t>Lopes</a:t>
            </a:r>
          </a:p>
          <a:p>
            <a:pPr algn="r"/>
            <a:endParaRPr lang="pt-BR" sz="1900" b="1" dirty="0"/>
          </a:p>
          <a:p>
            <a:pPr algn="ctr"/>
            <a:r>
              <a:rPr lang="pt-BR" sz="1900" b="1" dirty="0" smtClean="0"/>
              <a:t>Teresina</a:t>
            </a:r>
          </a:p>
          <a:p>
            <a:pPr algn="ctr"/>
            <a:r>
              <a:rPr lang="pt-BR" sz="1900" b="1" dirty="0" smtClean="0"/>
              <a:t>2015</a:t>
            </a:r>
            <a:endParaRPr lang="pt-BR" sz="1900" b="1" dirty="0"/>
          </a:p>
          <a:p>
            <a:endParaRPr lang="pt-BR" sz="7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98206" y="1175393"/>
            <a:ext cx="547587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04813" algn="ctr" defTabSz="685800"/>
            <a:endParaRPr lang="pt-BR" sz="2100" dirty="0"/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267353" y="222161"/>
            <a:ext cx="1332964" cy="1149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03412" y="2339790"/>
            <a:ext cx="81758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/>
              <a:t>Melhoria da atenção à saúde das usuárias no Programa de Pré-Natal e </a:t>
            </a:r>
          </a:p>
          <a:p>
            <a:pPr algn="ctr"/>
            <a:r>
              <a:rPr lang="pt-BR" sz="2600" b="1" dirty="0"/>
              <a:t>Puerpério na UBS/ESF “Dr. Olavo Mendes Carvalho, União/PI”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5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C:\Users\Elenoel\AppData\Local\Microsoft\Windows\INetCache\Content.Word\DSCN0803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70400" cy="317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Conteúdo 4" descr="C:\Users\Elenoel\AppData\Local\Microsoft\Windows\INetCache\Content.Word\DSCN0639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9201"/>
            <a:ext cx="44704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ço Reservado para Conteúdo 3" descr="C:\Users\Elenoel\AppData\Local\Microsoft\Windows\INetCache\Content.Word\DSCN0020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10" y="3759201"/>
            <a:ext cx="4220473" cy="309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3" descr="C:\Users\Elenoel\AppData\Local\Microsoft\Windows\INetCache\Content.Word\DSCN0640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10" y="0"/>
            <a:ext cx="4188890" cy="3178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1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09" y="1132114"/>
            <a:ext cx="8269325" cy="4194629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pt-BR" sz="1950" b="1" dirty="0">
                <a:latin typeface="Arial" panose="020B0604020202020204" pitchFamily="34" charset="0"/>
                <a:cs typeface="Arial" panose="020B0604020202020204" pitchFamily="34" charset="0"/>
              </a:rPr>
              <a:t>Objetivo 1 </a:t>
            </a:r>
            <a:r>
              <a:rPr lang="pt-BR" sz="19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19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Ampliar a cobertura da atenção no programa de pré-natal </a:t>
            </a:r>
            <a:endParaRPr lang="pt-BR" sz="195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t-BR" sz="1950" b="1" dirty="0"/>
              <a:t>Meta 1.1 </a:t>
            </a:r>
            <a:r>
              <a:rPr lang="pt-BR" sz="1950" dirty="0"/>
              <a:t>Alcançar 100% de cobertura das gestantes cadastradas no Programa de Pré-natal da Unidade de </a:t>
            </a:r>
            <a:r>
              <a:rPr lang="pt-BR" sz="1950" dirty="0" smtClean="0"/>
              <a:t>Saúde.</a:t>
            </a:r>
            <a:endParaRPr lang="pt-BR" sz="900" dirty="0"/>
          </a:p>
          <a:p>
            <a:pPr marL="0" indent="0">
              <a:buNone/>
            </a:pPr>
            <a:endParaRPr lang="pt-BR" sz="1350" dirty="0"/>
          </a:p>
          <a:p>
            <a:endParaRPr lang="pt-BR" dirty="0"/>
          </a:p>
          <a:p>
            <a:endParaRPr lang="pt-BR" dirty="0" smtClean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62464727"/>
              </p:ext>
            </p:extLst>
          </p:nvPr>
        </p:nvGraphicFramePr>
        <p:xfrm>
          <a:off x="2046513" y="2844800"/>
          <a:ext cx="5820230" cy="277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84709" y="197225"/>
            <a:ext cx="8269325" cy="8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smtClean="0"/>
              <a:t>RESULTADOS PRÉ-NATAL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17600" y="5892800"/>
            <a:ext cx="695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 = 17; mês 2 = 19; mês 3 = 20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95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332" y="478971"/>
            <a:ext cx="7629928" cy="51885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 </a:t>
            </a:r>
            <a:r>
              <a:rPr lang="pt-BR" b="1" dirty="0" smtClean="0"/>
              <a:t>Objetivo </a:t>
            </a:r>
            <a:r>
              <a:rPr lang="pt-BR" b="1" dirty="0"/>
              <a:t>2. Melhorar a qualidade da atenção no programa de </a:t>
            </a:r>
            <a:r>
              <a:rPr lang="pt-BR" b="1" dirty="0" smtClean="0"/>
              <a:t>pré-natal</a:t>
            </a:r>
          </a:p>
          <a:p>
            <a:pPr marL="0" indent="0" algn="just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 Meta 2.1: </a:t>
            </a:r>
            <a:r>
              <a:rPr lang="pt-BR" dirty="0"/>
              <a:t>Garantir a 100 % das gestantes o ingresso no primeiro trimestre de </a:t>
            </a:r>
            <a:r>
              <a:rPr lang="pt-BR" dirty="0" smtClean="0"/>
              <a:t>gestação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01132892"/>
              </p:ext>
            </p:extLst>
          </p:nvPr>
        </p:nvGraphicFramePr>
        <p:xfrm>
          <a:off x="1442739" y="2423886"/>
          <a:ext cx="6627204" cy="296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17600" y="5892800"/>
            <a:ext cx="695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 = 12; mês 2 = 16; mês 3 = 17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587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653143"/>
            <a:ext cx="7886700" cy="4836830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Meta 2.2 </a:t>
            </a:r>
            <a:r>
              <a:rPr lang="pt-BR" dirty="0"/>
              <a:t>Realizar pelo menos um exame ginecológico por trimestre em 100 % das gestantes.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 </a:t>
            </a:r>
            <a:endParaRPr lang="pt-BR" sz="1800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14876504"/>
              </p:ext>
            </p:extLst>
          </p:nvPr>
        </p:nvGraphicFramePr>
        <p:xfrm>
          <a:off x="957943" y="2075543"/>
          <a:ext cx="7112000" cy="316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17600" y="5892800"/>
            <a:ext cx="695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 = 14; mês 2 = 15; mês 3 = 17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125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653143"/>
            <a:ext cx="7886700" cy="4836830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Meta </a:t>
            </a:r>
            <a:r>
              <a:rPr lang="pt-BR" b="1" dirty="0" smtClean="0"/>
              <a:t>2.3 </a:t>
            </a:r>
            <a:r>
              <a:rPr lang="pt-BR" dirty="0"/>
              <a:t>Realizar pelo menos um exame </a:t>
            </a:r>
            <a:r>
              <a:rPr lang="pt-BR" dirty="0" smtClean="0"/>
              <a:t>das mamas em </a:t>
            </a:r>
            <a:r>
              <a:rPr lang="pt-BR" dirty="0"/>
              <a:t>100 % das gestantes.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 </a:t>
            </a:r>
            <a:endParaRPr lang="pt-BR" sz="18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17600" y="5892800"/>
            <a:ext cx="695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 = 14; mês 2 = 18; mês 3 = 17</a:t>
            </a:r>
            <a:endParaRPr lang="pt-BR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353932"/>
              </p:ext>
            </p:extLst>
          </p:nvPr>
        </p:nvGraphicFramePr>
        <p:xfrm>
          <a:off x="1117600" y="1582057"/>
          <a:ext cx="6589486" cy="342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61257"/>
            <a:ext cx="7886700" cy="64733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1" dirty="0"/>
              <a:t>Metas 2.4 </a:t>
            </a:r>
            <a:r>
              <a:rPr lang="pt-BR" sz="1800" dirty="0"/>
              <a:t>Garantir a 100 % das gestantes a solicitação de exames </a:t>
            </a:r>
            <a:r>
              <a:rPr lang="pt-BR" sz="1800" dirty="0">
                <a:latin typeface="+mn-lt"/>
              </a:rPr>
              <a:t>laboratoriais de acordo com o Protoco</a:t>
            </a:r>
            <a:r>
              <a:rPr lang="pt-BR" sz="1800" dirty="0">
                <a:latin typeface="+mn-lt"/>
                <a:cs typeface="Times New Roman" panose="02020603050405020304" pitchFamily="18" charset="0"/>
              </a:rPr>
              <a:t>lo</a:t>
            </a:r>
            <a:r>
              <a:rPr lang="pt-BR" sz="18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1800" dirty="0">
                <a:latin typeface="+mn-lt"/>
                <a:cs typeface="Times New Roman" panose="02020603050405020304" pitchFamily="18" charset="0"/>
              </a:rPr>
              <a:t/>
            </a:r>
            <a:br>
              <a:rPr lang="pt-BR" sz="1800" dirty="0">
                <a:latin typeface="+mn-lt"/>
                <a:cs typeface="Times New Roman" panose="02020603050405020304" pitchFamily="18" charset="0"/>
              </a:rPr>
            </a:b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Meta 2.5 </a:t>
            </a:r>
            <a:r>
              <a:rPr lang="pt-BR" sz="1800" dirty="0">
                <a:latin typeface="+mn-lt"/>
                <a:ea typeface="Calibri" panose="020F0502020204030204" pitchFamily="34" charset="0"/>
              </a:rPr>
              <a:t>Garantir a 100% das gestantes a prescrição de sulfato ferroso e ácido fólico conforme o protocolo</a:t>
            </a:r>
            <a:r>
              <a:rPr lang="pt-BR" sz="1800" dirty="0" smtClean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b="1" dirty="0" smtClean="0">
                <a:latin typeface="+mn-lt"/>
              </a:rPr>
              <a:t>Todas 100</a:t>
            </a:r>
            <a:r>
              <a:rPr lang="pt-BR" sz="1800" b="1" dirty="0" smtClean="0"/>
              <a:t>%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b="1" dirty="0"/>
              <a:t>Meta 2.6 </a:t>
            </a:r>
            <a:r>
              <a:rPr lang="pt-BR" sz="1800" b="1" dirty="0" smtClean="0"/>
              <a:t>e </a:t>
            </a:r>
            <a:r>
              <a:rPr lang="pt-BR" sz="1800" b="1" dirty="0"/>
              <a:t>2.7 </a:t>
            </a:r>
            <a:r>
              <a:rPr lang="pt-BR" sz="1800" dirty="0" smtClean="0"/>
              <a:t>Garantir </a:t>
            </a:r>
            <a:r>
              <a:rPr lang="pt-BR" sz="1800" dirty="0"/>
              <a:t>a 100 % das gestantes vacinas antitetânica e </a:t>
            </a:r>
            <a:r>
              <a:rPr lang="pt-BR" sz="1800" dirty="0" err="1"/>
              <a:t>Anti</a:t>
            </a:r>
            <a:r>
              <a:rPr lang="pt-BR" sz="1800" dirty="0"/>
              <a:t> Hepatite B em dia</a:t>
            </a:r>
            <a:endParaRPr lang="pt-BR" sz="18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39640632"/>
              </p:ext>
            </p:extLst>
          </p:nvPr>
        </p:nvGraphicFramePr>
        <p:xfrm>
          <a:off x="2297601" y="3512457"/>
          <a:ext cx="4349942" cy="251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204685" y="6168571"/>
            <a:ext cx="695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 = 20; mês 2 = 20; mês 3 = 19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298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90287"/>
            <a:ext cx="7886700" cy="5199686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Meta 2.8 </a:t>
            </a:r>
            <a:r>
              <a:rPr lang="pt-BR" dirty="0"/>
              <a:t>Realizar avaliação da necessidade de atendimento odontológico em 100 % das gestantes durante pré-natal.</a:t>
            </a:r>
            <a:endParaRPr lang="pt-BR" dirty="0" smtClean="0"/>
          </a:p>
          <a:p>
            <a:r>
              <a:rPr lang="pt-BR" dirty="0" smtClean="0"/>
              <a:t>Todas 100 %</a:t>
            </a:r>
          </a:p>
          <a:p>
            <a:endParaRPr lang="pt-BR" dirty="0"/>
          </a:p>
          <a:p>
            <a:pPr marL="0" indent="0" algn="just">
              <a:buNone/>
            </a:pPr>
            <a:r>
              <a:rPr lang="pt-BR" b="1" dirty="0"/>
              <a:t>Meta 2.9 </a:t>
            </a:r>
            <a:r>
              <a:rPr lang="pt-BR" dirty="0"/>
              <a:t>Garantir a primeira consulta odontológica programática para 100 % das gestantes cadastradas.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95685826"/>
              </p:ext>
            </p:extLst>
          </p:nvPr>
        </p:nvGraphicFramePr>
        <p:xfrm>
          <a:off x="2046513" y="2804830"/>
          <a:ext cx="5138057" cy="268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17600" y="5892800"/>
            <a:ext cx="695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 = 8; mês 2 = 15; mês 3 = 16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656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90287"/>
            <a:ext cx="7886700" cy="5502792"/>
          </a:xfrm>
        </p:spPr>
        <p:txBody>
          <a:bodyPr>
            <a:normAutofit/>
          </a:bodyPr>
          <a:lstStyle/>
          <a:p>
            <a:r>
              <a:rPr lang="pt-BR" sz="1800" b="1" dirty="0"/>
              <a:t>Objetivo 3.Melhorar a adesão da atenção no programa de pré-natal </a:t>
            </a:r>
            <a:br>
              <a:rPr lang="pt-BR" sz="1800" b="1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b="1" dirty="0"/>
              <a:t>Meta 3.1 </a:t>
            </a:r>
            <a:r>
              <a:rPr lang="pt-BR" sz="1800" dirty="0"/>
              <a:t>Realizar busca ativa de 100% das gestantes faltosa as consultas de pré-natal</a:t>
            </a:r>
            <a:br>
              <a:rPr lang="pt-BR" sz="1800" dirty="0"/>
            </a:br>
            <a:endParaRPr lang="pt-BR" sz="1800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52365282"/>
              </p:ext>
            </p:extLst>
          </p:nvPr>
        </p:nvGraphicFramePr>
        <p:xfrm>
          <a:off x="1930399" y="2017486"/>
          <a:ext cx="5225143" cy="301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204685" y="5331414"/>
            <a:ext cx="695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 = de 7 faltosas, 6 teve busca ativa</a:t>
            </a:r>
          </a:p>
          <a:p>
            <a:r>
              <a:rPr lang="pt-BR" b="1" dirty="0" smtClean="0"/>
              <a:t>mês 2 = 4 faltosas</a:t>
            </a:r>
          </a:p>
          <a:p>
            <a:r>
              <a:rPr lang="pt-BR" b="1" dirty="0" smtClean="0"/>
              <a:t>mês 3 = 4 faltosas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013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333829"/>
            <a:ext cx="7886700" cy="542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1" dirty="0"/>
              <a:t>Objetivo 4. Melhorar o registro da atenção no programa de pré-natal </a:t>
            </a:r>
            <a:br>
              <a:rPr lang="pt-BR" sz="1800" b="1" dirty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b="1" dirty="0"/>
              <a:t>Meta 4.1 </a:t>
            </a:r>
            <a:r>
              <a:rPr lang="pt-BR" sz="1800" dirty="0"/>
              <a:t>Manter registro na ficha espelho de pré-natal/vacinação em 100% das gestantes</a:t>
            </a:r>
            <a:r>
              <a:rPr lang="pt-BR" sz="1800" dirty="0" smtClean="0"/>
              <a:t>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144664128"/>
              </p:ext>
            </p:extLst>
          </p:nvPr>
        </p:nvGraphicFramePr>
        <p:xfrm>
          <a:off x="1828800" y="2148114"/>
          <a:ext cx="5413829" cy="291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17600" y="5892800"/>
            <a:ext cx="695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 = 20; mês 2 = 20; mês 3 = 19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142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7050" y="428171"/>
            <a:ext cx="7886700" cy="6197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1800" b="1" dirty="0"/>
              <a:t>Objetivo 5. Realizar a avaliação do risco no programa de </a:t>
            </a:r>
            <a:r>
              <a:rPr lang="pt-BR" sz="1800" b="1" dirty="0" smtClean="0"/>
              <a:t>pré-natal</a:t>
            </a:r>
            <a:r>
              <a:rPr lang="pt-BR" sz="1800" b="1" dirty="0"/>
              <a:t/>
            </a:r>
            <a:br>
              <a:rPr lang="pt-BR" sz="1800" b="1" dirty="0"/>
            </a:br>
            <a:r>
              <a:rPr lang="pt-BR" sz="1800" b="1" dirty="0" smtClean="0"/>
              <a:t>Meta </a:t>
            </a:r>
            <a:r>
              <a:rPr lang="pt-BR" sz="1800" b="1" dirty="0"/>
              <a:t>5. </a:t>
            </a:r>
            <a:r>
              <a:rPr lang="pt-BR" sz="1800" dirty="0"/>
              <a:t>Avaliar risco gestacional em 100% das gestantes</a:t>
            </a:r>
            <a:endParaRPr lang="pt-BR" sz="1800" dirty="0" smtClean="0"/>
          </a:p>
          <a:p>
            <a:pPr algn="just">
              <a:lnSpc>
                <a:spcPct val="170000"/>
              </a:lnSpc>
            </a:pPr>
            <a:r>
              <a:rPr lang="pt-BR" sz="1800" b="1" dirty="0" smtClean="0"/>
              <a:t>Todas 100</a:t>
            </a:r>
            <a:r>
              <a:rPr lang="pt-BR" sz="1800" b="1" dirty="0"/>
              <a:t>%. </a:t>
            </a:r>
            <a:endParaRPr lang="pt-BR" sz="1800" b="1" dirty="0" smtClean="0"/>
          </a:p>
          <a:p>
            <a:pPr algn="just"/>
            <a:endParaRPr lang="pt-BR" sz="1800" dirty="0"/>
          </a:p>
          <a:p>
            <a:pPr marL="0" indent="0" algn="just">
              <a:buNone/>
            </a:pPr>
            <a:r>
              <a:rPr lang="pt-BR" sz="1800" b="1" dirty="0"/>
              <a:t>Objetivo 6.Promover saúde no programa de </a:t>
            </a:r>
            <a:r>
              <a:rPr lang="pt-BR" sz="1800" b="1" dirty="0" smtClean="0"/>
              <a:t>pré-natal</a:t>
            </a:r>
          </a:p>
          <a:p>
            <a:pPr marL="0" indent="0" algn="just">
              <a:buNone/>
            </a:pPr>
            <a:r>
              <a:rPr lang="pt-BR" sz="1800" b="1" dirty="0"/>
              <a:t>Meta 6.1 </a:t>
            </a:r>
            <a:r>
              <a:rPr lang="pt-BR" sz="1800" dirty="0"/>
              <a:t>Garantir a 100 % das gestantes orientações nutricional durante a gestação.</a:t>
            </a:r>
          </a:p>
          <a:p>
            <a:pPr marL="0" indent="0" algn="just">
              <a:buNone/>
            </a:pPr>
            <a:r>
              <a:rPr lang="pt-BR" sz="1800" b="1" dirty="0"/>
              <a:t>Meta 6.2 </a:t>
            </a:r>
            <a:r>
              <a:rPr lang="pt-BR" sz="1800" dirty="0"/>
              <a:t>Promover o aleitamento materno junto a 100% das gestantes.</a:t>
            </a:r>
          </a:p>
          <a:p>
            <a:pPr marL="0" indent="0" algn="just">
              <a:buNone/>
            </a:pPr>
            <a:r>
              <a:rPr lang="pt-BR" sz="1800" b="1" dirty="0"/>
              <a:t>Meta 6.3 </a:t>
            </a:r>
            <a:r>
              <a:rPr lang="pt-BR" sz="1800" dirty="0"/>
              <a:t>Orientar 100 % das gestantes sobre os cuidados com o recém-nascido .</a:t>
            </a:r>
          </a:p>
          <a:p>
            <a:pPr marL="0" indent="0" algn="just">
              <a:buNone/>
            </a:pPr>
            <a:r>
              <a:rPr lang="pt-BR" sz="1800" b="1" dirty="0" smtClean="0"/>
              <a:t>Meta </a:t>
            </a:r>
            <a:r>
              <a:rPr lang="pt-BR" sz="1800" b="1" dirty="0"/>
              <a:t>6.4 </a:t>
            </a:r>
            <a:r>
              <a:rPr lang="pt-BR" sz="1800" dirty="0"/>
              <a:t>Orientar 100 % das gestantes sobre anticoncepção após o parto.</a:t>
            </a:r>
          </a:p>
          <a:p>
            <a:pPr marL="0" indent="0" algn="just">
              <a:buNone/>
            </a:pPr>
            <a:r>
              <a:rPr lang="pt-BR" sz="1800" b="1" dirty="0"/>
              <a:t>Meta 6.5 </a:t>
            </a:r>
            <a:r>
              <a:rPr lang="pt-BR" sz="1800" dirty="0"/>
              <a:t>Orientar 100 % das gestantes sobre o risco do tabagismo e do uso de álcool e drogas na gestação.</a:t>
            </a:r>
          </a:p>
          <a:p>
            <a:pPr marL="0" indent="0" algn="just">
              <a:buNone/>
            </a:pPr>
            <a:r>
              <a:rPr lang="pt-BR" sz="1800" b="1" dirty="0"/>
              <a:t>Meta 6.6 </a:t>
            </a:r>
            <a:r>
              <a:rPr lang="pt-BR" sz="1800" dirty="0"/>
              <a:t>Orientar 100 % da gestante sobre higiene bucal.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b="1" dirty="0" smtClean="0"/>
              <a:t>Todas </a:t>
            </a:r>
            <a:r>
              <a:rPr lang="pt-BR" sz="1800" b="1" dirty="0"/>
              <a:t>as metas foram alcançadas no </a:t>
            </a:r>
            <a:r>
              <a:rPr lang="pt-BR" sz="1800" b="1" dirty="0" smtClean="0"/>
              <a:t>100%. </a:t>
            </a:r>
          </a:p>
          <a:p>
            <a:pPr algn="just"/>
            <a:r>
              <a:rPr lang="pt-BR" sz="1800" b="1" dirty="0" smtClean="0"/>
              <a:t> </a:t>
            </a: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8725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41224"/>
            <a:ext cx="7886700" cy="3648749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Não acredite que está mal: deixe que a Mãe possua seu corpo e sua alma, entregue-se através da dança ou do silêncio, ou das coisas comuns da vida.</a:t>
            </a:r>
          </a:p>
          <a:p>
            <a:pPr marL="0" indent="0" algn="just">
              <a:buNone/>
            </a:pPr>
            <a:r>
              <a:rPr lang="pt-BR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2"/>
              </a:rPr>
              <a:t>                          Paulo Coelho</a:t>
            </a:r>
            <a:r>
              <a:rPr lang="pt-BR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pt-BR" i="1" dirty="0" smtClean="0"/>
          </a:p>
          <a:p>
            <a:pPr marL="0" indent="0" algn="just">
              <a:buNone/>
            </a:pPr>
            <a:r>
              <a:rPr lang="es-ES" dirty="0" err="1" smtClean="0"/>
              <a:t>Só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mãe</a:t>
            </a:r>
            <a:r>
              <a:rPr lang="es-ES" dirty="0" smtClean="0"/>
              <a:t> sabe o que </a:t>
            </a:r>
            <a:r>
              <a:rPr lang="es-ES" dirty="0" err="1" smtClean="0"/>
              <a:t>quer</a:t>
            </a:r>
            <a:r>
              <a:rPr lang="es-ES" dirty="0" smtClean="0"/>
              <a:t> </a:t>
            </a:r>
            <a:r>
              <a:rPr lang="es-ES" dirty="0" err="1" smtClean="0"/>
              <a:t>dizer</a:t>
            </a:r>
            <a:r>
              <a:rPr lang="es-ES" dirty="0" smtClean="0"/>
              <a:t> amar </a:t>
            </a:r>
            <a:r>
              <a:rPr lang="es-ES" dirty="0" smtClean="0"/>
              <a:t>e ser </a:t>
            </a:r>
            <a:r>
              <a:rPr lang="es-ES" dirty="0"/>
              <a:t>feliz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pt-BR" i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t-BR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</a:t>
            </a:r>
            <a:r>
              <a:rPr lang="pt-BR" i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Adelbert</a:t>
            </a:r>
            <a:r>
              <a:rPr lang="pt-BR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Von </a:t>
            </a:r>
            <a:r>
              <a:rPr lang="pt-BR" i="1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Chamisso</a:t>
            </a:r>
            <a:r>
              <a:rPr lang="pt-BR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es-ES" b="1" dirty="0" smtClean="0"/>
              <a:t>                                                                  </a:t>
            </a:r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48229"/>
            <a:ext cx="7886700" cy="424174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400" b="1" dirty="0"/>
              <a:t>Objetivo 1. Ampliar a cobertura da atenção a </a:t>
            </a:r>
            <a:r>
              <a:rPr lang="pt-BR" sz="2400" b="1" dirty="0" smtClean="0"/>
              <a:t>puérperas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b="1" dirty="0"/>
              <a:t>Meta.1.1. </a:t>
            </a:r>
            <a:r>
              <a:rPr lang="pt-BR" sz="2400" dirty="0"/>
              <a:t>Garantir a 100 % das puérperas </a:t>
            </a:r>
            <a:r>
              <a:rPr lang="pt-BR" sz="2400" dirty="0" smtClean="0"/>
              <a:t>consulta </a:t>
            </a:r>
            <a:r>
              <a:rPr lang="pt-BR" sz="2400" dirty="0"/>
              <a:t>puerperal antes dos 42 dias após o parto.</a:t>
            </a:r>
          </a:p>
          <a:p>
            <a:pPr algn="just"/>
            <a:endParaRPr lang="pt-BR" sz="2250" dirty="0" smtClean="0"/>
          </a:p>
          <a:p>
            <a:pPr algn="just"/>
            <a:r>
              <a:rPr lang="pt-BR" sz="2250" dirty="0" smtClean="0"/>
              <a:t>garantiu a 100% </a:t>
            </a:r>
            <a:r>
              <a:rPr lang="pt-BR" sz="2250" dirty="0"/>
              <a:t>das puérperas o cadastro no </a:t>
            </a:r>
            <a:r>
              <a:rPr lang="pt-BR" sz="2250" dirty="0" smtClean="0"/>
              <a:t>programa</a:t>
            </a: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84709" y="197225"/>
            <a:ext cx="8269325" cy="8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smtClean="0"/>
              <a:t>RESULTADOS PRÉ-NATAL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74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43561"/>
            <a:ext cx="7886700" cy="496955"/>
          </a:xfrm>
        </p:spPr>
        <p:txBody>
          <a:bodyPr>
            <a:noAutofit/>
          </a:bodyPr>
          <a:lstStyle/>
          <a:p>
            <a:pPr algn="just"/>
            <a:r>
              <a:rPr lang="pt-BR" sz="2100" b="1" dirty="0"/>
              <a:t>O</a:t>
            </a:r>
            <a:r>
              <a:rPr lang="pt-BR" sz="2100" b="1" dirty="0"/>
              <a:t>bjetivo </a:t>
            </a:r>
            <a:r>
              <a:rPr lang="pt-BR" sz="2100" b="1" dirty="0"/>
              <a:t>2. Melhorar a qualidade da atenção às puérperas na Unidade de Saúde.</a:t>
            </a:r>
            <a:endParaRPr lang="pt-BR" sz="2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509486"/>
            <a:ext cx="7886700" cy="4876800"/>
          </a:xfrm>
        </p:spPr>
        <p:txBody>
          <a:bodyPr>
            <a:normAutofit/>
          </a:bodyPr>
          <a:lstStyle/>
          <a:p>
            <a:pPr algn="just"/>
            <a:r>
              <a:rPr lang="pt-BR" sz="1800" b="1" dirty="0"/>
              <a:t>Meta.2.1</a:t>
            </a:r>
            <a:r>
              <a:rPr lang="pt-BR" sz="1800" b="1" dirty="0"/>
              <a:t>.</a:t>
            </a:r>
            <a:r>
              <a:rPr lang="pt-BR" sz="1800" dirty="0"/>
              <a:t> Examinar as mamas em 100% das puérperas cadastradas no Programa</a:t>
            </a:r>
            <a:r>
              <a:rPr lang="pt-BR" sz="1800" dirty="0"/>
              <a:t>.</a:t>
            </a:r>
          </a:p>
          <a:p>
            <a:pPr algn="just"/>
            <a:r>
              <a:rPr lang="pt-BR" sz="1800" b="1" dirty="0"/>
              <a:t>Meta.2.2.</a:t>
            </a:r>
            <a:r>
              <a:rPr lang="pt-BR" sz="1800" dirty="0"/>
              <a:t> Examinar o abdome em 100% das puérperas cadastradas no Programa.</a:t>
            </a:r>
          </a:p>
          <a:p>
            <a:pPr algn="just"/>
            <a:r>
              <a:rPr lang="pt-BR" sz="1800" b="1" dirty="0"/>
              <a:t>Meta.2.3.</a:t>
            </a:r>
            <a:r>
              <a:rPr lang="pt-BR" sz="1800" dirty="0"/>
              <a:t> Realizar exame ginecológico em 100 % das puérperas cadastradas no </a:t>
            </a:r>
            <a:r>
              <a:rPr lang="pt-BR" sz="1800" dirty="0"/>
              <a:t>Programa.</a:t>
            </a:r>
          </a:p>
          <a:p>
            <a:pPr algn="just"/>
            <a:r>
              <a:rPr lang="pt-BR" sz="1800" b="1" dirty="0"/>
              <a:t>Meta.2.4</a:t>
            </a:r>
            <a:r>
              <a:rPr lang="pt-BR" sz="1800" dirty="0"/>
              <a:t>. Avaliar o estado psíquico em 100% das puérperas cadastradas no </a:t>
            </a:r>
            <a:r>
              <a:rPr lang="pt-BR" sz="1800" dirty="0"/>
              <a:t>Programa. </a:t>
            </a:r>
          </a:p>
          <a:p>
            <a:pPr algn="just"/>
            <a:r>
              <a:rPr lang="pt-BR" sz="1800" b="1" dirty="0"/>
              <a:t>Meta.2.5.</a:t>
            </a:r>
            <a:r>
              <a:rPr lang="pt-BR" sz="1800" dirty="0"/>
              <a:t> Avaliar intercorrências em 100% das puérperas cadastradas no Programa.</a:t>
            </a:r>
          </a:p>
          <a:p>
            <a:pPr algn="just"/>
            <a:r>
              <a:rPr lang="pt-BR" sz="1800" b="1" dirty="0"/>
              <a:t>Meta.2.6.</a:t>
            </a:r>
            <a:r>
              <a:rPr lang="pt-BR" sz="1800" dirty="0"/>
              <a:t> Prescrever a 100% das puérperas um dos métodos de anticoncepção</a:t>
            </a:r>
            <a:r>
              <a:rPr lang="pt-BR" sz="1800" dirty="0"/>
              <a:t>.</a:t>
            </a:r>
          </a:p>
          <a:p>
            <a:pPr algn="just"/>
            <a:r>
              <a:rPr lang="pt-BR" sz="1800" b="1" dirty="0"/>
              <a:t>Todas as foram atingidas a 100 %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92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572027"/>
            <a:ext cx="7886700" cy="48296"/>
          </a:xfrm>
        </p:spPr>
        <p:txBody>
          <a:bodyPr>
            <a:normAutofit fontScale="90000"/>
          </a:bodyPr>
          <a:lstStyle/>
          <a:p>
            <a:r>
              <a:rPr lang="pt-BR" sz="2325" b="1" dirty="0"/>
              <a:t/>
            </a:r>
            <a:br>
              <a:rPr lang="pt-BR" sz="2325" b="1" dirty="0"/>
            </a:br>
            <a:r>
              <a:rPr lang="pt-BR" sz="2325" b="1" dirty="0"/>
              <a:t/>
            </a:r>
            <a:br>
              <a:rPr lang="pt-BR" sz="2325" b="1" dirty="0"/>
            </a:br>
            <a:r>
              <a:rPr lang="pt-BR" sz="2325" b="1" dirty="0"/>
              <a:t/>
            </a:r>
            <a:br>
              <a:rPr lang="pt-BR" sz="2325" b="1" dirty="0"/>
            </a:br>
            <a:r>
              <a:rPr lang="pt-BR" sz="2325" dirty="0"/>
              <a:t/>
            </a:r>
            <a:br>
              <a:rPr lang="pt-BR" sz="2325" dirty="0"/>
            </a:b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537029"/>
            <a:ext cx="7886700" cy="5265709"/>
          </a:xfrm>
        </p:spPr>
        <p:txBody>
          <a:bodyPr>
            <a:normAutofit/>
          </a:bodyPr>
          <a:lstStyle/>
          <a:p>
            <a:pPr algn="just"/>
            <a:r>
              <a:rPr lang="pt-BR" sz="1800" b="1" dirty="0"/>
              <a:t>Objetivo 3. Melhorar a adesão das mães ao puerpério.</a:t>
            </a:r>
            <a:br>
              <a:rPr lang="pt-BR" sz="1800" b="1" dirty="0"/>
            </a:br>
            <a:r>
              <a:rPr lang="pt-BR" sz="1800" b="1" dirty="0"/>
              <a:t/>
            </a:r>
            <a:br>
              <a:rPr lang="pt-BR" sz="1800" b="1" dirty="0"/>
            </a:br>
            <a:r>
              <a:rPr lang="pt-BR" sz="1800" b="1" dirty="0"/>
              <a:t>Meta.3.1. </a:t>
            </a:r>
            <a:r>
              <a:rPr lang="pt-BR" sz="1800" dirty="0"/>
              <a:t>Realizar busca ativa em 100% das puérperas que não realizaram a consulta de puerpério até 30 dias após o parto.</a:t>
            </a:r>
            <a:r>
              <a:rPr lang="pt-BR" sz="1800" b="1" dirty="0"/>
              <a:t/>
            </a:r>
            <a:br>
              <a:rPr lang="pt-BR" sz="1800" b="1" dirty="0"/>
            </a:br>
            <a:endParaRPr lang="pt-BR" sz="1800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28909302"/>
              </p:ext>
            </p:extLst>
          </p:nvPr>
        </p:nvGraphicFramePr>
        <p:xfrm>
          <a:off x="1973943" y="2452914"/>
          <a:ext cx="5515428" cy="309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17600" y="5892800"/>
            <a:ext cx="695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 = 2 faltosas e 1 teve busca ativa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611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44089"/>
            <a:ext cx="7886700" cy="95625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/>
              <a:t>Objetivo 4. </a:t>
            </a:r>
            <a:r>
              <a:rPr lang="pt-BR" sz="1800" b="1" dirty="0"/>
              <a:t>Melhorar o registro das informações</a:t>
            </a:r>
            <a:r>
              <a:rPr lang="pt-BR" sz="1800" b="1" dirty="0" smtClean="0"/>
              <a:t>.</a:t>
            </a:r>
            <a:br>
              <a:rPr lang="pt-BR" sz="1800" b="1" dirty="0" smtClean="0"/>
            </a:br>
            <a:r>
              <a:rPr lang="pt-BR" sz="1800" b="1" dirty="0"/>
              <a:t>Meta.4.1. </a:t>
            </a:r>
            <a:r>
              <a:rPr lang="pt-BR" sz="1800" dirty="0"/>
              <a:t>Manter registro na ficha de acompanhamento do Programa 100% das </a:t>
            </a:r>
            <a:r>
              <a:rPr lang="pt-BR" sz="1800" dirty="0" smtClean="0"/>
              <a:t>puérperas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b="1" dirty="0"/>
              <a:t>Objetivo 5. </a:t>
            </a:r>
            <a:r>
              <a:rPr lang="pt-BR" sz="1800" b="1" dirty="0"/>
              <a:t>Promover a saúde das puérperas.</a:t>
            </a: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960913"/>
            <a:ext cx="7886700" cy="3369089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Meta.5.1</a:t>
            </a:r>
            <a:r>
              <a:rPr lang="pt-BR" sz="1800" b="1" dirty="0"/>
              <a:t>. </a:t>
            </a:r>
            <a:r>
              <a:rPr lang="pt-BR" sz="1800" dirty="0"/>
              <a:t>Orientar 100% das puérperas cadastradas no Programa sobre os cuidado do recém-nascido.</a:t>
            </a:r>
          </a:p>
          <a:p>
            <a:r>
              <a:rPr lang="pt-BR" sz="1800" b="1" dirty="0"/>
              <a:t>Meta.5.2. </a:t>
            </a:r>
            <a:r>
              <a:rPr lang="pt-BR" sz="1800" dirty="0"/>
              <a:t>Orientar 100% das puérperas cadastradas no Programa sobre aleitamento materno exclusivo.</a:t>
            </a:r>
          </a:p>
          <a:p>
            <a:r>
              <a:rPr lang="pt-BR" sz="1800" b="1" dirty="0"/>
              <a:t>Meta. 5.3</a:t>
            </a:r>
            <a:r>
              <a:rPr lang="pt-BR" sz="1800" dirty="0"/>
              <a:t>. Orientar 100% das puérperas cadastradas no Programa de Pré-Natal e Puerpério sobre planejamento familiar</a:t>
            </a:r>
            <a:r>
              <a:rPr lang="pt-BR" sz="1800" dirty="0"/>
              <a:t>.</a:t>
            </a:r>
          </a:p>
          <a:p>
            <a:r>
              <a:rPr lang="pt-BR" sz="1800" b="1" dirty="0"/>
              <a:t>Todas as metas foram alcançadas ao 100%.</a:t>
            </a:r>
            <a:endParaRPr lang="pt-BR" sz="1800" b="1" dirty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0417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161144"/>
            <a:ext cx="7886700" cy="53412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/>
              <a:t>Para </a:t>
            </a:r>
            <a:r>
              <a:rPr lang="pt-BR" b="1" dirty="0"/>
              <a:t>o </a:t>
            </a:r>
            <a:r>
              <a:rPr lang="pt-BR" b="1" dirty="0"/>
              <a:t>serviço:</a:t>
            </a:r>
          </a:p>
          <a:p>
            <a:pPr marL="0" indent="0" algn="just">
              <a:buNone/>
            </a:pPr>
            <a:r>
              <a:rPr lang="pt-BR" dirty="0" smtClean="0"/>
              <a:t>. Am</a:t>
            </a:r>
            <a:r>
              <a:rPr lang="pt-BR" dirty="0" smtClean="0"/>
              <a:t>pliar </a:t>
            </a:r>
            <a:r>
              <a:rPr lang="pt-BR" dirty="0"/>
              <a:t>a cobertura no atendimento das usuárias gestantes e puérperas com melhoras na qualidade além da </a:t>
            </a:r>
            <a:r>
              <a:rPr lang="pt-BR" dirty="0"/>
              <a:t>quantidade.</a:t>
            </a:r>
          </a:p>
          <a:p>
            <a:pPr marL="0" indent="0" algn="just">
              <a:buNone/>
            </a:pPr>
            <a:r>
              <a:rPr lang="pt-BR" dirty="0"/>
              <a:t>.</a:t>
            </a:r>
            <a:r>
              <a:rPr lang="pt-BR" dirty="0"/>
              <a:t> </a:t>
            </a:r>
            <a:r>
              <a:rPr lang="pt-BR" dirty="0" smtClean="0"/>
              <a:t>Resgatadas </a:t>
            </a:r>
            <a:r>
              <a:rPr lang="pt-BR" dirty="0"/>
              <a:t>as boas práticas no atendimento como realização de exames ginecológicos e das mamas, o atendimento odontológico, a educação e promoção </a:t>
            </a:r>
            <a:r>
              <a:rPr lang="pt-BR" dirty="0"/>
              <a:t>de saúde.</a:t>
            </a:r>
          </a:p>
          <a:p>
            <a:pPr marL="0" indent="0" algn="just">
              <a:buNone/>
            </a:pPr>
            <a:r>
              <a:rPr lang="pt-BR" dirty="0" smtClean="0"/>
              <a:t>. Ampliado </a:t>
            </a:r>
            <a:r>
              <a:rPr lang="pt-BR" dirty="0"/>
              <a:t>os dias e horários de atendimento das gestantes e puérperas com acolhimento de qualidade, priorizando o uso das fichas-espelhos e registro no prontuário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r>
              <a:rPr lang="pt-BR" dirty="0"/>
              <a:t>.</a:t>
            </a:r>
            <a:r>
              <a:rPr lang="pt-BR" dirty="0"/>
              <a:t> </a:t>
            </a:r>
            <a:r>
              <a:rPr lang="pt-BR" dirty="0" smtClean="0"/>
              <a:t>Retomou</a:t>
            </a:r>
            <a:r>
              <a:rPr lang="pt-BR" dirty="0"/>
              <a:t>, segundo os protocolos do SUS, alcançar no menos 7 consultas durante a </a:t>
            </a:r>
            <a:r>
              <a:rPr lang="pt-BR" dirty="0" smtClean="0"/>
              <a:t>gestação </a:t>
            </a:r>
            <a:r>
              <a:rPr lang="pt-BR" dirty="0"/>
              <a:t>e que a responsabilidade por estas consultas não e só da enfermeira, mas também do médico. 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84709" y="197225"/>
            <a:ext cx="8269325" cy="8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49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008531"/>
            <a:ext cx="7886700" cy="552289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8400" b="1" dirty="0"/>
              <a:t>   </a:t>
            </a:r>
            <a:r>
              <a:rPr lang="pt-BR" sz="8000" b="1" dirty="0"/>
              <a:t>Para a Comunidade:</a:t>
            </a:r>
          </a:p>
          <a:p>
            <a:pPr marL="0" indent="0" algn="just">
              <a:buNone/>
            </a:pPr>
            <a:endParaRPr lang="pt-BR" sz="8000" b="1" dirty="0"/>
          </a:p>
          <a:p>
            <a:pPr algn="just"/>
            <a:r>
              <a:rPr lang="pt-BR" sz="8000" dirty="0"/>
              <a:t>Se estabeleceu pela equipe de saúde um atendimento </a:t>
            </a:r>
            <a:r>
              <a:rPr lang="pt-BR" sz="8000" dirty="0" smtClean="0"/>
              <a:t>humanizado</a:t>
            </a:r>
            <a:r>
              <a:rPr lang="pt-BR" sz="8000" dirty="0"/>
              <a:t>, orientador com alta qualidade, e com apoio e avaliação de outros profissionais da saúde como psicóloga, nutricionista e odontologista.</a:t>
            </a:r>
          </a:p>
          <a:p>
            <a:pPr algn="just"/>
            <a:r>
              <a:rPr lang="pt-BR" sz="8000" dirty="0" smtClean="0"/>
              <a:t>Houve </a:t>
            </a:r>
            <a:r>
              <a:rPr lang="pt-BR" sz="8000" dirty="0"/>
              <a:t>uma visão integral das gestantes e puérperas, da família e da comunidade não só oferecendo os serviços, mas também olhando para eles, ouvindo suas opiniões, compartilhando a responsabilidade de todos </a:t>
            </a:r>
            <a:r>
              <a:rPr lang="pt-BR" sz="8000" dirty="0"/>
              <a:t>.</a:t>
            </a:r>
          </a:p>
          <a:p>
            <a:pPr algn="just"/>
            <a:r>
              <a:rPr lang="pt-BR" sz="8000" dirty="0" smtClean="0"/>
              <a:t>Mudança de conceitos – dialogo entre equipe e comunidade horizontal; os </a:t>
            </a:r>
            <a:r>
              <a:rPr lang="pt-BR" sz="8000" dirty="0"/>
              <a:t>usuários e a comunidade como atores </a:t>
            </a:r>
            <a:r>
              <a:rPr lang="pt-BR" sz="8000" dirty="0" smtClean="0"/>
              <a:t>ativos no processo.</a:t>
            </a:r>
            <a:endParaRPr lang="pt-BR" sz="8000" dirty="0"/>
          </a:p>
          <a:p>
            <a:pPr algn="just"/>
            <a:r>
              <a:rPr lang="pt-BR" sz="8000" dirty="0"/>
              <a:t> </a:t>
            </a:r>
            <a:r>
              <a:rPr lang="pt-BR" sz="8000" dirty="0"/>
              <a:t>É uma grande satisfação para a equipe realizar a primeira consulta do puerpério no próprio domicílio, pois pensamos que estreita as relações dos integrantes da equipe com a puérpera </a:t>
            </a:r>
            <a:r>
              <a:rPr lang="pt-BR" sz="8000" dirty="0"/>
              <a:t>, </a:t>
            </a:r>
            <a:r>
              <a:rPr lang="pt-BR" sz="8000" dirty="0"/>
              <a:t>a </a:t>
            </a:r>
            <a:r>
              <a:rPr lang="pt-BR" sz="8000" dirty="0"/>
              <a:t>família e a Comunidade.</a:t>
            </a:r>
          </a:p>
          <a:p>
            <a:pPr marL="0" indent="0">
              <a:buNone/>
            </a:pPr>
            <a:r>
              <a:rPr lang="pt-BR" sz="8400" dirty="0"/>
              <a:t> </a:t>
            </a:r>
            <a:r>
              <a:rPr lang="pt-BR" sz="8400" dirty="0"/>
              <a:t> </a:t>
            </a:r>
            <a:endParaRPr lang="pt-BR" sz="8400" dirty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84709" y="197225"/>
            <a:ext cx="8269325" cy="8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1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008531"/>
            <a:ext cx="7886700" cy="559546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sz="1950" b="1" dirty="0"/>
              <a:t>    </a:t>
            </a:r>
            <a:r>
              <a:rPr lang="pt-BR" sz="2400" b="1" dirty="0"/>
              <a:t>Como Profissional e pessoa:</a:t>
            </a:r>
          </a:p>
          <a:p>
            <a:pPr algn="just"/>
            <a:r>
              <a:rPr lang="pt-BR" sz="2400" dirty="0"/>
              <a:t> </a:t>
            </a:r>
            <a:r>
              <a:rPr lang="pt-BR" sz="2400" dirty="0"/>
              <a:t>Deu-me a oportunidade de trabalhar com uma equipe maravilhosa, que aumentou seu compromisso social e que, ao dia de hoje, estão mais preparados para manter e melhorar os resultados</a:t>
            </a:r>
            <a:r>
              <a:rPr lang="pt-BR" sz="2400" dirty="0"/>
              <a:t>.</a:t>
            </a:r>
          </a:p>
          <a:p>
            <a:pPr algn="just"/>
            <a:r>
              <a:rPr lang="pt-BR" sz="2400" dirty="0"/>
              <a:t> </a:t>
            </a:r>
            <a:r>
              <a:rPr lang="pt-BR" sz="2400" dirty="0"/>
              <a:t>O regozijo aumenta quando vemos os frutos da implementação: crianças saudáveis, mães com maior conhecimento para atender seus filhos .</a:t>
            </a:r>
            <a:r>
              <a:rPr lang="pt-BR" sz="2400" dirty="0"/>
              <a:t> </a:t>
            </a:r>
            <a:r>
              <a:rPr lang="pt-BR" sz="2400" dirty="0"/>
              <a:t>As mães preocupam-se em levar as crianças a</a:t>
            </a:r>
            <a:r>
              <a:rPr lang="pt-BR" sz="2400" dirty="0"/>
              <a:t> </a:t>
            </a:r>
            <a:r>
              <a:rPr lang="pt-BR" sz="2400" dirty="0"/>
              <a:t>UBS não somente quando estão doentes </a:t>
            </a:r>
            <a:r>
              <a:rPr lang="pt-BR" sz="2400" dirty="0"/>
              <a:t>,a </a:t>
            </a:r>
            <a:r>
              <a:rPr lang="pt-BR" sz="2400" dirty="0"/>
              <a:t>fim justamente de que elas não adoeçam, aplicando um dos princípios da Atenção Básica: a prevenção de doenças e promoção de </a:t>
            </a:r>
            <a:r>
              <a:rPr lang="pt-BR" sz="2400" dirty="0"/>
              <a:t>saúde.</a:t>
            </a:r>
          </a:p>
          <a:p>
            <a:pPr algn="just"/>
            <a:r>
              <a:rPr lang="pt-BR" sz="2400" dirty="0"/>
              <a:t>Tenho maior conhecimento do SUS, seus protocolos ,normas e diretrizes.</a:t>
            </a:r>
          </a:p>
          <a:p>
            <a:pPr algn="just"/>
            <a:r>
              <a:rPr lang="pt-BR" sz="2400" dirty="0" smtClean="0"/>
              <a:t>Considero-me um </a:t>
            </a:r>
            <a:r>
              <a:rPr lang="pt-BR" sz="2400" dirty="0"/>
              <a:t>profissional mais capacitado para o atendimento na UBS .</a:t>
            </a:r>
          </a:p>
          <a:p>
            <a:pPr algn="just"/>
            <a:r>
              <a:rPr lang="pt-BR" sz="2400" dirty="0" smtClean="0"/>
              <a:t>Tive </a:t>
            </a:r>
            <a:r>
              <a:rPr lang="pt-BR" sz="2400" dirty="0"/>
              <a:t>a oportunidade de conhecer mais a profundidade a população brasileira ,sua cultura ,mitos ,crenças ,virtudes e defeitos, suas carências e sua imensa riqueza como gente .   </a:t>
            </a: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84709" y="197225"/>
            <a:ext cx="8269325" cy="8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26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48230"/>
            <a:ext cx="7886700" cy="48622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Aspetos Negativos</a:t>
            </a:r>
            <a:r>
              <a:rPr lang="pt-BR" b="1" dirty="0" smtClean="0"/>
              <a:t>:</a:t>
            </a:r>
          </a:p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processo de aprendizagem, no </a:t>
            </a:r>
            <a:r>
              <a:rPr lang="pt-BR" dirty="0" smtClean="0"/>
              <a:t>início </a:t>
            </a:r>
            <a:r>
              <a:rPr lang="pt-BR" dirty="0"/>
              <a:t>foi muito difícil por ter que ler, estudar, perguntar e escrever em uma língua </a:t>
            </a:r>
            <a:r>
              <a:rPr lang="pt-BR" dirty="0" smtClean="0"/>
              <a:t>diferente.</a:t>
            </a:r>
          </a:p>
          <a:p>
            <a:pPr algn="just"/>
            <a:r>
              <a:rPr lang="pt-BR" dirty="0" smtClean="0"/>
              <a:t>Não considerava importante alguns conteúdos como os questionários.</a:t>
            </a:r>
          </a:p>
          <a:p>
            <a:pPr algn="just"/>
            <a:r>
              <a:rPr lang="pt-BR" dirty="0" smtClean="0"/>
              <a:t>Vi o curso como algo imposto.</a:t>
            </a:r>
          </a:p>
          <a:p>
            <a:pPr algn="just"/>
            <a:r>
              <a:rPr lang="pt-BR" dirty="0" smtClean="0"/>
              <a:t>Dificuldades para o acesso a internet e escassos conhecimentos de informática.</a:t>
            </a:r>
          </a:p>
          <a:p>
            <a:pPr algn="just"/>
            <a:r>
              <a:rPr lang="pt-BR" dirty="0" smtClean="0"/>
              <a:t>Não se deu informação nem </a:t>
            </a:r>
            <a:r>
              <a:rPr lang="pt-BR" dirty="0" smtClean="0"/>
              <a:t>capacitação </a:t>
            </a:r>
            <a:r>
              <a:rPr lang="pt-BR" dirty="0" smtClean="0"/>
              <a:t>sobre o curso, conteúdos ,cronograma, avaliação antes do começo do curso. </a:t>
            </a:r>
          </a:p>
          <a:p>
            <a:endParaRPr lang="pt-BR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84709" y="197225"/>
            <a:ext cx="8269325" cy="8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300" dirty="0" smtClean="0"/>
              <a:t>REFLEXÃO PROCESSO APRENDIZAGEM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26394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2740" y="1008531"/>
            <a:ext cx="7886700" cy="5566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 smtClean="0"/>
              <a:t>Aspetos </a:t>
            </a:r>
            <a:r>
              <a:rPr lang="pt-BR" b="1" dirty="0" smtClean="0"/>
              <a:t>Positivos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algn="just"/>
            <a:r>
              <a:rPr lang="pt-BR" dirty="0" smtClean="0"/>
              <a:t>curso </a:t>
            </a:r>
            <a:r>
              <a:rPr lang="pt-BR" dirty="0"/>
              <a:t>com uso de tecnologias de </a:t>
            </a:r>
            <a:r>
              <a:rPr lang="pt-BR" dirty="0"/>
              <a:t>ponta, metodologia excelente </a:t>
            </a:r>
            <a:r>
              <a:rPr lang="pt-BR" dirty="0" smtClean="0"/>
              <a:t>,professores </a:t>
            </a:r>
            <a:r>
              <a:rPr lang="pt-BR" dirty="0"/>
              <a:t>e orientadores insuperáveis. </a:t>
            </a:r>
          </a:p>
          <a:p>
            <a:pPr algn="just"/>
            <a:r>
              <a:rPr lang="pt-BR" dirty="0"/>
              <a:t> Possibilidade </a:t>
            </a:r>
            <a:r>
              <a:rPr lang="pt-BR" dirty="0"/>
              <a:t>de </a:t>
            </a:r>
            <a:r>
              <a:rPr lang="pt-BR" dirty="0"/>
              <a:t>conhecer e interagir com outros profissionais que atuam em outras realidades geográficas ,culturais e sociais muito diferentes.</a:t>
            </a:r>
          </a:p>
          <a:p>
            <a:pPr algn="just"/>
            <a:r>
              <a:rPr lang="pt-BR" dirty="0" smtClean="0"/>
              <a:t>Compartilhar </a:t>
            </a:r>
            <a:r>
              <a:rPr lang="pt-BR" dirty="0"/>
              <a:t>com minha orientadora (Miriam) e com o apoio pedagógico (</a:t>
            </a:r>
            <a:r>
              <a:rPr lang="pt-BR" dirty="0" err="1"/>
              <a:t>Catiuscie</a:t>
            </a:r>
            <a:r>
              <a:rPr lang="pt-BR" dirty="0"/>
              <a:t>) que foram  como as mães para este trabalho, ajudando, retificando, orientando com doçura mas também </a:t>
            </a:r>
            <a:r>
              <a:rPr lang="pt-BR" dirty="0"/>
              <a:t>exigindo.</a:t>
            </a:r>
          </a:p>
          <a:p>
            <a:pPr algn="just"/>
            <a:r>
              <a:rPr lang="pt-BR" dirty="0" smtClean="0"/>
              <a:t>Interação com </a:t>
            </a:r>
            <a:r>
              <a:rPr lang="pt-BR" dirty="0"/>
              <a:t>os integrantes da equipe de </a:t>
            </a:r>
            <a:r>
              <a:rPr lang="pt-BR" dirty="0"/>
              <a:t>saúde, reforçar o trabalho na equipe ,aprender deles.  </a:t>
            </a:r>
          </a:p>
          <a:p>
            <a:endParaRPr lang="pt-BR" sz="1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84709" y="197225"/>
            <a:ext cx="8269325" cy="8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300" dirty="0" smtClean="0"/>
              <a:t>REFLEXÃO PROCESSO APRENDIZAGEM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33916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2740" y="1008531"/>
            <a:ext cx="7886700" cy="5566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 smtClean="0"/>
              <a:t>Aspetos </a:t>
            </a:r>
            <a:r>
              <a:rPr lang="pt-BR" b="1" dirty="0" smtClean="0"/>
              <a:t>Positivos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algn="just"/>
            <a:r>
              <a:rPr lang="pt-BR" dirty="0" smtClean="0"/>
              <a:t>Interação com </a:t>
            </a:r>
            <a:r>
              <a:rPr lang="pt-BR" dirty="0"/>
              <a:t>os integrantes da equipe de </a:t>
            </a:r>
            <a:r>
              <a:rPr lang="pt-BR" dirty="0"/>
              <a:t>saúde, reforçar o trabalho na equipe ,aprender deles.  </a:t>
            </a:r>
          </a:p>
          <a:p>
            <a:pPr algn="just"/>
            <a:r>
              <a:rPr lang="pt-BR" dirty="0"/>
              <a:t>Compartilhar com a população brasileira representadas por o grupo de gestantes </a:t>
            </a:r>
            <a:r>
              <a:rPr lang="pt-BR" dirty="0"/>
              <a:t>e </a:t>
            </a:r>
            <a:r>
              <a:rPr lang="pt-BR" dirty="0"/>
              <a:t>puérperas que permitiu oferecer-lhe um atendimento como elas merecem.</a:t>
            </a:r>
          </a:p>
          <a:p>
            <a:pPr algn="just"/>
            <a:r>
              <a:rPr lang="pt-BR" dirty="0"/>
              <a:t>Conhecer melhor o SUS .</a:t>
            </a:r>
          </a:p>
          <a:p>
            <a:pPr algn="just"/>
            <a:r>
              <a:rPr lang="pt-BR" dirty="0"/>
              <a:t>Aprendizagem sobre a marcha de uso  de ferramentas importantes como internet e informática .</a:t>
            </a:r>
          </a:p>
          <a:p>
            <a:pPr algn="just"/>
            <a:r>
              <a:rPr lang="pt-BR" dirty="0"/>
              <a:t>Ser um profissional mais capacitado para oferecer meus serviços a população brasileira.</a:t>
            </a:r>
          </a:p>
          <a:p>
            <a:pPr algn="just"/>
            <a:r>
              <a:rPr lang="pt-BR" dirty="0"/>
              <a:t>Enriquecimento como pessoa .</a:t>
            </a:r>
          </a:p>
          <a:p>
            <a:pPr marL="0" indent="0">
              <a:buNone/>
            </a:pPr>
            <a:r>
              <a:rPr lang="pt-BR" sz="1800" dirty="0"/>
              <a:t>  </a:t>
            </a:r>
            <a:endParaRPr lang="pt-BR" sz="1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84709" y="197225"/>
            <a:ext cx="8269325" cy="8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300" dirty="0" smtClean="0"/>
              <a:t>REFLEXÃO PROCESSO APRENDIZAGEM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26320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699" y="1237129"/>
            <a:ext cx="7670841" cy="540571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No mundo atual, uns dos padrões de desenvolvimento humano de um país é a mortalidade materna e infantil, o acompanhamento pré-natal de reconhecido efeito positivo sobre a saúde da mulher e da criança, a qual possui baixa cobertura associada à baixa qualidade de atendimento.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D</a:t>
            </a:r>
            <a:r>
              <a:rPr lang="pt-BR" dirty="0" smtClean="0"/>
              <a:t>essa </a:t>
            </a:r>
            <a:r>
              <a:rPr lang="pt-BR" dirty="0"/>
              <a:t>maneira, </a:t>
            </a:r>
            <a:r>
              <a:rPr lang="pt-BR" dirty="0" smtClean="0"/>
              <a:t>constitui-se num </a:t>
            </a:r>
            <a:r>
              <a:rPr lang="pt-BR" dirty="0"/>
              <a:t>grande desafio a ser superado como estabelecem o Ministério da Saúde (MA) uma vez que as taxas de mortalidade infantil em nossas áreas ainda continuam </a:t>
            </a:r>
            <a:r>
              <a:rPr lang="pt-BR" dirty="0" smtClean="0"/>
              <a:t>altas: </a:t>
            </a:r>
            <a:r>
              <a:rPr lang="pt-BR" dirty="0"/>
              <a:t>segundo o relatório do o Ministério da Saúde  </a:t>
            </a:r>
            <a:r>
              <a:rPr lang="pt-BR" dirty="0" smtClean="0"/>
              <a:t>2011 a </a:t>
            </a:r>
            <a:r>
              <a:rPr lang="pt-BR" dirty="0"/>
              <a:t>taxa foi de 15,6 para cada 1000 nascidos vivos, para o Brasil e para o estado de Piauí foi de 20,8 (BRASIL, 2012a) e município de 23,1 (SES, 2014).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84709" y="197225"/>
            <a:ext cx="8269325" cy="811306"/>
          </a:xfrm>
        </p:spPr>
        <p:txBody>
          <a:bodyPr/>
          <a:lstStyle/>
          <a:p>
            <a:pPr algn="ctr"/>
            <a:r>
              <a:rPr lang="pt-BR" dirty="0" smtClean="0"/>
              <a:t>JUSTIFICATIVA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57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483" y="1161143"/>
            <a:ext cx="7547259" cy="5500914"/>
          </a:xfrm>
        </p:spPr>
        <p:txBody>
          <a:bodyPr>
            <a:noAutofit/>
          </a:bodyPr>
          <a:lstStyle/>
          <a:p>
            <a:pPr algn="just"/>
            <a:r>
              <a:rPr lang="pt-BR" sz="1800" dirty="0"/>
              <a:t>BRASIL. Ministério da Saúde. Secretaria de Atenção à Saúde. Departamento de Atenção Básica. </a:t>
            </a:r>
            <a:r>
              <a:rPr lang="pt-BR" sz="1800" b="1" dirty="0"/>
              <a:t>Atenção ao pré-natal de baixo risco </a:t>
            </a:r>
            <a:r>
              <a:rPr lang="pt-BR" sz="1800" dirty="0"/>
              <a:t>/ Ministério da Saúde. Secretaria de Atenção à Saúde. Departamento de Atenção Básica. – Brasília: Editora do Ministério da Saúde, 2012.318 p.: il. – (Série A. Normas e Manuais Técnicos) (Cadernos de Atenção Básica, n°32)   </a:t>
            </a:r>
          </a:p>
          <a:p>
            <a:pPr algn="just"/>
            <a:r>
              <a:rPr lang="pt-BR" sz="1800" dirty="0"/>
              <a:t>BRASIL. </a:t>
            </a:r>
            <a:r>
              <a:rPr lang="pt-BR" sz="1800" b="1" dirty="0"/>
              <a:t>Protocolos na Atenção Básica de Saúde e Ambulatórios 2012</a:t>
            </a:r>
            <a:r>
              <a:rPr lang="pt-BR" sz="1800" dirty="0"/>
              <a:t>.   </a:t>
            </a:r>
          </a:p>
          <a:p>
            <a:pPr algn="just"/>
            <a:r>
              <a:rPr lang="pt-BR" sz="1800" dirty="0"/>
              <a:t>OMS. </a:t>
            </a:r>
            <a:r>
              <a:rPr lang="pt-BR" sz="1800" b="1" dirty="0"/>
              <a:t>Cuidados de Saúde Primários Agora Mais Que Nunca. Relatório Mundial de Saúde, 2008</a:t>
            </a:r>
            <a:r>
              <a:rPr lang="pt-BR" sz="1800" dirty="0"/>
              <a:t>/ The World Health Report. 2008: </a:t>
            </a:r>
            <a:r>
              <a:rPr lang="pt-BR" sz="1800" dirty="0" err="1"/>
              <a:t>Primary</a:t>
            </a:r>
            <a:r>
              <a:rPr lang="pt-BR" sz="1800" dirty="0"/>
              <a:t> Health </a:t>
            </a:r>
            <a:r>
              <a:rPr lang="pt-BR" sz="1800" dirty="0" err="1"/>
              <a:t>Care</a:t>
            </a:r>
            <a:r>
              <a:rPr lang="pt-BR" sz="1800" dirty="0"/>
              <a:t> </a:t>
            </a:r>
            <a:r>
              <a:rPr lang="pt-BR" sz="1800" dirty="0" err="1"/>
              <a:t>Now</a:t>
            </a:r>
            <a:r>
              <a:rPr lang="pt-BR" sz="1800" dirty="0"/>
              <a:t> More </a:t>
            </a:r>
            <a:r>
              <a:rPr lang="pt-BR" sz="1800" dirty="0" err="1"/>
              <a:t>Than</a:t>
            </a:r>
            <a:r>
              <a:rPr lang="pt-BR" sz="1800" dirty="0"/>
              <a:t> </a:t>
            </a:r>
            <a:r>
              <a:rPr lang="pt-BR" sz="1800" dirty="0" err="1"/>
              <a:t>Ever</a:t>
            </a:r>
            <a:r>
              <a:rPr lang="pt-BR" sz="1800" dirty="0"/>
              <a:t>. Organização Mundial da Saúde. Disponível em: www.who.int/whr/2008/whr08_pr.pdf    </a:t>
            </a:r>
          </a:p>
          <a:p>
            <a:pPr algn="just"/>
            <a:r>
              <a:rPr lang="pt-BR" sz="1800" dirty="0"/>
              <a:t>IBGE. </a:t>
            </a:r>
            <a:r>
              <a:rPr lang="pt-BR" sz="1800" b="1" dirty="0"/>
              <a:t>Indicadores e Dados Básicos para a Saúde</a:t>
            </a:r>
            <a:r>
              <a:rPr lang="pt-BR" sz="1800" dirty="0"/>
              <a:t>. IDB-2011   </a:t>
            </a:r>
          </a:p>
          <a:p>
            <a:pPr algn="just"/>
            <a:r>
              <a:rPr lang="pt-BR" sz="1800" dirty="0"/>
              <a:t>SES. Secretaria Estadual de Saúde. </a:t>
            </a:r>
            <a:r>
              <a:rPr lang="pt-BR" sz="1800" b="1" dirty="0"/>
              <a:t>Relatório sobre óbito Materno e Infantil.</a:t>
            </a:r>
            <a:r>
              <a:rPr lang="pt-BR" sz="1800" dirty="0"/>
              <a:t> Secretaria Estadual de Saúde, Piauí, 2014, </a:t>
            </a:r>
            <a:r>
              <a:rPr lang="pt-BR" sz="1800" dirty="0" err="1"/>
              <a:t>pag</a:t>
            </a:r>
            <a:r>
              <a:rPr lang="pt-BR" sz="1800" dirty="0"/>
              <a:t> 3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84709" y="197225"/>
            <a:ext cx="8269325" cy="8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300" dirty="0" smtClean="0"/>
              <a:t>REFERÊNCIAS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17165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09" y="197225"/>
            <a:ext cx="8269325" cy="811306"/>
          </a:xfrm>
        </p:spPr>
        <p:txBody>
          <a:bodyPr/>
          <a:lstStyle/>
          <a:p>
            <a:pPr algn="ctr"/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700" y="1223683"/>
            <a:ext cx="7926334" cy="5024724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 marL="0" indent="0" algn="just">
              <a:buNone/>
            </a:pPr>
            <a:r>
              <a:rPr lang="pt-BR" sz="2600" dirty="0" smtClean="0"/>
              <a:t>Melhorar </a:t>
            </a:r>
            <a:r>
              <a:rPr lang="pt-BR" sz="2600" dirty="0"/>
              <a:t>a atenção à saúde das usuárias no Programa de Pré-Natal e Puerpério na Unidade Básica de Saúde Dr. </a:t>
            </a:r>
            <a:r>
              <a:rPr lang="pt-BR" sz="2600" dirty="0"/>
              <a:t>Olavo Mendes Carvalho no município de União/PI.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5399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09" y="1183341"/>
            <a:ext cx="8040725" cy="545950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2700" dirty="0" smtClean="0"/>
              <a:t>União/PI</a:t>
            </a:r>
          </a:p>
          <a:p>
            <a:pPr algn="just"/>
            <a:r>
              <a:rPr lang="pt-BR" sz="2700" dirty="0" smtClean="0"/>
              <a:t>Localização</a:t>
            </a:r>
            <a:r>
              <a:rPr lang="pt-BR" sz="2700" dirty="0"/>
              <a:t>: a 56 km ao norte de </a:t>
            </a:r>
            <a:r>
              <a:rPr lang="pt-BR" sz="2700" dirty="0" smtClean="0"/>
              <a:t>Teresina, beira </a:t>
            </a:r>
            <a:r>
              <a:rPr lang="pt-BR" sz="2700" dirty="0"/>
              <a:t>rio Parnaíba</a:t>
            </a:r>
          </a:p>
          <a:p>
            <a:pPr algn="just"/>
            <a:r>
              <a:rPr lang="pt-BR" sz="2700" dirty="0"/>
              <a:t>População </a:t>
            </a:r>
            <a:r>
              <a:rPr lang="pt-BR" sz="2700" dirty="0" smtClean="0"/>
              <a:t>: 43.000</a:t>
            </a:r>
            <a:endParaRPr lang="pt-BR" sz="2700" dirty="0"/>
          </a:p>
          <a:p>
            <a:pPr algn="just"/>
            <a:r>
              <a:rPr lang="pt-BR" sz="2700" dirty="0" smtClean="0"/>
              <a:t>Índice </a:t>
            </a:r>
            <a:r>
              <a:rPr lang="pt-BR" sz="2700" dirty="0"/>
              <a:t>de </a:t>
            </a:r>
            <a:r>
              <a:rPr lang="pt-BR" sz="2700" dirty="0" smtClean="0"/>
              <a:t>pobreza</a:t>
            </a:r>
            <a:r>
              <a:rPr lang="pt-BR" sz="2700" dirty="0"/>
              <a:t>: + de 20 % população na extrema pobreza</a:t>
            </a:r>
          </a:p>
          <a:p>
            <a:pPr algn="just"/>
            <a:r>
              <a:rPr lang="pt-BR" sz="2700" dirty="0"/>
              <a:t>Redes de Saúde:</a:t>
            </a:r>
          </a:p>
          <a:p>
            <a:pPr marL="0" indent="0" algn="just">
              <a:buNone/>
            </a:pPr>
            <a:r>
              <a:rPr lang="pt-BR" sz="2700" dirty="0"/>
              <a:t>-16 UBS</a:t>
            </a:r>
          </a:p>
          <a:p>
            <a:pPr marL="0" indent="0" algn="just">
              <a:buNone/>
            </a:pPr>
            <a:r>
              <a:rPr lang="pt-BR" sz="2700" dirty="0"/>
              <a:t>-1 Hospital</a:t>
            </a:r>
          </a:p>
          <a:p>
            <a:pPr marL="0" indent="0" algn="just">
              <a:buNone/>
            </a:pPr>
            <a:r>
              <a:rPr lang="pt-BR" sz="2700" dirty="0"/>
              <a:t>-1 NASF</a:t>
            </a:r>
          </a:p>
          <a:p>
            <a:pPr marL="0" indent="0" algn="just">
              <a:buNone/>
            </a:pPr>
            <a:r>
              <a:rPr lang="pt-BR" sz="2700" dirty="0"/>
              <a:t>-1 CAPS</a:t>
            </a:r>
          </a:p>
          <a:p>
            <a:pPr marL="0" indent="0" algn="just">
              <a:buNone/>
            </a:pPr>
            <a:r>
              <a:rPr lang="pt-BR" sz="2700" dirty="0"/>
              <a:t>-1 CEO</a:t>
            </a:r>
          </a:p>
          <a:p>
            <a:pPr marL="0" indent="0" algn="just">
              <a:buNone/>
            </a:pPr>
            <a:r>
              <a:rPr lang="pt-BR" sz="2700" dirty="0"/>
              <a:t>- </a:t>
            </a:r>
            <a:r>
              <a:rPr lang="pt-BR" sz="2700" dirty="0" smtClean="0"/>
              <a:t>Atenção especializada: Consultas </a:t>
            </a:r>
            <a:r>
              <a:rPr lang="pt-BR" sz="2700" dirty="0"/>
              <a:t>Agendadas de </a:t>
            </a:r>
            <a:r>
              <a:rPr lang="pt-BR" sz="2700" dirty="0" smtClean="0"/>
              <a:t>Ginecologia, Cardiologia, Dermatologia, Ortopedia </a:t>
            </a:r>
            <a:r>
              <a:rPr lang="pt-BR" sz="2700" dirty="0"/>
              <a:t>e </a:t>
            </a:r>
            <a:r>
              <a:rPr lang="pt-BR" sz="2700" dirty="0" smtClean="0"/>
              <a:t>Pediatria</a:t>
            </a: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84709" y="197225"/>
            <a:ext cx="8269325" cy="811306"/>
          </a:xfrm>
        </p:spPr>
        <p:txBody>
          <a:bodyPr/>
          <a:lstStyle/>
          <a:p>
            <a:pPr algn="ctr"/>
            <a:r>
              <a:rPr lang="pt-BR" dirty="0" smtClean="0"/>
              <a:t>Caracterização do município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23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700" y="1250577"/>
            <a:ext cx="7684288" cy="499783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Localização: ao norte </a:t>
            </a:r>
            <a:r>
              <a:rPr lang="pt-BR" dirty="0" smtClean="0"/>
              <a:t>na </a:t>
            </a:r>
            <a:r>
              <a:rPr lang="pt-BR" dirty="0"/>
              <a:t>periferia da cidade </a:t>
            </a:r>
          </a:p>
          <a:p>
            <a:pPr algn="just"/>
            <a:r>
              <a:rPr lang="pt-BR" dirty="0"/>
              <a:t>População: + de 8000 habitantes </a:t>
            </a:r>
            <a:endParaRPr lang="pt-BR" dirty="0" smtClean="0"/>
          </a:p>
          <a:p>
            <a:pPr algn="just"/>
            <a:r>
              <a:rPr lang="pt-BR" dirty="0" smtClean="0"/>
              <a:t>ESF: 3</a:t>
            </a:r>
            <a:endParaRPr lang="pt-BR" dirty="0"/>
          </a:p>
          <a:p>
            <a:pPr algn="just"/>
            <a:r>
              <a:rPr lang="pt-BR" dirty="0"/>
              <a:t>ESF VILA II :1 Medico ,1 enfermeira ,1 técnica de enfermagem</a:t>
            </a:r>
            <a:r>
              <a:rPr lang="pt-BR" dirty="0" smtClean="0"/>
              <a:t>, 5 </a:t>
            </a:r>
            <a:r>
              <a:rPr lang="pt-BR" dirty="0"/>
              <a:t>ACS 1 Odontóloga e 1 técnica </a:t>
            </a:r>
            <a:r>
              <a:rPr lang="pt-BR" dirty="0"/>
              <a:t>d</a:t>
            </a:r>
            <a:r>
              <a:rPr lang="pt-BR" dirty="0"/>
              <a:t>e saúde bucal .</a:t>
            </a:r>
          </a:p>
          <a:p>
            <a:pPr marL="0" indent="0" algn="just">
              <a:buNone/>
            </a:pPr>
            <a:r>
              <a:rPr lang="pt-BR" dirty="0"/>
              <a:t>    -População área adstrita</a:t>
            </a:r>
            <a:r>
              <a:rPr lang="pt-BR" dirty="0" smtClean="0"/>
              <a:t>: 2319 </a:t>
            </a:r>
            <a:r>
              <a:rPr lang="pt-BR" dirty="0"/>
              <a:t>pessoas  </a:t>
            </a:r>
          </a:p>
          <a:p>
            <a:pPr algn="just"/>
            <a:r>
              <a:rPr lang="pt-BR" dirty="0"/>
              <a:t>Estrutura : Excelente, com salas de consultas para médicos e enfermeiras , salas de procedimentos e vacinas ,recepção ,área de espera ,farmácia ,</a:t>
            </a:r>
            <a:r>
              <a:rPr lang="pt-BR" dirty="0" err="1"/>
              <a:t>etc</a:t>
            </a:r>
            <a:r>
              <a:rPr lang="pt-BR" dirty="0"/>
              <a:t>, não tem barreiras arquitetônicas </a:t>
            </a:r>
          </a:p>
          <a:p>
            <a:pPr algn="just"/>
            <a:r>
              <a:rPr lang="pt-BR" dirty="0"/>
              <a:t>Horário: 7:30 </a:t>
            </a:r>
            <a:r>
              <a:rPr lang="pt-BR" dirty="0" err="1"/>
              <a:t>am</a:t>
            </a:r>
            <a:r>
              <a:rPr lang="pt-BR" dirty="0"/>
              <a:t> ate 17 </a:t>
            </a:r>
            <a:r>
              <a:rPr lang="pt-BR" dirty="0" smtClean="0"/>
              <a:t>e </a:t>
            </a:r>
            <a:r>
              <a:rPr lang="pt-BR" dirty="0"/>
              <a:t>30  pm.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84709" y="197225"/>
            <a:ext cx="8269325" cy="8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/>
              <a:t>UBS “Olavo Mendes Carvalho”</a:t>
            </a:r>
          </a:p>
        </p:txBody>
      </p:sp>
    </p:spTree>
    <p:extLst>
      <p:ext uri="{BB962C8B-B14F-4D97-AF65-F5344CB8AC3E}">
        <p14:creationId xmlns:p14="http://schemas.microsoft.com/office/powerpoint/2010/main" val="8026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:\Users\Elenoel\AppData\Local\Microsoft\Windows\INetCache\Content.Word\DSCN00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82"/>
            <a:ext cx="5039995" cy="377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Elenoel\AppData\Local\Microsoft\Windows\INetCache\Content.Word\DSCN00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620" y="3085102"/>
            <a:ext cx="5072380" cy="380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0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09" y="1223682"/>
            <a:ext cx="8134855" cy="4319868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Atendimento </a:t>
            </a:r>
            <a:r>
              <a:rPr lang="pt-BR" dirty="0" smtClean="0"/>
              <a:t>não </a:t>
            </a:r>
            <a:r>
              <a:rPr lang="pt-BR" dirty="0"/>
              <a:t>acontecia segundo os protocolos do SUS </a:t>
            </a:r>
          </a:p>
          <a:p>
            <a:pPr algn="just"/>
            <a:r>
              <a:rPr lang="pt-BR" dirty="0"/>
              <a:t>Não existiam dados estatísticos </a:t>
            </a:r>
          </a:p>
          <a:p>
            <a:pPr algn="just"/>
            <a:r>
              <a:rPr lang="pt-BR" dirty="0"/>
              <a:t>Numero de consultas a gestantes media de 3 </a:t>
            </a:r>
          </a:p>
          <a:p>
            <a:pPr algn="just"/>
            <a:r>
              <a:rPr lang="pt-BR" dirty="0"/>
              <a:t>O maior numero de atendimentos realizados </a:t>
            </a:r>
            <a:r>
              <a:rPr lang="pt-BR" dirty="0" smtClean="0"/>
              <a:t>pela enfermeira</a:t>
            </a:r>
            <a:endParaRPr lang="pt-BR" dirty="0"/>
          </a:p>
          <a:p>
            <a:pPr algn="just"/>
            <a:r>
              <a:rPr lang="pt-BR" dirty="0"/>
              <a:t>Captações no primeiro trimestre </a:t>
            </a:r>
            <a:r>
              <a:rPr lang="pt-BR" dirty="0" smtClean="0"/>
              <a:t>eram poucas</a:t>
            </a:r>
            <a:endParaRPr lang="pt-BR" dirty="0"/>
          </a:p>
          <a:p>
            <a:pPr algn="just"/>
            <a:r>
              <a:rPr lang="pt-BR" dirty="0"/>
              <a:t>Não se realizavam exames ginecológicos e das mamas a gestantes nem  puérperas.</a:t>
            </a:r>
          </a:p>
          <a:p>
            <a:pPr algn="just"/>
            <a:r>
              <a:rPr lang="pt-BR" dirty="0"/>
              <a:t>Atendimento odontológico escasso.</a:t>
            </a:r>
          </a:p>
          <a:p>
            <a:pPr algn="just"/>
            <a:r>
              <a:rPr lang="pt-BR" dirty="0"/>
              <a:t>Não se realizava avaliação do estado psíquico das puérperas.</a:t>
            </a:r>
          </a:p>
          <a:p>
            <a:pPr algn="just"/>
            <a:r>
              <a:rPr lang="pt-BR" dirty="0"/>
              <a:t>Atividades de promoção e educação da saúde escassas.</a:t>
            </a:r>
          </a:p>
          <a:p>
            <a:pPr algn="just"/>
            <a:r>
              <a:rPr lang="pt-BR" dirty="0" smtClean="0"/>
              <a:t>Escasso </a:t>
            </a:r>
            <a:r>
              <a:rPr lang="pt-BR" dirty="0"/>
              <a:t>cadastro de gestantes e puérperas.</a:t>
            </a:r>
          </a:p>
          <a:p>
            <a:pPr algn="just"/>
            <a:r>
              <a:rPr lang="pt-BR" dirty="0"/>
              <a:t>Puérperas não captadas ate os 42 dias após parto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84709" y="197225"/>
            <a:ext cx="8269325" cy="8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smtClean="0"/>
              <a:t>Como era...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2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700" y="1219201"/>
            <a:ext cx="7926334" cy="545737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Local </a:t>
            </a:r>
            <a:r>
              <a:rPr lang="pt-BR" dirty="0"/>
              <a:t>- UBS </a:t>
            </a:r>
            <a:r>
              <a:rPr lang="pt-BR" dirty="0" smtClean="0"/>
              <a:t>Dr. Olavo </a:t>
            </a:r>
            <a:r>
              <a:rPr lang="pt-BR" dirty="0"/>
              <a:t>Mendes </a:t>
            </a:r>
            <a:r>
              <a:rPr lang="pt-BR" dirty="0" smtClean="0"/>
              <a:t>Carvalho</a:t>
            </a:r>
            <a:endParaRPr lang="pt-BR" dirty="0"/>
          </a:p>
          <a:p>
            <a:r>
              <a:rPr lang="pt-BR" dirty="0" smtClean="0"/>
              <a:t>População alvo – 20 gestantes e 3, 4 e 3 puérperas, respectivamente nos meses 1, 2 e 3</a:t>
            </a:r>
          </a:p>
          <a:p>
            <a:r>
              <a:rPr lang="pt-BR" dirty="0" smtClean="0"/>
              <a:t>12 </a:t>
            </a:r>
            <a:r>
              <a:rPr lang="pt-BR" dirty="0" smtClean="0"/>
              <a:t>semanas </a:t>
            </a:r>
            <a:r>
              <a:rPr lang="pt-BR" dirty="0" smtClean="0"/>
              <a:t>de </a:t>
            </a:r>
            <a:r>
              <a:rPr lang="pt-BR" dirty="0" smtClean="0"/>
              <a:t>janeiro a março </a:t>
            </a:r>
            <a:r>
              <a:rPr lang="pt-BR" dirty="0" smtClean="0"/>
              <a:t>(reduzido por orientação da coordenação do curso)</a:t>
            </a:r>
            <a:endParaRPr lang="pt-BR" dirty="0" smtClean="0"/>
          </a:p>
          <a:p>
            <a:r>
              <a:rPr lang="pt-BR" dirty="0" smtClean="0"/>
              <a:t>Ferramentas: </a:t>
            </a:r>
          </a:p>
          <a:p>
            <a:pPr lvl="1"/>
            <a:r>
              <a:rPr lang="pt-BR" dirty="0" smtClean="0"/>
              <a:t>fichas </a:t>
            </a:r>
            <a:r>
              <a:rPr lang="pt-BR" dirty="0" smtClean="0"/>
              <a:t>espelhos de  </a:t>
            </a:r>
            <a:r>
              <a:rPr lang="pt-BR" dirty="0" err="1" smtClean="0"/>
              <a:t>Pre</a:t>
            </a:r>
            <a:r>
              <a:rPr lang="pt-BR" dirty="0" err="1"/>
              <a:t>-</a:t>
            </a:r>
            <a:r>
              <a:rPr lang="pt-BR" dirty="0" err="1" smtClean="0"/>
              <a:t>Natal</a:t>
            </a:r>
            <a:r>
              <a:rPr lang="pt-BR" dirty="0" smtClean="0"/>
              <a:t> </a:t>
            </a:r>
            <a:r>
              <a:rPr lang="pt-BR" dirty="0" smtClean="0"/>
              <a:t>e </a:t>
            </a:r>
            <a:r>
              <a:rPr lang="pt-BR" dirty="0" smtClean="0"/>
              <a:t>Puerpério</a:t>
            </a:r>
          </a:p>
          <a:p>
            <a:pPr lvl="1"/>
            <a:r>
              <a:rPr lang="pt-BR" dirty="0" smtClean="0"/>
              <a:t>fichas </a:t>
            </a:r>
            <a:r>
              <a:rPr lang="pt-BR" dirty="0" smtClean="0"/>
              <a:t>de </a:t>
            </a:r>
            <a:r>
              <a:rPr lang="pt-BR" dirty="0" smtClean="0"/>
              <a:t>vacinação</a:t>
            </a:r>
          </a:p>
          <a:p>
            <a:pPr lvl="1"/>
            <a:r>
              <a:rPr lang="pt-BR" dirty="0" smtClean="0"/>
              <a:t>ficha complementar do </a:t>
            </a:r>
            <a:r>
              <a:rPr lang="pt-BR" dirty="0" smtClean="0"/>
              <a:t>atendimento odontológico.</a:t>
            </a:r>
          </a:p>
          <a:p>
            <a:r>
              <a:rPr lang="pt-BR" dirty="0" smtClean="0"/>
              <a:t>Retomado os </a:t>
            </a:r>
            <a:r>
              <a:rPr lang="pt-BR" dirty="0" smtClean="0"/>
              <a:t>Protocolos do SUS</a:t>
            </a:r>
          </a:p>
          <a:p>
            <a:r>
              <a:rPr lang="pt-BR" dirty="0" smtClean="0"/>
              <a:t>Traçadas </a:t>
            </a:r>
            <a:r>
              <a:rPr lang="pt-BR" dirty="0"/>
              <a:t>ações organizadas por eixo </a:t>
            </a:r>
            <a:r>
              <a:rPr lang="pt-BR" dirty="0" smtClean="0"/>
              <a:t>temáticos:</a:t>
            </a:r>
          </a:p>
          <a:p>
            <a:pPr marL="400056" lvl="1" indent="0">
              <a:buNone/>
            </a:pPr>
            <a:r>
              <a:rPr lang="pt-BR" dirty="0"/>
              <a:t> -</a:t>
            </a:r>
            <a:r>
              <a:rPr lang="pt-BR" dirty="0" smtClean="0"/>
              <a:t> </a:t>
            </a:r>
            <a:r>
              <a:rPr lang="pt-BR" dirty="0"/>
              <a:t>monitoramento e </a:t>
            </a:r>
            <a:r>
              <a:rPr lang="pt-BR" dirty="0" smtClean="0"/>
              <a:t>avaliação.</a:t>
            </a:r>
            <a:endParaRPr lang="pt-BR" dirty="0"/>
          </a:p>
          <a:p>
            <a:pPr lvl="1">
              <a:buFontTx/>
              <a:buChar char="-"/>
            </a:pPr>
            <a:r>
              <a:rPr lang="pt-BR" dirty="0" smtClean="0"/>
              <a:t>organização </a:t>
            </a:r>
            <a:r>
              <a:rPr lang="pt-BR" dirty="0"/>
              <a:t>e gestação do </a:t>
            </a:r>
            <a:r>
              <a:rPr lang="pt-BR" dirty="0" smtClean="0"/>
              <a:t>serviço.</a:t>
            </a:r>
          </a:p>
          <a:p>
            <a:pPr lvl="1">
              <a:buFontTx/>
              <a:buChar char="-"/>
            </a:pPr>
            <a:r>
              <a:rPr lang="pt-BR" dirty="0" smtClean="0"/>
              <a:t>engajamento público. </a:t>
            </a:r>
          </a:p>
          <a:p>
            <a:pPr marL="400056" lvl="1" indent="0">
              <a:buNone/>
            </a:pPr>
            <a:r>
              <a:rPr lang="pt-BR" dirty="0"/>
              <a:t>-</a:t>
            </a:r>
            <a:r>
              <a:rPr lang="pt-BR" dirty="0" smtClean="0"/>
              <a:t>  qualificação </a:t>
            </a:r>
            <a:r>
              <a:rPr lang="pt-BR" dirty="0"/>
              <a:t>da prática clínica.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84709" y="197225"/>
            <a:ext cx="8269325" cy="81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81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1223</TotalTime>
  <Words>1969</Words>
  <Application>Microsoft Office PowerPoint</Application>
  <PresentationFormat>Apresentação na tela (4:3)</PresentationFormat>
  <Paragraphs>194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Wingdings</vt:lpstr>
      <vt:lpstr>Wingdings 3</vt:lpstr>
      <vt:lpstr>Íon</vt:lpstr>
      <vt:lpstr>Universidade Aberta do SUS Universidade  Federal de Pelotas  Especialização em Saúde da Família Modalidade a Distância Turma  5 </vt:lpstr>
      <vt:lpstr>Apresentação do PowerPoint</vt:lpstr>
      <vt:lpstr>JUSTIFICATIVA</vt:lpstr>
      <vt:lpstr>OBJETIVO</vt:lpstr>
      <vt:lpstr>Caracterização do município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2. Melhorar a qualidade da atenção às puérperas na Unidade de Saúde.</vt:lpstr>
      <vt:lpstr>     </vt:lpstr>
      <vt:lpstr>Objetivo 4. Melhorar o registro das informações. Meta.4.1. Manter registro na ficha de acompanhamento do Programa 100% das puérperas   Objetivo 5. Promover a saúde das puérperas.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Defesa do Trabalho de Conclusão do Curso de Especialização Saúde da Família</dc:title>
  <dc:creator>Elenoel</dc:creator>
  <cp:lastModifiedBy>Miriam_NB</cp:lastModifiedBy>
  <cp:revision>174</cp:revision>
  <dcterms:created xsi:type="dcterms:W3CDTF">2015-06-13T01:30:53Z</dcterms:created>
  <dcterms:modified xsi:type="dcterms:W3CDTF">2015-06-19T22:15:55Z</dcterms:modified>
</cp:coreProperties>
</file>