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65" r:id="rId3"/>
    <p:sldId id="266" r:id="rId4"/>
    <p:sldId id="267" r:id="rId5"/>
    <p:sldId id="257" r:id="rId6"/>
    <p:sldId id="268" r:id="rId7"/>
    <p:sldId id="269" r:id="rId8"/>
    <p:sldId id="271" r:id="rId9"/>
    <p:sldId id="270" r:id="rId10"/>
    <p:sldId id="272" r:id="rId11"/>
    <p:sldId id="273" r:id="rId12"/>
    <p:sldId id="274" r:id="rId13"/>
    <p:sldId id="275" r:id="rId14"/>
    <p:sldId id="276" r:id="rId15"/>
    <p:sldId id="259" r:id="rId16"/>
    <p:sldId id="277" r:id="rId17"/>
    <p:sldId id="260" r:id="rId18"/>
    <p:sldId id="278" r:id="rId19"/>
    <p:sldId id="279" r:id="rId20"/>
    <p:sldId id="280" r:id="rId21"/>
    <p:sldId id="262" r:id="rId22"/>
    <p:sldId id="264"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62" autoAdjust="0"/>
  </p:normalViewPr>
  <p:slideViewPr>
    <p:cSldViewPr>
      <p:cViewPr>
        <p:scale>
          <a:sx n="94" d="100"/>
          <a:sy n="94" d="100"/>
        </p:scale>
        <p:origin x="-88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EAD\Turma%205\Leonor%20Taveras%20Clase\Interven&#231;&#227;o\Planilha%20final\planilha%20final%20Leono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EAD\Turma%205\Leonor%20Taveras%20Clase\Interven&#231;&#227;o\Planilha%20final\planilha%20final%20Leono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EAD\Turma%205\Leonor%20Taveras%20Clase\Interven&#231;&#227;o\Planilha%20final\planilha%20final%20Leonor.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EAD\Turma%205\Leonor%20Taveras%20Clase\Interven&#231;&#227;o\Planilha%20final\planilha%20final%20Leono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19369525904036"/>
          <c:y val="0.3186824586569178"/>
          <c:w val="0.84879115816291872"/>
          <c:h val="0.59340871611977808"/>
        </c:manualLayout>
      </c:layout>
      <c:barChart>
        <c:barDir val="col"/>
        <c:grouping val="clustered"/>
        <c:varyColors val="0"/>
        <c:ser>
          <c:idx val="0"/>
          <c:order val="0"/>
          <c:tx>
            <c:strRef>
              <c:f>Indicadores!$C$4</c:f>
              <c:strCache>
                <c:ptCount val="1"/>
                <c:pt idx="0">
                  <c:v>Cobertura do programa de atenção à saúde do idoso na unidade de saúde</c:v>
                </c:pt>
              </c:strCache>
            </c:strRef>
          </c:tx>
          <c:spPr>
            <a:solidFill>
              <a:srgbClr val="DF8521"/>
            </a:solidFill>
            <a:ln w="25400">
              <a:noFill/>
            </a:ln>
          </c:spPr>
          <c:invertIfNegative val="0"/>
          <c:dLbls>
            <c:showLegendKey val="0"/>
            <c:showVal val="1"/>
            <c:showCatName val="0"/>
            <c:showSerName val="0"/>
            <c:showPercent val="0"/>
            <c:showBubbleSize val="0"/>
            <c:showLeaderLines val="0"/>
          </c:dLbls>
          <c:cat>
            <c:strRef>
              <c:f>Indicadores!$D$3:$G$3</c:f>
              <c:strCache>
                <c:ptCount val="4"/>
                <c:pt idx="0">
                  <c:v>Mês 1</c:v>
                </c:pt>
                <c:pt idx="1">
                  <c:v>Mês 2</c:v>
                </c:pt>
                <c:pt idx="2">
                  <c:v>Mês 3</c:v>
                </c:pt>
                <c:pt idx="3">
                  <c:v>Mês 4</c:v>
                </c:pt>
              </c:strCache>
            </c:strRef>
          </c:cat>
          <c:val>
            <c:numRef>
              <c:f>Indicadores!$D$4:$G$4</c:f>
              <c:numCache>
                <c:formatCode>0.0%</c:formatCode>
                <c:ptCount val="4"/>
                <c:pt idx="0">
                  <c:v>0.35643564356435642</c:v>
                </c:pt>
                <c:pt idx="1">
                  <c:v>0.6798679867986801</c:v>
                </c:pt>
                <c:pt idx="2">
                  <c:v>1</c:v>
                </c:pt>
                <c:pt idx="3">
                  <c:v>0</c:v>
                </c:pt>
              </c:numCache>
            </c:numRef>
          </c:val>
        </c:ser>
        <c:dLbls>
          <c:showLegendKey val="0"/>
          <c:showVal val="0"/>
          <c:showCatName val="0"/>
          <c:showSerName val="0"/>
          <c:showPercent val="0"/>
          <c:showBubbleSize val="0"/>
        </c:dLbls>
        <c:gapWidth val="150"/>
        <c:axId val="24612224"/>
        <c:axId val="45286528"/>
      </c:barChart>
      <c:catAx>
        <c:axId val="2461222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45286528"/>
        <c:crosses val="autoZero"/>
        <c:auto val="1"/>
        <c:lblAlgn val="ctr"/>
        <c:lblOffset val="100"/>
        <c:noMultiLvlLbl val="0"/>
      </c:catAx>
      <c:valAx>
        <c:axId val="45286528"/>
        <c:scaling>
          <c:orientation val="minMax"/>
          <c:max val="1"/>
        </c:scaling>
        <c:delete val="0"/>
        <c:axPos val="l"/>
        <c:numFmt formatCode="0%" sourceLinked="0"/>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612224"/>
        <c:crosses val="autoZero"/>
        <c:crossBetween val="between"/>
        <c:majorUnit val="0.1"/>
        <c:minorUnit val="4.0000000000000036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693559898681546"/>
          <c:y val="0.319838688952368"/>
          <c:w val="0.84677502714590491"/>
          <c:h val="0.55060837591800049"/>
        </c:manualLayout>
      </c:layout>
      <c:barChart>
        <c:barDir val="col"/>
        <c:grouping val="clustered"/>
        <c:varyColors val="0"/>
        <c:ser>
          <c:idx val="0"/>
          <c:order val="0"/>
          <c:tx>
            <c:strRef>
              <c:f>Indicadores!$C$24</c:f>
              <c:strCache>
                <c:ptCount val="1"/>
                <c:pt idx="0">
                  <c:v>Proporção de idosos com prescrição de medicamentos  da Farmácia Popular priorizada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showLegendKey val="0"/>
            <c:showVal val="1"/>
            <c:showCatName val="0"/>
            <c:showSerName val="0"/>
            <c:showPercent val="0"/>
            <c:showBubbleSize val="0"/>
            <c:showLeaderLines val="0"/>
          </c:dLbls>
          <c:cat>
            <c:strRef>
              <c:f>Indicadores!$D$23:$G$23</c:f>
              <c:strCache>
                <c:ptCount val="4"/>
                <c:pt idx="0">
                  <c:v>Mês 1</c:v>
                </c:pt>
                <c:pt idx="1">
                  <c:v>Mês 2</c:v>
                </c:pt>
                <c:pt idx="2">
                  <c:v>Mês 3</c:v>
                </c:pt>
                <c:pt idx="3">
                  <c:v>Mês 4</c:v>
                </c:pt>
              </c:strCache>
            </c:strRef>
          </c:cat>
          <c:val>
            <c:numRef>
              <c:f>Indicadores!$D$24:$G$24</c:f>
              <c:numCache>
                <c:formatCode>0.0%</c:formatCode>
                <c:ptCount val="4"/>
                <c:pt idx="0">
                  <c:v>0.98148148148148151</c:v>
                </c:pt>
                <c:pt idx="1">
                  <c:v>0.99029126213592233</c:v>
                </c:pt>
                <c:pt idx="2">
                  <c:v>0.99339933993399343</c:v>
                </c:pt>
                <c:pt idx="3">
                  <c:v>0</c:v>
                </c:pt>
              </c:numCache>
            </c:numRef>
          </c:val>
        </c:ser>
        <c:dLbls>
          <c:showLegendKey val="0"/>
          <c:showVal val="0"/>
          <c:showCatName val="0"/>
          <c:showSerName val="0"/>
          <c:showPercent val="0"/>
          <c:showBubbleSize val="0"/>
        </c:dLbls>
        <c:gapWidth val="150"/>
        <c:axId val="54730752"/>
        <c:axId val="54732288"/>
      </c:barChart>
      <c:catAx>
        <c:axId val="547307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4732288"/>
        <c:crosses val="autoZero"/>
        <c:auto val="1"/>
        <c:lblAlgn val="ctr"/>
        <c:lblOffset val="100"/>
        <c:noMultiLvlLbl val="0"/>
      </c:catAx>
      <c:valAx>
        <c:axId val="54732288"/>
        <c:scaling>
          <c:orientation val="minMax"/>
          <c:max val="1"/>
        </c:scaling>
        <c:delete val="0"/>
        <c:axPos val="l"/>
        <c:numFmt formatCode="0%" sourceLinked="0"/>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473075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693559898681546"/>
          <c:y val="0.30384615384615382"/>
          <c:w val="0.84677502714590491"/>
          <c:h val="0.57307692307692282"/>
        </c:manualLayout>
      </c:layout>
      <c:barChart>
        <c:barDir val="col"/>
        <c:grouping val="clustered"/>
        <c:varyColors val="0"/>
        <c:ser>
          <c:idx val="0"/>
          <c:order val="0"/>
          <c:tx>
            <c:strRef>
              <c:f>Indicadores!$C$29</c:f>
              <c:strCache>
                <c:ptCount val="1"/>
                <c:pt idx="0">
                  <c:v>Proporção de idosos acamados ou com problemas de locomoção cadastrados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showLegendKey val="0"/>
            <c:showVal val="1"/>
            <c:showCatName val="0"/>
            <c:showSerName val="0"/>
            <c:showPercent val="0"/>
            <c:showBubbleSize val="0"/>
            <c:showLeaderLines val="0"/>
          </c:dLbls>
          <c:cat>
            <c:strRef>
              <c:f>Indicadores!$D$28:$G$28</c:f>
              <c:strCache>
                <c:ptCount val="4"/>
                <c:pt idx="0">
                  <c:v>Mês 1</c:v>
                </c:pt>
                <c:pt idx="1">
                  <c:v>Mês 2</c:v>
                </c:pt>
                <c:pt idx="2">
                  <c:v>Mês 3</c:v>
                </c:pt>
                <c:pt idx="3">
                  <c:v>Mês 4</c:v>
                </c:pt>
              </c:strCache>
            </c:strRef>
          </c:cat>
          <c:val>
            <c:numRef>
              <c:f>Indicadores!$D$29:$G$29</c:f>
              <c:numCache>
                <c:formatCode>0.0%</c:formatCode>
                <c:ptCount val="4"/>
                <c:pt idx="0">
                  <c:v>0.29411764705882354</c:v>
                </c:pt>
                <c:pt idx="1">
                  <c:v>0.58823529411764708</c:v>
                </c:pt>
                <c:pt idx="2">
                  <c:v>1</c:v>
                </c:pt>
                <c:pt idx="3">
                  <c:v>0</c:v>
                </c:pt>
              </c:numCache>
            </c:numRef>
          </c:val>
        </c:ser>
        <c:dLbls>
          <c:showLegendKey val="0"/>
          <c:showVal val="0"/>
          <c:showCatName val="0"/>
          <c:showSerName val="0"/>
          <c:showPercent val="0"/>
          <c:showBubbleSize val="0"/>
        </c:dLbls>
        <c:gapWidth val="150"/>
        <c:axId val="54770304"/>
        <c:axId val="54788480"/>
      </c:barChart>
      <c:catAx>
        <c:axId val="5477030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4788480"/>
        <c:crosses val="autoZero"/>
        <c:auto val="1"/>
        <c:lblAlgn val="ctr"/>
        <c:lblOffset val="100"/>
        <c:noMultiLvlLbl val="0"/>
      </c:catAx>
      <c:valAx>
        <c:axId val="54788480"/>
        <c:scaling>
          <c:orientation val="minMax"/>
          <c:max val="1"/>
        </c:scaling>
        <c:delete val="0"/>
        <c:axPos val="l"/>
        <c:numFmt formatCode="0%" sourceLinked="0"/>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4770304"/>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693559898681546"/>
          <c:y val="0.32113948623081118"/>
          <c:w val="0.84677502714590491"/>
          <c:h val="0.54878266634379125"/>
        </c:manualLayout>
      </c:layout>
      <c:barChart>
        <c:barDir val="col"/>
        <c:grouping val="clustered"/>
        <c:varyColors val="0"/>
        <c:ser>
          <c:idx val="0"/>
          <c:order val="0"/>
          <c:tx>
            <c:strRef>
              <c:f>Indicadores!$C$54</c:f>
              <c:strCache>
                <c:ptCount val="1"/>
                <c:pt idx="0">
                  <c:v>Proporção de idosos com primeira consulta odontológica programática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showLegendKey val="0"/>
            <c:showVal val="1"/>
            <c:showCatName val="0"/>
            <c:showSerName val="0"/>
            <c:showPercent val="0"/>
            <c:showBubbleSize val="0"/>
            <c:showLeaderLines val="0"/>
          </c:dLbls>
          <c:cat>
            <c:strRef>
              <c:f>Indicadores!$D$53:$G$53</c:f>
              <c:strCache>
                <c:ptCount val="4"/>
                <c:pt idx="0">
                  <c:v>Mês 1</c:v>
                </c:pt>
                <c:pt idx="1">
                  <c:v>Mês 2</c:v>
                </c:pt>
                <c:pt idx="2">
                  <c:v>Mês 3</c:v>
                </c:pt>
                <c:pt idx="3">
                  <c:v>Mês 4</c:v>
                </c:pt>
              </c:strCache>
            </c:strRef>
          </c:cat>
          <c:val>
            <c:numRef>
              <c:f>Indicadores!$D$54:$G$54</c:f>
              <c:numCache>
                <c:formatCode>0.0%</c:formatCode>
                <c:ptCount val="4"/>
                <c:pt idx="0">
                  <c:v>0.44444444444444442</c:v>
                </c:pt>
                <c:pt idx="1">
                  <c:v>0.25728155339805825</c:v>
                </c:pt>
                <c:pt idx="2">
                  <c:v>0.27392739273927391</c:v>
                </c:pt>
                <c:pt idx="3">
                  <c:v>0</c:v>
                </c:pt>
              </c:numCache>
            </c:numRef>
          </c:val>
        </c:ser>
        <c:dLbls>
          <c:showLegendKey val="0"/>
          <c:showVal val="0"/>
          <c:showCatName val="0"/>
          <c:showSerName val="0"/>
          <c:showPercent val="0"/>
          <c:showBubbleSize val="0"/>
        </c:dLbls>
        <c:gapWidth val="150"/>
        <c:axId val="54811648"/>
        <c:axId val="54838016"/>
      </c:barChart>
      <c:catAx>
        <c:axId val="5481164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4838016"/>
        <c:crosses val="autoZero"/>
        <c:auto val="1"/>
        <c:lblAlgn val="ctr"/>
        <c:lblOffset val="100"/>
        <c:noMultiLvlLbl val="0"/>
      </c:catAx>
      <c:valAx>
        <c:axId val="54838016"/>
        <c:scaling>
          <c:orientation val="minMax"/>
          <c:max val="1"/>
        </c:scaling>
        <c:delete val="0"/>
        <c:axPos val="l"/>
        <c:numFmt formatCode="0%" sourceLinked="0"/>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4811648"/>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F9297-4D9A-44C3-A2D0-6983141CE3BE}" type="datetimeFigureOut">
              <a:rPr lang="pt-BR" smtClean="0"/>
              <a:pPr/>
              <a:t>08/10/2015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214211-8EB3-4396-A7CC-8E5DFB1B5CE6}" type="slidenum">
              <a:rPr lang="pt-BR" smtClean="0"/>
              <a:pPr/>
              <a:t>‹nº›</a:t>
            </a:fld>
            <a:endParaRPr lang="pt-BR"/>
          </a:p>
        </p:txBody>
      </p:sp>
    </p:spTree>
    <p:extLst>
      <p:ext uri="{BB962C8B-B14F-4D97-AF65-F5344CB8AC3E}">
        <p14:creationId xmlns:p14="http://schemas.microsoft.com/office/powerpoint/2010/main" val="2293141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6214211-8EB3-4396-A7CC-8E5DFB1B5CE6}" type="slidenum">
              <a:rPr lang="pt-BR" smtClean="0"/>
              <a:pPr/>
              <a:t>3</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96214211-8EB3-4396-A7CC-8E5DFB1B5CE6}" type="slidenum">
              <a:rPr lang="pt-BR" smtClean="0"/>
              <a:pPr/>
              <a:t>20</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C337887D-82B2-426D-94A1-303AA66765A8}" type="datetimeFigureOut">
              <a:rPr lang="pt-BR" smtClean="0"/>
              <a:pPr/>
              <a:t>08/10/2015</a:t>
            </a:fld>
            <a:endParaRPr lang="pt-BR" dirty="0"/>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dirty="0"/>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6F182828-B716-41D0-9F6A-FA313BAE2DB0}"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
        <p:nvSpPr>
          <p:cNvPr id="7" name="Título 6"/>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
        <p:nvSpPr>
          <p:cNvPr id="8" name="Título 7"/>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8" name="Espaço Reservado para Rodapé 7"/>
          <p:cNvSpPr>
            <a:spLocks noGrp="1"/>
          </p:cNvSpPr>
          <p:nvPr>
            <p:ph type="ftr" sz="quarter" idx="11"/>
          </p:nvPr>
        </p:nvSpPr>
        <p:spPr/>
        <p:txBody>
          <a:bodyPr/>
          <a:lstStyle>
            <a:extLst/>
          </a:lstStyle>
          <a:p>
            <a:endParaRPr lang="pt-BR" dirty="0"/>
          </a:p>
        </p:txBody>
      </p:sp>
      <p:sp>
        <p:nvSpPr>
          <p:cNvPr id="9" name="Espaço Reservado para Número de Slide 8"/>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4" name="Espaço Reservado para Rodapé 3"/>
          <p:cNvSpPr>
            <a:spLocks noGrp="1"/>
          </p:cNvSpPr>
          <p:nvPr>
            <p:ph type="ftr" sz="quarter" idx="11"/>
          </p:nvPr>
        </p:nvSpPr>
        <p:spPr/>
        <p:txBody>
          <a:bodyPr/>
          <a:lstStyle>
            <a:extLst/>
          </a:lstStyle>
          <a:p>
            <a:endParaRPr lang="pt-BR" dirty="0"/>
          </a:p>
        </p:txBody>
      </p:sp>
      <p:sp>
        <p:nvSpPr>
          <p:cNvPr id="5" name="Espaço Reservado para Número de Slide 4"/>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
        <p:nvSpPr>
          <p:cNvPr id="6" name="Título 5"/>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C337887D-82B2-426D-94A1-303AA66765A8}" type="datetimeFigureOut">
              <a:rPr lang="pt-BR" smtClean="0"/>
              <a:pPr/>
              <a:t>08/10/2015</a:t>
            </a:fld>
            <a:endParaRPr lang="pt-BR" dirty="0"/>
          </a:p>
        </p:txBody>
      </p:sp>
      <p:sp>
        <p:nvSpPr>
          <p:cNvPr id="3" name="Espaço Reservado para Rodapé 2"/>
          <p:cNvSpPr>
            <a:spLocks noGrp="1"/>
          </p:cNvSpPr>
          <p:nvPr>
            <p:ph type="ftr" sz="quarter" idx="11"/>
          </p:nvPr>
        </p:nvSpPr>
        <p:spPr/>
        <p:txBody>
          <a:bodyPr/>
          <a:lstStyle>
            <a:extLst/>
          </a:lstStyle>
          <a:p>
            <a:endParaRPr lang="pt-BR" dirty="0"/>
          </a:p>
        </p:txBody>
      </p:sp>
      <p:sp>
        <p:nvSpPr>
          <p:cNvPr id="4" name="Espaço Reservado para Número de Slide 3"/>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C337887D-82B2-426D-94A1-303AA66765A8}" type="datetimeFigureOut">
              <a:rPr lang="pt-BR" smtClean="0"/>
              <a:pPr/>
              <a:t>08/10/2015</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6F182828-B716-41D0-9F6A-FA313BAE2DB0}" type="slidenum">
              <a:rPr lang="pt-BR" smtClean="0"/>
              <a:pPr/>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dirty="0"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C337887D-82B2-426D-94A1-303AA66765A8}" type="datetimeFigureOut">
              <a:rPr lang="pt-BR" smtClean="0"/>
              <a:pPr/>
              <a:t>08/10/2015</a:t>
            </a:fld>
            <a:endParaRPr lang="pt-BR" dirty="0"/>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dirty="0"/>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6F182828-B716-41D0-9F6A-FA313BAE2DB0}" type="slidenum">
              <a:rPr lang="pt-BR" smtClean="0"/>
              <a:pPr/>
              <a:t>‹nº›</a:t>
            </a:fld>
            <a:endParaRPr lang="pt-BR"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37887D-82B2-426D-94A1-303AA66765A8}" type="datetimeFigureOut">
              <a:rPr lang="pt-BR" smtClean="0"/>
              <a:pPr/>
              <a:t>08/10/2015</a:t>
            </a:fld>
            <a:endParaRPr lang="pt-BR" dirty="0"/>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dirty="0"/>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182828-B716-41D0-9F6A-FA313BAE2DB0}" type="slidenum">
              <a:rPr lang="pt-BR" smtClean="0"/>
              <a:pPr/>
              <a:t>‹nº›</a:t>
            </a:fld>
            <a:endParaRPr lang="pt-BR"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7224" y="2000240"/>
            <a:ext cx="8001056" cy="1662454"/>
          </a:xfrm>
        </p:spPr>
        <p:txBody>
          <a:bodyPr>
            <a:noAutofit/>
          </a:bodyPr>
          <a:lstStyle/>
          <a:p>
            <a:pPr algn="ctr"/>
            <a:r>
              <a:rPr lang="pt-BR" sz="3200" dirty="0">
                <a:latin typeface="Arial" panose="020B0604020202020204" pitchFamily="34" charset="0"/>
                <a:cs typeface="Arial" panose="020B0604020202020204" pitchFamily="34" charset="0"/>
              </a:rPr>
              <a:t>Melhoria da atenção à saúde da pessoa idosa na UBS Marcos Freire, Presidente Figueiredo/AM</a:t>
            </a:r>
          </a:p>
        </p:txBody>
      </p:sp>
      <p:pic>
        <p:nvPicPr>
          <p:cNvPr id="4" name="Imagem 3"/>
          <p:cNvPicPr>
            <a:picLocks noChangeAspect="1"/>
          </p:cNvPicPr>
          <p:nvPr/>
        </p:nvPicPr>
        <p:blipFill>
          <a:blip r:embed="rId2" cstate="print">
            <a:extLst/>
          </a:blip>
          <a:srcRect/>
          <a:stretch>
            <a:fillRect/>
          </a:stretch>
        </p:blipFill>
        <p:spPr>
          <a:xfrm>
            <a:off x="214282" y="214290"/>
            <a:ext cx="1438275" cy="1079500"/>
          </a:xfrm>
          <a:prstGeom prst="rect">
            <a:avLst/>
          </a:prstGeom>
          <a:noFill/>
          <a:ln>
            <a:noFill/>
          </a:ln>
        </p:spPr>
      </p:pic>
      <p:pic>
        <p:nvPicPr>
          <p:cNvPr id="5" name="Imagem 4"/>
          <p:cNvPicPr>
            <a:picLocks noChangeAspect="1"/>
          </p:cNvPicPr>
          <p:nvPr/>
        </p:nvPicPr>
        <p:blipFill>
          <a:blip r:embed="rId3" cstate="print">
            <a:extLst/>
          </a:blip>
          <a:srcRect/>
          <a:stretch>
            <a:fillRect/>
          </a:stretch>
        </p:blipFill>
        <p:spPr>
          <a:xfrm>
            <a:off x="7572396" y="214290"/>
            <a:ext cx="1298574" cy="1079500"/>
          </a:xfrm>
          <a:prstGeom prst="rect">
            <a:avLst/>
          </a:prstGeom>
          <a:noFill/>
          <a:ln>
            <a:noFill/>
          </a:ln>
        </p:spPr>
      </p:pic>
      <p:sp>
        <p:nvSpPr>
          <p:cNvPr id="6" name="Retângulo 5"/>
          <p:cNvSpPr/>
          <p:nvPr/>
        </p:nvSpPr>
        <p:spPr>
          <a:xfrm>
            <a:off x="1857356" y="285728"/>
            <a:ext cx="5643602" cy="1200329"/>
          </a:xfrm>
          <a:prstGeom prst="rect">
            <a:avLst/>
          </a:prstGeom>
        </p:spPr>
        <p:txBody>
          <a:bodyPr wrap="square">
            <a:spAutoFit/>
          </a:bodyPr>
          <a:lstStyle/>
          <a:p>
            <a:pPr algn="ctr"/>
            <a:r>
              <a:rPr lang="pt-BR" altLang="en-US" dirty="0" smtClean="0">
                <a:latin typeface="Arial" charset="0"/>
                <a:ea typeface="Arial" charset="0"/>
              </a:rPr>
              <a:t>UNIVERSIDADE ABERTA DO SUS – UNASUS</a:t>
            </a:r>
            <a:r>
              <a:rPr lang="pt-BR" dirty="0" smtClean="0"/>
              <a:t/>
            </a:r>
            <a:br>
              <a:rPr lang="pt-BR" dirty="0" smtClean="0"/>
            </a:br>
            <a:r>
              <a:rPr lang="pt-BR" altLang="en-US" dirty="0" smtClean="0">
                <a:latin typeface="Arial" charset="0"/>
                <a:ea typeface="Arial" charset="0"/>
              </a:rPr>
              <a:t>UNIVERSIDADE FEDERAL DE PELOTAS</a:t>
            </a:r>
            <a:r>
              <a:rPr lang="pt-BR" dirty="0" smtClean="0"/>
              <a:t/>
            </a:r>
            <a:br>
              <a:rPr lang="pt-BR" dirty="0" smtClean="0"/>
            </a:br>
            <a:r>
              <a:rPr lang="pt-BR" altLang="en-US" dirty="0" smtClean="0">
                <a:latin typeface="Arial" charset="0"/>
                <a:ea typeface="Arial" charset="0"/>
              </a:rPr>
              <a:t>ESPECIALIZAÇÃO EM SAÚDE DA FAMÍLIA</a:t>
            </a:r>
            <a:r>
              <a:rPr lang="pt-BR" dirty="0" smtClean="0"/>
              <a:t/>
            </a:r>
            <a:br>
              <a:rPr lang="pt-BR" dirty="0" smtClean="0"/>
            </a:br>
            <a:r>
              <a:rPr lang="pt-BR" altLang="en-US" dirty="0" smtClean="0">
                <a:latin typeface="Arial" charset="0"/>
                <a:ea typeface="Arial" charset="0"/>
              </a:rPr>
              <a:t>MODALIDADE À DISTÂNCIA</a:t>
            </a:r>
            <a:endParaRPr lang="pt-BR" dirty="0"/>
          </a:p>
        </p:txBody>
      </p:sp>
      <p:sp>
        <p:nvSpPr>
          <p:cNvPr id="7" name="CaixaDeTexto 6"/>
          <p:cNvSpPr txBox="1"/>
          <p:nvPr/>
        </p:nvSpPr>
        <p:spPr>
          <a:xfrm>
            <a:off x="3714744" y="4286256"/>
            <a:ext cx="5214974" cy="646331"/>
          </a:xfrm>
          <a:prstGeom prst="rect">
            <a:avLst/>
          </a:prstGeom>
          <a:noFill/>
        </p:spPr>
        <p:txBody>
          <a:bodyPr wrap="square" rtlCol="0">
            <a:spAutoFit/>
          </a:bodyPr>
          <a:lstStyle/>
          <a:p>
            <a:pPr algn="r"/>
            <a:r>
              <a:rPr lang="pt-BR" dirty="0" smtClean="0"/>
              <a:t>Leonor </a:t>
            </a:r>
            <a:r>
              <a:rPr lang="pt-BR" dirty="0" err="1" smtClean="0"/>
              <a:t>Taveras</a:t>
            </a:r>
            <a:r>
              <a:rPr lang="pt-BR" dirty="0" smtClean="0"/>
              <a:t> </a:t>
            </a:r>
            <a:r>
              <a:rPr lang="pt-BR" dirty="0" err="1" smtClean="0"/>
              <a:t>Clase</a:t>
            </a:r>
            <a:endParaRPr lang="pt-BR" dirty="0" smtClean="0"/>
          </a:p>
          <a:p>
            <a:pPr algn="r"/>
            <a:r>
              <a:rPr lang="pt-BR" dirty="0" smtClean="0"/>
              <a:t>Orientadora: Maria Emilia Nunes Bueno</a:t>
            </a:r>
            <a:endParaRPr lang="pt-BR" dirty="0"/>
          </a:p>
        </p:txBody>
      </p:sp>
    </p:spTree>
    <p:extLst>
      <p:ext uri="{BB962C8B-B14F-4D97-AF65-F5344CB8AC3E}">
        <p14:creationId xmlns:p14="http://schemas.microsoft.com/office/powerpoint/2010/main" val="984836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ctr">
              <a:lnSpc>
                <a:spcPct val="150000"/>
              </a:lnSpc>
              <a:spcBef>
                <a:spcPts val="0"/>
              </a:spcBef>
              <a:buNone/>
            </a:pPr>
            <a:endParaRPr lang="pt-BR" sz="3200" dirty="0" smtClean="0">
              <a:latin typeface="Aharoni" pitchFamily="2" charset="-79"/>
              <a:cs typeface="Aharoni" pitchFamily="2" charset="-79"/>
            </a:endParaRPr>
          </a:p>
          <a:p>
            <a:pPr algn="ctr">
              <a:lnSpc>
                <a:spcPct val="150000"/>
              </a:lnSpc>
              <a:spcBef>
                <a:spcPts val="0"/>
              </a:spcBef>
              <a:buNone/>
            </a:pPr>
            <a:r>
              <a:rPr lang="pt-BR" sz="3200" dirty="0" smtClean="0">
                <a:latin typeface="Aharoni" pitchFamily="2" charset="-79"/>
                <a:cs typeface="Aharoni" pitchFamily="2" charset="-79"/>
              </a:rPr>
              <a:t>Objetivos específicos</a:t>
            </a:r>
          </a:p>
          <a:p>
            <a:pPr algn="ctr">
              <a:lnSpc>
                <a:spcPct val="150000"/>
              </a:lnSpc>
              <a:spcBef>
                <a:spcPts val="0"/>
              </a:spcBef>
              <a:buNone/>
            </a:pPr>
            <a:r>
              <a:rPr lang="pt-BR" sz="3200" dirty="0" smtClean="0">
                <a:latin typeface="Aharoni" pitchFamily="2" charset="-79"/>
                <a:cs typeface="Aharoni" pitchFamily="2" charset="-79"/>
              </a:rPr>
              <a:t>Metas</a:t>
            </a:r>
          </a:p>
          <a:p>
            <a:pPr algn="ctr">
              <a:lnSpc>
                <a:spcPct val="150000"/>
              </a:lnSpc>
              <a:spcBef>
                <a:spcPts val="0"/>
              </a:spcBef>
              <a:buNone/>
            </a:pPr>
            <a:r>
              <a:rPr lang="pt-BR" sz="3200" dirty="0" smtClean="0">
                <a:latin typeface="Aharoni" pitchFamily="2" charset="-79"/>
                <a:cs typeface="Aharoni" pitchFamily="2" charset="-79"/>
              </a:rPr>
              <a:t>Resultados</a:t>
            </a:r>
          </a:p>
          <a:p>
            <a:pPr algn="ctr">
              <a:lnSpc>
                <a:spcPct val="150000"/>
              </a:lnSpc>
              <a:spcBef>
                <a:spcPts val="0"/>
              </a:spcBef>
              <a:buNone/>
            </a:pPr>
            <a:endParaRPr lang="pt-BR" sz="32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p:cNvSpPr txBox="1">
            <a:spLocks noGrp="1"/>
          </p:cNvSpPr>
          <p:nvPr>
            <p:ph idx="1"/>
          </p:nvPr>
        </p:nvSpPr>
        <p:spPr>
          <a:xfrm>
            <a:off x="500034" y="357166"/>
            <a:ext cx="8229600" cy="1620957"/>
          </a:xfrm>
          <a:prstGeom prst="rect">
            <a:avLst/>
          </a:prstGeom>
          <a:noFill/>
        </p:spPr>
        <p:txBody>
          <a:bodyPr wrap="square" rtlCol="0">
            <a:spAutoFit/>
          </a:bodyPr>
          <a:lstStyle/>
          <a:p>
            <a:pPr lvl="0">
              <a:buNone/>
            </a:pPr>
            <a:r>
              <a:rPr lang="pt-BR" sz="2400" b="1" dirty="0" smtClean="0">
                <a:latin typeface="Arial" pitchFamily="34" charset="0"/>
                <a:cs typeface="Arial" pitchFamily="34" charset="0"/>
              </a:rPr>
              <a:t>Objetivo 1: </a:t>
            </a:r>
            <a:r>
              <a:rPr lang="pt-BR" sz="2400" dirty="0" smtClean="0">
                <a:latin typeface="Arial" panose="020B0604020202020204" pitchFamily="34" charset="0"/>
                <a:cs typeface="Arial" panose="020B0604020202020204" pitchFamily="34" charset="0"/>
              </a:rPr>
              <a:t>Ampliar a cobertura do Programa de Saúde do Idoso</a:t>
            </a:r>
            <a:endParaRPr lang="pt-BR" sz="2400" b="1" dirty="0" smtClean="0">
              <a:latin typeface="Arial" pitchFamily="34" charset="0"/>
              <a:cs typeface="Arial" pitchFamily="34" charset="0"/>
            </a:endParaRPr>
          </a:p>
          <a:p>
            <a:pPr lvl="0"/>
            <a:r>
              <a:rPr lang="pt-BR" sz="2400" b="1" dirty="0" smtClean="0">
                <a:latin typeface="Arial" pitchFamily="34" charset="0"/>
                <a:cs typeface="Arial" pitchFamily="34" charset="0"/>
              </a:rPr>
              <a:t>Meta 1.1</a:t>
            </a:r>
            <a:r>
              <a:rPr lang="pt-BR" sz="2400" dirty="0" smtClean="0">
                <a:latin typeface="Arial" pitchFamily="34" charset="0"/>
                <a:cs typeface="Arial" pitchFamily="34" charset="0"/>
              </a:rPr>
              <a:t>: Ampliar a cobertura de atenção à saúde do idoso da área da unidade de saúde para 80%.</a:t>
            </a:r>
            <a:endParaRPr lang="pt-BR" sz="2400" dirty="0"/>
          </a:p>
        </p:txBody>
      </p:sp>
      <p:graphicFrame>
        <p:nvGraphicFramePr>
          <p:cNvPr id="5" name="Gráfico 4"/>
          <p:cNvGraphicFramePr>
            <a:graphicFrameLocks/>
          </p:cNvGraphicFramePr>
          <p:nvPr/>
        </p:nvGraphicFramePr>
        <p:xfrm>
          <a:off x="1214414" y="2928934"/>
          <a:ext cx="5500726" cy="2857520"/>
        </p:xfrm>
        <a:graphic>
          <a:graphicData uri="http://schemas.openxmlformats.org/drawingml/2006/chart">
            <c:chart xmlns:c="http://schemas.openxmlformats.org/drawingml/2006/chart" xmlns:r="http://schemas.openxmlformats.org/officeDocument/2006/relationships" r:id="rId2"/>
          </a:graphicData>
        </a:graphic>
      </p:graphicFrame>
      <p:sp>
        <p:nvSpPr>
          <p:cNvPr id="6" name="CaixaDeTexto 5"/>
          <p:cNvSpPr txBox="1"/>
          <p:nvPr/>
        </p:nvSpPr>
        <p:spPr>
          <a:xfrm>
            <a:off x="1214414" y="2071678"/>
            <a:ext cx="5500726" cy="1107996"/>
          </a:xfrm>
          <a:prstGeom prst="rect">
            <a:avLst/>
          </a:prstGeom>
          <a:noFill/>
        </p:spPr>
        <p:txBody>
          <a:bodyPr wrap="square" rtlCol="0">
            <a:spAutoFit/>
          </a:bodyPr>
          <a:lstStyle/>
          <a:p>
            <a:pPr algn="ctr"/>
            <a:endParaRPr lang="pt-BR" sz="1600" b="1" dirty="0" smtClean="0">
              <a:latin typeface="Arial" pitchFamily="34" charset="0"/>
              <a:cs typeface="Arial" pitchFamily="34" charset="0"/>
            </a:endParaRPr>
          </a:p>
          <a:p>
            <a:pPr algn="ctr"/>
            <a:r>
              <a:rPr lang="pt-BR" sz="1600" b="1" dirty="0" smtClean="0">
                <a:latin typeface="Arial" pitchFamily="34" charset="0"/>
                <a:cs typeface="Arial" pitchFamily="34" charset="0"/>
              </a:rPr>
              <a:t>Cobertura do programa de atenção à saúde do idoso na unidade de saúde</a:t>
            </a:r>
          </a:p>
          <a:p>
            <a:endParaRPr lang="pt-BR" dirty="0"/>
          </a:p>
        </p:txBody>
      </p:sp>
      <p:sp>
        <p:nvSpPr>
          <p:cNvPr id="7" name="Espaço Reservado para Conteúdo 2"/>
          <p:cNvSpPr txBox="1">
            <a:spLocks/>
          </p:cNvSpPr>
          <p:nvPr/>
        </p:nvSpPr>
        <p:spPr>
          <a:xfrm>
            <a:off x="6929422" y="3357562"/>
            <a:ext cx="2214578" cy="1357322"/>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1 (n= 108)</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2 (n=206)</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3 (n= 303)</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pt-BR" sz="20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428604"/>
            <a:ext cx="8358246" cy="5929354"/>
          </a:xfrm>
        </p:spPr>
        <p:txBody>
          <a:bodyPr>
            <a:normAutofit/>
          </a:bodyPr>
          <a:lstStyle/>
          <a:p>
            <a:pPr>
              <a:lnSpc>
                <a:spcPct val="150000"/>
              </a:lnSpc>
              <a:spcBef>
                <a:spcPts val="0"/>
              </a:spcBef>
              <a:buNone/>
            </a:pPr>
            <a:r>
              <a:rPr lang="pt-BR" sz="2000" b="1" dirty="0" smtClean="0">
                <a:latin typeface="Arial" panose="020B0604020202020204" pitchFamily="34" charset="0"/>
                <a:cs typeface="Arial" panose="020B0604020202020204" pitchFamily="34" charset="0"/>
              </a:rPr>
              <a:t>Objetivo 2: </a:t>
            </a:r>
            <a:r>
              <a:rPr lang="pt-BR" sz="2000" dirty="0" smtClean="0">
                <a:latin typeface="Arial" panose="020B0604020202020204" pitchFamily="34" charset="0"/>
                <a:cs typeface="Arial" panose="020B0604020202020204" pitchFamily="34" charset="0"/>
              </a:rPr>
              <a:t>Melhorar a qualidade da atenção ao idoso na Unidade de Saúde</a:t>
            </a:r>
          </a:p>
          <a:p>
            <a:pPr>
              <a:lnSpc>
                <a:spcPct val="150000"/>
              </a:lnSpc>
              <a:spcBef>
                <a:spcPts val="0"/>
              </a:spcBef>
            </a:pPr>
            <a:r>
              <a:rPr lang="pt-BR" sz="2000" b="1" dirty="0" smtClean="0">
                <a:latin typeface="Arial" panose="020B0604020202020204" pitchFamily="34" charset="0"/>
                <a:cs typeface="Arial" panose="020B0604020202020204" pitchFamily="34" charset="0"/>
              </a:rPr>
              <a:t>Meta 2.1: </a:t>
            </a:r>
            <a:r>
              <a:rPr lang="pt-BR" sz="2000" dirty="0" smtClean="0">
                <a:latin typeface="Arial" panose="020B0604020202020204" pitchFamily="34" charset="0"/>
                <a:cs typeface="Arial" panose="020B0604020202020204" pitchFamily="34" charset="0"/>
              </a:rPr>
              <a:t>Realizar Avaliação Multidimensional Rápida de 100% dos idosos da área de abrangência utilizando como modelo a proposta de avaliação do Ministério da Saúde.</a:t>
            </a:r>
          </a:p>
          <a:p>
            <a:pPr>
              <a:lnSpc>
                <a:spcPct val="150000"/>
              </a:lnSpc>
              <a:spcBef>
                <a:spcPts val="0"/>
              </a:spcBef>
            </a:pPr>
            <a:r>
              <a:rPr lang="pt-BR" sz="2000" dirty="0" smtClean="0">
                <a:latin typeface="Arial" panose="020B0604020202020204" pitchFamily="34" charset="0"/>
                <a:cs typeface="Arial" panose="020B0604020202020204" pitchFamily="34" charset="0"/>
              </a:rPr>
              <a:t>Meta 2.2: Realizar exame clínico apropriado em 100% das consultas, incluindo exame físico dos pés, com palpação dos pulsos tibial posterior e pedioso e medida da sensibilidade a cada 3 meses para diabéticos.</a:t>
            </a:r>
          </a:p>
          <a:p>
            <a:pPr>
              <a:lnSpc>
                <a:spcPct val="150000"/>
              </a:lnSpc>
              <a:spcBef>
                <a:spcPts val="0"/>
              </a:spcBef>
            </a:pPr>
            <a:r>
              <a:rPr lang="pt-BR" sz="2000" dirty="0" smtClean="0">
                <a:latin typeface="Arial" panose="020B0604020202020204" pitchFamily="34" charset="0"/>
                <a:cs typeface="Arial" panose="020B0604020202020204" pitchFamily="34" charset="0"/>
              </a:rPr>
              <a:t>Meta 2.3: Realizar a solicitação de exames complementares periódicos em 100% dos idosos hipertensos e/ou diabéticos.</a:t>
            </a:r>
          </a:p>
          <a:p>
            <a:endParaRPr lang="pt-BR" dirty="0"/>
          </a:p>
        </p:txBody>
      </p:sp>
      <p:sp>
        <p:nvSpPr>
          <p:cNvPr id="3" name="CaixaDeTexto 2"/>
          <p:cNvSpPr txBox="1"/>
          <p:nvPr/>
        </p:nvSpPr>
        <p:spPr>
          <a:xfrm>
            <a:off x="4000496" y="5929330"/>
            <a:ext cx="4357718"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BR" sz="2800" dirty="0" smtClean="0">
                <a:latin typeface="Arial" pitchFamily="34" charset="0"/>
                <a:cs typeface="Arial" pitchFamily="34" charset="0"/>
              </a:rPr>
              <a:t>Metas atingidas em 100%</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28596" y="357167"/>
            <a:ext cx="8215370" cy="1143008"/>
          </a:xfrm>
        </p:spPr>
        <p:txBody>
          <a:bodyPr/>
          <a:lstStyle/>
          <a:p>
            <a:r>
              <a:rPr lang="pt-BR" dirty="0" smtClean="0">
                <a:latin typeface="Arial" panose="020B0604020202020204" pitchFamily="34" charset="0"/>
                <a:cs typeface="Arial" panose="020B0604020202020204" pitchFamily="34" charset="0"/>
              </a:rPr>
              <a:t>Meta 2.4: Priorizar a prescrição de medicamentos da Farmácia Popular a 100% dos idosos.</a:t>
            </a:r>
          </a:p>
          <a:p>
            <a:endParaRPr lang="pt-BR" dirty="0"/>
          </a:p>
        </p:txBody>
      </p:sp>
      <p:graphicFrame>
        <p:nvGraphicFramePr>
          <p:cNvPr id="4" name="Chart 10"/>
          <p:cNvGraphicFramePr>
            <a:graphicFrameLocks/>
          </p:cNvGraphicFramePr>
          <p:nvPr/>
        </p:nvGraphicFramePr>
        <p:xfrm>
          <a:off x="928662" y="2500306"/>
          <a:ext cx="5312838" cy="2857520"/>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928662" y="1571612"/>
            <a:ext cx="5357850" cy="1200329"/>
          </a:xfrm>
          <a:prstGeom prst="rect">
            <a:avLst/>
          </a:prstGeom>
          <a:noFill/>
        </p:spPr>
        <p:txBody>
          <a:bodyPr wrap="square" rtlCol="0">
            <a:spAutoFit/>
          </a:bodyPr>
          <a:lstStyle/>
          <a:p>
            <a:pPr algn="ctr"/>
            <a:endParaRPr lang="pt-BR" b="1" dirty="0" smtClean="0">
              <a:latin typeface="Arial" pitchFamily="34" charset="0"/>
              <a:cs typeface="Arial" pitchFamily="34" charset="0"/>
            </a:endParaRPr>
          </a:p>
          <a:p>
            <a:pPr algn="ctr"/>
            <a:r>
              <a:rPr lang="pt-BR" b="1" dirty="0" smtClean="0">
                <a:latin typeface="Arial" pitchFamily="34" charset="0"/>
                <a:cs typeface="Arial" pitchFamily="34" charset="0"/>
              </a:rPr>
              <a:t>Proporção de idosos com prescrição de medicamentos da Farmácia Popular priorizada.</a:t>
            </a:r>
          </a:p>
          <a:p>
            <a:endParaRPr lang="pt-BR" dirty="0"/>
          </a:p>
        </p:txBody>
      </p:sp>
      <p:sp>
        <p:nvSpPr>
          <p:cNvPr id="6" name="Espaço Reservado para Conteúdo 2"/>
          <p:cNvSpPr txBox="1">
            <a:spLocks/>
          </p:cNvSpPr>
          <p:nvPr/>
        </p:nvSpPr>
        <p:spPr>
          <a:xfrm>
            <a:off x="6572264" y="3071810"/>
            <a:ext cx="2214578" cy="1357322"/>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1 (n= 106)</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2 (n=204)</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3 (n= 301)</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pt-BR" sz="20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57158" y="571480"/>
            <a:ext cx="8186766" cy="876102"/>
          </a:xfrm>
        </p:spPr>
        <p:txBody>
          <a:bodyPr>
            <a:normAutofit fontScale="62500" lnSpcReduction="20000"/>
          </a:bodyPr>
          <a:lstStyle/>
          <a:p>
            <a:pPr algn="just">
              <a:lnSpc>
                <a:spcPct val="170000"/>
              </a:lnSpc>
              <a:spcBef>
                <a:spcPts val="0"/>
              </a:spcBef>
            </a:pPr>
            <a:r>
              <a:rPr lang="pt-BR" b="1" dirty="0" smtClean="0">
                <a:latin typeface="Arial" panose="020B0604020202020204" pitchFamily="34" charset="0"/>
                <a:cs typeface="Arial" panose="020B0604020202020204" pitchFamily="34" charset="0"/>
              </a:rPr>
              <a:t>Meta 2.5:</a:t>
            </a:r>
            <a:r>
              <a:rPr lang="pt-BR" dirty="0" smtClean="0">
                <a:latin typeface="Arial" panose="020B0604020202020204" pitchFamily="34" charset="0"/>
                <a:cs typeface="Arial" panose="020B0604020202020204" pitchFamily="34" charset="0"/>
              </a:rPr>
              <a:t> Cadastrar 100% dos idosos acamados ou com problemas de locomoção. (Estimativa de 8% dos idosos da área).</a:t>
            </a:r>
          </a:p>
          <a:p>
            <a:pPr algn="just">
              <a:lnSpc>
                <a:spcPct val="170000"/>
              </a:lnSpc>
              <a:spcBef>
                <a:spcPts val="0"/>
              </a:spcBef>
            </a:pPr>
            <a:endParaRPr lang="pt-BR" dirty="0"/>
          </a:p>
        </p:txBody>
      </p:sp>
      <p:graphicFrame>
        <p:nvGraphicFramePr>
          <p:cNvPr id="4" name="Chart 1"/>
          <p:cNvGraphicFramePr>
            <a:graphicFrameLocks/>
          </p:cNvGraphicFramePr>
          <p:nvPr/>
        </p:nvGraphicFramePr>
        <p:xfrm>
          <a:off x="1571604" y="2928934"/>
          <a:ext cx="5286412" cy="3339048"/>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1571604" y="2000240"/>
            <a:ext cx="5286412" cy="1200329"/>
          </a:xfrm>
          <a:prstGeom prst="rect">
            <a:avLst/>
          </a:prstGeom>
          <a:noFill/>
        </p:spPr>
        <p:txBody>
          <a:bodyPr wrap="square" rtlCol="0">
            <a:spAutoFit/>
          </a:bodyPr>
          <a:lstStyle/>
          <a:p>
            <a:pPr algn="ctr"/>
            <a:endParaRPr lang="pt-BR" b="1" dirty="0" smtClean="0">
              <a:latin typeface="Arial" pitchFamily="34" charset="0"/>
              <a:cs typeface="Arial" pitchFamily="34" charset="0"/>
            </a:endParaRPr>
          </a:p>
          <a:p>
            <a:pPr algn="ctr"/>
            <a:r>
              <a:rPr lang="pt-BR" b="1" dirty="0" smtClean="0">
                <a:latin typeface="Arial" pitchFamily="34" charset="0"/>
                <a:cs typeface="Arial" pitchFamily="34" charset="0"/>
              </a:rPr>
              <a:t>Proporção de idosos acamados ou com problemas de locomoção cadastrados</a:t>
            </a:r>
          </a:p>
          <a:p>
            <a:pPr algn="ctr"/>
            <a:endParaRPr lang="pt-BR" b="1" dirty="0">
              <a:latin typeface="Arial" pitchFamily="34" charset="0"/>
              <a:cs typeface="Arial" pitchFamily="34" charset="0"/>
            </a:endParaRPr>
          </a:p>
        </p:txBody>
      </p:sp>
      <p:sp>
        <p:nvSpPr>
          <p:cNvPr id="6" name="Espaço Reservado para Conteúdo 2"/>
          <p:cNvSpPr txBox="1">
            <a:spLocks/>
          </p:cNvSpPr>
          <p:nvPr/>
        </p:nvSpPr>
        <p:spPr>
          <a:xfrm>
            <a:off x="6929422" y="3286124"/>
            <a:ext cx="2214578" cy="1357322"/>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1 (n= </a:t>
            </a:r>
            <a:r>
              <a:rPr lang="pt-BR" sz="2000" b="1" dirty="0" smtClean="0">
                <a:latin typeface="Arial" pitchFamily="34" charset="0"/>
                <a:cs typeface="Arial" pitchFamily="34" charset="0"/>
              </a:rPr>
              <a:t>5</a:t>
            </a: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2 (n=</a:t>
            </a:r>
            <a:r>
              <a:rPr kumimoji="0" lang="pt-BR" sz="2000" b="1" i="0" u="none" strike="noStrike" kern="1200" cap="none" spc="0" normalizeH="0" noProof="0" dirty="0" smtClean="0">
                <a:ln>
                  <a:noFill/>
                </a:ln>
                <a:solidFill>
                  <a:schemeClr val="tx1"/>
                </a:solidFill>
                <a:effectLst/>
                <a:uLnTx/>
                <a:uFillTx/>
                <a:latin typeface="Arial" pitchFamily="34" charset="0"/>
                <a:cs typeface="Arial" pitchFamily="34" charset="0"/>
              </a:rPr>
              <a:t> 10</a:t>
            </a: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3 (n= </a:t>
            </a:r>
            <a:r>
              <a:rPr lang="pt-BR" sz="2000" b="1" dirty="0" smtClean="0">
                <a:latin typeface="Arial" pitchFamily="34" charset="0"/>
                <a:cs typeface="Arial" pitchFamily="34" charset="0"/>
              </a:rPr>
              <a:t>2</a:t>
            </a: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1)</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pt-BR" sz="20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
        <p:nvSpPr>
          <p:cNvPr id="7" name="CaixaDeTexto 6"/>
          <p:cNvSpPr txBox="1"/>
          <p:nvPr/>
        </p:nvSpPr>
        <p:spPr>
          <a:xfrm>
            <a:off x="785786" y="1571612"/>
            <a:ext cx="792961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dirty="0" smtClean="0">
                <a:latin typeface="Arial" pitchFamily="34" charset="0"/>
                <a:cs typeface="Arial" pitchFamily="34" charset="0"/>
              </a:rPr>
              <a:t>Total de idosos acamados na </a:t>
            </a:r>
            <a:r>
              <a:rPr lang="pt-BR" dirty="0" err="1" smtClean="0">
                <a:latin typeface="Arial" pitchFamily="34" charset="0"/>
                <a:cs typeface="Arial" pitchFamily="34" charset="0"/>
              </a:rPr>
              <a:t>area</a:t>
            </a:r>
            <a:r>
              <a:rPr lang="pt-BR" dirty="0" smtClean="0">
                <a:latin typeface="Arial" pitchFamily="34" charset="0"/>
                <a:cs typeface="Arial" pitchFamily="34" charset="0"/>
              </a:rPr>
              <a:t> adstrita: Mês 1 e 2: 17; Mês 3: 21</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243982" y="332656"/>
            <a:ext cx="8640960" cy="5216813"/>
          </a:xfrm>
          <a:prstGeom prst="rect">
            <a:avLst/>
          </a:prstGeom>
        </p:spPr>
        <p:txBody>
          <a:bodyPr wrap="square">
            <a:spAutoFit/>
          </a:bodyPr>
          <a:lstStyle/>
          <a:p>
            <a:r>
              <a:rPr lang="pt-BR" dirty="0" smtClean="0">
                <a:latin typeface="Arial" panose="020B0604020202020204" pitchFamily="34" charset="0"/>
                <a:cs typeface="Arial" panose="020B0604020202020204" pitchFamily="34" charset="0"/>
              </a:rPr>
              <a:t>	</a:t>
            </a:r>
            <a:endParaRPr lang="pt-BR" b="1" dirty="0">
              <a:latin typeface="Arial" panose="020B0604020202020204" pitchFamily="34" charset="0"/>
              <a:cs typeface="Arial" panose="020B0604020202020204" pitchFamily="34" charset="0"/>
            </a:endParaRPr>
          </a:p>
          <a:p>
            <a:pPr algn="just">
              <a:lnSpc>
                <a:spcPct val="150000"/>
              </a:lnSpc>
            </a:pPr>
            <a:r>
              <a:rPr lang="pt-BR" sz="2200" b="1" dirty="0" smtClean="0">
                <a:latin typeface="Arial" panose="020B0604020202020204" pitchFamily="34" charset="0"/>
                <a:cs typeface="Arial" panose="020B0604020202020204" pitchFamily="34" charset="0"/>
              </a:rPr>
              <a:t>Meta 2.6: </a:t>
            </a:r>
            <a:r>
              <a:rPr lang="pt-BR" sz="2200" dirty="0" smtClean="0">
                <a:latin typeface="Arial" panose="020B0604020202020204" pitchFamily="34" charset="0"/>
                <a:cs typeface="Arial" panose="020B0604020202020204" pitchFamily="34" charset="0"/>
              </a:rPr>
              <a:t>Realizar visita domiciliar a 100% dos idosos acamados ou com problemas de locomoção.</a:t>
            </a:r>
          </a:p>
          <a:p>
            <a:pPr algn="just">
              <a:lnSpc>
                <a:spcPct val="150000"/>
              </a:lnSpc>
            </a:pPr>
            <a:r>
              <a:rPr lang="pt-BR" sz="2200" b="1" dirty="0" smtClean="0">
                <a:latin typeface="Arial" panose="020B0604020202020204" pitchFamily="34" charset="0"/>
                <a:cs typeface="Arial" panose="020B0604020202020204" pitchFamily="34" charset="0"/>
              </a:rPr>
              <a:t>Meta 2.7: </a:t>
            </a:r>
            <a:r>
              <a:rPr lang="pt-BR" sz="2200" dirty="0" smtClean="0">
                <a:latin typeface="Arial" panose="020B0604020202020204" pitchFamily="34" charset="0"/>
                <a:cs typeface="Arial" panose="020B0604020202020204" pitchFamily="34" charset="0"/>
              </a:rPr>
              <a:t>Rastrear 100% dos idosos para Hipertensão Arterial Sistêmica (HAS).</a:t>
            </a:r>
          </a:p>
          <a:p>
            <a:pPr algn="just">
              <a:lnSpc>
                <a:spcPct val="150000"/>
              </a:lnSpc>
            </a:pPr>
            <a:r>
              <a:rPr lang="pt-BR" sz="2200" b="1" dirty="0" smtClean="0">
                <a:latin typeface="Arial" panose="020B0604020202020204" pitchFamily="34" charset="0"/>
                <a:cs typeface="Arial" panose="020B0604020202020204" pitchFamily="34" charset="0"/>
              </a:rPr>
              <a:t>Meta 2.8:</a:t>
            </a:r>
            <a:r>
              <a:rPr lang="pt-BR" sz="2200" dirty="0" smtClean="0">
                <a:latin typeface="Arial" panose="020B0604020202020204" pitchFamily="34" charset="0"/>
                <a:cs typeface="Arial" panose="020B0604020202020204" pitchFamily="34" charset="0"/>
              </a:rPr>
              <a:t> Rastrear 100% dos idosos com pressão arterial sustentada maior que 135/80 </a:t>
            </a:r>
            <a:r>
              <a:rPr lang="pt-BR" sz="2200" dirty="0" err="1" smtClean="0">
                <a:latin typeface="Arial" panose="020B0604020202020204" pitchFamily="34" charset="0"/>
                <a:cs typeface="Arial" panose="020B0604020202020204" pitchFamily="34" charset="0"/>
              </a:rPr>
              <a:t>mmHg</a:t>
            </a:r>
            <a:r>
              <a:rPr lang="pt-BR" sz="2200" dirty="0" smtClean="0">
                <a:latin typeface="Arial" panose="020B0604020202020204" pitchFamily="34" charset="0"/>
                <a:cs typeface="Arial" panose="020B0604020202020204" pitchFamily="34" charset="0"/>
              </a:rPr>
              <a:t> ou com diagnóstico de hipertensão arterial para Diabetes </a:t>
            </a:r>
            <a:r>
              <a:rPr lang="pt-BR" sz="2200" dirty="0" err="1" smtClean="0">
                <a:latin typeface="Arial" panose="020B0604020202020204" pitchFamily="34" charset="0"/>
                <a:cs typeface="Arial" panose="020B0604020202020204" pitchFamily="34" charset="0"/>
              </a:rPr>
              <a:t>Mellitus</a:t>
            </a:r>
            <a:r>
              <a:rPr lang="pt-BR" sz="2200" dirty="0" smtClean="0">
                <a:latin typeface="Arial" panose="020B0604020202020204" pitchFamily="34" charset="0"/>
                <a:cs typeface="Arial" panose="020B0604020202020204" pitchFamily="34" charset="0"/>
              </a:rPr>
              <a:t> (DM).</a:t>
            </a:r>
          </a:p>
          <a:p>
            <a:pPr algn="just">
              <a:lnSpc>
                <a:spcPct val="150000"/>
              </a:lnSpc>
            </a:pPr>
            <a:r>
              <a:rPr lang="pt-BR" sz="2200" b="1" dirty="0" smtClean="0">
                <a:latin typeface="Arial" panose="020B0604020202020204" pitchFamily="34" charset="0"/>
                <a:cs typeface="Arial" panose="020B0604020202020204" pitchFamily="34" charset="0"/>
              </a:rPr>
              <a:t>Meta 2.9: </a:t>
            </a:r>
            <a:r>
              <a:rPr lang="pt-BR" sz="2200" dirty="0" smtClean="0">
                <a:latin typeface="Arial" panose="020B0604020202020204" pitchFamily="34" charset="0"/>
                <a:cs typeface="Arial" panose="020B0604020202020204" pitchFamily="34" charset="0"/>
              </a:rPr>
              <a:t>Realizar avaliação da necessidade de atendimento odontológico em 100% dos idosos.</a:t>
            </a:r>
          </a:p>
          <a:p>
            <a:endParaRPr lang="pt-BR" dirty="0">
              <a:latin typeface="Arial" panose="020B0604020202020204" pitchFamily="34" charset="0"/>
              <a:cs typeface="Arial" panose="020B0604020202020204" pitchFamily="34" charset="0"/>
            </a:endParaRPr>
          </a:p>
        </p:txBody>
      </p:sp>
      <p:sp>
        <p:nvSpPr>
          <p:cNvPr id="3" name="CaixaDeTexto 2"/>
          <p:cNvSpPr txBox="1"/>
          <p:nvPr/>
        </p:nvSpPr>
        <p:spPr>
          <a:xfrm>
            <a:off x="3929058" y="5572140"/>
            <a:ext cx="4357718"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BR" sz="2800" dirty="0" smtClean="0">
                <a:latin typeface="Arial" pitchFamily="34" charset="0"/>
                <a:cs typeface="Arial" pitchFamily="34" charset="0"/>
              </a:rPr>
              <a:t>Metas atingidas em 100%</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3088934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642910" y="1000108"/>
            <a:ext cx="8143932" cy="646331"/>
          </a:xfrm>
          <a:prstGeom prst="rect">
            <a:avLst/>
          </a:prstGeom>
          <a:noFill/>
        </p:spPr>
        <p:txBody>
          <a:bodyPr wrap="square" rtlCol="0">
            <a:spAutoFit/>
          </a:bodyPr>
          <a:lstStyle/>
          <a:p>
            <a:r>
              <a:rPr lang="pt-BR" b="1" dirty="0" smtClean="0">
                <a:latin typeface="Arial" panose="020B0604020202020204" pitchFamily="34" charset="0"/>
                <a:cs typeface="Arial" panose="020B0604020202020204" pitchFamily="34" charset="0"/>
              </a:rPr>
              <a:t>Meta 2.10: </a:t>
            </a:r>
            <a:r>
              <a:rPr lang="pt-BR" dirty="0" smtClean="0">
                <a:latin typeface="Arial" panose="020B0604020202020204" pitchFamily="34" charset="0"/>
                <a:cs typeface="Arial" panose="020B0604020202020204" pitchFamily="34" charset="0"/>
              </a:rPr>
              <a:t>Realizar a primeira consulta odontológica para 100% dos idosos.</a:t>
            </a:r>
          </a:p>
          <a:p>
            <a:endParaRPr lang="pt-BR" dirty="0"/>
          </a:p>
        </p:txBody>
      </p:sp>
      <p:graphicFrame>
        <p:nvGraphicFramePr>
          <p:cNvPr id="4" name="Chart 4"/>
          <p:cNvGraphicFramePr>
            <a:graphicFrameLocks/>
          </p:cNvGraphicFramePr>
          <p:nvPr/>
        </p:nvGraphicFramePr>
        <p:xfrm>
          <a:off x="1000100" y="2571744"/>
          <a:ext cx="5942567" cy="3530088"/>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928662" y="1857364"/>
            <a:ext cx="6215106" cy="646331"/>
          </a:xfrm>
          <a:prstGeom prst="rect">
            <a:avLst/>
          </a:prstGeom>
          <a:noFill/>
        </p:spPr>
        <p:txBody>
          <a:bodyPr wrap="square" rtlCol="0">
            <a:spAutoFit/>
          </a:bodyPr>
          <a:lstStyle/>
          <a:p>
            <a:pPr algn="ctr"/>
            <a:r>
              <a:rPr lang="pt-BR" b="1" dirty="0" smtClean="0">
                <a:latin typeface="Arial" pitchFamily="34" charset="0"/>
                <a:cs typeface="Arial" pitchFamily="34" charset="0"/>
              </a:rPr>
              <a:t>Proporção de idosos com primeira consulta odontológica programática</a:t>
            </a:r>
            <a:endParaRPr lang="pt-BR" b="1" dirty="0">
              <a:latin typeface="Arial" pitchFamily="34" charset="0"/>
              <a:cs typeface="Arial" pitchFamily="34" charset="0"/>
            </a:endParaRPr>
          </a:p>
        </p:txBody>
      </p:sp>
      <p:sp>
        <p:nvSpPr>
          <p:cNvPr id="6" name="Espaço Reservado para Conteúdo 2"/>
          <p:cNvSpPr txBox="1">
            <a:spLocks/>
          </p:cNvSpPr>
          <p:nvPr/>
        </p:nvSpPr>
        <p:spPr>
          <a:xfrm>
            <a:off x="6929422" y="3429000"/>
            <a:ext cx="2214578" cy="1357322"/>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1 (n= </a:t>
            </a:r>
            <a:r>
              <a:rPr lang="pt-BR" sz="2000" b="1" noProof="0" dirty="0" smtClean="0">
                <a:latin typeface="Arial" pitchFamily="34" charset="0"/>
                <a:cs typeface="Arial" pitchFamily="34" charset="0"/>
              </a:rPr>
              <a:t>48</a:t>
            </a: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2 (n=</a:t>
            </a:r>
            <a:r>
              <a:rPr kumimoji="0" lang="pt-BR" sz="2000" b="1" i="0" u="none" strike="noStrike" kern="1200" cap="none" spc="0" normalizeH="0" noProof="0" dirty="0" smtClean="0">
                <a:ln>
                  <a:noFill/>
                </a:ln>
                <a:solidFill>
                  <a:schemeClr val="tx1"/>
                </a:solidFill>
                <a:effectLst/>
                <a:uLnTx/>
                <a:uFillTx/>
                <a:latin typeface="Arial" pitchFamily="34" charset="0"/>
                <a:cs typeface="Arial" pitchFamily="34" charset="0"/>
              </a:rPr>
              <a:t> 53</a:t>
            </a: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Mês 3 (n= </a:t>
            </a:r>
            <a:r>
              <a:rPr lang="pt-BR" sz="2000" b="1" noProof="0" dirty="0" smtClean="0">
                <a:latin typeface="Arial" pitchFamily="34" charset="0"/>
                <a:cs typeface="Arial" pitchFamily="34" charset="0"/>
              </a:rPr>
              <a:t>83</a:t>
            </a:r>
            <a:r>
              <a:rPr kumimoji="0" lang="pt-BR" sz="2000" b="1" i="0" u="none" strike="noStrike" kern="1200" cap="none" spc="0" normalizeH="0" baseline="0" noProof="0" dirty="0" smtClean="0">
                <a:ln>
                  <a:noFill/>
                </a:ln>
                <a:solidFill>
                  <a:schemeClr val="tx1"/>
                </a:solidFill>
                <a:effectLst/>
                <a:uLnTx/>
                <a:uFillTx/>
                <a:latin typeface="Arial" pitchFamily="34" charset="0"/>
                <a:cs typeface="Arial" pitchFamily="34" charset="0"/>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pt-BR" sz="20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57158" y="332656"/>
            <a:ext cx="8358246" cy="5027017"/>
          </a:xfrm>
          <a:prstGeom prst="rect">
            <a:avLst/>
          </a:prstGeom>
        </p:spPr>
        <p:txBody>
          <a:bodyPr wrap="square">
            <a:spAutoFit/>
          </a:bodyPr>
          <a:lstStyle/>
          <a:p>
            <a:pPr algn="just">
              <a:lnSpc>
                <a:spcPct val="150000"/>
              </a:lnSpc>
            </a:pPr>
            <a:r>
              <a:rPr lang="pt-BR" b="1" dirty="0" smtClean="0">
                <a:latin typeface="Arial" panose="020B0604020202020204" pitchFamily="34" charset="0"/>
                <a:cs typeface="Arial" panose="020B0604020202020204" pitchFamily="34" charset="0"/>
              </a:rPr>
              <a:t>Objetivo 3: </a:t>
            </a:r>
            <a:r>
              <a:rPr lang="pt-BR" dirty="0" smtClean="0">
                <a:latin typeface="Arial" panose="020B0604020202020204" pitchFamily="34" charset="0"/>
                <a:cs typeface="Arial" panose="020B0604020202020204" pitchFamily="34" charset="0"/>
              </a:rPr>
              <a:t>Melhorar a adesão dos idosos ao Programa de Saúde do Idoso</a:t>
            </a:r>
          </a:p>
          <a:p>
            <a:pPr algn="just">
              <a:lnSpc>
                <a:spcPct val="150000"/>
              </a:lnSpc>
            </a:pPr>
            <a:r>
              <a:rPr lang="pt-BR" b="1" dirty="0" smtClean="0">
                <a:latin typeface="Arial" panose="020B0604020202020204" pitchFamily="34" charset="0"/>
                <a:cs typeface="Arial" panose="020B0604020202020204" pitchFamily="34" charset="0"/>
              </a:rPr>
              <a:t>Meta 3.1: </a:t>
            </a:r>
            <a:r>
              <a:rPr lang="pt-BR" dirty="0" smtClean="0">
                <a:latin typeface="Arial" panose="020B0604020202020204" pitchFamily="34" charset="0"/>
                <a:cs typeface="Arial" panose="020B0604020202020204" pitchFamily="34" charset="0"/>
              </a:rPr>
              <a:t>Buscar 100% dos idosos faltosos às consultas programadas.</a:t>
            </a:r>
          </a:p>
          <a:p>
            <a:pPr algn="just">
              <a:lnSpc>
                <a:spcPct val="150000"/>
              </a:lnSpc>
            </a:pPr>
            <a:r>
              <a:rPr lang="pt-BR" dirty="0" smtClean="0">
                <a:latin typeface="Arial" panose="020B0604020202020204" pitchFamily="34" charset="0"/>
                <a:cs typeface="Arial" panose="020B0604020202020204" pitchFamily="34" charset="0"/>
              </a:rPr>
              <a:t>	</a:t>
            </a:r>
            <a:r>
              <a:rPr lang="pt-BR" b="1" dirty="0" smtClean="0">
                <a:latin typeface="Arial" panose="020B0604020202020204" pitchFamily="34" charset="0"/>
                <a:cs typeface="Arial" panose="020B0604020202020204" pitchFamily="34" charset="0"/>
              </a:rPr>
              <a:t>Objetivo 4:</a:t>
            </a:r>
            <a:r>
              <a:rPr lang="pt-BR" dirty="0" smtClean="0">
                <a:latin typeface="Arial" panose="020B0604020202020204" pitchFamily="34" charset="0"/>
                <a:cs typeface="Arial" panose="020B0604020202020204" pitchFamily="34" charset="0"/>
              </a:rPr>
              <a:t> Melhorar o registro das informações</a:t>
            </a:r>
          </a:p>
          <a:p>
            <a:pPr algn="just">
              <a:lnSpc>
                <a:spcPct val="150000"/>
              </a:lnSpc>
            </a:pPr>
            <a:r>
              <a:rPr lang="pt-BR" b="1" dirty="0" smtClean="0">
                <a:latin typeface="Arial" panose="020B0604020202020204" pitchFamily="34" charset="0"/>
                <a:cs typeface="Arial" panose="020B0604020202020204" pitchFamily="34" charset="0"/>
              </a:rPr>
              <a:t>Meta 4.1: </a:t>
            </a:r>
            <a:r>
              <a:rPr lang="pt-BR" dirty="0" smtClean="0">
                <a:latin typeface="Arial" panose="020B0604020202020204" pitchFamily="34" charset="0"/>
                <a:cs typeface="Arial" panose="020B0604020202020204" pitchFamily="34" charset="0"/>
              </a:rPr>
              <a:t>Manter registro específico de 100% das pessoas idosas.</a:t>
            </a:r>
          </a:p>
          <a:p>
            <a:pPr algn="just">
              <a:lnSpc>
                <a:spcPct val="150000"/>
              </a:lnSpc>
            </a:pPr>
            <a:r>
              <a:rPr lang="pt-BR" b="1" dirty="0" smtClean="0">
                <a:latin typeface="Arial" panose="020B0604020202020204" pitchFamily="34" charset="0"/>
                <a:cs typeface="Arial" panose="020B0604020202020204" pitchFamily="34" charset="0"/>
              </a:rPr>
              <a:t>Meta 4.2: </a:t>
            </a:r>
            <a:r>
              <a:rPr lang="pt-BR" dirty="0" smtClean="0">
                <a:latin typeface="Arial" panose="020B0604020202020204" pitchFamily="34" charset="0"/>
                <a:cs typeface="Arial" panose="020B0604020202020204" pitchFamily="34" charset="0"/>
              </a:rPr>
              <a:t>Distribuir a Caderneta de Saúde da Pessoa Idosa a 100% dos idosos cadastrados</a:t>
            </a:r>
          </a:p>
          <a:p>
            <a:pPr algn="just">
              <a:lnSpc>
                <a:spcPct val="150000"/>
              </a:lnSpc>
            </a:pPr>
            <a:r>
              <a:rPr lang="pt-BR" dirty="0" smtClean="0">
                <a:latin typeface="Arial" panose="020B0604020202020204" pitchFamily="34" charset="0"/>
                <a:cs typeface="Arial" panose="020B0604020202020204" pitchFamily="34" charset="0"/>
              </a:rPr>
              <a:t>	</a:t>
            </a:r>
            <a:r>
              <a:rPr lang="pt-BR" b="1" dirty="0" smtClean="0">
                <a:latin typeface="Arial" panose="020B0604020202020204" pitchFamily="34" charset="0"/>
                <a:cs typeface="Arial" panose="020B0604020202020204" pitchFamily="34" charset="0"/>
              </a:rPr>
              <a:t>Objetivo 5:</a:t>
            </a:r>
            <a:r>
              <a:rPr lang="pt-BR" dirty="0" smtClean="0">
                <a:latin typeface="Arial" panose="020B0604020202020204" pitchFamily="34" charset="0"/>
                <a:cs typeface="Arial" panose="020B0604020202020204" pitchFamily="34" charset="0"/>
              </a:rPr>
              <a:t> Mapear os idosos de risco da área de abrangência</a:t>
            </a:r>
          </a:p>
          <a:p>
            <a:pPr algn="just">
              <a:lnSpc>
                <a:spcPct val="150000"/>
              </a:lnSpc>
            </a:pPr>
            <a:r>
              <a:rPr lang="pt-BR" b="1" dirty="0" smtClean="0">
                <a:latin typeface="Arial" panose="020B0604020202020204" pitchFamily="34" charset="0"/>
                <a:cs typeface="Arial" panose="020B0604020202020204" pitchFamily="34" charset="0"/>
              </a:rPr>
              <a:t>Meta 5.1: </a:t>
            </a:r>
            <a:r>
              <a:rPr lang="pt-BR" dirty="0" smtClean="0">
                <a:latin typeface="Arial" panose="020B0604020202020204" pitchFamily="34" charset="0"/>
                <a:cs typeface="Arial" panose="020B0604020202020204" pitchFamily="34" charset="0"/>
              </a:rPr>
              <a:t>Rastrear 100% das pessoas idosas para risco de morbimortalidade.</a:t>
            </a:r>
          </a:p>
          <a:p>
            <a:pPr algn="just">
              <a:lnSpc>
                <a:spcPct val="150000"/>
              </a:lnSpc>
            </a:pPr>
            <a:r>
              <a:rPr lang="pt-BR" b="1" dirty="0" smtClean="0">
                <a:latin typeface="Arial" panose="020B0604020202020204" pitchFamily="34" charset="0"/>
                <a:cs typeface="Arial" panose="020B0604020202020204" pitchFamily="34" charset="0"/>
              </a:rPr>
              <a:t>Meta 5.2: </a:t>
            </a:r>
            <a:r>
              <a:rPr lang="pt-BR" dirty="0" smtClean="0">
                <a:latin typeface="Arial" panose="020B0604020202020204" pitchFamily="34" charset="0"/>
                <a:cs typeface="Arial" panose="020B0604020202020204" pitchFamily="34" charset="0"/>
              </a:rPr>
              <a:t>Investigar a presença de indicadores de fragilização na velhice em 100% das pessoas idosas.</a:t>
            </a:r>
          </a:p>
          <a:p>
            <a:pPr algn="just">
              <a:lnSpc>
                <a:spcPct val="150000"/>
              </a:lnSpc>
            </a:pPr>
            <a:r>
              <a:rPr lang="pt-BR" b="1" dirty="0" smtClean="0">
                <a:latin typeface="Arial" panose="020B0604020202020204" pitchFamily="34" charset="0"/>
                <a:cs typeface="Arial" panose="020B0604020202020204" pitchFamily="34" charset="0"/>
              </a:rPr>
              <a:t>Meta 5.3: </a:t>
            </a:r>
            <a:r>
              <a:rPr lang="pt-BR" dirty="0" smtClean="0">
                <a:latin typeface="Arial" panose="020B0604020202020204" pitchFamily="34" charset="0"/>
                <a:cs typeface="Arial" panose="020B0604020202020204" pitchFamily="34" charset="0"/>
              </a:rPr>
              <a:t>Avaliar a rede social de 100% dos idosos</a:t>
            </a:r>
          </a:p>
          <a:p>
            <a:pPr algn="just">
              <a:lnSpc>
                <a:spcPct val="150000"/>
              </a:lnSpc>
            </a:pPr>
            <a:r>
              <a:rPr lang="pt-BR" dirty="0" smtClean="0">
                <a:latin typeface="Arial" panose="020B0604020202020204" pitchFamily="34" charset="0"/>
                <a:cs typeface="Arial" panose="020B0604020202020204" pitchFamily="34" charset="0"/>
              </a:rPr>
              <a:t>	</a:t>
            </a:r>
            <a:endParaRPr lang="pt-BR" dirty="0">
              <a:latin typeface="Arial" panose="020B0604020202020204" pitchFamily="34" charset="0"/>
              <a:cs typeface="Arial" panose="020B0604020202020204" pitchFamily="34" charset="0"/>
            </a:endParaRPr>
          </a:p>
        </p:txBody>
      </p:sp>
      <p:sp>
        <p:nvSpPr>
          <p:cNvPr id="3" name="CaixaDeTexto 2"/>
          <p:cNvSpPr txBox="1"/>
          <p:nvPr/>
        </p:nvSpPr>
        <p:spPr>
          <a:xfrm>
            <a:off x="3857620" y="5357826"/>
            <a:ext cx="4357718"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BR" sz="2800" dirty="0" smtClean="0">
                <a:latin typeface="Arial" pitchFamily="34" charset="0"/>
                <a:cs typeface="Arial" pitchFamily="34" charset="0"/>
              </a:rPr>
              <a:t>Metas atingidas em 100%</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4293735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14348" y="928670"/>
            <a:ext cx="7929618" cy="3600986"/>
          </a:xfrm>
          <a:prstGeom prst="rect">
            <a:avLst/>
          </a:prstGeom>
          <a:noFill/>
        </p:spPr>
        <p:txBody>
          <a:bodyPr wrap="square" rtlCol="0">
            <a:spAutoFit/>
          </a:bodyPr>
          <a:lstStyle/>
          <a:p>
            <a:pPr algn="just">
              <a:lnSpc>
                <a:spcPct val="150000"/>
              </a:lnSpc>
            </a:pPr>
            <a:r>
              <a:rPr lang="pt-BR" sz="2000" b="1" dirty="0" smtClean="0">
                <a:latin typeface="Arial" panose="020B0604020202020204" pitchFamily="34" charset="0"/>
                <a:cs typeface="Arial" panose="020B0604020202020204" pitchFamily="34" charset="0"/>
              </a:rPr>
              <a:t>Objetivo 6: </a:t>
            </a:r>
            <a:r>
              <a:rPr lang="pt-BR" sz="2000" dirty="0" smtClean="0">
                <a:latin typeface="Arial" panose="020B0604020202020204" pitchFamily="34" charset="0"/>
                <a:cs typeface="Arial" panose="020B0604020202020204" pitchFamily="34" charset="0"/>
              </a:rPr>
              <a:t>Promover a saúde dos idosos</a:t>
            </a:r>
          </a:p>
          <a:p>
            <a:pPr algn="just">
              <a:lnSpc>
                <a:spcPct val="150000"/>
              </a:lnSpc>
            </a:pPr>
            <a:r>
              <a:rPr lang="pt-BR" sz="2000" b="1" dirty="0" smtClean="0">
                <a:latin typeface="Arial" panose="020B0604020202020204" pitchFamily="34" charset="0"/>
                <a:cs typeface="Arial" panose="020B0604020202020204" pitchFamily="34" charset="0"/>
              </a:rPr>
              <a:t>Meta 6.1: </a:t>
            </a:r>
            <a:r>
              <a:rPr lang="pt-BR" sz="2000" dirty="0" smtClean="0">
                <a:latin typeface="Arial" panose="020B0604020202020204" pitchFamily="34" charset="0"/>
                <a:cs typeface="Arial" panose="020B0604020202020204" pitchFamily="34" charset="0"/>
              </a:rPr>
              <a:t>Garantir orientação nutricional para hábitos alimentares saudáveis a 100% das pessoas idosas.</a:t>
            </a:r>
          </a:p>
          <a:p>
            <a:pPr algn="just">
              <a:lnSpc>
                <a:spcPct val="150000"/>
              </a:lnSpc>
            </a:pPr>
            <a:r>
              <a:rPr lang="pt-BR" sz="2000" b="1" dirty="0" smtClean="0">
                <a:latin typeface="Arial" panose="020B0604020202020204" pitchFamily="34" charset="0"/>
                <a:cs typeface="Arial" panose="020B0604020202020204" pitchFamily="34" charset="0"/>
              </a:rPr>
              <a:t>Meta 6.2: </a:t>
            </a:r>
            <a:r>
              <a:rPr lang="pt-BR" sz="2000" dirty="0" smtClean="0">
                <a:latin typeface="Arial" panose="020B0604020202020204" pitchFamily="34" charset="0"/>
                <a:cs typeface="Arial" panose="020B0604020202020204" pitchFamily="34" charset="0"/>
              </a:rPr>
              <a:t>Garantir orientação para a prática regular de atividade física  a 100% idosos.</a:t>
            </a:r>
          </a:p>
          <a:p>
            <a:pPr algn="just">
              <a:lnSpc>
                <a:spcPct val="150000"/>
              </a:lnSpc>
            </a:pPr>
            <a:r>
              <a:rPr lang="pt-BR" sz="2000" b="1" dirty="0" smtClean="0">
                <a:latin typeface="Arial" panose="020B0604020202020204" pitchFamily="34" charset="0"/>
                <a:cs typeface="Arial" panose="020B0604020202020204" pitchFamily="34" charset="0"/>
              </a:rPr>
              <a:t>Meta 6.3: </a:t>
            </a:r>
            <a:r>
              <a:rPr lang="pt-BR" sz="2000" dirty="0" smtClean="0">
                <a:latin typeface="Arial" panose="020B0604020202020204" pitchFamily="34" charset="0"/>
                <a:cs typeface="Arial" panose="020B0604020202020204" pitchFamily="34" charset="0"/>
              </a:rPr>
              <a:t>Garantir orientações sobre higiene bucal (incluindo higiene de próteses dentárias) para 100% dos idosos cadastrados.</a:t>
            </a:r>
          </a:p>
          <a:p>
            <a:endParaRPr lang="pt-BR" dirty="0"/>
          </a:p>
        </p:txBody>
      </p:sp>
      <p:sp>
        <p:nvSpPr>
          <p:cNvPr id="3" name="CaixaDeTexto 2"/>
          <p:cNvSpPr txBox="1"/>
          <p:nvPr/>
        </p:nvSpPr>
        <p:spPr>
          <a:xfrm>
            <a:off x="3071802" y="4786322"/>
            <a:ext cx="4357718"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BR" sz="2800" dirty="0" smtClean="0">
                <a:latin typeface="Arial" pitchFamily="34" charset="0"/>
                <a:cs typeface="Arial" pitchFamily="34" charset="0"/>
              </a:rPr>
              <a:t>Metas atingidas em 100%</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57224" y="1357298"/>
            <a:ext cx="5286412" cy="369332"/>
          </a:xfrm>
          <a:prstGeom prst="rect">
            <a:avLst/>
          </a:prstGeom>
          <a:noFill/>
        </p:spPr>
        <p:txBody>
          <a:bodyPr wrap="square" rtlCol="0">
            <a:spAutoFit/>
          </a:bodyPr>
          <a:lstStyle/>
          <a:p>
            <a:endParaRPr lang="pt-BR" dirty="0"/>
          </a:p>
        </p:txBody>
      </p:sp>
      <p:sp>
        <p:nvSpPr>
          <p:cNvPr id="3" name="Espaço Reservado para Conteúdo 2"/>
          <p:cNvSpPr txBox="1">
            <a:spLocks/>
          </p:cNvSpPr>
          <p:nvPr/>
        </p:nvSpPr>
        <p:spPr>
          <a:xfrm>
            <a:off x="457200" y="1600200"/>
            <a:ext cx="8229600" cy="4525963"/>
          </a:xfrm>
          <a:prstGeom prst="rect">
            <a:avLst/>
          </a:prstGeom>
        </p:spPr>
        <p:txBody>
          <a:bodyPr>
            <a:normAutofit fontScale="92500" lnSpcReduction="10000"/>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pt-BR" sz="2600" b="1" i="0" u="none" strike="noStrike" kern="1200" cap="none" spc="0" normalizeH="0" baseline="0" noProof="0" dirty="0" smtClean="0">
                <a:ln>
                  <a:noFill/>
                </a:ln>
                <a:solidFill>
                  <a:schemeClr val="tx1"/>
                </a:solidFill>
                <a:effectLst/>
                <a:uLnTx/>
                <a:uFillTx/>
                <a:latin typeface="Arial" pitchFamily="34" charset="0"/>
                <a:cs typeface="Arial" pitchFamily="34" charset="0"/>
              </a:rPr>
              <a:t>Importância da intervenção:</a:t>
            </a:r>
          </a:p>
          <a:p>
            <a:pPr marL="621792" marR="0" lvl="1" indent="-228600" algn="just"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pt-BR" sz="2600" b="1" i="0" u="none" strike="noStrike" kern="1200" cap="none" spc="0" normalizeH="0" baseline="0" noProof="0" dirty="0" smtClean="0">
                <a:ln>
                  <a:noFill/>
                </a:ln>
                <a:solidFill>
                  <a:schemeClr val="tx1"/>
                </a:solidFill>
                <a:effectLst/>
                <a:uLnTx/>
                <a:uFillTx/>
                <a:latin typeface="Arial" pitchFamily="34" charset="0"/>
                <a:cs typeface="Arial" pitchFamily="34" charset="0"/>
              </a:rPr>
              <a:t>Para a equipe:</a:t>
            </a:r>
          </a:p>
          <a:p>
            <a:pPr marL="859536" marR="0" lvl="2" indent="-228600" algn="just" defTabSz="914400" rtl="0" eaLnBrk="1" fontAlgn="auto" latinLnBrk="0" hangingPunct="1">
              <a:lnSpc>
                <a:spcPct val="100000"/>
              </a:lnSpc>
              <a:spcBef>
                <a:spcPts val="350"/>
              </a:spcBef>
              <a:spcAft>
                <a:spcPts val="0"/>
              </a:spcAft>
              <a:buClr>
                <a:schemeClr val="accent2"/>
              </a:buClr>
              <a:buSzPct val="100000"/>
              <a:buFont typeface="Wingdings 2"/>
              <a:buChar char=""/>
              <a:tabLst/>
              <a:defRPr/>
            </a:pPr>
            <a:r>
              <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Possibilitou uma maior capacitação da equipe;</a:t>
            </a:r>
          </a:p>
          <a:p>
            <a:pPr marL="859536" marR="0" lvl="2" indent="-228600" algn="just" defTabSz="914400" rtl="0" eaLnBrk="1" fontAlgn="auto" latinLnBrk="0" hangingPunct="1">
              <a:lnSpc>
                <a:spcPct val="100000"/>
              </a:lnSpc>
              <a:spcBef>
                <a:spcPts val="350"/>
              </a:spcBef>
              <a:spcAft>
                <a:spcPts val="0"/>
              </a:spcAft>
              <a:buClr>
                <a:schemeClr val="accent2"/>
              </a:buClr>
              <a:buSzPct val="100000"/>
              <a:buFont typeface="Wingdings 2"/>
              <a:buChar char=""/>
              <a:tabLst/>
              <a:defRPr/>
            </a:pPr>
            <a:r>
              <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Maior integração dos profissionais da equipe;</a:t>
            </a:r>
          </a:p>
          <a:p>
            <a:pPr marL="859536" marR="0" lvl="2" indent="-228600" algn="just" defTabSz="914400" rtl="0" eaLnBrk="1" fontAlgn="auto" latinLnBrk="0" hangingPunct="1">
              <a:lnSpc>
                <a:spcPct val="100000"/>
              </a:lnSpc>
              <a:spcBef>
                <a:spcPts val="350"/>
              </a:spcBef>
              <a:spcAft>
                <a:spcPts val="0"/>
              </a:spcAft>
              <a:buClr>
                <a:schemeClr val="accent2"/>
              </a:buClr>
              <a:buSzPct val="100000"/>
              <a:buFont typeface="Wingdings 2"/>
              <a:buChar char=""/>
              <a:tabLst/>
              <a:defRPr/>
            </a:pPr>
            <a:r>
              <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Maior conhecimento da clientela </a:t>
            </a:r>
            <a:r>
              <a:rPr kumimoji="0" lang="pt-BR" sz="2600" b="0" i="0" u="none" strike="noStrike" kern="1200" cap="none" spc="0" normalizeH="0" baseline="0" noProof="0" dirty="0" err="1" smtClean="0">
                <a:ln>
                  <a:noFill/>
                </a:ln>
                <a:solidFill>
                  <a:schemeClr val="tx1"/>
                </a:solidFill>
                <a:effectLst/>
                <a:uLnTx/>
                <a:uFillTx/>
                <a:latin typeface="Arial" pitchFamily="34" charset="0"/>
                <a:cs typeface="Arial" pitchFamily="34" charset="0"/>
              </a:rPr>
              <a:t>adscrita</a:t>
            </a:r>
            <a:r>
              <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a:t>
            </a:r>
          </a:p>
          <a:p>
            <a:pPr marL="971550" marR="0" lvl="1" indent="-457200" algn="just"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971550" marR="0" lvl="1" indent="-457200" algn="just"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pt-BR" sz="2600" b="1" i="0" u="none" strike="noStrike" kern="1200" cap="none" spc="0" normalizeH="0" baseline="0" noProof="0" dirty="0" smtClean="0">
                <a:ln>
                  <a:noFill/>
                </a:ln>
                <a:solidFill>
                  <a:schemeClr val="tx1"/>
                </a:solidFill>
                <a:effectLst/>
                <a:uLnTx/>
                <a:uFillTx/>
                <a:latin typeface="Arial" pitchFamily="34" charset="0"/>
                <a:cs typeface="Arial" pitchFamily="34" charset="0"/>
              </a:rPr>
              <a:t>Para o serviço:</a:t>
            </a:r>
          </a:p>
          <a:p>
            <a:pPr marL="859536" marR="0" lvl="2" indent="-228600" algn="just" defTabSz="914400" rtl="0" eaLnBrk="1" fontAlgn="auto" latinLnBrk="0" hangingPunct="1">
              <a:lnSpc>
                <a:spcPct val="100000"/>
              </a:lnSpc>
              <a:spcBef>
                <a:spcPts val="350"/>
              </a:spcBef>
              <a:spcAft>
                <a:spcPts val="0"/>
              </a:spcAft>
              <a:buClr>
                <a:schemeClr val="accent2"/>
              </a:buClr>
              <a:buSzPct val="100000"/>
              <a:buFont typeface="Wingdings 2"/>
              <a:buChar char=""/>
              <a:tabLst/>
              <a:defRPr/>
            </a:pPr>
            <a:r>
              <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Qualificação e padronização da atenção à saúde dos idosos;</a:t>
            </a:r>
          </a:p>
          <a:p>
            <a:pPr marL="859536" marR="0" lvl="2" indent="-228600" algn="just" defTabSz="914400" rtl="0" eaLnBrk="1" fontAlgn="auto" latinLnBrk="0" hangingPunct="1">
              <a:lnSpc>
                <a:spcPct val="100000"/>
              </a:lnSpc>
              <a:spcBef>
                <a:spcPts val="350"/>
              </a:spcBef>
              <a:spcAft>
                <a:spcPts val="0"/>
              </a:spcAft>
              <a:buClr>
                <a:schemeClr val="accent2"/>
              </a:buClr>
              <a:buSzPct val="100000"/>
              <a:buFont typeface="Wingdings 2"/>
              <a:buChar char=""/>
              <a:tabLst/>
              <a:defRPr/>
            </a:pPr>
            <a:r>
              <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Implantação de um registro específico;</a:t>
            </a:r>
          </a:p>
          <a:p>
            <a:pPr marL="859536" marR="0" lvl="2" indent="-228600" algn="just" defTabSz="914400" rtl="0" eaLnBrk="1" fontAlgn="auto" latinLnBrk="0" hangingPunct="1">
              <a:lnSpc>
                <a:spcPct val="100000"/>
              </a:lnSpc>
              <a:spcBef>
                <a:spcPts val="350"/>
              </a:spcBef>
              <a:spcAft>
                <a:spcPts val="0"/>
              </a:spcAft>
              <a:buClr>
                <a:schemeClr val="accent2"/>
              </a:buClr>
              <a:buSzPct val="100000"/>
              <a:buFont typeface="Wingdings 2"/>
              <a:buChar char=""/>
              <a:tabLst/>
              <a:defRPr/>
            </a:pPr>
            <a:r>
              <a:rPr kumimoji="0" lang="pt-BR" sz="2600" b="0" i="0" u="none" strike="noStrike" kern="1200" cap="none" spc="0" normalizeH="0" baseline="0" noProof="0" dirty="0" smtClean="0">
                <a:ln>
                  <a:noFill/>
                </a:ln>
                <a:solidFill>
                  <a:schemeClr val="tx1"/>
                </a:solidFill>
                <a:effectLst/>
                <a:uLnTx/>
                <a:uFillTx/>
                <a:latin typeface="Arial" pitchFamily="34" charset="0"/>
                <a:cs typeface="Arial" pitchFamily="34" charset="0"/>
              </a:rPr>
              <a:t>Melhor organização do processo de trabalho.</a:t>
            </a:r>
          </a:p>
          <a:p>
            <a:pPr marL="859536" marR="0" lvl="2" indent="-228600" algn="just" defTabSz="914400" rtl="0" eaLnBrk="1" fontAlgn="auto" latinLnBrk="0" hangingPunct="1">
              <a:lnSpc>
                <a:spcPct val="100000"/>
              </a:lnSpc>
              <a:spcBef>
                <a:spcPts val="350"/>
              </a:spcBef>
              <a:spcAft>
                <a:spcPts val="0"/>
              </a:spcAft>
              <a:buClr>
                <a:schemeClr val="accent2"/>
              </a:buClr>
              <a:buSzPct val="100000"/>
              <a:buFont typeface="Wingdings 2"/>
              <a:buChar char=""/>
              <a:tabLst/>
              <a:defRPr/>
            </a:pPr>
            <a:endParaRPr kumimoji="0" lang="pt-BR" sz="21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
        <p:nvSpPr>
          <p:cNvPr id="4" name="Título 1"/>
          <p:cNvSpPr txBox="1">
            <a:spLocks/>
          </p:cNvSpPr>
          <p:nvPr/>
        </p:nvSpPr>
        <p:spPr>
          <a:xfrm>
            <a:off x="457200" y="274638"/>
            <a:ext cx="8229600" cy="1143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all" spc="0" normalizeH="0" baseline="0" noProof="0" dirty="0" smtClean="0">
                <a:ln w="9000" cmpd="sng">
                  <a:solidFill>
                    <a:schemeClr val="accent4">
                      <a:shade val="50000"/>
                      <a:satMod val="120000"/>
                    </a:schemeClr>
                  </a:solidFill>
                  <a:prstDash val="solid"/>
                </a:ln>
                <a:effectLst>
                  <a:reflection blurRad="12700" stA="28000" endPos="45000" dist="1000" dir="5400000" sy="-100000" algn="bl" rotWithShape="0"/>
                </a:effectLst>
                <a:uLnTx/>
                <a:uFillTx/>
                <a:latin typeface="+mj-lt"/>
                <a:ea typeface="+mj-ea"/>
                <a:cs typeface="+mj-cs"/>
              </a:rPr>
              <a:t>DISCUSSÃO</a:t>
            </a:r>
            <a:endParaRPr kumimoji="0" lang="pt-BR" sz="4000" b="1" i="0" u="none" strike="noStrike" kern="1200" cap="all" spc="0" normalizeH="0" baseline="0" noProof="0" dirty="0">
              <a:ln w="9000" cmpd="sng">
                <a:solidFill>
                  <a:schemeClr val="accent4">
                    <a:shade val="50000"/>
                    <a:satMod val="120000"/>
                  </a:schemeClr>
                </a:solidFill>
                <a:prstDash val="solid"/>
              </a:ln>
              <a:effectLst>
                <a:reflection blurRad="12700" stA="28000" endPos="45000" dist="1000" dir="5400000" sy="-10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lnSpc>
                <a:spcPct val="150000"/>
              </a:lnSpc>
              <a:spcBef>
                <a:spcPts val="0"/>
              </a:spcBef>
            </a:pPr>
            <a:r>
              <a:rPr lang="pt-BR" sz="2400" dirty="0" smtClean="0">
                <a:latin typeface="Arial" pitchFamily="34" charset="0"/>
                <a:cs typeface="Arial" pitchFamily="34" charset="0"/>
              </a:rPr>
              <a:t>A saúde do idoso aparece como uma das prioridades no Pacto Pela Vida (Portaria / GM Nº 399 de 22/02/06). </a:t>
            </a:r>
          </a:p>
          <a:p>
            <a:pPr algn="just">
              <a:lnSpc>
                <a:spcPct val="150000"/>
              </a:lnSpc>
              <a:spcBef>
                <a:spcPts val="0"/>
              </a:spcBef>
            </a:pPr>
            <a:r>
              <a:rPr lang="pt-BR" sz="2400" dirty="0" smtClean="0">
                <a:latin typeface="Arial" pitchFamily="34" charset="0"/>
                <a:cs typeface="Arial" pitchFamily="34" charset="0"/>
              </a:rPr>
              <a:t>O envelhecimento populacional é um fenômeno natural e irreversível, o cuidado com a saúde e o bem estar do idoso é assegurado por lei e deve ser respeitada sua prioridade nos cadastros e atendimento nas unidades de saúde </a:t>
            </a:r>
          </a:p>
          <a:p>
            <a:pPr algn="r">
              <a:buNone/>
            </a:pPr>
            <a:r>
              <a:rPr lang="pt-BR" dirty="0" smtClean="0"/>
              <a:t>(BRASIL, 2006)</a:t>
            </a:r>
          </a:p>
          <a:p>
            <a:endParaRPr lang="pt-BR" dirty="0"/>
          </a:p>
        </p:txBody>
      </p:sp>
      <p:sp>
        <p:nvSpPr>
          <p:cNvPr id="3" name="Título 2"/>
          <p:cNvSpPr>
            <a:spLocks noGrp="1"/>
          </p:cNvSpPr>
          <p:nvPr>
            <p:ph type="title"/>
          </p:nvPr>
        </p:nvSpPr>
        <p:spPr/>
        <p:txBody>
          <a:bodyPr/>
          <a:lstStyle/>
          <a:p>
            <a:r>
              <a:rPr lang="pt-BR" dirty="0" smtClean="0"/>
              <a:t>Introdução</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57200" y="274638"/>
            <a:ext cx="8229600" cy="1143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4000" b="1" i="0" u="none" strike="noStrike" kern="1200" cap="all" spc="0" normalizeH="0" baseline="0" noProof="0" dirty="0" smtClean="0">
                <a:ln w="9000" cmpd="sng">
                  <a:solidFill>
                    <a:schemeClr val="accent4">
                      <a:shade val="50000"/>
                      <a:satMod val="120000"/>
                    </a:schemeClr>
                  </a:solidFill>
                  <a:prstDash val="solid"/>
                </a:ln>
                <a:effectLst>
                  <a:reflection blurRad="12700" stA="28000" endPos="45000" dist="1000" dir="5400000" sy="-100000" algn="bl" rotWithShape="0"/>
                </a:effectLst>
                <a:uLnTx/>
                <a:uFillTx/>
                <a:latin typeface="+mj-lt"/>
                <a:ea typeface="+mj-ea"/>
                <a:cs typeface="+mj-cs"/>
              </a:rPr>
              <a:t>DISCUSSÃO</a:t>
            </a:r>
            <a:endParaRPr kumimoji="0" lang="pt-BR" sz="4000" b="1" i="0" u="none" strike="noStrike" kern="1200" cap="all" spc="0" normalizeH="0" baseline="0" noProof="0" dirty="0">
              <a:ln w="9000" cmpd="sng">
                <a:solidFill>
                  <a:schemeClr val="accent4">
                    <a:shade val="50000"/>
                    <a:satMod val="120000"/>
                  </a:schemeClr>
                </a:solidFill>
                <a:prstDash val="solid"/>
              </a:ln>
              <a:effectLst>
                <a:reflection blurRad="12700" stA="28000" endPos="45000" dist="1000" dir="5400000" sy="-100000" algn="bl" rotWithShape="0"/>
              </a:effectLst>
              <a:uLnTx/>
              <a:uFillTx/>
              <a:latin typeface="+mj-lt"/>
              <a:ea typeface="+mj-ea"/>
              <a:cs typeface="+mj-cs"/>
            </a:endParaRPr>
          </a:p>
        </p:txBody>
      </p:sp>
      <p:sp>
        <p:nvSpPr>
          <p:cNvPr id="3" name="Espaço Reservado para Conteúdo 2"/>
          <p:cNvSpPr txBox="1">
            <a:spLocks/>
          </p:cNvSpPr>
          <p:nvPr/>
        </p:nvSpPr>
        <p:spPr>
          <a:xfrm>
            <a:off x="357158" y="1142984"/>
            <a:ext cx="8229600" cy="4525963"/>
          </a:xfrm>
          <a:prstGeom prst="rect">
            <a:avLst/>
          </a:prstGeom>
        </p:spPr>
        <p:txBody>
          <a:bodyPr>
            <a:normAutofit lnSpcReduction="10000"/>
          </a:bodyPr>
          <a:lstStyle/>
          <a:p>
            <a:pPr marL="365760" marR="0" lvl="0" indent="-256032" algn="l" defTabSz="914400" rtl="0" eaLnBrk="1" fontAlgn="auto" latinLnBrk="0" hangingPunct="1">
              <a:lnSpc>
                <a:spcPct val="150000"/>
              </a:lnSpc>
              <a:spcAft>
                <a:spcPts val="0"/>
              </a:spcAft>
              <a:buClr>
                <a:schemeClr val="accent1"/>
              </a:buClr>
              <a:buSzPct val="68000"/>
              <a:buFont typeface="Wingdings 3"/>
              <a:buChar char=""/>
              <a:tabLst/>
              <a:defRPr/>
            </a:pPr>
            <a:r>
              <a:rPr kumimoji="0" lang="pt-BR" sz="2700" b="1" i="0" u="none" strike="noStrike" kern="1200" cap="none" spc="0" normalizeH="0" baseline="0" noProof="0" dirty="0" smtClean="0">
                <a:ln>
                  <a:noFill/>
                </a:ln>
                <a:solidFill>
                  <a:schemeClr val="tx1"/>
                </a:solidFill>
                <a:effectLst/>
                <a:uLnTx/>
                <a:uFillTx/>
                <a:latin typeface="Arial" pitchFamily="34" charset="0"/>
                <a:cs typeface="Arial" pitchFamily="34" charset="0"/>
              </a:rPr>
              <a:t>Importância da intervenção:</a:t>
            </a:r>
          </a:p>
          <a:p>
            <a:pPr marL="621792" marR="0" lvl="1" indent="-228600" algn="l" defTabSz="914400" rtl="0" eaLnBrk="1" fontAlgn="auto" latinLnBrk="0" hangingPunct="1">
              <a:lnSpc>
                <a:spcPct val="150000"/>
              </a:lnSpc>
              <a:spcAft>
                <a:spcPts val="0"/>
              </a:spcAft>
              <a:buClr>
                <a:schemeClr val="accent1"/>
              </a:buClr>
              <a:buSzTx/>
              <a:buFont typeface="Verdana"/>
              <a:buChar char="◦"/>
              <a:tabLst/>
              <a:defRPr/>
            </a:pPr>
            <a:r>
              <a:rPr kumimoji="0" lang="pt-BR" sz="2400" b="1" i="0" u="none" strike="noStrike" kern="1200" cap="none" spc="0" normalizeH="0" baseline="0" noProof="0" dirty="0" smtClean="0">
                <a:ln>
                  <a:noFill/>
                </a:ln>
                <a:solidFill>
                  <a:schemeClr val="tx1"/>
                </a:solidFill>
                <a:effectLst/>
                <a:uLnTx/>
                <a:uFillTx/>
                <a:latin typeface="Arial" pitchFamily="34" charset="0"/>
                <a:cs typeface="Arial" pitchFamily="34" charset="0"/>
              </a:rPr>
              <a:t>Para a comunidade:</a:t>
            </a:r>
          </a:p>
          <a:p>
            <a:pPr marL="859536" marR="0" lvl="2" indent="-228600" algn="l" defTabSz="914400" rtl="0" eaLnBrk="1" fontAlgn="auto" latinLnBrk="0" hangingPunct="1">
              <a:lnSpc>
                <a:spcPct val="150000"/>
              </a:lnSpc>
              <a:spcAft>
                <a:spcPts val="0"/>
              </a:spcAft>
              <a:buClr>
                <a:schemeClr val="accent2"/>
              </a:buClr>
              <a:buSzPct val="100000"/>
              <a:buFont typeface="Wingdings 2"/>
              <a:buChar char=""/>
              <a:tabLst/>
              <a:defRPr/>
            </a:pP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Promoveu um maior engajamento público;</a:t>
            </a:r>
          </a:p>
          <a:p>
            <a:pPr marL="859536" marR="0" lvl="2" indent="-228600" algn="l" defTabSz="914400" rtl="0" eaLnBrk="1" fontAlgn="auto" latinLnBrk="0" hangingPunct="1">
              <a:lnSpc>
                <a:spcPct val="150000"/>
              </a:lnSpc>
              <a:spcAft>
                <a:spcPts val="0"/>
              </a:spcAft>
              <a:buClr>
                <a:schemeClr val="accent2"/>
              </a:buClr>
              <a:buSzPct val="100000"/>
              <a:buFont typeface="Wingdings 2"/>
              <a:buChar char=""/>
              <a:tabLst/>
              <a:defRPr/>
            </a:pP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Qualificação do atendimento;</a:t>
            </a:r>
          </a:p>
          <a:p>
            <a:pPr marL="859536" marR="0" lvl="2" indent="-228600" algn="l" defTabSz="914400" rtl="0" eaLnBrk="1" fontAlgn="auto" latinLnBrk="0" hangingPunct="1">
              <a:lnSpc>
                <a:spcPct val="150000"/>
              </a:lnSpc>
              <a:spcAft>
                <a:spcPts val="0"/>
              </a:spcAft>
              <a:buClr>
                <a:schemeClr val="accent2"/>
              </a:buClr>
              <a:buSzPct val="100000"/>
              <a:buFont typeface="Wingdings 2"/>
              <a:buChar char=""/>
              <a:tabLst/>
              <a:defRPr/>
            </a:pP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Propiciou uma ampliação da cobertura;</a:t>
            </a:r>
          </a:p>
          <a:p>
            <a:pPr marL="859536" marR="0" lvl="2" indent="-228600" algn="l" defTabSz="914400" rtl="0" eaLnBrk="1" fontAlgn="auto" latinLnBrk="0" hangingPunct="1">
              <a:lnSpc>
                <a:spcPct val="150000"/>
              </a:lnSpc>
              <a:spcAft>
                <a:spcPts val="0"/>
              </a:spcAft>
              <a:buClr>
                <a:schemeClr val="accent2"/>
              </a:buClr>
              <a:buSzPct val="100000"/>
              <a:buFont typeface="Wingdings 2"/>
              <a:buChar char=""/>
              <a:tabLst/>
              <a:defRPr/>
            </a:pP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Profissionais mais capacitados;</a:t>
            </a:r>
          </a:p>
          <a:p>
            <a:pPr marL="859536" marR="0" lvl="2" indent="-228600" algn="l" defTabSz="914400" rtl="0" eaLnBrk="1" fontAlgn="auto" latinLnBrk="0" hangingPunct="1">
              <a:lnSpc>
                <a:spcPct val="150000"/>
              </a:lnSpc>
              <a:spcAft>
                <a:spcPts val="0"/>
              </a:spcAft>
              <a:buClr>
                <a:schemeClr val="accent2"/>
              </a:buClr>
              <a:buSzPct val="100000"/>
              <a:buFont typeface="Wingdings 2"/>
              <a:buChar char=""/>
              <a:tabLst/>
              <a:defRPr/>
            </a:pPr>
            <a:r>
              <a:rPr kumimoji="0" lang="pt-B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Propiciou um controle mais adequado à pessoa idosa.</a:t>
            </a:r>
          </a:p>
          <a:p>
            <a:pPr marL="621792" marR="0" lvl="1" indent="-228600" algn="l" defTabSz="914400" rtl="0" eaLnBrk="1" fontAlgn="auto" latinLnBrk="0" hangingPunct="1">
              <a:lnSpc>
                <a:spcPct val="150000"/>
              </a:lnSpc>
              <a:spcAft>
                <a:spcPts val="0"/>
              </a:spcAft>
              <a:buClr>
                <a:schemeClr val="accent1"/>
              </a:buClr>
              <a:buSzTx/>
              <a:buFont typeface="Verdana"/>
              <a:buChar char="◦"/>
              <a:tabLst/>
              <a:defRPr/>
            </a:pPr>
            <a:endParaRPr kumimoji="0" lang="pt-BR" sz="24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00034" y="928670"/>
            <a:ext cx="8072494" cy="5170646"/>
          </a:xfrm>
          <a:prstGeom prst="rect">
            <a:avLst/>
          </a:prstGeom>
        </p:spPr>
        <p:txBody>
          <a:bodyPr wrap="square">
            <a:spAutoFit/>
          </a:bodyPr>
          <a:lstStyle/>
          <a:p>
            <a:pPr algn="just">
              <a:lnSpc>
                <a:spcPct val="150000"/>
              </a:lnSpc>
            </a:pPr>
            <a:r>
              <a:rPr lang="pt-BR" sz="2000" b="1" dirty="0" smtClean="0">
                <a:latin typeface="Arial" panose="020B0604020202020204" pitchFamily="34" charset="0"/>
                <a:cs typeface="Arial" panose="020B0604020202020204" pitchFamily="34" charset="0"/>
              </a:rPr>
              <a:t> </a:t>
            </a:r>
          </a:p>
          <a:p>
            <a:pPr algn="just">
              <a:lnSpc>
                <a:spcPct val="150000"/>
              </a:lnSpc>
            </a:pPr>
            <a:endParaRPr lang="pt-BR" sz="2000" dirty="0" smtClean="0">
              <a:latin typeface="Arial" panose="020B0604020202020204" pitchFamily="34" charset="0"/>
              <a:cs typeface="Arial" panose="020B0604020202020204" pitchFamily="34" charset="0"/>
            </a:endParaRPr>
          </a:p>
          <a:p>
            <a:pPr algn="just">
              <a:lnSpc>
                <a:spcPct val="150000"/>
              </a:lnSpc>
              <a:buFont typeface="Wingdings" pitchFamily="2" charset="2"/>
              <a:buChar char="Ø"/>
            </a:pPr>
            <a:r>
              <a:rPr lang="pt-BR" sz="2000" dirty="0" smtClean="0">
                <a:latin typeface="Arial" panose="020B0604020202020204" pitchFamily="34" charset="0"/>
                <a:cs typeface="Arial" panose="020B0604020202020204" pitchFamily="34" charset="0"/>
              </a:rPr>
              <a:t>São indiscutíveis os benefícios que o projeto trouxe para dentro da UBS, porem mais importante ainda são os benefícios que este trabalho proporcionou a mim enquanto pessoa e profissional. </a:t>
            </a:r>
          </a:p>
          <a:p>
            <a:pPr algn="just">
              <a:lnSpc>
                <a:spcPct val="150000"/>
              </a:lnSpc>
              <a:buFont typeface="Wingdings" pitchFamily="2" charset="2"/>
              <a:buChar char="Ø"/>
            </a:pPr>
            <a:r>
              <a:rPr lang="pt-BR" sz="2000" dirty="0" smtClean="0">
                <a:latin typeface="Arial" panose="020B0604020202020204" pitchFamily="34" charset="0"/>
                <a:cs typeface="Arial" panose="020B0604020202020204" pitchFamily="34" charset="0"/>
              </a:rPr>
              <a:t>Cada momento de aprendizado marcou minha vida, até mesmo as dificuldades me fizeram crescer. </a:t>
            </a:r>
          </a:p>
          <a:p>
            <a:pPr algn="just">
              <a:lnSpc>
                <a:spcPct val="150000"/>
              </a:lnSpc>
              <a:buFont typeface="Wingdings" pitchFamily="2" charset="2"/>
              <a:buChar char="Ø"/>
            </a:pPr>
            <a:r>
              <a:rPr lang="pt-BR" sz="2000" dirty="0" smtClean="0">
                <a:latin typeface="Arial" panose="020B0604020202020204" pitchFamily="34" charset="0"/>
                <a:cs typeface="Arial" panose="020B0604020202020204" pitchFamily="34" charset="0"/>
              </a:rPr>
              <a:t>Conviver com pessoas tão diferentes de mim e ao mesmo tempo tão semelhantes me mostrou que ainda tenho muito a aprender com este povo cheio de força e vontade de ter uma vida melhor e mais saudável.</a:t>
            </a:r>
            <a:endParaRPr lang="pt-BR" sz="2000" dirty="0">
              <a:latin typeface="Arial" panose="020B0604020202020204" pitchFamily="34" charset="0"/>
              <a:cs typeface="Arial" panose="020B0604020202020204" pitchFamily="34" charset="0"/>
            </a:endParaRPr>
          </a:p>
        </p:txBody>
      </p:sp>
      <p:sp>
        <p:nvSpPr>
          <p:cNvPr id="3" name="Título 1"/>
          <p:cNvSpPr txBox="1">
            <a:spLocks/>
          </p:cNvSpPr>
          <p:nvPr/>
        </p:nvSpPr>
        <p:spPr>
          <a:xfrm>
            <a:off x="457200" y="274638"/>
            <a:ext cx="8229600" cy="1143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mj-lt"/>
                <a:ea typeface="+mj-ea"/>
                <a:cs typeface="+mj-cs"/>
              </a:rPr>
              <a:t>Reflexão crítica</a:t>
            </a:r>
            <a:endParaRPr kumimoji="0" lang="pt-BR" sz="4000" b="1" i="0" u="none" strike="noStrike" kern="1200" cap="all" spc="0" normalizeH="0" baseline="0" noProof="0" dirty="0">
              <a:ln w="9000" cmpd="sng">
                <a:solidFill>
                  <a:schemeClr val="accent4">
                    <a:shade val="50000"/>
                    <a:satMod val="120000"/>
                  </a:schemeClr>
                </a:solidFill>
                <a:prstDash val="solid"/>
              </a:ln>
              <a:effectLst>
                <a:reflection blurRad="12700" stA="28000" endPos="45000" dist="1000" dir="5400000" sy="-100000" algn="bl" rotWithShape="0"/>
              </a:effectLst>
              <a:uLnTx/>
              <a:uFillTx/>
              <a:latin typeface="+mj-lt"/>
              <a:ea typeface="+mj-ea"/>
              <a:cs typeface="+mj-cs"/>
            </a:endParaRPr>
          </a:p>
        </p:txBody>
      </p:sp>
    </p:spTree>
    <p:extLst>
      <p:ext uri="{BB962C8B-B14F-4D97-AF65-F5344CB8AC3E}">
        <p14:creationId xmlns:p14="http://schemas.microsoft.com/office/powerpoint/2010/main" val="3763612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57224" y="1714488"/>
            <a:ext cx="7772400" cy="1829761"/>
          </a:xfrm>
        </p:spPr>
        <p:txBody>
          <a:bodyPr/>
          <a:lstStyle/>
          <a:p>
            <a:pPr algn="ctr"/>
            <a:r>
              <a:rPr lang="pt-BR" dirty="0" smtClean="0"/>
              <a:t>Obrigada!! </a:t>
            </a:r>
            <a:endParaRPr lang="pt-BR" dirty="0"/>
          </a:p>
        </p:txBody>
      </p:sp>
      <p:sp>
        <p:nvSpPr>
          <p:cNvPr id="3" name="Subtítulo 2"/>
          <p:cNvSpPr>
            <a:spLocks noGrp="1"/>
          </p:cNvSpPr>
          <p:nvPr>
            <p:ph type="subTitle" idx="1"/>
          </p:nvPr>
        </p:nvSpPr>
        <p:spPr/>
        <p:txBody>
          <a:bodyPr/>
          <a:lstStyle/>
          <a:p>
            <a:r>
              <a:rPr lang="pt-BR" dirty="0" smtClean="0"/>
              <a:t>Leonor Taveras Clase</a:t>
            </a:r>
            <a:endParaRPr lang="pt-BR" dirty="0"/>
          </a:p>
        </p:txBody>
      </p:sp>
    </p:spTree>
    <p:extLst>
      <p:ext uri="{BB962C8B-B14F-4D97-AF65-F5344CB8AC3E}">
        <p14:creationId xmlns:p14="http://schemas.microsoft.com/office/powerpoint/2010/main" val="3398609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lnSpc>
                <a:spcPct val="150000"/>
              </a:lnSpc>
              <a:spcBef>
                <a:spcPts val="0"/>
              </a:spcBef>
            </a:pPr>
            <a:r>
              <a:rPr lang="pt-BR" sz="2400" dirty="0" smtClean="0">
                <a:latin typeface="Arial" panose="020B0604020202020204" pitchFamily="34" charset="0"/>
                <a:cs typeface="Arial" panose="020B0604020202020204" pitchFamily="34" charset="0"/>
              </a:rPr>
              <a:t>Presidente Figueiredo, localiza-se ao norte de Manaus, capital do estado do Amazonas, a uma distância de 107 km. </a:t>
            </a:r>
          </a:p>
          <a:p>
            <a:pPr algn="just">
              <a:lnSpc>
                <a:spcPct val="150000"/>
              </a:lnSpc>
              <a:spcBef>
                <a:spcPts val="0"/>
              </a:spcBef>
            </a:pPr>
            <a:r>
              <a:rPr lang="pt-BR" sz="2400" dirty="0" smtClean="0">
                <a:latin typeface="Arial" panose="020B0604020202020204" pitchFamily="34" charset="0"/>
                <a:cs typeface="Arial" panose="020B0604020202020204" pitchFamily="34" charset="0"/>
              </a:rPr>
              <a:t>População estimada: 28.652 habitantes no ultimo censo realizado em 2012, com uma densidade de 1,12 habitantes por </a:t>
            </a:r>
            <a:r>
              <a:rPr lang="pt-BR" sz="2400" dirty="0" err="1" smtClean="0">
                <a:latin typeface="Arial" panose="020B0604020202020204" pitchFamily="34" charset="0"/>
                <a:cs typeface="Arial" panose="020B0604020202020204" pitchFamily="34" charset="0"/>
              </a:rPr>
              <a:t>km²</a:t>
            </a:r>
            <a:r>
              <a:rPr lang="pt-BR" sz="2400" dirty="0" smtClean="0">
                <a:latin typeface="Arial" panose="020B0604020202020204" pitchFamily="34" charset="0"/>
                <a:cs typeface="Arial" panose="020B0604020202020204" pitchFamily="34" charset="0"/>
              </a:rPr>
              <a:t>. </a:t>
            </a:r>
          </a:p>
          <a:p>
            <a:pPr algn="just">
              <a:lnSpc>
                <a:spcPct val="150000"/>
              </a:lnSpc>
              <a:spcBef>
                <a:spcPts val="0"/>
              </a:spcBef>
            </a:pPr>
            <a:r>
              <a:rPr lang="pt-BR" sz="2400" dirty="0" smtClean="0">
                <a:latin typeface="Arial" panose="020B0604020202020204" pitchFamily="34" charset="0"/>
                <a:cs typeface="Arial" panose="020B0604020202020204" pitchFamily="34" charset="0"/>
              </a:rPr>
              <a:t>O município conta com 20 UBS; 15 rurais e 05 urbanas.</a:t>
            </a:r>
            <a:endParaRPr lang="pt-BR" sz="2400" dirty="0"/>
          </a:p>
        </p:txBody>
      </p:sp>
      <p:sp>
        <p:nvSpPr>
          <p:cNvPr id="3" name="Título 2"/>
          <p:cNvSpPr>
            <a:spLocks noGrp="1"/>
          </p:cNvSpPr>
          <p:nvPr>
            <p:ph type="title"/>
          </p:nvPr>
        </p:nvSpPr>
        <p:spPr/>
        <p:txBody>
          <a:bodyPr/>
          <a:lstStyle/>
          <a:p>
            <a:r>
              <a:rPr lang="pt-BR" dirty="0" smtClean="0"/>
              <a:t>Caracterização município</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lnSpc>
                <a:spcPct val="150000"/>
              </a:lnSpc>
              <a:spcBef>
                <a:spcPts val="0"/>
              </a:spcBef>
            </a:pPr>
            <a:r>
              <a:rPr lang="pt-BR" sz="2400" dirty="0" smtClean="0">
                <a:latin typeface="Arial" panose="020B0604020202020204" pitchFamily="34" charset="0"/>
                <a:cs typeface="Arial" panose="020B0604020202020204" pitchFamily="34" charset="0"/>
              </a:rPr>
              <a:t>Localizada no km 13, Marcos Freire; </a:t>
            </a:r>
          </a:p>
          <a:p>
            <a:pPr algn="just">
              <a:lnSpc>
                <a:spcPct val="150000"/>
              </a:lnSpc>
              <a:spcBef>
                <a:spcPts val="0"/>
              </a:spcBef>
            </a:pPr>
            <a:r>
              <a:rPr lang="pt-BR" sz="2400" dirty="0" smtClean="0">
                <a:latin typeface="Arial" panose="020B0604020202020204" pitchFamily="34" charset="0"/>
                <a:cs typeface="Arial" panose="020B0604020202020204" pitchFamily="34" charset="0"/>
              </a:rPr>
              <a:t>Sua área de abrangência são as comunidades ao longo da AM 240 do km 10 ao km 37 (Marcos Freire, São Francisco de Assis, Cristo Rei, Novo Horizonte, comunidade Cristã e Menino Deus);</a:t>
            </a:r>
          </a:p>
          <a:p>
            <a:pPr algn="just">
              <a:lnSpc>
                <a:spcPct val="150000"/>
              </a:lnSpc>
              <a:spcBef>
                <a:spcPts val="0"/>
              </a:spcBef>
            </a:pPr>
            <a:r>
              <a:rPr lang="pt-BR" sz="2400" dirty="0" smtClean="0">
                <a:latin typeface="Arial" panose="020B0604020202020204" pitchFamily="34" charset="0"/>
                <a:cs typeface="Arial" panose="020B0604020202020204" pitchFamily="34" charset="0"/>
              </a:rPr>
              <a:t>Atinge uma área com 2.170 pessoas.</a:t>
            </a:r>
          </a:p>
          <a:p>
            <a:pPr algn="just">
              <a:lnSpc>
                <a:spcPct val="150000"/>
              </a:lnSpc>
              <a:spcBef>
                <a:spcPts val="0"/>
              </a:spcBef>
            </a:pPr>
            <a:r>
              <a:rPr lang="pt-BR" sz="2400" b="1" dirty="0" smtClean="0">
                <a:solidFill>
                  <a:srgbClr val="FF0000"/>
                </a:solidFill>
                <a:latin typeface="Arial" panose="020B0604020202020204" pitchFamily="34" charset="0"/>
                <a:cs typeface="Arial" panose="020B0604020202020204" pitchFamily="34" charset="0"/>
              </a:rPr>
              <a:t>Total de 303 idosos</a:t>
            </a:r>
          </a:p>
          <a:p>
            <a:endParaRPr lang="pt-BR" dirty="0"/>
          </a:p>
        </p:txBody>
      </p:sp>
      <p:sp>
        <p:nvSpPr>
          <p:cNvPr id="3" name="Título 2"/>
          <p:cNvSpPr>
            <a:spLocks noGrp="1"/>
          </p:cNvSpPr>
          <p:nvPr>
            <p:ph type="title"/>
          </p:nvPr>
        </p:nvSpPr>
        <p:spPr/>
        <p:txBody>
          <a:bodyPr/>
          <a:lstStyle/>
          <a:p>
            <a:r>
              <a:rPr lang="pt-BR" dirty="0" smtClean="0"/>
              <a:t>Caracterização da UBS</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Situação da ação programática antes da intervenção</a:t>
            </a:r>
            <a:endParaRPr lang="pt-BR" dirty="0"/>
          </a:p>
        </p:txBody>
      </p:sp>
      <p:sp>
        <p:nvSpPr>
          <p:cNvPr id="5" name="Espaço Reservado para Conteúdo 2"/>
          <p:cNvSpPr txBox="1">
            <a:spLocks/>
          </p:cNvSpPr>
          <p:nvPr/>
        </p:nvSpPr>
        <p:spPr>
          <a:xfrm>
            <a:off x="785786" y="1643050"/>
            <a:ext cx="7715200" cy="4320480"/>
          </a:xfrm>
          <a:prstGeom prst="rect">
            <a:avLst/>
          </a:prstGeom>
        </p:spPr>
        <p:txBody>
          <a:bodyPr vert="horz">
            <a:normAutofit/>
          </a:bodyPr>
          <a:lstStyle/>
          <a:p>
            <a:pPr marL="0" marR="0" lvl="0" indent="0" algn="just"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lang="pt-BR" sz="2200" b="1" dirty="0" smtClean="0">
                <a:cs typeface="Arial" panose="020B0604020202020204" pitchFamily="34" charset="0"/>
              </a:rPr>
              <a:t> </a:t>
            </a:r>
            <a:r>
              <a:rPr kumimoji="0" lang="pt-BR"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Não havia Programa Saúde do Idoso</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endParaRPr kumimoji="0" lang="pt-BR" sz="22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just"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lang="pt-BR" sz="2200" b="1" dirty="0" smtClean="0">
                <a:latin typeface="Arial" pitchFamily="34" charset="0"/>
                <a:cs typeface="Arial" pitchFamily="34" charset="0"/>
              </a:rPr>
              <a:t> </a:t>
            </a:r>
            <a:r>
              <a:rPr kumimoji="0" lang="pt-BR"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 Não havia registro específico para os idosos</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endParaRPr kumimoji="0" lang="pt-BR" sz="22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just"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lang="pt-BR" sz="2200" b="1" dirty="0" smtClean="0">
                <a:latin typeface="Arial" pitchFamily="34" charset="0"/>
                <a:cs typeface="Arial" pitchFamily="34" charset="0"/>
              </a:rPr>
              <a:t> </a:t>
            </a:r>
            <a:r>
              <a:rPr kumimoji="0" lang="pt-BR"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 Idosos esperavam muito tempo em filas</a:t>
            </a:r>
          </a:p>
          <a:p>
            <a:pPr marL="0" marR="0" lvl="0" indent="0" algn="just"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endParaRPr kumimoji="0" lang="pt-BR" sz="22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just" defTabSz="914400" rtl="0" eaLnBrk="1" fontAlgn="auto" latinLnBrk="0" hangingPunct="1">
              <a:lnSpc>
                <a:spcPct val="100000"/>
              </a:lnSpc>
              <a:spcBef>
                <a:spcPts val="400"/>
              </a:spcBef>
              <a:spcAft>
                <a:spcPts val="0"/>
              </a:spcAft>
              <a:buClr>
                <a:schemeClr val="accent1"/>
              </a:buClr>
              <a:buSzPct val="68000"/>
              <a:buFont typeface="Wingdings" pitchFamily="2" charset="2"/>
              <a:buChar char="Ø"/>
              <a:tabLst/>
              <a:defRPr/>
            </a:pPr>
            <a:r>
              <a:rPr kumimoji="0" lang="pt-BR"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 Não havia protocolo de atendimento</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7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7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7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pt-BR" sz="27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300910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lnSpc>
                <a:spcPct val="150000"/>
              </a:lnSpc>
              <a:spcBef>
                <a:spcPts val="0"/>
              </a:spcBef>
            </a:pPr>
            <a:endParaRPr lang="pt-BR" dirty="0" smtClean="0"/>
          </a:p>
          <a:p>
            <a:pPr algn="just">
              <a:lnSpc>
                <a:spcPct val="150000"/>
              </a:lnSpc>
              <a:spcBef>
                <a:spcPts val="0"/>
              </a:spcBef>
            </a:pPr>
            <a:r>
              <a:rPr lang="pt-BR" dirty="0" smtClean="0">
                <a:latin typeface="Arial" pitchFamily="34" charset="0"/>
                <a:cs typeface="Arial" pitchFamily="34" charset="0"/>
              </a:rPr>
              <a:t>Melhorar a atenção à saúde da pessoa idosa na UBS Marcos Freire, Presidente Figueiredo/AM</a:t>
            </a:r>
            <a:r>
              <a:rPr lang="pt-BR" b="1" dirty="0" smtClean="0">
                <a:latin typeface="Arial" pitchFamily="34" charset="0"/>
                <a:cs typeface="Arial" pitchFamily="34" charset="0"/>
              </a:rPr>
              <a:t>.</a:t>
            </a:r>
            <a:endParaRPr lang="pt-BR" dirty="0" smtClean="0">
              <a:latin typeface="Arial" pitchFamily="34" charset="0"/>
              <a:cs typeface="Arial" pitchFamily="34" charset="0"/>
            </a:endParaRPr>
          </a:p>
          <a:p>
            <a:pPr algn="just">
              <a:lnSpc>
                <a:spcPct val="150000"/>
              </a:lnSpc>
              <a:spcBef>
                <a:spcPts val="0"/>
              </a:spcBef>
            </a:pPr>
            <a:endParaRPr lang="pt-BR" dirty="0"/>
          </a:p>
        </p:txBody>
      </p:sp>
      <p:sp>
        <p:nvSpPr>
          <p:cNvPr id="3" name="Título 2"/>
          <p:cNvSpPr>
            <a:spLocks noGrp="1"/>
          </p:cNvSpPr>
          <p:nvPr>
            <p:ph type="title"/>
          </p:nvPr>
        </p:nvSpPr>
        <p:spPr/>
        <p:txBody>
          <a:bodyPr/>
          <a:lstStyle/>
          <a:p>
            <a:r>
              <a:rPr lang="pt-BR" dirty="0" smtClean="0"/>
              <a:t>Objetivo Geral</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lnSpc>
                <a:spcPct val="150000"/>
              </a:lnSpc>
              <a:spcBef>
                <a:spcPts val="0"/>
              </a:spcBef>
            </a:pPr>
            <a:r>
              <a:rPr lang="pt-BR" sz="2800" b="1" dirty="0" smtClean="0">
                <a:latin typeface="Arial" panose="020B0604020202020204" pitchFamily="34" charset="0"/>
                <a:cs typeface="Arial" panose="020B0604020202020204" pitchFamily="34" charset="0"/>
              </a:rPr>
              <a:t>A intervenção foi realizada em um período de 12 semanas na Unidade de Saúde da Família (USF) Marcos Freire. Participaram da intervenção  303 idosos da área de abrangência da unidade de saúde.</a:t>
            </a:r>
          </a:p>
          <a:p>
            <a:endParaRPr lang="pt-BR" dirty="0"/>
          </a:p>
        </p:txBody>
      </p:sp>
      <p:sp>
        <p:nvSpPr>
          <p:cNvPr id="3" name="Título 2"/>
          <p:cNvSpPr>
            <a:spLocks noGrp="1"/>
          </p:cNvSpPr>
          <p:nvPr>
            <p:ph type="title"/>
          </p:nvPr>
        </p:nvSpPr>
        <p:spPr/>
        <p:txBody>
          <a:bodyPr/>
          <a:lstStyle/>
          <a:p>
            <a:r>
              <a:rPr lang="pt-BR" dirty="0" smtClean="0"/>
              <a:t>Metodologia</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Metodologia</a:t>
            </a:r>
            <a:endParaRPr lang="pt-BR" dirty="0"/>
          </a:p>
        </p:txBody>
      </p:sp>
      <p:sp>
        <p:nvSpPr>
          <p:cNvPr id="4" name="Espaço Reservado para Conteúdo 5"/>
          <p:cNvSpPr>
            <a:spLocks noGrp="1"/>
          </p:cNvSpPr>
          <p:nvPr>
            <p:ph idx="1"/>
          </p:nvPr>
        </p:nvSpPr>
        <p:spPr/>
        <p:txBody>
          <a:bodyPr>
            <a:normAutofit fontScale="92500"/>
          </a:bodyPr>
          <a:lstStyle/>
          <a:p>
            <a:pPr>
              <a:buFont typeface="Wingdings" pitchFamily="2" charset="2"/>
              <a:buChar char="v"/>
            </a:pPr>
            <a:r>
              <a:rPr lang="pt-BR" b="1" dirty="0" smtClean="0">
                <a:latin typeface="Arial" pitchFamily="34" charset="0"/>
                <a:cs typeface="Arial" pitchFamily="34" charset="0"/>
              </a:rPr>
              <a:t>Organização e </a:t>
            </a:r>
            <a:r>
              <a:rPr lang="pt-BR" b="1" dirty="0">
                <a:latin typeface="Arial" pitchFamily="34" charset="0"/>
                <a:cs typeface="Arial" pitchFamily="34" charset="0"/>
              </a:rPr>
              <a:t>gestão do </a:t>
            </a:r>
            <a:r>
              <a:rPr lang="pt-BR" b="1" dirty="0" smtClean="0">
                <a:latin typeface="Arial" pitchFamily="34" charset="0"/>
                <a:cs typeface="Arial" pitchFamily="34" charset="0"/>
              </a:rPr>
              <a:t>serviço:</a:t>
            </a:r>
          </a:p>
          <a:p>
            <a:pPr lvl="1"/>
            <a:r>
              <a:rPr lang="pt-BR" dirty="0" smtClean="0">
                <a:latin typeface="Arial" pitchFamily="34" charset="0"/>
                <a:cs typeface="Arial" pitchFamily="34" charset="0"/>
              </a:rPr>
              <a:t>Acolhimento</a:t>
            </a:r>
          </a:p>
          <a:p>
            <a:pPr lvl="1"/>
            <a:r>
              <a:rPr lang="pt-BR" dirty="0" smtClean="0">
                <a:latin typeface="Arial" pitchFamily="34" charset="0"/>
                <a:cs typeface="Arial" pitchFamily="34" charset="0"/>
              </a:rPr>
              <a:t>Mapear os idosos de riscos</a:t>
            </a:r>
          </a:p>
          <a:p>
            <a:pPr lvl="1"/>
            <a:r>
              <a:rPr lang="pt-BR" dirty="0" smtClean="0">
                <a:latin typeface="Arial" pitchFamily="34" charset="0"/>
                <a:cs typeface="Arial" pitchFamily="34" charset="0"/>
              </a:rPr>
              <a:t>Cadastramento de todas as pessoas idosas da área  adstrita no programa.</a:t>
            </a:r>
          </a:p>
          <a:p>
            <a:pPr lvl="1"/>
            <a:r>
              <a:rPr lang="pt-BR" dirty="0" smtClean="0">
                <a:latin typeface="Arial" pitchFamily="34" charset="0"/>
                <a:cs typeface="Arial" pitchFamily="34" charset="0"/>
              </a:rPr>
              <a:t>Atendimento clínico  integral com avaliação multidimensional é indicação e avaliação de exames das pessoas idosas.</a:t>
            </a:r>
          </a:p>
          <a:p>
            <a:pPr lvl="1"/>
            <a:r>
              <a:rPr lang="pt-BR" dirty="0" smtClean="0">
                <a:latin typeface="Arial" pitchFamily="34" charset="0"/>
                <a:cs typeface="Arial" pitchFamily="34" charset="0"/>
              </a:rPr>
              <a:t>Busca ativa</a:t>
            </a:r>
          </a:p>
          <a:p>
            <a:pPr>
              <a:buFont typeface="Wingdings" pitchFamily="2" charset="2"/>
              <a:buChar char="v"/>
            </a:pPr>
            <a:r>
              <a:rPr lang="pt-BR" b="1" dirty="0" smtClean="0">
                <a:latin typeface="Arial" pitchFamily="34" charset="0"/>
                <a:cs typeface="Arial" pitchFamily="34" charset="0"/>
              </a:rPr>
              <a:t>Engajamento público:</a:t>
            </a:r>
          </a:p>
          <a:p>
            <a:pPr lvl="1"/>
            <a:r>
              <a:rPr lang="pt-BR" dirty="0" smtClean="0">
                <a:latin typeface="Arial" pitchFamily="34" charset="0"/>
                <a:cs typeface="Arial" pitchFamily="34" charset="0"/>
              </a:rPr>
              <a:t>Educação em Saúde</a:t>
            </a:r>
          </a:p>
          <a:p>
            <a:pPr lvl="1"/>
            <a:r>
              <a:rPr lang="pt-BR" dirty="0" smtClean="0">
                <a:latin typeface="Arial" pitchFamily="34" charset="0"/>
                <a:cs typeface="Arial" pitchFamily="34" charset="0"/>
              </a:rPr>
              <a:t>Contato com lideranças comunitárias para falar sobre a importância da ação programática solicitando seu apoio</a:t>
            </a:r>
          </a:p>
          <a:p>
            <a:pPr>
              <a:buFontTx/>
              <a:buChar char="-"/>
            </a:pPr>
            <a:endParaRPr lang="pt-BR" dirty="0" smtClean="0"/>
          </a:p>
          <a:p>
            <a:endParaRPr lang="pt-BR" dirty="0" smtClean="0"/>
          </a:p>
          <a:p>
            <a:pPr>
              <a:buNone/>
            </a:pPr>
            <a:endParaRPr lang="pt-BR" dirty="0" smtClean="0"/>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Metodologia</a:t>
            </a:r>
            <a:endParaRPr lang="pt-BR" dirty="0"/>
          </a:p>
        </p:txBody>
      </p:sp>
      <p:sp>
        <p:nvSpPr>
          <p:cNvPr id="4" name="Espaço Reservado para Conteúdo 5"/>
          <p:cNvSpPr>
            <a:spLocks noGrp="1"/>
          </p:cNvSpPr>
          <p:nvPr>
            <p:ph idx="1"/>
          </p:nvPr>
        </p:nvSpPr>
        <p:spPr>
          <a:xfrm>
            <a:off x="500034" y="1357298"/>
            <a:ext cx="8229600" cy="4525963"/>
          </a:xfrm>
        </p:spPr>
        <p:txBody>
          <a:bodyPr>
            <a:normAutofit/>
          </a:bodyPr>
          <a:lstStyle/>
          <a:p>
            <a:pPr algn="ctr">
              <a:buNone/>
            </a:pPr>
            <a:endParaRPr lang="pt-BR" b="1" u="sng" dirty="0"/>
          </a:p>
          <a:p>
            <a:pPr>
              <a:buFont typeface="Wingdings" pitchFamily="2" charset="2"/>
              <a:buChar char="v"/>
            </a:pPr>
            <a:r>
              <a:rPr lang="pt-BR" b="1" dirty="0" smtClean="0">
                <a:latin typeface="Arial" pitchFamily="34" charset="0"/>
                <a:cs typeface="Arial" pitchFamily="34" charset="0"/>
              </a:rPr>
              <a:t>Qualificação da prática clínica:</a:t>
            </a:r>
          </a:p>
          <a:p>
            <a:pPr lvl="1">
              <a:buFontTx/>
              <a:buChar char="-"/>
            </a:pPr>
            <a:r>
              <a:rPr lang="pt-BR" dirty="0" smtClean="0">
                <a:latin typeface="Arial" pitchFamily="34" charset="0"/>
                <a:cs typeface="Arial" pitchFamily="34" charset="0"/>
              </a:rPr>
              <a:t>Capacitação da equipe</a:t>
            </a:r>
          </a:p>
          <a:p>
            <a:pPr lvl="1">
              <a:buFontTx/>
              <a:buChar char="-"/>
            </a:pPr>
            <a:r>
              <a:rPr lang="pt-BR" dirty="0" smtClean="0">
                <a:latin typeface="Arial" pitchFamily="34" charset="0"/>
                <a:cs typeface="Arial" pitchFamily="34" charset="0"/>
              </a:rPr>
              <a:t>Protocolo do Ministério da Saúde</a:t>
            </a:r>
          </a:p>
          <a:p>
            <a:pPr lvl="1">
              <a:buFontTx/>
              <a:buChar char="-"/>
            </a:pPr>
            <a:r>
              <a:rPr lang="pt-BR" dirty="0" smtClean="0">
                <a:latin typeface="Arial" pitchFamily="34" charset="0"/>
                <a:cs typeface="Arial" pitchFamily="34" charset="0"/>
              </a:rPr>
              <a:t>Estabelecimento do papel de cada profissional  na ação programática.</a:t>
            </a:r>
            <a:endParaRPr lang="pt-BR" dirty="0">
              <a:latin typeface="Arial" pitchFamily="34" charset="0"/>
              <a:cs typeface="Arial" pitchFamily="34" charset="0"/>
            </a:endParaRPr>
          </a:p>
          <a:p>
            <a:pPr>
              <a:buFont typeface="Wingdings" pitchFamily="2" charset="2"/>
              <a:buChar char="v"/>
            </a:pPr>
            <a:r>
              <a:rPr lang="pt-BR" b="1" dirty="0" smtClean="0">
                <a:latin typeface="Arial" pitchFamily="34" charset="0"/>
                <a:cs typeface="Arial" pitchFamily="34" charset="0"/>
              </a:rPr>
              <a:t>Monitoramento e avaliação:</a:t>
            </a:r>
          </a:p>
          <a:p>
            <a:pPr lvl="1"/>
            <a:r>
              <a:rPr lang="pt-BR" dirty="0" smtClean="0">
                <a:latin typeface="Arial" pitchFamily="34" charset="0"/>
                <a:cs typeface="Arial" pitchFamily="34" charset="0"/>
              </a:rPr>
              <a:t>Ficha espelho</a:t>
            </a:r>
          </a:p>
          <a:p>
            <a:pPr lvl="1"/>
            <a:r>
              <a:rPr lang="pt-BR" dirty="0" smtClean="0">
                <a:latin typeface="Arial" pitchFamily="34" charset="0"/>
                <a:cs typeface="Arial" pitchFamily="34" charset="0"/>
              </a:rPr>
              <a:t>Prontuário</a:t>
            </a:r>
          </a:p>
          <a:p>
            <a:pPr lvl="1"/>
            <a:r>
              <a:rPr lang="pt-BR" dirty="0" smtClean="0">
                <a:latin typeface="Arial" pitchFamily="34" charset="0"/>
                <a:cs typeface="Arial" pitchFamily="34" charset="0"/>
              </a:rPr>
              <a:t>Planilha do curso</a:t>
            </a:r>
          </a:p>
          <a:p>
            <a:endParaRPr lang="pt-BR" dirty="0" smtClean="0"/>
          </a:p>
          <a:p>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187</TotalTime>
  <Words>1038</Words>
  <Application>Microsoft Office PowerPoint</Application>
  <PresentationFormat>Apresentação na tela (4:3)</PresentationFormat>
  <Paragraphs>139</Paragraphs>
  <Slides>22</Slides>
  <Notes>2</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Concurso</vt:lpstr>
      <vt:lpstr>Melhoria da atenção à saúde da pessoa idosa na UBS Marcos Freire, Presidente Figueiredo/AM</vt:lpstr>
      <vt:lpstr>Introdução</vt:lpstr>
      <vt:lpstr>Caracterização município</vt:lpstr>
      <vt:lpstr>Caracterização da UBS</vt:lpstr>
      <vt:lpstr>Situação da ação programática antes da intervenção</vt:lpstr>
      <vt:lpstr>Objetivo Geral</vt:lpstr>
      <vt:lpstr>Metodologia</vt:lpstr>
      <vt:lpstr>Metodologia</vt:lpstr>
      <vt:lpstr>Metodologia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ANDREIA</dc:creator>
  <cp:lastModifiedBy>BAIXADA LAN 01</cp:lastModifiedBy>
  <cp:revision>17</cp:revision>
  <dcterms:created xsi:type="dcterms:W3CDTF">2015-10-05T22:18:42Z</dcterms:created>
  <dcterms:modified xsi:type="dcterms:W3CDTF">2015-10-08T19:00:07Z</dcterms:modified>
</cp:coreProperties>
</file>