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3"/>
  </p:notes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91" r:id="rId24"/>
    <p:sldId id="292" r:id="rId25"/>
    <p:sldId id="289" r:id="rId26"/>
    <p:sldId id="293" r:id="rId27"/>
    <p:sldId id="294" r:id="rId28"/>
    <p:sldId id="266" r:id="rId29"/>
    <p:sldId id="281" r:id="rId30"/>
    <p:sldId id="267" r:id="rId31"/>
    <p:sldId id="268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STER\Desktop\CURSO%20UNIDADE%20AVALA&#199;AO\Planilha%20lo%20ultimo%20de%20lo%20ultim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Cobertura do programa de atenção à saúde do idoso na unidade de saúde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19369525904036"/>
          <c:y val="0.3186824586569178"/>
          <c:w val="0.84879115816291872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0.46920821114369504</c:v>
                </c:pt>
                <c:pt idx="1">
                  <c:v>0.93841642228739008</c:v>
                </c:pt>
                <c:pt idx="2">
                  <c:v>0.99706744868035191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74016"/>
        <c:axId val="109574784"/>
      </c:barChart>
      <c:catAx>
        <c:axId val="10957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574784"/>
        <c:crosses val="autoZero"/>
        <c:auto val="1"/>
        <c:lblAlgn val="ctr"/>
        <c:lblOffset val="100"/>
        <c:noMultiLvlLbl val="0"/>
      </c:catAx>
      <c:valAx>
        <c:axId val="1095747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574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faltosos às consultas que receberam busca ativa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583"/>
          <c:y val="0.31250059604758607"/>
          <c:w val="0.84677502714590791"/>
          <c:h val="0.56250107288565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918656"/>
        <c:axId val="150920192"/>
      </c:barChart>
      <c:catAx>
        <c:axId val="15091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920192"/>
        <c:crosses val="autoZero"/>
        <c:auto val="1"/>
        <c:lblAlgn val="ctr"/>
        <c:lblOffset val="100"/>
        <c:noMultiLvlLbl val="0"/>
      </c:catAx>
      <c:valAx>
        <c:axId val="1509201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91865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avaliação de risco para morbimortalidade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115001879934764"/>
          <c:y val="0.29811375684286118"/>
          <c:w val="0.84188996114801362"/>
          <c:h val="0.5811331462506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0.25</c:v>
                </c:pt>
                <c:pt idx="1">
                  <c:v>0.515625</c:v>
                </c:pt>
                <c:pt idx="2">
                  <c:v>0.76764705882352946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331968"/>
        <c:axId val="149333504"/>
      </c:barChart>
      <c:catAx>
        <c:axId val="14933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333504"/>
        <c:crosses val="autoZero"/>
        <c:auto val="1"/>
        <c:lblAlgn val="ctr"/>
        <c:lblOffset val="100"/>
        <c:noMultiLvlLbl val="0"/>
      </c:catAx>
      <c:valAx>
        <c:axId val="1493335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331968"/>
        <c:crosses val="autoZero"/>
        <c:crossBetween val="between"/>
        <c:majorUnit val="0.2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avaliação para fragilização na velhice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860964382357991"/>
          <c:y val="0.30769230769230782"/>
          <c:w val="0.84458246377824309"/>
          <c:h val="0.56923076923076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Indicadores!$D$85:$G$85</c:f>
              <c:numCache>
                <c:formatCode>0.0%</c:formatCode>
                <c:ptCount val="4"/>
                <c:pt idx="0">
                  <c:v>0.25</c:v>
                </c:pt>
                <c:pt idx="1">
                  <c:v>0.49062499999999998</c:v>
                </c:pt>
                <c:pt idx="2">
                  <c:v>0.77647058823529413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709376"/>
        <c:axId val="152715264"/>
      </c:barChart>
      <c:catAx>
        <c:axId val="15270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715264"/>
        <c:crosses val="autoZero"/>
        <c:auto val="1"/>
        <c:lblAlgn val="ctr"/>
        <c:lblOffset val="100"/>
        <c:noMultiLvlLbl val="0"/>
      </c:catAx>
      <c:valAx>
        <c:axId val="1527152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709376"/>
        <c:crosses val="autoZero"/>
        <c:crossBetween val="between"/>
        <c:majorUnit val="0.2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avaliação de rede social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885245901639344"/>
          <c:y val="0.29583453708714796"/>
          <c:w val="0.84426229508196338"/>
          <c:h val="0.57500233969050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Indicadores!$D$89:$G$89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Indicadores!$D$90:$G$90</c:f>
              <c:numCache>
                <c:formatCode>0.0%</c:formatCode>
                <c:ptCount val="4"/>
                <c:pt idx="0">
                  <c:v>0.26250000000000001</c:v>
                </c:pt>
                <c:pt idx="1">
                  <c:v>0.53125</c:v>
                </c:pt>
                <c:pt idx="2">
                  <c:v>0.8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781568"/>
        <c:axId val="152783104"/>
      </c:barChart>
      <c:catAx>
        <c:axId val="15278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783104"/>
        <c:crosses val="autoZero"/>
        <c:auto val="1"/>
        <c:lblAlgn val="ctr"/>
        <c:lblOffset val="100"/>
        <c:noMultiLvlLbl val="0"/>
      </c:catAx>
      <c:valAx>
        <c:axId val="1527831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781568"/>
        <c:crosses val="autoZero"/>
        <c:crossBetween val="between"/>
        <c:majorUnit val="0.2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que receberam orientação sobre prática de atividade física regular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583"/>
          <c:y val="0.27972075728112245"/>
          <c:w val="0.84677502714590791"/>
          <c:h val="0.60839264708644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Indicadores!$D$103:$G$103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Indicadores!$D$104:$G$104</c:f>
              <c:numCache>
                <c:formatCode>0.0%</c:formatCode>
                <c:ptCount val="4"/>
                <c:pt idx="0">
                  <c:v>0.76875000000000004</c:v>
                </c:pt>
                <c:pt idx="1">
                  <c:v>0.87187499999999996</c:v>
                </c:pt>
                <c:pt idx="2">
                  <c:v>0.93529411764705883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792064"/>
        <c:axId val="152818432"/>
      </c:barChart>
      <c:catAx>
        <c:axId val="15279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818432"/>
        <c:crosses val="autoZero"/>
        <c:auto val="1"/>
        <c:lblAlgn val="ctr"/>
        <c:lblOffset val="100"/>
        <c:noMultiLvlLbl val="0"/>
      </c:catAx>
      <c:valAx>
        <c:axId val="1528184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79206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que receberam orientação sobre prática de atividade física regular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583"/>
          <c:y val="0.27972075728112245"/>
          <c:w val="0.84677502714590791"/>
          <c:h val="0.60839264708644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Indicadores!$D$103:$G$103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Indicadores!$D$104:$G$104</c:f>
              <c:numCache>
                <c:formatCode>0.0%</c:formatCode>
                <c:ptCount val="4"/>
                <c:pt idx="0">
                  <c:v>0.76875000000000004</c:v>
                </c:pt>
                <c:pt idx="1">
                  <c:v>0.87187499999999996</c:v>
                </c:pt>
                <c:pt idx="2">
                  <c:v>0.93529411764705883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868352"/>
        <c:axId val="152869888"/>
      </c:barChart>
      <c:catAx>
        <c:axId val="15286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869888"/>
        <c:crosses val="autoZero"/>
        <c:auto val="1"/>
        <c:lblAlgn val="ctr"/>
        <c:lblOffset val="100"/>
        <c:noMultiLvlLbl val="0"/>
      </c:catAx>
      <c:valAx>
        <c:axId val="1528698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86835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orientação individual de cuidados de saúde bucal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583"/>
          <c:y val="0.29411764705882382"/>
          <c:w val="0.84677502714590791"/>
          <c:h val="0.588235294117644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Indicadores!$D$112:$G$112</c:f>
              <c:numCache>
                <c:formatCode>0.0%</c:formatCode>
                <c:ptCount val="4"/>
                <c:pt idx="0">
                  <c:v>0.1125</c:v>
                </c:pt>
                <c:pt idx="1">
                  <c:v>0.5</c:v>
                </c:pt>
                <c:pt idx="2">
                  <c:v>0.82058823529411762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89408"/>
        <c:axId val="115090944"/>
      </c:barChart>
      <c:catAx>
        <c:axId val="11508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090944"/>
        <c:crosses val="autoZero"/>
        <c:auto val="1"/>
        <c:lblAlgn val="ctr"/>
        <c:lblOffset val="100"/>
        <c:noMultiLvlLbl val="0"/>
      </c:catAx>
      <c:valAx>
        <c:axId val="1150909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089408"/>
        <c:crosses val="autoZero"/>
        <c:crossBetween val="between"/>
        <c:majorUnit val="0.2"/>
        <c:minorUnit val="4.000000000000011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8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507958806033768"/>
          <c:y val="0.32780149402208986"/>
          <c:w val="0.84920799465214769"/>
          <c:h val="0.53942018003634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0.41249999999999998</c:v>
                </c:pt>
                <c:pt idx="1">
                  <c:v>0.62812500000000004</c:v>
                </c:pt>
                <c:pt idx="2">
                  <c:v>0.8294117647058824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73088"/>
        <c:axId val="111274624"/>
      </c:barChart>
      <c:catAx>
        <c:axId val="11127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274624"/>
        <c:crosses val="autoZero"/>
        <c:auto val="1"/>
        <c:lblAlgn val="ctr"/>
        <c:lblOffset val="100"/>
        <c:noMultiLvlLbl val="0"/>
      </c:catAx>
      <c:valAx>
        <c:axId val="1112746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2730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exame clínico apropriado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439864244067968"/>
          <c:y val="0.27888446215139584"/>
          <c:w val="0.8501002567574597"/>
          <c:h val="0.59760956175298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0.55000000000000004</c:v>
                </c:pt>
                <c:pt idx="1">
                  <c:v>0.71875</c:v>
                </c:pt>
                <c:pt idx="2">
                  <c:v>0.87058823529411766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753152"/>
        <c:axId val="142775424"/>
      </c:barChart>
      <c:catAx>
        <c:axId val="1427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775424"/>
        <c:crosses val="autoZero"/>
        <c:auto val="1"/>
        <c:lblAlgn val="ctr"/>
        <c:lblOffset val="100"/>
        <c:noMultiLvlLbl val="0"/>
      </c:catAx>
      <c:valAx>
        <c:axId val="1427754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753152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hipertensos e/ou diabéticos com solicitação de exames complementares periódicos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07958806033768"/>
          <c:y val="0.31746154770255214"/>
          <c:w val="0.84920799465214769"/>
          <c:h val="0.55555770847946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Indicadores!$D$19:$G$19</c:f>
              <c:numCache>
                <c:formatCode>0.0%</c:formatCode>
                <c:ptCount val="4"/>
                <c:pt idx="0">
                  <c:v>0.78823529411764703</c:v>
                </c:pt>
                <c:pt idx="1">
                  <c:v>0.8176100628930818</c:v>
                </c:pt>
                <c:pt idx="2">
                  <c:v>0.86206896551724133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904960"/>
        <c:axId val="148914944"/>
      </c:barChart>
      <c:catAx>
        <c:axId val="1489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14944"/>
        <c:crosses val="autoZero"/>
        <c:auto val="1"/>
        <c:lblAlgn val="ctr"/>
        <c:lblOffset val="100"/>
        <c:noMultiLvlLbl val="0"/>
      </c:catAx>
      <c:valAx>
        <c:axId val="148914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0496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prescrição de medicamentos  da Farmácia Popular priorizada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583"/>
          <c:y val="0.31983868895237033"/>
          <c:w val="0.84677502714590791"/>
          <c:h val="0.5506083759180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0.58125000000000004</c:v>
                </c:pt>
                <c:pt idx="1">
                  <c:v>0.77500000000000002</c:v>
                </c:pt>
                <c:pt idx="2">
                  <c:v>0.92647058823529416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944384"/>
        <c:axId val="148945920"/>
      </c:barChart>
      <c:catAx>
        <c:axId val="14894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45920"/>
        <c:crosses val="autoZero"/>
        <c:auto val="1"/>
        <c:lblAlgn val="ctr"/>
        <c:lblOffset val="100"/>
        <c:noMultiLvlLbl val="0"/>
      </c:catAx>
      <c:valAx>
        <c:axId val="1489459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44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acamados ou com problemas de locomoção cadastrados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583"/>
          <c:y val="0.30384615384615382"/>
          <c:w val="0.84677502714590791"/>
          <c:h val="0.57307692307692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0.45454545454545453</c:v>
                </c:pt>
                <c:pt idx="1">
                  <c:v>0.81818181818181823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992000"/>
        <c:axId val="148993536"/>
      </c:barChart>
      <c:catAx>
        <c:axId val="14899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93536"/>
        <c:crosses val="autoZero"/>
        <c:auto val="1"/>
        <c:lblAlgn val="ctr"/>
        <c:lblOffset val="100"/>
        <c:noMultiLvlLbl val="0"/>
      </c:catAx>
      <c:valAx>
        <c:axId val="1489935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9200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Proporção de idosos hipertensos rastreados para diabetes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70020120724379"/>
          <c:y val="0.28174712358601323"/>
          <c:w val="0.84708249496981891"/>
          <c:h val="0.59524040194228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Indicadores!$D$43:$G$43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Indicadores!$D$44:$G$44</c:f>
              <c:numCache>
                <c:formatCode>0.0%</c:formatCode>
                <c:ptCount val="4"/>
                <c:pt idx="0">
                  <c:v>0.90909090909090906</c:v>
                </c:pt>
                <c:pt idx="1">
                  <c:v>0.96350364963503654</c:v>
                </c:pt>
                <c:pt idx="2">
                  <c:v>0.96710526315789469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096704"/>
        <c:axId val="149102592"/>
      </c:barChart>
      <c:catAx>
        <c:axId val="14909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102592"/>
        <c:crosses val="autoZero"/>
        <c:auto val="1"/>
        <c:lblAlgn val="ctr"/>
        <c:lblOffset val="100"/>
        <c:noMultiLvlLbl val="0"/>
      </c:catAx>
      <c:valAx>
        <c:axId val="149102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0967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avaliação da necessidade de atendimento odontológico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860964382357991"/>
          <c:y val="0.316206143863761"/>
          <c:w val="0.84458246377824309"/>
          <c:h val="0.5573133285598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0.15625</c:v>
                </c:pt>
                <c:pt idx="1">
                  <c:v>0.42499999999999999</c:v>
                </c:pt>
                <c:pt idx="2">
                  <c:v>0.67352941176470593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140224"/>
        <c:axId val="149141760"/>
      </c:barChart>
      <c:catAx>
        <c:axId val="14914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141760"/>
        <c:crosses val="autoZero"/>
        <c:auto val="1"/>
        <c:lblAlgn val="ctr"/>
        <c:lblOffset val="100"/>
        <c:noMultiLvlLbl val="0"/>
      </c:catAx>
      <c:valAx>
        <c:axId val="149141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140224"/>
        <c:crosses val="autoZero"/>
        <c:crossBetween val="between"/>
        <c:majorUnit val="0.2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primeira consulta odontológica programática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583"/>
          <c:y val="0.32113948623081251"/>
          <c:w val="0.84677502714590791"/>
          <c:h val="0.548782666343794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0.11874999999999999</c:v>
                </c:pt>
                <c:pt idx="1">
                  <c:v>0.15312500000000001</c:v>
                </c:pt>
                <c:pt idx="2">
                  <c:v>0.3411764705882353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71040"/>
        <c:axId val="150881024"/>
      </c:barChart>
      <c:catAx>
        <c:axId val="15087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881024"/>
        <c:crosses val="autoZero"/>
        <c:auto val="1"/>
        <c:lblAlgn val="ctr"/>
        <c:lblOffset val="100"/>
        <c:noMultiLvlLbl val="0"/>
      </c:catAx>
      <c:valAx>
        <c:axId val="150881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871040"/>
        <c:crosses val="autoZero"/>
        <c:crossBetween val="between"/>
        <c:majorUnit val="0.2"/>
        <c:minorUnit val="4.000000000000011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5CFEB-13FE-49EE-B52F-7DA0117C6B74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D1C6E-ED64-4B74-8183-BA71807B29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21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Colar os gráficos e sempre ter o N e % a cada </a:t>
            </a:r>
            <a:r>
              <a:rPr lang="pt-BR" dirty="0" err="1" smtClean="0"/>
              <a:t>mÊS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D1C6E-ED64-4B74-8183-BA71807B299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2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Escrever as metas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D1C6E-ED64-4B74-8183-BA71807B2990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86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15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13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50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39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28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29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1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10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0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40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30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AFD09-FDD2-4ABD-B74E-D9DE48DBE396}" type="datetimeFigureOut">
              <a:rPr lang="pt-BR" smtClean="0"/>
              <a:pPr/>
              <a:t>09/11/2015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08E12-7B26-4CB6-A1BD-9CFC3A795B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41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Organiza%C3%A7%C3%A3o_Mundial_da_Sa%C3%BA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160240"/>
          </a:xfr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FEDERAL DE PELOTAS </a:t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Modalidade a Distância</a:t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Turma 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996952"/>
            <a:ext cx="8712968" cy="3312368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à saúde do idoso na UBS Posto Kutcher, </a:t>
            </a:r>
            <a:r>
              <a:rPr lang="pt-BR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Turuçu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-RS</a:t>
            </a:r>
            <a:r>
              <a:rPr lang="pt-BR" sz="2400" b="1" strike="sngStrik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Especializando: Lester </a:t>
            </a:r>
            <a:r>
              <a:rPr lang="pt-BR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Cousin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Otomuro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Daniela Nunes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ruz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Lenise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Menezes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Seerig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Pelotas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671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764998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1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Metodologia </a:t>
            </a: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 Logística 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13384"/>
            <a:ext cx="8928992" cy="5355976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Período: projeto estruturado para ser desenvolvido em 16 semanas, mas foram só 12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semanas,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Público alvo: idosos 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área de abrangência. 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Instrumentos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Ficha espelho, Planilha de Coleta de Dados, Prontuário clínico;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Definidas as atribuições de cada membro da equipe;</a:t>
            </a:r>
          </a:p>
          <a:p>
            <a:endParaRPr lang="pt-BR" sz="2400" dirty="0"/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Metodologia e Logística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25144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Para alcançar os objetivos e metas foram estabelecidas ações nos quatro eixos: monitoramento e avaliação, organização e gestão de serviço, engajamento público e qualificação da prática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clínica; 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Confeccionado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cronograma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Manual técnico utilizado para as capacitações dos membros da equipe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cadernos de atenção básica- saúde do idoso.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3"/>
            <a:ext cx="9144000" cy="5336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1: A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mpliar a cobertura aos idosos.</a:t>
            </a: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1.1. 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Cadastrar 98% dos idosos da área de abrangência no Programa de Atenção à saúde do idoso da unidade de saúde.</a:t>
            </a:r>
          </a:p>
          <a:p>
            <a:pPr marL="0" indent="0" algn="just">
              <a:buNone/>
            </a:pPr>
            <a:endParaRPr lang="pt-B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Mês 1: id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osos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160 (46,9%)</a:t>
            </a:r>
          </a:p>
          <a:p>
            <a:pPr marL="0" indent="0" algn="just">
              <a:buNone/>
            </a:pP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Mês 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idosos 320 (93,8%)</a:t>
            </a:r>
            <a:endParaRPr lang="pt-B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Mês 3: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idosos 340 (99,7%)</a:t>
            </a:r>
            <a:endParaRPr lang="pt-B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75856" y="6021288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2915816" y="2492896"/>
          <a:ext cx="60486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4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691" y="908720"/>
            <a:ext cx="8839797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Melhorar a qualidade da atenção dos idosos  na Unidade de Saúde.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2.1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Realizar Avaliação Multidimensional Rápida de 100% dos idosos em acompanhamento:</a:t>
            </a: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1: idosos 66 (41,3%) 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2: idosos 201 (62,8%)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3: idosos 282 (82,9%)</a:t>
            </a:r>
          </a:p>
          <a:p>
            <a:pPr marL="0" indent="0" algn="just">
              <a:buNone/>
            </a:pP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7"/>
          <p:cNvGraphicFramePr>
            <a:graphicFrameLocks/>
          </p:cNvGraphicFramePr>
          <p:nvPr/>
        </p:nvGraphicFramePr>
        <p:xfrm>
          <a:off x="3131840" y="1844824"/>
          <a:ext cx="57606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66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53614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Melhorar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qualidade da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atenção aos idosos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2.2.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exame clínico apropriado em 100% dos usuários em acompanhamento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Mês 1: idosos 88 (55,0%) 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Mês 2: idosos 230 (71,9%)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Mês 3: idosos 296 (87,1%)</a:t>
            </a:r>
          </a:p>
          <a:p>
            <a:pPr marL="0" indent="0" algn="just">
              <a:buNone/>
            </a:pP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400" dirty="0"/>
          </a:p>
        </p:txBody>
      </p:sp>
      <p:graphicFrame>
        <p:nvGraphicFramePr>
          <p:cNvPr id="5" name="Chart 8"/>
          <p:cNvGraphicFramePr>
            <a:graphicFrameLocks/>
          </p:cNvGraphicFramePr>
          <p:nvPr/>
        </p:nvGraphicFramePr>
        <p:xfrm>
          <a:off x="3419872" y="1988840"/>
          <a:ext cx="54726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79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Melhorar a qualidade da atenção aos idosos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2.3. Realizar a solicitação de exames complementares periódicos em 100% dos idosos hipertensos e/ou diabéticos em acompanhamento: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1: idosos 67 (78,8%) 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2: idosos 130 (81,8%)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3: idosos 150 (86,2%)</a:t>
            </a:r>
          </a:p>
          <a:p>
            <a:endParaRPr lang="pt-BR" dirty="0"/>
          </a:p>
        </p:txBody>
      </p:sp>
      <p:graphicFrame>
        <p:nvGraphicFramePr>
          <p:cNvPr id="5" name="Chart 9"/>
          <p:cNvGraphicFramePr>
            <a:graphicFrameLocks/>
          </p:cNvGraphicFramePr>
          <p:nvPr/>
        </p:nvGraphicFramePr>
        <p:xfrm>
          <a:off x="3563888" y="2276872"/>
          <a:ext cx="53285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Melhorar a qualidade da atenção aos idosos</a:t>
            </a: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Meta 2.4. Priorizar a prescrição de medicamentos da Farmácia Popular a 100% dos idosos atendidos: 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idosos 93 (58,1%) 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Mês 2: idosos 248 (77,5%)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idosos 315 (92,6%)</a:t>
            </a:r>
          </a:p>
          <a:p>
            <a:endParaRPr lang="pt-BR" dirty="0"/>
          </a:p>
        </p:txBody>
      </p:sp>
      <p:graphicFrame>
        <p:nvGraphicFramePr>
          <p:cNvPr id="5" name="Chart 10"/>
          <p:cNvGraphicFramePr>
            <a:graphicFrameLocks/>
          </p:cNvGraphicFramePr>
          <p:nvPr/>
        </p:nvGraphicFramePr>
        <p:xfrm>
          <a:off x="3887416" y="2897560"/>
          <a:ext cx="5077072" cy="37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Melhorar a qualidade da atenção aos idosos</a:t>
            </a: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Meta 2.5 Cadastrar 100% dos idosos acamados ou com problemas de locomoção. 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Mês 1: idosos 5 (45,5%) </a:t>
            </a:r>
          </a:p>
          <a:p>
            <a:pPr marL="0" indent="0" algn="just"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Mês 2: idosos 9 (81,8%)</a:t>
            </a:r>
          </a:p>
          <a:p>
            <a:pPr marL="0" indent="0" algn="just"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Mês 3: idosos 11 (100%)</a:t>
            </a:r>
          </a:p>
          <a:p>
            <a:endParaRPr lang="pt-BR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491880" y="2708920"/>
          <a:ext cx="54006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Melhorar a qualidade da atenção aos idosos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2.8 Rastrear 100% dos idosos com pressão arterial sustentada maior que 135/80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mmHg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para Diabetes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(DM)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1: idosos 60 (90,9%) 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2: idosos 132 (96,4%)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3: idosos 147 (96,7%)</a:t>
            </a:r>
            <a:endParaRPr lang="pt-BR" sz="1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419872" y="2636912"/>
          <a:ext cx="54006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Melhorar a qualidade da atenção aos idosos</a:t>
            </a: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Meta 2.9 Realizar avaliação da necessidade de atendimento odontológico em 100% dos idosos: 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Mês 1: idosos 25 (15,6%) </a:t>
            </a:r>
          </a:p>
          <a:p>
            <a:pPr marL="0" indent="0" algn="just"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Mês 2: idosos 136 (42,5%)</a:t>
            </a:r>
          </a:p>
          <a:p>
            <a:pPr marL="0" indent="0" algn="just"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Mês 3: idosos  229 (67,4%)</a:t>
            </a:r>
          </a:p>
          <a:p>
            <a:endParaRPr lang="pt-BR" dirty="0"/>
          </a:p>
        </p:txBody>
      </p:sp>
      <p:graphicFrame>
        <p:nvGraphicFramePr>
          <p:cNvPr id="4" name="Chart 13"/>
          <p:cNvGraphicFramePr>
            <a:graphicFrameLocks/>
          </p:cNvGraphicFramePr>
          <p:nvPr/>
        </p:nvGraphicFramePr>
        <p:xfrm>
          <a:off x="3923928" y="2564904"/>
          <a:ext cx="49685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4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353347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Uma pessoa idosa segundo a </a:t>
            </a:r>
            <a:r>
              <a:rPr lang="pt-BR" sz="2400" dirty="0" smtClean="0">
                <a:latin typeface="Arial" pitchFamily="34" charset="0"/>
                <a:cs typeface="Arial" pitchFamily="34" charset="0"/>
                <a:hlinkClick r:id="rId2" tooltip="Organização Mundial da Saúde"/>
              </a:rPr>
              <a:t>Organização Mundial da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 (OMS) é todo indivíduo com 60 anos de idade ou mais. 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Associa-se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frequentemente a alterações das capacidades regenerativas do organismo o que leva a um processo de crescente vulnerabilidade, predisposição ao declínio funcional e, no estágio mais avançado, a morte.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Melhorar a qualidade da atenção aos idosos</a:t>
            </a:r>
          </a:p>
          <a:p>
            <a:pPr marL="0" indent="0" algn="just">
              <a:buNone/>
            </a:pPr>
            <a:r>
              <a:rPr lang="pt-BR" dirty="0" smtClean="0"/>
              <a:t>Meta 2.10 Realizar a primeira consulta odontológica para 100% dos idosos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Mês 1: idosos 19 (11,9%) 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Mês 2: idosos 49 (15,3%)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Mês 3: idosos  116 (34,1%)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3995936" y="2564904"/>
          <a:ext cx="496855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Objetivo 3: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ampliar a adesão do Programa de Saúde do Idoso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Meta 3.1 Buscar 100% dos idosos faltosos as consultas programadas: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Mês 1: idosos 0 (0 %) </a:t>
            </a:r>
          </a:p>
          <a:p>
            <a:pPr marL="0" indent="0" algn="just"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Mês 2: idosos 12 (100%)</a:t>
            </a:r>
          </a:p>
          <a:p>
            <a:pPr marL="0" indent="0" algn="just"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Mês 3: idosos  24 (100%)</a:t>
            </a:r>
          </a:p>
          <a:p>
            <a:endParaRPr lang="pt-BR" dirty="0"/>
          </a:p>
        </p:txBody>
      </p:sp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3491880" y="2420888"/>
          <a:ext cx="5400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5.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Ampliar a avaliação de risco do Programa de Saúde do Idoso.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5.1 Rastrear 100% das pessoas idosas cadastradas para risco de morbimortalidade: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1: idosos 40 (25,0%) 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2: idosos 165 (51,6%)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3: idosos  261 (76,8%)</a:t>
            </a:r>
          </a:p>
          <a:p>
            <a:endParaRPr lang="pt-BR" dirty="0"/>
          </a:p>
        </p:txBody>
      </p:sp>
      <p:graphicFrame>
        <p:nvGraphicFramePr>
          <p:cNvPr id="4" name="Chart 15"/>
          <p:cNvGraphicFramePr>
            <a:graphicFrameLocks/>
          </p:cNvGraphicFramePr>
          <p:nvPr/>
        </p:nvGraphicFramePr>
        <p:xfrm>
          <a:off x="3563888" y="2492896"/>
          <a:ext cx="53285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Objetivo 5.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Ampliar a avaliação de risco do Programa de Saúde do Idoso.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Meta 5.2 Investigar a presença de indicadores de fragilização na velhice em 100% das pessoas idosas cadastradas: </a:t>
            </a:r>
          </a:p>
          <a:p>
            <a:pPr marL="0" indent="0"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Mês 1: idosos 40(25,0%) </a:t>
            </a:r>
          </a:p>
          <a:p>
            <a:pPr marL="0" indent="0"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Mês 2: idosos 157 (49,1%)</a:t>
            </a:r>
          </a:p>
          <a:p>
            <a:pPr marL="0" indent="0"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Mês 3: idosos  264 (77,6%)</a:t>
            </a:r>
          </a:p>
          <a:p>
            <a:endParaRPr lang="pt-BR" dirty="0"/>
          </a:p>
        </p:txBody>
      </p:sp>
      <p:graphicFrame>
        <p:nvGraphicFramePr>
          <p:cNvPr id="4" name="Chart 16"/>
          <p:cNvGraphicFramePr>
            <a:graphicFrameLocks/>
          </p:cNvGraphicFramePr>
          <p:nvPr/>
        </p:nvGraphicFramePr>
        <p:xfrm>
          <a:off x="3779912" y="2996952"/>
          <a:ext cx="505586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Objetivo 5: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Ampliar a avaliação de risco do Programa de Saúde do Idoso.</a:t>
            </a: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Meta 5.3 Avaliar a rede social de 100% dos idosos cadastrados: </a:t>
            </a:r>
          </a:p>
          <a:p>
            <a:pPr marL="0" indent="0" algn="just"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Mês 1: idosos 42 (26,3%) </a:t>
            </a:r>
          </a:p>
          <a:p>
            <a:pPr marL="0" indent="0" algn="just"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Mês 2: idosos 170 (53,1%)</a:t>
            </a:r>
          </a:p>
          <a:p>
            <a:pPr marL="0" indent="0" algn="just"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Mês 3: idosos  272 (80,0%)</a:t>
            </a:r>
          </a:p>
          <a:p>
            <a:endParaRPr lang="pt-BR" dirty="0"/>
          </a:p>
        </p:txBody>
      </p:sp>
      <p:graphicFrame>
        <p:nvGraphicFramePr>
          <p:cNvPr id="5" name="Chart 17"/>
          <p:cNvGraphicFramePr>
            <a:graphicFrameLocks/>
          </p:cNvGraphicFramePr>
          <p:nvPr/>
        </p:nvGraphicFramePr>
        <p:xfrm>
          <a:off x="3635896" y="2492896"/>
          <a:ext cx="52565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ampliar a promoção de saúde do Programa de Saúde do Idoso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6.1 Buscar Garantir orientação nutricional para hábitos alimentares saudáveis a 100% das pessoas idosas: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1: idosos 121 (75,6%) 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2: idosos 281 (87,8%)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3: idosos  318 (93,5%)</a:t>
            </a: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491880" y="2564904"/>
          <a:ext cx="547260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ampliar a promoção de saúde do Programa de Saúde do Idoso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6.2 Garantir orientação para a prática regular de atividade física 100% dos idosos: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1: idosos 123 (76,9%) 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2: idosos 279 (87,2%)</a:t>
            </a:r>
          </a:p>
          <a:p>
            <a:pPr marL="0" indent="0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Mês 3: idosos  318 (93,5%)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419872" y="2420888"/>
          <a:ext cx="54726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 ampliar a promoção de saúde do Programa de Saúde do Idoso </a:t>
            </a:r>
          </a:p>
          <a:p>
            <a:pPr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Meta 6.3 Garantir orientações sobre higiene bucal (incluindo higiene de Próteses dentárias) para 100% dos idosos cadastrados: </a:t>
            </a:r>
          </a:p>
          <a:p>
            <a:pPr marL="0" indent="0" algn="just"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algn="just">
              <a:buNone/>
            </a:pP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Mês 1: idosos 18 (11,3%) </a:t>
            </a:r>
          </a:p>
          <a:p>
            <a:pPr marL="0" indent="0" algn="just">
              <a:buNone/>
            </a:pP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Mês 2: idosos 160 (50,0%)</a:t>
            </a:r>
          </a:p>
          <a:p>
            <a:pPr marL="0" indent="0" algn="just">
              <a:buNone/>
            </a:pP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Mês 3: idosos  279 (82,1%)</a:t>
            </a:r>
          </a:p>
          <a:p>
            <a:endParaRPr lang="pt-BR" dirty="0"/>
          </a:p>
        </p:txBody>
      </p:sp>
      <p:graphicFrame>
        <p:nvGraphicFramePr>
          <p:cNvPr id="4" name="Chart 20"/>
          <p:cNvGraphicFramePr>
            <a:graphicFrameLocks/>
          </p:cNvGraphicFramePr>
          <p:nvPr/>
        </p:nvGraphicFramePr>
        <p:xfrm>
          <a:off x="3851920" y="3068960"/>
          <a:ext cx="50405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14" y="1052736"/>
            <a:ext cx="9108085" cy="5472608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Propiciou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ampliação da cobertura da atenção aos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idosos;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Maior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rigor e sistematização na realização de exames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complementares segundo os protocolos do MS e quanto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garantir as prescrições de medicamentos da rede e/ou Farmácia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Popular;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70912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sistematização das orientações sobre prevenção em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Maior engajamento com a comunidade;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Conscientização da população sobre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importância do acompanhamento de saúde para os hipertensos e/ou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 equipe tornou-se mais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organizada,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unida, engajada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mais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capacitada.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Tendência global de envelhecimento populacional.</a:t>
            </a:r>
          </a:p>
          <a:p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        No mundo atualmente = 670 milhões.</a:t>
            </a:r>
          </a:p>
          <a:p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        No mundo (ano 2.050)= 1bilhão</a:t>
            </a:r>
          </a:p>
          <a:p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        Brasil (ano 2.036) = País envelhecido.</a:t>
            </a:r>
          </a:p>
          <a:p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        Brasil (ano 2.050) = proporção adulto/idoso - 3/1.</a:t>
            </a:r>
          </a:p>
          <a:p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Franklin Gothic Heavy" panose="020B09030201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96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216024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Reflexão crítica sobre </a:t>
            </a: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processo</a:t>
            </a:r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pessoal de aprendizagem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Comparação com cursos antes recebidos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Novidade de ser um curso a distancia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 da língua escrita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Ganhei em amizades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Ganhei em conhecimento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Ganhei em organização do trabalho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Orgulho de ter participado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5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OBRIGADO!</a:t>
            </a:r>
            <a:endParaRPr lang="pt-BR" sz="8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88232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 da ação programática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Ampliação da cobertura e melhoria dos registros dos idosos;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dos profissionais da saúde na UBS;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Maior organização no atendimento desses usuários, proporcionando um acompanhamento adequado segundo os manuais técnicos do MS;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Incremento das atividades educativas de prevenção de saúde, com as consequentes mudanças dos estilos de vida inadequados.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707088" cy="1872208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Caracterização do município 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Turuçu</a:t>
            </a:r>
            <a:r>
              <a:rPr lang="pt-BR" dirty="0" smtClean="0"/>
              <a:t> limita-se a sul e oeste com o município de Pelotas, ao norte com São Lourenço do Sul e a leste com a Lagoa dos Patos. A sede e cortada pela BR 116, e fica a 179 km da capital do </a:t>
            </a:r>
            <a:r>
              <a:rPr lang="pt-BR" dirty="0" smtClean="0"/>
              <a:t>estado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 smtClean="0"/>
              <a:t>Tem população  de 3829 </a:t>
            </a:r>
            <a:r>
              <a:rPr lang="pt-BR" dirty="0" smtClean="0"/>
              <a:t>habitantes;</a:t>
            </a:r>
            <a:endParaRPr lang="pt-BR" dirty="0" smtClean="0"/>
          </a:p>
          <a:p>
            <a:r>
              <a:rPr lang="pt-BR" dirty="0" smtClean="0"/>
              <a:t>Tem uma unidade de Pronto Atendimento e duas UBS.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24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Caracterização da U</a:t>
            </a: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BS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3650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unidade: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tem boa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estrutura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para os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com deficiências físicas, com ausência de barreiras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arquitetônicas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.</a:t>
            </a: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População: 2500 pessoas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Horário de funcionamento: das 8h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às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12h e das 13h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às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17h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Composição da equipe: um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médico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, uma enfermeira, duas técnicas em enfermagem, uma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dentista,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uma técnica em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higiene dental,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uma recepcionista e uma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auxiliar de serviços gerais.</a:t>
            </a: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95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216024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Situação da ação programática na UBS antes da intervenção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424847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Estimativa: 341 idosos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Índices de cobertura: 93%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Registros inadequados, falta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planejamento, coordenação, avaliação e monitoramento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2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00200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 Geral </a:t>
            </a:r>
            <a:endParaRPr lang="pt-BR" sz="48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atenção à saúde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 idosos na UBS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Posto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Kutcher,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Turuçu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-RS</a:t>
            </a:r>
            <a:r>
              <a:rPr lang="pt-BR" sz="2400" strike="sngStrike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 Específicos: 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da atenção aos usuários idosos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a qualidade da atenção dos idosos 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a adesão dos idosos ao Programa de Saúde do Idoso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o registro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informações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Mapear os idosos de risco da área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abrangência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Promover a saúde de hipertensos e diabéticos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1785</Words>
  <Application>Microsoft Office PowerPoint</Application>
  <PresentationFormat>Apresentação na tela (4:3)</PresentationFormat>
  <Paragraphs>312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UNIVERSIDADE FEDERAL DE PELOTAS  Especialização em Saúde da Família Modalidade a Distância  Turma 7</vt:lpstr>
      <vt:lpstr>Introdução </vt:lpstr>
      <vt:lpstr>Introdução</vt:lpstr>
      <vt:lpstr>Importância da ação programática </vt:lpstr>
      <vt:lpstr>Caracterização do município </vt:lpstr>
      <vt:lpstr>Caracterização da UBS</vt:lpstr>
      <vt:lpstr>Situação da ação programática na UBS antes da intervenção</vt:lpstr>
      <vt:lpstr>Objetivo Geral </vt:lpstr>
      <vt:lpstr>Objetivos Específicos: </vt:lpstr>
      <vt:lpstr>Metodologia e Logística </vt:lpstr>
      <vt:lpstr>Metodologia e Logística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Reflexão crítica sobre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ABERTA DO SUS  UNIVERSIDADE FEDERAL DE PELOTAS  Especialização em Saúde da Família Modalidade a Distância  Turma 7</dc:title>
  <dc:creator>PC</dc:creator>
  <cp:lastModifiedBy>Lenise</cp:lastModifiedBy>
  <cp:revision>107</cp:revision>
  <dcterms:created xsi:type="dcterms:W3CDTF">2015-07-27T22:42:56Z</dcterms:created>
  <dcterms:modified xsi:type="dcterms:W3CDTF">2015-11-09T21:21:51Z</dcterms:modified>
</cp:coreProperties>
</file>