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7" r:id="rId9"/>
    <p:sldId id="268" r:id="rId10"/>
    <p:sldId id="283" r:id="rId11"/>
    <p:sldId id="284" r:id="rId12"/>
    <p:sldId id="269" r:id="rId13"/>
    <p:sldId id="277" r:id="rId14"/>
    <p:sldId id="276" r:id="rId15"/>
    <p:sldId id="270" r:id="rId16"/>
    <p:sldId id="271" r:id="rId17"/>
    <p:sldId id="278" r:id="rId18"/>
    <p:sldId id="272" r:id="rId19"/>
    <p:sldId id="279" r:id="rId20"/>
    <p:sldId id="273" r:id="rId21"/>
    <p:sldId id="280" r:id="rId22"/>
    <p:sldId id="274" r:id="rId23"/>
    <p:sldId id="281" r:id="rId24"/>
    <p:sldId id="275" r:id="rId25"/>
    <p:sldId id="282" r:id="rId26"/>
    <p:sldId id="261" r:id="rId27"/>
    <p:sldId id="262" r:id="rId28"/>
    <p:sldId id="26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irAngelo\Desktop\DOCUMENTOS\PROVAB\INTERVEN&#199;&#195;O\Interven&#231;&#227;o%20in&#237;cio\T13\Leticia%20Joana%20Corso%20Planilha%20de%20Coleta%20de%20Dados%20Ca%20de%20Colo%20e%20Mama%20CORRETA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9898681681"/>
          <c:y val="0.3357670217107338"/>
          <c:w val="0.84677502714591191"/>
          <c:h val="0.54014694796944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dLbls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0.25630810092961914</c:v>
                </c:pt>
                <c:pt idx="1">
                  <c:v>0.30278884462151395</c:v>
                </c:pt>
                <c:pt idx="2">
                  <c:v>0.38114209827357237</c:v>
                </c:pt>
              </c:numCache>
            </c:numRef>
          </c:val>
        </c:ser>
        <c:axId val="75494528"/>
        <c:axId val="75496064"/>
      </c:barChart>
      <c:catAx>
        <c:axId val="75494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96064"/>
        <c:crosses val="autoZero"/>
        <c:auto val="1"/>
        <c:lblAlgn val="ctr"/>
        <c:lblOffset val="100"/>
      </c:catAx>
      <c:valAx>
        <c:axId val="754960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945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101935919950596"/>
          <c:y val="0.34866030838537332"/>
          <c:w val="0.8343966344808208"/>
          <c:h val="0.52107474659792041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Indicadores!$C$52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Indicadores!$D$51:$F$51</c:f>
            </c:multiLvlStrRef>
          </c:cat>
          <c:val>
            <c:numRef>
              <c:f>Indicadores!$D$52:$F$52</c:f>
            </c:numRef>
          </c:val>
        </c:ser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dLbls>
            <c:showVal val="1"/>
          </c:dLbls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0.99481865284974091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353920"/>
        <c:axId val="54355456"/>
      </c:barChart>
      <c:catAx>
        <c:axId val="54353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55456"/>
        <c:crosses val="autoZero"/>
        <c:auto val="1"/>
        <c:lblAlgn val="ctr"/>
        <c:lblOffset val="100"/>
      </c:catAx>
      <c:valAx>
        <c:axId val="543554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53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421065399943873"/>
          <c:y val="0.28417266187050866"/>
          <c:w val="0.83789559816571213"/>
          <c:h val="0.6007194244604388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Indicadores!$C$57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Indicadores!$D$56:$F$56</c:f>
            </c:multiLvlStrRef>
          </c:cat>
          <c:val>
            <c:numRef>
              <c:f>Indicadores!$D$57:$F$57</c:f>
            </c:numRef>
          </c:val>
        </c:ser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dLbls>
            <c:showVal val="1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0.9577464788732396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404608"/>
        <c:axId val="54406144"/>
      </c:barChart>
      <c:catAx>
        <c:axId val="54404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06144"/>
        <c:crosses val="autoZero"/>
        <c:auto val="1"/>
        <c:lblAlgn val="ctr"/>
        <c:lblOffset val="100"/>
      </c:catAx>
      <c:valAx>
        <c:axId val="544061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04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93559898681634"/>
          <c:y val="0.39194279398035436"/>
          <c:w val="0.84677502714591124"/>
          <c:h val="0.49084424666697668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Indicadores!$C$63</c:f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multiLvlStrRef>
              <c:f>Indicadores!$D$62:$F$62</c:f>
            </c:multiLvlStrRef>
          </c:cat>
          <c:val>
            <c:numRef>
              <c:f>Indicadores!$D$63:$F$63</c:f>
            </c:numRef>
          </c:val>
        </c:ser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dLbls>
            <c:showVal val="1"/>
          </c:dLbls>
          <c:cat>
            <c:strRef>
              <c:f>Indicadores!$D$62:$F$62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Indicadores!$D$63:$F$63</c:f>
              <c:numCache>
                <c:formatCode>0.0%</c:formatCode>
                <c:ptCount val="3"/>
                <c:pt idx="0">
                  <c:v>0.22279792746113991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448512"/>
        <c:axId val="54450048"/>
      </c:barChart>
      <c:catAx>
        <c:axId val="54448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50048"/>
        <c:crosses val="autoZero"/>
        <c:auto val="1"/>
        <c:lblAlgn val="ctr"/>
        <c:lblOffset val="100"/>
      </c:catAx>
      <c:valAx>
        <c:axId val="544500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485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85245901639345"/>
          <c:y val="0.33453237410072251"/>
          <c:w val="0.84426229508195905"/>
          <c:h val="0.53956834532373477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Indicadores!$C$69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Indicadores!$D$68:$F$68</c:f>
            </c:multiLvlStrRef>
          </c:cat>
          <c:val>
            <c:numRef>
              <c:f>Indicadores!$D$69:$F$69</c:f>
            </c:numRef>
          </c:val>
        </c:ser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dLbls>
            <c:showVal val="1"/>
          </c:dLbls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0.92957746478873238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499968"/>
        <c:axId val="54501760"/>
      </c:barChart>
      <c:catAx>
        <c:axId val="54499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501760"/>
        <c:crosses val="autoZero"/>
        <c:auto val="1"/>
        <c:lblAlgn val="ctr"/>
        <c:lblOffset val="100"/>
      </c:catAx>
      <c:valAx>
        <c:axId val="545017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999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5403"/>
          <c:h val="0.57954759835019565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Indicadores!$C$10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Indicadores!$D$9:$F$9</c:f>
            </c:multiLvlStrRef>
          </c:cat>
          <c:val>
            <c:numRef>
              <c:f>Indicadores!$D$10:$F$10</c:f>
            </c:numRef>
          </c:val>
        </c:ser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dLbls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0.25724637681159379</c:v>
                </c:pt>
                <c:pt idx="1">
                  <c:v>0.29710144927536231</c:v>
                </c:pt>
                <c:pt idx="2">
                  <c:v>0.38043478260869895</c:v>
                </c:pt>
              </c:numCache>
            </c:numRef>
          </c:val>
        </c:ser>
        <c:axId val="78035968"/>
        <c:axId val="78041856"/>
      </c:barChart>
      <c:catAx>
        <c:axId val="78035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41856"/>
        <c:crosses val="autoZero"/>
        <c:auto val="1"/>
        <c:lblAlgn val="ctr"/>
        <c:lblOffset val="100"/>
      </c:catAx>
      <c:valAx>
        <c:axId val="78041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0359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447283028586149"/>
          <c:y val="0.31727032061967297"/>
          <c:w val="0.83755446819469481"/>
          <c:h val="0.55421904108245856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Indicadores!$C$15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Indicadores!$D$14:$F$14</c:f>
            </c:multiLvlStrRef>
          </c:cat>
          <c:val>
            <c:numRef>
              <c:f>Indicadores!$D$15:$F$15</c:f>
            </c:numRef>
          </c:val>
        </c:ser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dLbls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0.96373056994818662</c:v>
                </c:pt>
                <c:pt idx="1">
                  <c:v>0.96929824561404065</c:v>
                </c:pt>
                <c:pt idx="2">
                  <c:v>0.97560975609756928</c:v>
                </c:pt>
              </c:numCache>
            </c:numRef>
          </c:val>
        </c:ser>
        <c:axId val="76081024"/>
        <c:axId val="76082560"/>
      </c:barChart>
      <c:catAx>
        <c:axId val="76081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082560"/>
        <c:crosses val="autoZero"/>
        <c:auto val="1"/>
        <c:lblAlgn val="ctr"/>
        <c:lblOffset val="100"/>
      </c:catAx>
      <c:valAx>
        <c:axId val="760825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081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115001879934689"/>
          <c:y val="0.29699248120301192"/>
          <c:w val="0.84188996114801362"/>
          <c:h val="0.58270676691728596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Indicadores!$C$21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Indicadores!$D$20:$F$20</c:f>
            </c:multiLvlStrRef>
          </c:cat>
          <c:val>
            <c:numRef>
              <c:f>Indicadores!$D$21:$F$21</c:f>
            </c:numRef>
          </c:val>
        </c:ser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dLbls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0.41666666666667013</c:v>
                </c:pt>
                <c:pt idx="1">
                  <c:v>0.35294117647058826</c:v>
                </c:pt>
                <c:pt idx="2">
                  <c:v>5.8823529411764705E-2</c:v>
                </c:pt>
              </c:numCache>
            </c:numRef>
          </c:val>
        </c:ser>
        <c:axId val="53956992"/>
        <c:axId val="53958528"/>
      </c:barChart>
      <c:catAx>
        <c:axId val="53956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958528"/>
        <c:crosses val="autoZero"/>
        <c:auto val="1"/>
        <c:lblAlgn val="ctr"/>
        <c:lblOffset val="100"/>
      </c:catAx>
      <c:valAx>
        <c:axId val="539585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9569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33195020746888"/>
          <c:y val="0.28832168168639138"/>
          <c:w val="0.84232365145228261"/>
          <c:h val="0.59489157107445234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Indicadores!$C$27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Indicadores!$D$26:$F$26</c:f>
            </c:multiLvlStrRef>
          </c:cat>
          <c:val>
            <c:numRef>
              <c:f>Indicadores!$D$27:$F$27</c:f>
            </c:numRef>
          </c:val>
        </c:ser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dLbls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axId val="57489664"/>
        <c:axId val="57495552"/>
      </c:barChart>
      <c:catAx>
        <c:axId val="57489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495552"/>
        <c:crosses val="autoZero"/>
        <c:auto val="1"/>
        <c:lblAlgn val="ctr"/>
        <c:lblOffset val="100"/>
      </c:catAx>
      <c:valAx>
        <c:axId val="57495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489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33195020746888"/>
          <c:y val="0.39271332694151484"/>
          <c:w val="0.84232365145228261"/>
          <c:h val="0.47773373792885332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Indicadores!$C$32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Indicadores!$D$31:$F$31</c:f>
            </c:multiLvlStrRef>
          </c:cat>
          <c:val>
            <c:numRef>
              <c:f>Indicadores!$D$32:$F$32</c:f>
            </c:numRef>
          </c:val>
        </c:ser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dLbls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7537664"/>
        <c:axId val="57539200"/>
      </c:barChart>
      <c:catAx>
        <c:axId val="57537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39200"/>
        <c:crosses val="autoZero"/>
        <c:auto val="1"/>
        <c:lblAlgn val="ctr"/>
        <c:lblOffset val="100"/>
      </c:catAx>
      <c:valAx>
        <c:axId val="57539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37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394957983193279"/>
          <c:y val="0.31372669166166239"/>
          <c:w val="0.83823529411764708"/>
          <c:h val="0.56078646134521037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Indicadores!$C$37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Indicadores!$D$36:$F$36</c:f>
            </c:multiLvlStrRef>
          </c:cat>
          <c:val>
            <c:numRef>
              <c:f>Indicadores!$D$37:$F$37</c:f>
            </c:numRef>
          </c:val>
        </c:ser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dLbls>
            <c:showVal val="1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053888"/>
        <c:axId val="57524992"/>
      </c:barChart>
      <c:catAx>
        <c:axId val="54053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524992"/>
        <c:crosses val="autoZero"/>
        <c:auto val="1"/>
        <c:lblAlgn val="ctr"/>
        <c:lblOffset val="100"/>
      </c:catAx>
      <c:valAx>
        <c:axId val="575249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0538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421065399943873"/>
          <c:y val="0.31854838709677774"/>
          <c:w val="0.83789559816571213"/>
          <c:h val="0.55241935483870952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Indicadores!$C$42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Indicadores!$D$41:$F$41</c:f>
            </c:multiLvlStrRef>
          </c:cat>
          <c:val>
            <c:numRef>
              <c:f>Indicadores!$D$42:$F$42</c:f>
            </c:numRef>
          </c:val>
        </c:ser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dLbls>
            <c:showVal val="1"/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0.9015544041450777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167424"/>
        <c:axId val="54168960"/>
      </c:barChart>
      <c:catAx>
        <c:axId val="54167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168960"/>
        <c:crosses val="autoZero"/>
        <c:auto val="1"/>
        <c:lblAlgn val="ctr"/>
        <c:lblOffset val="100"/>
      </c:catAx>
      <c:valAx>
        <c:axId val="541689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167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974789915966297"/>
          <c:y val="0.26693227091633465"/>
          <c:w val="0.83613445378151263"/>
          <c:h val="0.60956175298804782"/>
        </c:manualLayout>
      </c:layout>
      <c:barChart>
        <c:barDir val="col"/>
        <c:grouping val="clustered"/>
        <c:ser>
          <c:idx val="1"/>
          <c:order val="1"/>
          <c:tx>
            <c:strRef>
              <c:f>Indicadores!$C$47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multiLvlStrRef>
              <c:f>Indicadores!$D$46:$F$46</c:f>
            </c:multiLvlStrRef>
          </c:cat>
          <c:val>
            <c:numRef>
              <c:f>Indicadores!$D$47:$F$47</c:f>
            </c:numRef>
          </c:val>
        </c:ser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dLbls>
            <c:showVal val="1"/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54108544"/>
        <c:axId val="54110080"/>
      </c:barChart>
      <c:catAx>
        <c:axId val="5410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110080"/>
        <c:crosses val="autoZero"/>
        <c:auto val="1"/>
        <c:lblAlgn val="ctr"/>
        <c:lblOffset val="100"/>
      </c:catAx>
      <c:valAx>
        <c:axId val="541100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108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7927-07A4-49D8-B5C4-D96921B983DB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CED4-8C74-4618-A253-EC4C6CE458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71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CED4-8C74-4618-A253-EC4C6CE458B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022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252A-4919-4BE6-ACF2-4DB92D949450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22D9-B055-456C-89C2-2F50A29456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MELHORIA NA ATENÇÃO À DETECÇÃO PRECOCE DO CÂNCER DE COLO DE ÚTERO E CONTROLE DO CÂNCER DE MAMA NA ESF  DA UNIDADE SANITÁRIA DE SAÚDE DE ROCA SALES - RS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NOME: LETICIA JOANA CORSO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DANIELI BLUHM  DA SILVA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http://www.ufpel.edu.br/iqg/db/e-book%20Plantas%20Transgenicas/capa/logo%20core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58722"/>
            <a:ext cx="1504488" cy="128588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332635" y="3074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UNIVERSIDADE ABERTA DO SUS – UNASUS</a:t>
            </a:r>
            <a:br>
              <a:rPr lang="pt-BR" dirty="0"/>
            </a:br>
            <a:r>
              <a:rPr lang="pt-BR" dirty="0"/>
              <a:t>UNIVERSIDADE FEDERAL DE PELOTAS</a:t>
            </a:r>
            <a:br>
              <a:rPr lang="pt-BR" dirty="0"/>
            </a:br>
            <a:r>
              <a:rPr lang="pt-BR" dirty="0"/>
              <a:t>ESPECIALIZAÇÃO EM SAÚDE DA FAMÍLIA</a:t>
            </a:r>
            <a:br>
              <a:rPr lang="pt-BR" dirty="0"/>
            </a:br>
            <a:r>
              <a:rPr lang="pt-BR" dirty="0"/>
              <a:t>MODALIDADE À DISTÂNCIA</a:t>
            </a:r>
            <a:r>
              <a:rPr lang="pt-BR" sz="2400" dirty="0"/>
              <a:t/>
            </a:r>
            <a:br>
              <a:rPr lang="pt-BR" sz="2400" dirty="0"/>
            </a:br>
            <a:endParaRPr lang="pt-BR" dirty="0"/>
          </a:p>
        </p:txBody>
      </p:sp>
      <p:pic>
        <p:nvPicPr>
          <p:cNvPr id="7" name="Picture 2" descr="C:\Users\Danieli\Pictures\Imag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35" y="307458"/>
            <a:ext cx="1440160" cy="1237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457"/>
            <a:ext cx="7877251" cy="6217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</a:t>
            </a:r>
          </a:p>
          <a:p>
            <a:pPr algn="just">
              <a:lnSpc>
                <a:spcPct val="150000"/>
              </a:lnSpc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Check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list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(fatores de risco)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Convites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Orientações à população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mage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09" y="1928802"/>
            <a:ext cx="3446865" cy="4595821"/>
          </a:xfrm>
          <a:prstGeom prst="rect">
            <a:avLst/>
          </a:prstGeom>
        </p:spPr>
      </p:pic>
      <p:pic>
        <p:nvPicPr>
          <p:cNvPr id="5" name="Imagem 4" descr="image1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928802"/>
            <a:ext cx="348260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4064000" cy="3048000"/>
          </a:xfrm>
        </p:spPr>
      </p:pic>
      <p:pic>
        <p:nvPicPr>
          <p:cNvPr id="5" name="Imagem 4" descr="image1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60840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OBJETIVOS</a:t>
            </a:r>
            <a:br>
              <a:rPr lang="pt-BR" b="1" dirty="0" smtClean="0"/>
            </a:br>
            <a:r>
              <a:rPr lang="pt-BR" b="1" dirty="0" smtClean="0"/>
              <a:t>METAS</a:t>
            </a:r>
            <a:br>
              <a:rPr lang="pt-BR" b="1" dirty="0" smtClean="0"/>
            </a:br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6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1) Ampliar a cobertura de detecção precoce do câncer de colo e do câncer de mama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detecção precoce do câncer de colo uterino das mulheres na faixa etária entre 25 e 64 anos de idade para 36%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Antes: 15% cobertura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Depois: 25,6% (193 mulheres); 30,3% (228); 38,1% (287)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233971055"/>
              </p:ext>
            </p:extLst>
          </p:nvPr>
        </p:nvGraphicFramePr>
        <p:xfrm>
          <a:off x="2428860" y="1214422"/>
          <a:ext cx="4726809" cy="260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lvl="2"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30%</a:t>
            </a:r>
          </a:p>
          <a:p>
            <a:pPr lvl="3"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Antes: 9% de cobertura; cota mamografia: 36 </a:t>
            </a:r>
          </a:p>
          <a:p>
            <a:pPr lvl="3"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Depois: 25,7% (71 mulheres); 29,7% (82); 38% (105); cota: 43 exames</a:t>
            </a:r>
          </a:p>
          <a:p>
            <a:pPr lvl="3" algn="just">
              <a:lnSpc>
                <a:spcPct val="16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>
              <a:lnSpc>
                <a:spcPct val="16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>
              <a:lnSpc>
                <a:spcPct val="16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6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267496081"/>
              </p:ext>
            </p:extLst>
          </p:nvPr>
        </p:nvGraphicFramePr>
        <p:xfrm>
          <a:off x="2285984" y="3857628"/>
          <a:ext cx="4703847" cy="25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2) Melhorar a qualidade do atendimento das mulheres que realizam detecção precoce de câncer de colo de útero e de mama na unidade de saúde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Qualidade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Obter 100% de coleta de amostras satisfatórias do exame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colo uterino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96,4% (186 mulheres); 96,9%(221); 97,6%(280)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 – revisão da técnica de coleta</a:t>
            </a:r>
          </a:p>
          <a:p>
            <a:pPr lvl="3"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234145209"/>
              </p:ext>
            </p:extLst>
          </p:nvPr>
        </p:nvGraphicFramePr>
        <p:xfrm>
          <a:off x="2571736" y="4000504"/>
          <a:ext cx="4513093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3) Melhorar a adesão das mulheres à realização de exame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colo uterino e mamografia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Adesão</a:t>
            </a:r>
          </a:p>
          <a:p>
            <a:pPr lvl="2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Identificar 100% das mulheres com exame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alterado sem acompanhamento pela unidade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Busca ativa às mulheres da ESF1</a:t>
            </a:r>
          </a:p>
          <a:p>
            <a:pPr lvl="3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41,7% (5 mulheres/12 mulheres);  35,3% (6/17); 5,9% (1/17)</a:t>
            </a:r>
          </a:p>
          <a:p>
            <a:pPr lvl="2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231580890"/>
              </p:ext>
            </p:extLst>
          </p:nvPr>
        </p:nvGraphicFramePr>
        <p:xfrm>
          <a:off x="2285984" y="1928802"/>
          <a:ext cx="4637527" cy="252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Identificar 100% das mulheres com mamografia alterada sem acompanhamento pela unidade</a:t>
            </a:r>
          </a:p>
          <a:p>
            <a:pPr lvl="3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50%  (2 exames alterados /1 não-retorno)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4309099"/>
              </p:ext>
            </p:extLst>
          </p:nvPr>
        </p:nvGraphicFramePr>
        <p:xfrm>
          <a:off x="2143108" y="2500306"/>
          <a:ext cx="4797432" cy="301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3) Melhorar a adesão das mulheres à realização de exame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colo de útero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mamográfico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Buscar 100% das mulheres que tiveram exame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alterado e que não retornaram a unidade de saúde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100% (5 mulheres/193); (6/228); (1/287) </a:t>
            </a:r>
          </a:p>
          <a:p>
            <a:pPr lvl="1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3668394252"/>
              </p:ext>
            </p:extLst>
          </p:nvPr>
        </p:nvGraphicFramePr>
        <p:xfrm>
          <a:off x="2000232" y="4071942"/>
          <a:ext cx="5214974" cy="249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Buscar 100% das mulheres que tiveram mamografia alterada e que não retornaram a unidade de saúde</a:t>
            </a:r>
          </a:p>
          <a:p>
            <a:pPr marL="800100" lvl="3" indent="-342900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100% (1/71); (1/82); (1/105)</a:t>
            </a:r>
          </a:p>
          <a:p>
            <a:pPr marL="800100" lvl="3" indent="-342900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Fundamental para controle: acesso ao SISMAMA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345068476"/>
              </p:ext>
            </p:extLst>
          </p:nvPr>
        </p:nvGraphicFramePr>
        <p:xfrm>
          <a:off x="1714480" y="3000372"/>
          <a:ext cx="525043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676456" cy="561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elevados índices de incidência e mortalidade por câncer do colo do útero e da mama no Brasil justificam a implantação de estratégias efetivas de controle dessas doenças.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4) Melhorar o registro das informações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Manter registro da coleta de exame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registro específico em 100% das mulheres cadastradas nos programas da unidade de saúde</a:t>
            </a:r>
          </a:p>
          <a:p>
            <a:pPr lvl="3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90,2% (174/193); 100% </a:t>
            </a:r>
          </a:p>
          <a:p>
            <a:pPr lvl="3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Fundamental: ficha-espelho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266887227"/>
              </p:ext>
            </p:extLst>
          </p:nvPr>
        </p:nvGraphicFramePr>
        <p:xfrm>
          <a:off x="2143108" y="571480"/>
          <a:ext cx="5049724" cy="318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Manter registro da realização de mamografia em registro específico em 100% das mulheres cadastradas nos programas da unidade de saúde</a:t>
            </a:r>
          </a:p>
          <a:p>
            <a:pPr marL="800100" lvl="3" indent="-342900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100% (71); (11); (23)</a:t>
            </a:r>
          </a:p>
          <a:p>
            <a:pPr marL="800100" lvl="3" indent="-342900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Fundamental: ficha-espelho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107668362"/>
              </p:ext>
            </p:extLst>
          </p:nvPr>
        </p:nvGraphicFramePr>
        <p:xfrm>
          <a:off x="1500166" y="3571876"/>
          <a:ext cx="546474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5) Mapear as mulheres de risco para câncer de colo de útero e de mama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 de risco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Pesquisar sinais de alerta para identificação de câncer de colo de útero em 100% das mulheres entre 25 e 64 anos (dor e sangramento após relação sexual e ou corrimento vaginal excessivo)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99,5% (1/193); 100% (35); (59)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Ficha de fatores de risco – idade, menarca precoce, menopausa tardia,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nuliparidade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568925125"/>
              </p:ext>
            </p:extLst>
          </p:nvPr>
        </p:nvGraphicFramePr>
        <p:xfrm>
          <a:off x="2071670" y="1714488"/>
          <a:ext cx="5383936" cy="260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marL="342900" lvl="2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de risco para câncer de mama em 100% das mulheres entre 50 e 69 anos</a:t>
            </a:r>
          </a:p>
          <a:p>
            <a:pPr marL="800100" lvl="3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95,8% (68/71); 100% (11/82); (23/105)</a:t>
            </a:r>
          </a:p>
          <a:p>
            <a:pPr marL="800100" lvl="3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Ficha com fatores de risco </a:t>
            </a:r>
          </a:p>
          <a:p>
            <a:pPr marL="800100" lvl="3" indent="-342900"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360994336"/>
              </p:ext>
            </p:extLst>
          </p:nvPr>
        </p:nvGraphicFramePr>
        <p:xfrm>
          <a:off x="1428728" y="2928934"/>
          <a:ext cx="6072230" cy="272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6) Promover a saúde das mulheres que realizam detecção precoce de câncer de colo de útero e de mama na unidade de saúde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de saúde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mulheres cadastradas sobre doenças sexualmente transmissíveis (DST) e fatores de risco para câncer de colo de útero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22,3% (43/193); 100% (228); (287)</a:t>
            </a:r>
          </a:p>
          <a:p>
            <a:pPr lvl="3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Folder DST e Outubro Rosa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389937255"/>
              </p:ext>
            </p:extLst>
          </p:nvPr>
        </p:nvGraphicFramePr>
        <p:xfrm>
          <a:off x="1857356" y="1643050"/>
          <a:ext cx="5441189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pPr marL="342900" lvl="2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mulheres cadastradas sobre doenças sexualmente transmissíveis (DST) e fatores de risco para câncer de mama</a:t>
            </a:r>
          </a:p>
          <a:p>
            <a:pPr marL="800100" lvl="3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93% (66/71)); 100% (82 cadastradas); (105 cadastradas)</a:t>
            </a:r>
          </a:p>
          <a:p>
            <a:pPr marL="800100" lvl="3" indent="-342900"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Folder DST e Outubro Rosa</a:t>
            </a:r>
          </a:p>
          <a:p>
            <a:pPr marL="800100" lvl="3" indent="-342900"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3304139695"/>
              </p:ext>
            </p:extLst>
          </p:nvPr>
        </p:nvGraphicFramePr>
        <p:xfrm>
          <a:off x="1643042" y="3500438"/>
          <a:ext cx="6000792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7920880" cy="5760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Reciclagem da equipe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Reconhecimento da população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adscrita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e aumento de cotas de exames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da importância dos exames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sobre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DSTs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Pequena chance de incorporação do projeto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Reunião com a equipe – exposição dos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7920880" cy="5040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REFLEXÃO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Excelente aprendizado através de materiais disponibilizados para realizar os EPC'S ;</a:t>
            </a:r>
          </a:p>
          <a:p>
            <a:endParaRPr lang="pt-BR" dirty="0" smtClean="0"/>
          </a:p>
          <a:p>
            <a:r>
              <a:rPr lang="pt-BR" dirty="0" smtClean="0"/>
              <a:t>Crescimento profissional e pessoal;</a:t>
            </a:r>
          </a:p>
          <a:p>
            <a:endParaRPr lang="pt-BR" dirty="0" smtClean="0"/>
          </a:p>
          <a:p>
            <a:r>
              <a:rPr lang="pt-BR" dirty="0" smtClean="0"/>
              <a:t>Aprendizado mais relevante - atendimento de crianças e gestantes.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7776864" cy="5112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5500726" cy="928694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leticia_corso@hotmail.com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280920" cy="547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MUNICÍPIO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Roca Sales é conhecida como “Cidade da Amizade”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 de Origem: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Estrela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10.287 habitantes (IBGE 2010)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Rural: 3.684 habitantes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Urbana: 6.600 habitantes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UNIDADE SANITÁRIA DE SAÚDE DE ROCA SALES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UBS mista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Dentista, nutricionista, psicóloga, GO, pediatra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 médicos clínicos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ESF 1 e ESF 2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ESF1: 3740 habitantes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1031 mulheres (25-64 anos)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387 mulheres (50-69 anos)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676456" cy="5616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SITUAÇÃO DA AÇÃO PROGRAMÁTICA NA UBS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adesão da população feminina é baixa trazendo 15% para colo de útero e 9% para mama;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registro dos exames é deficiente;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são realizadas reuniões de equipe para avaliação de registros de exames e planejamento de ações de prevenção e controle;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UBS segue o protocolo do Ministério da Saúde.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8208912" cy="547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na atenção à detecção precoce do câncer de colo de útero e controle do câncer de mama na Estratégia de Saúde da Família na Unidade Sanitária de Saúde de Roca Sales - RS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" y="188640"/>
            <a:ext cx="5760640" cy="5425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Análise do livro de registros, SISCOLO e SISMAMA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Recadastramento da população feminina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Pequenos grupos de debate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Criação da “Árvore da Vida”</a:t>
            </a:r>
          </a:p>
        </p:txBody>
      </p:sp>
      <p:pic>
        <p:nvPicPr>
          <p:cNvPr id="4" name="Imagem 3" descr="ima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571876"/>
            <a:ext cx="2286016" cy="304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458"/>
            <a:ext cx="7589219" cy="571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Arquivo com fichas-espelho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check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list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fatores de risco câncer de colo uterino e mama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 de exames com a enfermeira ou médico da equipe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Convites à população feminina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Confecção de folder -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DSTs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i\Pictures\Imag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458"/>
            <a:ext cx="7373195" cy="571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Controle do Câncer do Colo do Útero e da Mama 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 MS 2013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Revisão do livro de registros, SISMAMA e SISCOLO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Arquivo específico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Recadastramento das mulheres</a:t>
            </a:r>
          </a:p>
          <a:p>
            <a:pPr algn="just">
              <a:lnSpc>
                <a:spcPct val="150000"/>
              </a:lnSpc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Auto-exame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/palpação de nódulos em manequins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214422"/>
            <a:ext cx="4000528" cy="533403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989</Words>
  <Application>Microsoft Office PowerPoint</Application>
  <PresentationFormat>Apresentação na tela (4:3)</PresentationFormat>
  <Paragraphs>123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MELHORIA NA ATENÇÃO À DETECÇÃO PRECOCE DO CÂNCER DE COLO DE ÚTERO E CONTROLE DO CÂNCER DE MAMA NA ESF  DA UNIDADE SANITÁRIA DE SAÚDE DE ROCA SALES - RS </vt:lpstr>
      <vt:lpstr>INTRODUÇÃO</vt:lpstr>
      <vt:lpstr>MUNICÍPIO</vt:lpstr>
      <vt:lpstr>UNIDADE SANITÁRIA DE SAÚDE DE ROCA SALES</vt:lpstr>
      <vt:lpstr>SITUAÇÃO DA AÇÃO PROGRAMÁTICA NA UBS</vt:lpstr>
      <vt:lpstr>OBJETIVO</vt:lpstr>
      <vt:lpstr>METODOLOGIA</vt:lpstr>
      <vt:lpstr>METODOLOGIA</vt:lpstr>
      <vt:lpstr>LOGÍSTICA</vt:lpstr>
      <vt:lpstr>Slide 10</vt:lpstr>
      <vt:lpstr>Slide 11</vt:lpstr>
      <vt:lpstr>OBJETIVOS METAS RESULTADOS</vt:lpstr>
      <vt:lpstr>1) Ampliar a cobertura de detecção precoce do câncer de colo e do câncer de mama </vt:lpstr>
      <vt:lpstr>Slide 14</vt:lpstr>
      <vt:lpstr>2) Melhorar a qualidade do atendimento das mulheres que realizam detecção precoce de câncer de colo de útero e de mama na unidade de saúde  </vt:lpstr>
      <vt:lpstr>3) Melhorar a adesão das mulheres à realização de exame citopatológico de colo uterino e mamografia </vt:lpstr>
      <vt:lpstr>Slide 17</vt:lpstr>
      <vt:lpstr>3) Melhorar a adesão das mulheres à realização de exame citopatológico de colo de útero e mamográfico </vt:lpstr>
      <vt:lpstr>Slide 19</vt:lpstr>
      <vt:lpstr>4) Melhorar o registro das informações</vt:lpstr>
      <vt:lpstr>Slide 21</vt:lpstr>
      <vt:lpstr>5) Mapear as mulheres de risco para câncer de colo de útero e de mama </vt:lpstr>
      <vt:lpstr>Slide 23</vt:lpstr>
      <vt:lpstr>6) Promover a saúde das mulheres que realizam detecção precoce de câncer de colo de útero e de mama na unidade de saúde</vt:lpstr>
      <vt:lpstr>Slide 25</vt:lpstr>
      <vt:lpstr>DISCUSSÃO</vt:lpstr>
      <vt:lpstr>REFLEXÃO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Ivanir Angelo Corso</dc:creator>
  <cp:lastModifiedBy>Ivanir Angelo Corso</cp:lastModifiedBy>
  <cp:revision>82</cp:revision>
  <dcterms:created xsi:type="dcterms:W3CDTF">2014-12-26T11:35:25Z</dcterms:created>
  <dcterms:modified xsi:type="dcterms:W3CDTF">2015-01-20T23:12:41Z</dcterms:modified>
</cp:coreProperties>
</file>