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58" r:id="rId8"/>
    <p:sldId id="259" r:id="rId9"/>
    <p:sldId id="268" r:id="rId10"/>
    <p:sldId id="269" r:id="rId11"/>
    <p:sldId id="270" r:id="rId12"/>
    <p:sldId id="271" r:id="rId13"/>
    <p:sldId id="260" r:id="rId14"/>
    <p:sldId id="272" r:id="rId15"/>
    <p:sldId id="261" r:id="rId16"/>
    <p:sldId id="262" r:id="rId17"/>
    <p:sldId id="263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="1"/>
              <a:t>Gráfico 6 - Proporção de gestantes cadastradas no Programa de Pré-natal e Puerpério. </a:t>
            </a:r>
          </a:p>
        </c:rich>
      </c:tx>
      <c:layout>
        <c:manualLayout>
          <c:xMode val="edge"/>
          <c:yMode val="edge"/>
          <c:x val="0.11048632155098813"/>
          <c:y val="2.588106867755550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 e Puerpério.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0.64150943396226401</c:v>
                </c:pt>
                <c:pt idx="1">
                  <c:v>0.88679245283018904</c:v>
                </c:pt>
                <c:pt idx="2">
                  <c:v>1.037735849056604</c:v>
                </c:pt>
                <c:pt idx="3">
                  <c:v>1.0943396226415101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974080"/>
        <c:axId val="9062080"/>
      </c:barChart>
      <c:catAx>
        <c:axId val="11697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62080"/>
        <c:crosses val="autoZero"/>
        <c:auto val="1"/>
        <c:lblAlgn val="ctr"/>
        <c:lblOffset val="100"/>
        <c:noMultiLvlLbl val="0"/>
      </c:catAx>
      <c:valAx>
        <c:axId val="9062080"/>
        <c:scaling>
          <c:orientation val="minMax"/>
          <c:max val="1.100000000000000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69740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Gráfico 7- Proporção de gestantes captadas no primeiro trimestre de gestação.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0.94117647058823495</c:v>
                </c:pt>
                <c:pt idx="1">
                  <c:v>0.85106382978723405</c:v>
                </c:pt>
                <c:pt idx="2">
                  <c:v>0.87272727272727302</c:v>
                </c:pt>
                <c:pt idx="3">
                  <c:v>0.87931034482758597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996608"/>
        <c:axId val="77203136"/>
      </c:barChart>
      <c:catAx>
        <c:axId val="7699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203136"/>
        <c:crosses val="autoZero"/>
        <c:auto val="1"/>
        <c:lblAlgn val="ctr"/>
        <c:lblOffset val="100"/>
        <c:noMultiLvlLbl val="0"/>
      </c:catAx>
      <c:valAx>
        <c:axId val="7720313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9966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411810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INTERVENÇÃO </a:t>
            </a:r>
            <a:r>
              <a:rPr lang="pt-BR" dirty="0"/>
              <a:t>NO PROGRAMA DE PRÉ-NATAL E PUERPÉRIO EM UBS DO MUNICÍPIO DE CAXIAS DO SUL-RS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1296144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1"/>
                </a:solidFill>
              </a:rPr>
              <a:t>Aluna: Letícia Oliveira </a:t>
            </a:r>
            <a:r>
              <a:rPr lang="pt-BR" sz="2400" dirty="0" err="1" smtClean="0">
                <a:solidFill>
                  <a:schemeClr val="tx1"/>
                </a:solidFill>
              </a:rPr>
              <a:t>Capelli</a:t>
            </a:r>
            <a:endParaRPr lang="pt-BR" sz="2400" dirty="0" smtClean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Orientadora: Luísa da Matta Machado Fernandes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3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algn="just"/>
            <a:r>
              <a:rPr lang="pt-BR" sz="2400" dirty="0"/>
              <a:t>Agendamento prioritário para as gestantes (médica e odontóloga</a:t>
            </a:r>
            <a:r>
              <a:rPr lang="pt-BR" sz="2400" dirty="0" smtClean="0"/>
              <a:t>)</a:t>
            </a:r>
          </a:p>
          <a:p>
            <a:pPr algn="just"/>
            <a:r>
              <a:rPr lang="pt-BR" sz="2400" dirty="0"/>
              <a:t>Revisão dos prontuários das gestantes para monitorar solicitação de exames na primeira consulta e registro da data das próximas </a:t>
            </a:r>
            <a:r>
              <a:rPr lang="pt-BR" sz="2400" dirty="0" smtClean="0"/>
              <a:t>solicitações</a:t>
            </a:r>
          </a:p>
          <a:p>
            <a:pPr algn="just"/>
            <a:r>
              <a:rPr lang="pt-BR" sz="2400" dirty="0"/>
              <a:t>Revisão dos prontuários das gestantes para avaliar registro de orientação nutricional, cuidados com o recém-nascido, anticoncepção após o parto, riscos do tabagismo, álcool e outras drogas na gestação e higiene bucal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dirty="0"/>
              <a:t>Revisão dos prontuários das gestantes para identificar atrasos nas consultas, vacinas.</a:t>
            </a:r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8562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Grupo de gestantes e salas de espera</a:t>
            </a:r>
          </a:p>
          <a:p>
            <a:pPr algn="just"/>
            <a:r>
              <a:rPr lang="pt-BR" sz="2800" dirty="0"/>
              <a:t>Monitoramento do comparecimento às consultas </a:t>
            </a:r>
            <a:r>
              <a:rPr lang="pt-BR" sz="2800" dirty="0" smtClean="0"/>
              <a:t>odontológicas</a:t>
            </a:r>
          </a:p>
          <a:p>
            <a:pPr algn="just"/>
            <a:r>
              <a:rPr lang="pt-BR" sz="2800" dirty="0"/>
              <a:t>Busca ativa às gestantes faltosas (telefonemas e visitas domiciliares</a:t>
            </a:r>
            <a:r>
              <a:rPr lang="pt-BR" sz="2800" dirty="0" smtClean="0"/>
              <a:t>)</a:t>
            </a:r>
          </a:p>
          <a:p>
            <a:pPr algn="just"/>
            <a:r>
              <a:rPr lang="pt-BR" sz="2800" dirty="0"/>
              <a:t>Avaliar registros na ficha espelho de </a:t>
            </a:r>
            <a:r>
              <a:rPr lang="pt-BR" sz="2800" dirty="0" smtClean="0"/>
              <a:t>pré-natal/vacinação</a:t>
            </a:r>
          </a:p>
          <a:p>
            <a:pPr algn="just"/>
            <a:r>
              <a:rPr lang="pt-BR" sz="2800" dirty="0"/>
              <a:t>Atendimento clínico às gestantes e </a:t>
            </a:r>
            <a:r>
              <a:rPr lang="pt-BR" sz="2800" dirty="0" smtClean="0"/>
              <a:t>puérperas</a:t>
            </a:r>
          </a:p>
          <a:p>
            <a:pPr algn="just"/>
            <a:endParaRPr lang="pt-BR" sz="2800" dirty="0" smtClean="0"/>
          </a:p>
          <a:p>
            <a:pPr algn="just"/>
            <a:endParaRPr lang="pt-BR" sz="2800" dirty="0" smtClean="0"/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09533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9867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AMPLIAR A COBERTURA DO PRÉ-NATAL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/>
              <a:t>Ampliar a cobertura das gestantes da área para 90%</a:t>
            </a:r>
          </a:p>
          <a:p>
            <a:pPr algn="just"/>
            <a:r>
              <a:rPr lang="pt-BR" sz="2400" dirty="0" smtClean="0"/>
              <a:t>Início: 34 gestantes, 64,2% de cobertura. </a:t>
            </a:r>
          </a:p>
          <a:p>
            <a:pPr algn="just"/>
            <a:r>
              <a:rPr lang="pt-BR" sz="2400" dirty="0" smtClean="0"/>
              <a:t>Final: 58 </a:t>
            </a:r>
            <a:r>
              <a:rPr lang="pt-BR" sz="2400" dirty="0"/>
              <a:t>gestantes </a:t>
            </a:r>
            <a:r>
              <a:rPr lang="pt-BR" sz="2400" dirty="0" smtClean="0"/>
              <a:t>e </a:t>
            </a:r>
            <a:r>
              <a:rPr lang="pt-BR" sz="2400" dirty="0"/>
              <a:t>109,4</a:t>
            </a:r>
            <a:r>
              <a:rPr lang="pt-BR" sz="2400" dirty="0" smtClean="0"/>
              <a:t>% de cobertura.</a:t>
            </a:r>
          </a:p>
          <a:p>
            <a:pPr marL="0" indent="0" algn="just">
              <a:buNone/>
            </a:pPr>
            <a:endParaRPr lang="pt-BR" sz="24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38627240"/>
              </p:ext>
            </p:extLst>
          </p:nvPr>
        </p:nvGraphicFramePr>
        <p:xfrm>
          <a:off x="1907704" y="2996952"/>
          <a:ext cx="5244966" cy="294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91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/>
              <a:t>Garantir a captação de 90% das gestantes residentes na área de abrangência da unidade de saúde no primeiro trimestre de gestação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Início: 32 gestantes,  94,1%</a:t>
            </a:r>
          </a:p>
          <a:p>
            <a:pPr algn="just"/>
            <a:r>
              <a:rPr lang="pt-BR" sz="2400" dirty="0" smtClean="0"/>
              <a:t>Final: 51 gestantes,  87,9%</a:t>
            </a:r>
          </a:p>
          <a:p>
            <a:pPr marL="0" indent="0" algn="just">
              <a:buNone/>
            </a:pPr>
            <a:endParaRPr lang="pt-BR" sz="24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162790863"/>
              </p:ext>
            </p:extLst>
          </p:nvPr>
        </p:nvGraphicFramePr>
        <p:xfrm>
          <a:off x="1835696" y="2996952"/>
          <a:ext cx="5544616" cy="3347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46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5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35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REFLEXÃO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599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No Brasil a mortalidade infantil e a mortalidade materna ainda são um problema de saúde pública.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C</a:t>
            </a:r>
            <a:r>
              <a:rPr lang="pt-BR" dirty="0" smtClean="0"/>
              <a:t>aptação </a:t>
            </a:r>
            <a:r>
              <a:rPr lang="pt-BR" dirty="0"/>
              <a:t>precoce das gestantes no pré-natal </a:t>
            </a:r>
            <a:r>
              <a:rPr lang="pt-BR" dirty="0" smtClean="0"/>
              <a:t>para redução </a:t>
            </a:r>
            <a:r>
              <a:rPr lang="pt-BR" dirty="0"/>
              <a:t>destas taxas.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Ação </a:t>
            </a:r>
            <a:r>
              <a:rPr lang="pt-BR" dirty="0"/>
              <a:t>programática em uma UBS no município de Caxias do Sul, RS como parte da Especialização em Saúde da </a:t>
            </a:r>
            <a:r>
              <a:rPr lang="pt-BR" dirty="0" smtClean="0"/>
              <a:t>Família entre </a:t>
            </a:r>
            <a:r>
              <a:rPr lang="pt-BR" dirty="0"/>
              <a:t>os meses de setembro e dezembro de 2013. </a:t>
            </a:r>
          </a:p>
        </p:txBody>
      </p:sp>
    </p:spTree>
    <p:extLst>
      <p:ext uri="{BB962C8B-B14F-4D97-AF65-F5344CB8AC3E}">
        <p14:creationId xmlns:p14="http://schemas.microsoft.com/office/powerpoint/2010/main" val="3579351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CAXIAS DO SUL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5229200"/>
          </a:xfrm>
        </p:spPr>
        <p:txBody>
          <a:bodyPr>
            <a:noAutofit/>
          </a:bodyPr>
          <a:lstStyle/>
          <a:p>
            <a:r>
              <a:rPr lang="pt-BR" sz="2800" dirty="0" smtClean="0"/>
              <a:t>Município </a:t>
            </a:r>
            <a:r>
              <a:rPr lang="pt-BR" sz="2800" dirty="0"/>
              <a:t>localizado na extremidade leste da encosta superior do nordeste do </a:t>
            </a:r>
            <a:r>
              <a:rPr lang="pt-BR" sz="2800" dirty="0" smtClean="0"/>
              <a:t>RS. </a:t>
            </a:r>
          </a:p>
          <a:p>
            <a:pPr algn="just"/>
            <a:r>
              <a:rPr lang="pt-BR" sz="2800" dirty="0"/>
              <a:t>P</a:t>
            </a:r>
            <a:r>
              <a:rPr lang="pt-BR" sz="2800" dirty="0" smtClean="0"/>
              <a:t>opulação </a:t>
            </a:r>
            <a:r>
              <a:rPr lang="pt-BR" sz="2800" dirty="0"/>
              <a:t>de 446.911 </a:t>
            </a:r>
            <a:r>
              <a:rPr lang="pt-BR" sz="2800" dirty="0" smtClean="0"/>
              <a:t>habitantes. </a:t>
            </a:r>
            <a:r>
              <a:rPr lang="pt-BR" sz="2800" dirty="0"/>
              <a:t>P</a:t>
            </a:r>
            <a:r>
              <a:rPr lang="pt-BR" sz="2800" dirty="0" smtClean="0"/>
              <a:t>opulação urbana: 92,5</a:t>
            </a:r>
            <a:r>
              <a:rPr lang="pt-BR" sz="2800" dirty="0"/>
              <a:t>% do </a:t>
            </a:r>
            <a:r>
              <a:rPr lang="pt-BR" sz="2800" dirty="0" smtClean="0"/>
              <a:t>total; rural 7,5</a:t>
            </a:r>
            <a:r>
              <a:rPr lang="pt-BR" sz="2800" dirty="0"/>
              <a:t>% </a:t>
            </a:r>
            <a:r>
              <a:rPr lang="pt-BR" sz="2000" dirty="0"/>
              <a:t>(IBGE, 2012). </a:t>
            </a:r>
            <a:endParaRPr lang="pt-BR" sz="2000" dirty="0" smtClean="0"/>
          </a:p>
          <a:p>
            <a:pPr algn="just"/>
            <a:r>
              <a:rPr lang="pt-BR" sz="2800" dirty="0" smtClean="0"/>
              <a:t>46 </a:t>
            </a:r>
            <a:r>
              <a:rPr lang="pt-BR" sz="2800" dirty="0"/>
              <a:t>unidades básicas de saúde (UBS), sendo </a:t>
            </a:r>
            <a:r>
              <a:rPr lang="pt-BR" sz="2800" dirty="0" smtClean="0"/>
              <a:t>19 </a:t>
            </a:r>
            <a:r>
              <a:rPr lang="pt-BR" sz="2800" dirty="0"/>
              <a:t>com </a:t>
            </a:r>
            <a:r>
              <a:rPr lang="pt-BR" sz="2800" dirty="0" smtClean="0"/>
              <a:t>ESF. </a:t>
            </a:r>
          </a:p>
          <a:p>
            <a:pPr algn="just"/>
            <a:r>
              <a:rPr lang="pt-BR" sz="2800" dirty="0" smtClean="0"/>
              <a:t>33 </a:t>
            </a:r>
            <a:r>
              <a:rPr lang="pt-BR" sz="2800" dirty="0"/>
              <a:t>equipes de saúde da família e 17 equipes de saúde bucal. </a:t>
            </a:r>
            <a:endParaRPr lang="pt-BR" sz="2800" dirty="0" smtClean="0"/>
          </a:p>
          <a:p>
            <a:pPr algn="just"/>
            <a:r>
              <a:rPr lang="pt-BR" sz="2800" dirty="0" smtClean="0"/>
              <a:t>18 </a:t>
            </a:r>
            <a:r>
              <a:rPr lang="pt-BR" sz="2800" dirty="0" err="1"/>
              <a:t>UBS’s</a:t>
            </a:r>
            <a:r>
              <a:rPr lang="pt-BR" sz="2800" dirty="0"/>
              <a:t> </a:t>
            </a:r>
            <a:r>
              <a:rPr lang="pt-BR" sz="2800" dirty="0" smtClean="0"/>
              <a:t>com PACS.   </a:t>
            </a:r>
          </a:p>
          <a:p>
            <a:pPr algn="just"/>
            <a:r>
              <a:rPr lang="pt-BR" sz="2800" dirty="0"/>
              <a:t>U</a:t>
            </a:r>
            <a:r>
              <a:rPr lang="pt-BR" sz="2800" dirty="0" smtClean="0"/>
              <a:t>m PA </a:t>
            </a:r>
            <a:r>
              <a:rPr lang="pt-BR" sz="2800" dirty="0"/>
              <a:t>24h</a:t>
            </a:r>
            <a:r>
              <a:rPr lang="pt-BR" sz="2800" dirty="0" smtClean="0"/>
              <a:t>, CES e CEO ,UPA</a:t>
            </a:r>
            <a:r>
              <a:rPr lang="pt-BR" sz="2800" dirty="0"/>
              <a:t> </a:t>
            </a:r>
            <a:r>
              <a:rPr lang="pt-BR" sz="2800" dirty="0" smtClean="0"/>
              <a:t>(em construção).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07662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UBS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/>
              <a:t>L</a:t>
            </a:r>
            <a:r>
              <a:rPr lang="pt-BR" dirty="0" smtClean="0"/>
              <a:t>ocalizada </a:t>
            </a:r>
            <a:r>
              <a:rPr lang="pt-BR" dirty="0"/>
              <a:t>na zona norte da </a:t>
            </a:r>
            <a:r>
              <a:rPr lang="pt-BR" dirty="0" smtClean="0"/>
              <a:t>cidade, </a:t>
            </a:r>
            <a:r>
              <a:rPr lang="pt-BR" dirty="0"/>
              <a:t>inaugurada em maio de 2012</a:t>
            </a:r>
            <a:r>
              <a:rPr lang="pt-BR" dirty="0" smtClean="0"/>
              <a:t>, </a:t>
            </a:r>
            <a:r>
              <a:rPr lang="pt-BR" dirty="0"/>
              <a:t>atende uma população bastante vulnerável e carente.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Estimativa de 7000 habitantes.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</a:t>
            </a:r>
            <a:r>
              <a:rPr lang="pt-BR" dirty="0"/>
              <a:t>área é periférica à cidade e concentra um grande número de pessoas oriundas de outras regiões.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UBS  </a:t>
            </a:r>
            <a:r>
              <a:rPr lang="pt-BR" dirty="0"/>
              <a:t>urbana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 2 equipes de SF e 1 equipe de SB. Temos </a:t>
            </a:r>
            <a:r>
              <a:rPr lang="pt-BR" dirty="0"/>
              <a:t>uma equipe de saúde </a:t>
            </a:r>
            <a:r>
              <a:rPr lang="pt-BR" dirty="0" smtClean="0"/>
              <a:t>bucal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8959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FÍSICA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/>
              <a:t>B</a:t>
            </a:r>
            <a:r>
              <a:rPr lang="pt-BR" dirty="0" smtClean="0"/>
              <a:t>oa </a:t>
            </a:r>
            <a:r>
              <a:rPr lang="pt-BR" dirty="0"/>
              <a:t>estrutura </a:t>
            </a:r>
            <a:r>
              <a:rPr lang="pt-BR" dirty="0" smtClean="0"/>
              <a:t>física, espaços </a:t>
            </a:r>
            <a:r>
              <a:rPr lang="pt-BR" dirty="0"/>
              <a:t>bem iluminados e arejados.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A</a:t>
            </a:r>
            <a:r>
              <a:rPr lang="pt-BR" dirty="0" smtClean="0"/>
              <a:t>cessibilidade </a:t>
            </a:r>
            <a:r>
              <a:rPr lang="pt-BR" dirty="0"/>
              <a:t>a idosos e portadores de deficiências.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2</a:t>
            </a:r>
            <a:r>
              <a:rPr lang="pt-BR" dirty="0" smtClean="0"/>
              <a:t> </a:t>
            </a:r>
            <a:r>
              <a:rPr lang="pt-BR" dirty="0"/>
              <a:t>consultórios médicos, 1</a:t>
            </a:r>
            <a:r>
              <a:rPr lang="pt-BR" dirty="0" smtClean="0"/>
              <a:t> </a:t>
            </a:r>
            <a:r>
              <a:rPr lang="pt-BR" dirty="0"/>
              <a:t>consultório odontológico, 2</a:t>
            </a:r>
            <a:r>
              <a:rPr lang="pt-BR" dirty="0" smtClean="0"/>
              <a:t> </a:t>
            </a:r>
            <a:r>
              <a:rPr lang="pt-BR" dirty="0"/>
              <a:t>consultórios de enfermagem</a:t>
            </a:r>
            <a:r>
              <a:rPr lang="pt-BR" dirty="0" smtClean="0"/>
              <a:t>, 1 </a:t>
            </a:r>
            <a:r>
              <a:rPr lang="pt-BR" dirty="0"/>
              <a:t>consultório multidisciplinar, sala de vacinas, de esterilização, de curativos, pronto-atendimento, farmácia, de gerência, almoxarifado. Também há uma cozinha, copa, dois banheiros para funcionários e dois para usuários. A maior necessidade é uma sala para realização de grupos e reuniões e também uma sala para os agentes de saúde</a:t>
            </a:r>
          </a:p>
        </p:txBody>
      </p:sp>
    </p:spTree>
    <p:extLst>
      <p:ext uri="{BB962C8B-B14F-4D97-AF65-F5344CB8AC3E}">
        <p14:creationId xmlns:p14="http://schemas.microsoft.com/office/powerpoint/2010/main" val="3406951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PRÉ-NATAL ANTES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Gestantes sempre foram um grupo com olhar diferenciado.</a:t>
            </a:r>
          </a:p>
          <a:p>
            <a:pPr algn="just"/>
            <a:r>
              <a:rPr lang="pt-BR" dirty="0" smtClean="0"/>
              <a:t>Cobertura </a:t>
            </a:r>
            <a:r>
              <a:rPr lang="pt-BR" dirty="0"/>
              <a:t>inicial de 64,2</a:t>
            </a:r>
            <a:r>
              <a:rPr lang="pt-BR" dirty="0" smtClean="0"/>
              <a:t>%. </a:t>
            </a:r>
            <a:endParaRPr lang="pt-BR" dirty="0"/>
          </a:p>
          <a:p>
            <a:pPr algn="just"/>
            <a:r>
              <a:rPr lang="pt-BR" dirty="0" smtClean="0"/>
              <a:t>3500 </a:t>
            </a:r>
            <a:r>
              <a:rPr lang="pt-BR" dirty="0"/>
              <a:t>habitantes, com 34 gestantes acompanhadas na UBS, de um total estimado de 53. </a:t>
            </a:r>
          </a:p>
          <a:p>
            <a:pPr algn="just"/>
            <a:r>
              <a:rPr lang="pt-BR" dirty="0" smtClean="0"/>
              <a:t> </a:t>
            </a:r>
            <a:r>
              <a:rPr lang="pt-BR" dirty="0"/>
              <a:t>A cobertura de saúde bucal extremamente baixa, 11,8</a:t>
            </a:r>
            <a:r>
              <a:rPr lang="pt-BR" dirty="0" smtClean="0"/>
              <a:t>%.</a:t>
            </a:r>
          </a:p>
          <a:p>
            <a:pPr algn="just"/>
            <a:r>
              <a:rPr lang="pt-BR" dirty="0"/>
              <a:t>G</a:t>
            </a:r>
            <a:r>
              <a:rPr lang="pt-BR" dirty="0" smtClean="0"/>
              <a:t>rupo </a:t>
            </a:r>
            <a:r>
              <a:rPr lang="pt-BR" dirty="0"/>
              <a:t>de </a:t>
            </a:r>
            <a:r>
              <a:rPr lang="pt-BR" dirty="0" smtClean="0"/>
              <a:t>gestantes, </a:t>
            </a:r>
            <a:r>
              <a:rPr lang="pt-BR" dirty="0"/>
              <a:t>com baixa </a:t>
            </a:r>
            <a:r>
              <a:rPr lang="pt-BR" dirty="0" smtClean="0"/>
              <a:t>adesão. </a:t>
            </a:r>
          </a:p>
          <a:p>
            <a:pPr algn="just"/>
            <a:r>
              <a:rPr lang="pt-BR" dirty="0"/>
              <a:t>M</a:t>
            </a:r>
            <a:r>
              <a:rPr lang="pt-BR" dirty="0" smtClean="0"/>
              <a:t>édica </a:t>
            </a:r>
            <a:r>
              <a:rPr lang="pt-BR" dirty="0"/>
              <a:t>ginecologista que atendia as </a:t>
            </a:r>
            <a:r>
              <a:rPr lang="pt-BR" dirty="0" smtClean="0"/>
              <a:t>gestantes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078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	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	O </a:t>
            </a:r>
            <a:r>
              <a:rPr lang="pt-BR" dirty="0"/>
              <a:t>objetivo do estudo foi o aumento da cobertura das gestantes e puérperas da área </a:t>
            </a:r>
            <a:r>
              <a:rPr lang="pt-BR" dirty="0" err="1"/>
              <a:t>adscrita</a:t>
            </a:r>
            <a:r>
              <a:rPr lang="pt-BR" dirty="0"/>
              <a:t> à UBS, com enfoque na saúde bucal.</a:t>
            </a:r>
          </a:p>
        </p:txBody>
      </p:sp>
    </p:spTree>
    <p:extLst>
      <p:ext uri="{BB962C8B-B14F-4D97-AF65-F5344CB8AC3E}">
        <p14:creationId xmlns:p14="http://schemas.microsoft.com/office/powerpoint/2010/main" val="3836187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Manual </a:t>
            </a:r>
            <a:r>
              <a:rPr lang="pt-BR" dirty="0"/>
              <a:t>de Assistência ao Pré-natal de Baixo Risco do Ministério da Saúde, 2012.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As </a:t>
            </a:r>
            <a:r>
              <a:rPr lang="pt-BR" dirty="0"/>
              <a:t>informações sobre o acompanhamento da gestante foram registradas nas </a:t>
            </a:r>
            <a:r>
              <a:rPr lang="pt-BR" dirty="0" smtClean="0"/>
              <a:t>fichas-espelho </a:t>
            </a:r>
            <a:r>
              <a:rPr lang="pt-BR" dirty="0"/>
              <a:t>disponibilizadas pelo curso: ficha-espelho médica </a:t>
            </a:r>
            <a:r>
              <a:rPr lang="pt-BR" dirty="0" smtClean="0"/>
              <a:t>e odontológica.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 Acompanhamento </a:t>
            </a:r>
            <a:r>
              <a:rPr lang="pt-BR" dirty="0"/>
              <a:t>mensal da </a:t>
            </a:r>
            <a:r>
              <a:rPr lang="pt-BR" dirty="0" smtClean="0"/>
              <a:t>intervenção: planilha </a:t>
            </a:r>
            <a:r>
              <a:rPr lang="pt-BR" dirty="0"/>
              <a:t>eletrônica de coleta de dados </a:t>
            </a:r>
          </a:p>
        </p:txBody>
      </p:sp>
    </p:spTree>
    <p:extLst>
      <p:ext uri="{BB962C8B-B14F-4D97-AF65-F5344CB8AC3E}">
        <p14:creationId xmlns:p14="http://schemas.microsoft.com/office/powerpoint/2010/main" val="3076990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dirty="0"/>
              <a:t>4</a:t>
            </a:r>
            <a:r>
              <a:rPr lang="pt-BR" sz="2400" dirty="0" smtClean="0"/>
              <a:t> </a:t>
            </a:r>
            <a:r>
              <a:rPr lang="pt-BR" sz="2400" dirty="0"/>
              <a:t>eixos: organização e gestão do serviço, monitoramento e avaliação, engajamento público e qualificação da prática clínica</a:t>
            </a:r>
            <a:r>
              <a:rPr lang="pt-BR" sz="2400" dirty="0" smtClean="0"/>
              <a:t>.</a:t>
            </a:r>
            <a:endParaRPr lang="pt-BR" sz="2400" dirty="0"/>
          </a:p>
          <a:p>
            <a:pPr algn="just"/>
            <a:r>
              <a:rPr lang="pt-BR" sz="2400" dirty="0"/>
              <a:t>Cadastramento das gestantes da área </a:t>
            </a:r>
            <a:r>
              <a:rPr lang="pt-BR" sz="2400" dirty="0" smtClean="0"/>
              <a:t>adstrita</a:t>
            </a:r>
          </a:p>
          <a:p>
            <a:pPr algn="just"/>
            <a:r>
              <a:rPr lang="pt-BR" sz="2400" dirty="0"/>
              <a:t>Capacitação dos funcionários da UBS sobre o protocolo de </a:t>
            </a:r>
            <a:r>
              <a:rPr lang="pt-BR" sz="2400" dirty="0" smtClean="0"/>
              <a:t>pré-natal</a:t>
            </a:r>
          </a:p>
          <a:p>
            <a:pPr algn="just"/>
            <a:r>
              <a:rPr lang="pt-BR" sz="2400" dirty="0"/>
              <a:t>Capacitação dos </a:t>
            </a:r>
            <a:r>
              <a:rPr lang="pt-BR" sz="2400" dirty="0" err="1"/>
              <a:t>ACS’s</a:t>
            </a:r>
            <a:r>
              <a:rPr lang="pt-BR" sz="2400" dirty="0"/>
              <a:t> para realizar busca ativa das </a:t>
            </a:r>
            <a:r>
              <a:rPr lang="pt-BR" sz="2400" dirty="0" smtClean="0"/>
              <a:t>gestantes</a:t>
            </a:r>
          </a:p>
          <a:p>
            <a:pPr algn="just"/>
            <a:r>
              <a:rPr lang="pt-BR" sz="2400" dirty="0"/>
              <a:t>Estabelecimento do papel de cada profissional na ação </a:t>
            </a:r>
            <a:r>
              <a:rPr lang="pt-BR" sz="2400" dirty="0" smtClean="0"/>
              <a:t>programática</a:t>
            </a:r>
          </a:p>
          <a:p>
            <a:pPr algn="just"/>
            <a:r>
              <a:rPr lang="pt-BR" sz="2400" dirty="0"/>
              <a:t>Contato com lideranças comunitárias para falar sobre a importância da ação programática de pré-natal e puerpério solicitando apoio para a captação de gestantes e para as demais estratégias que serão implementadas.</a:t>
            </a:r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25907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</TotalTime>
  <Words>729</Words>
  <Application>Microsoft Office PowerPoint</Application>
  <PresentationFormat>Apresentação na tela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  INTERVENÇÃO NO PROGRAMA DE PRÉ-NATAL E PUERPÉRIO EM UBS DO MUNICÍPIO DE CAXIAS DO SUL-RS</vt:lpstr>
      <vt:lpstr>INTRODUÇÃO</vt:lpstr>
      <vt:lpstr>CAXIAS DO SUL</vt:lpstr>
      <vt:lpstr>UBS </vt:lpstr>
      <vt:lpstr>ESTRUTURA FÍSICA</vt:lpstr>
      <vt:lpstr>PRÉ-NATAL ANTES DA INTERVENÇÃO</vt:lpstr>
      <vt:lpstr>OBJETIVO GERAL</vt:lpstr>
      <vt:lpstr>METODOLOGIA</vt:lpstr>
      <vt:lpstr>AÇÕES</vt:lpstr>
      <vt:lpstr>AÇÕES</vt:lpstr>
      <vt:lpstr>AÇÕES</vt:lpstr>
      <vt:lpstr>LOGÍSTICA</vt:lpstr>
      <vt:lpstr>AMPLIAR A COBERTURA DO PRÉ-NATAL</vt:lpstr>
      <vt:lpstr>Garantir a captação de 90% das gestantes residentes na área de abrangência da unidade de saúde no primeiro trimestre de gestação</vt:lpstr>
      <vt:lpstr>METAS</vt:lpstr>
      <vt:lpstr>DISCUSSÃO</vt:lpstr>
      <vt:lpstr>REFLEXÃO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INTERVENÇÃO NO PROGRAMA DE PRÉ-NATAL E PUERPÉRIO EM UBS DO MUNICÍPIO DE CAXIAS DO SUL-RS</dc:title>
  <dc:creator>Leticia</dc:creator>
  <cp:lastModifiedBy>Leticia</cp:lastModifiedBy>
  <cp:revision>9</cp:revision>
  <dcterms:created xsi:type="dcterms:W3CDTF">2014-03-26T13:58:03Z</dcterms:created>
  <dcterms:modified xsi:type="dcterms:W3CDTF">2014-03-27T18:17:27Z</dcterms:modified>
</cp:coreProperties>
</file>