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9" r:id="rId6"/>
    <p:sldId id="336" r:id="rId7"/>
    <p:sldId id="281" r:id="rId8"/>
    <p:sldId id="272" r:id="rId9"/>
    <p:sldId id="328" r:id="rId10"/>
    <p:sldId id="266" r:id="rId11"/>
    <p:sldId id="294" r:id="rId12"/>
    <p:sldId id="296" r:id="rId13"/>
    <p:sldId id="298" r:id="rId14"/>
    <p:sldId id="289" r:id="rId15"/>
    <p:sldId id="300" r:id="rId16"/>
    <p:sldId id="290" r:id="rId17"/>
    <p:sldId id="291" r:id="rId18"/>
    <p:sldId id="311" r:id="rId19"/>
    <p:sldId id="312" r:id="rId20"/>
    <p:sldId id="313" r:id="rId21"/>
    <p:sldId id="314" r:id="rId22"/>
    <p:sldId id="302" r:id="rId23"/>
    <p:sldId id="292" r:id="rId24"/>
    <p:sldId id="305" r:id="rId25"/>
    <p:sldId id="316" r:id="rId26"/>
    <p:sldId id="293" r:id="rId27"/>
    <p:sldId id="306" r:id="rId28"/>
    <p:sldId id="322" r:id="rId29"/>
    <p:sldId id="263" r:id="rId30"/>
    <p:sldId id="334" r:id="rId31"/>
    <p:sldId id="333" r:id="rId32"/>
    <p:sldId id="335" r:id="rId33"/>
    <p:sldId id="325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imar Moura" initials="LSM" lastIdx="3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01" autoAdjust="0"/>
    <p:restoredTop sz="94660"/>
  </p:normalViewPr>
  <p:slideViewPr>
    <p:cSldViewPr>
      <p:cViewPr varScale="1">
        <p:scale>
          <a:sx n="68" d="100"/>
          <a:sy n="68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D56C9E-6F4A-43F4-9739-93A6997A2B99}" type="doc">
      <dgm:prSet loTypeId="urn:microsoft.com/office/officeart/2005/8/layout/hList1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1BA13740-EC76-4F4F-ABC9-73355DF565D2}">
      <dgm:prSet phldrT="[Texto]" custT="1"/>
      <dgm:spPr/>
      <dgm:t>
        <a:bodyPr/>
        <a:lstStyle/>
        <a:p>
          <a:r>
            <a:rPr lang="pt-BR" sz="1800" b="1" dirty="0" smtClean="0"/>
            <a:t>EQUIPE</a:t>
          </a:r>
          <a:endParaRPr lang="pt-BR" sz="1800" b="1" dirty="0"/>
        </a:p>
      </dgm:t>
    </dgm:pt>
    <dgm:pt modelId="{0F442DB5-58E5-40DC-8B44-7CD2EFC47CC0}" type="parTrans" cxnId="{097F8E4B-558E-4EF1-AFF1-F28F8900BD31}">
      <dgm:prSet/>
      <dgm:spPr/>
      <dgm:t>
        <a:bodyPr/>
        <a:lstStyle/>
        <a:p>
          <a:endParaRPr lang="pt-BR"/>
        </a:p>
      </dgm:t>
    </dgm:pt>
    <dgm:pt modelId="{46448B89-27CA-4175-91B4-8D3DCC98B9C7}" type="sibTrans" cxnId="{097F8E4B-558E-4EF1-AFF1-F28F8900BD31}">
      <dgm:prSet/>
      <dgm:spPr/>
      <dgm:t>
        <a:bodyPr/>
        <a:lstStyle/>
        <a:p>
          <a:endParaRPr lang="pt-BR"/>
        </a:p>
      </dgm:t>
    </dgm:pt>
    <dgm:pt modelId="{F2D1B3DC-309B-432C-B389-BD03DC176464}">
      <dgm:prSet phldrT="[Texto]" custT="1"/>
      <dgm:spPr/>
      <dgm:t>
        <a:bodyPr/>
        <a:lstStyle/>
        <a:p>
          <a:r>
            <a:rPr lang="pt-BR" sz="2000" b="0" dirty="0" smtClean="0"/>
            <a:t>Desenvolvimento da prática clínica: 3 capacitações;</a:t>
          </a:r>
          <a:endParaRPr lang="pt-BR" sz="2000" b="0" dirty="0"/>
        </a:p>
      </dgm:t>
    </dgm:pt>
    <dgm:pt modelId="{8D11DBC6-2016-47A8-AD49-62A2065D9946}" type="parTrans" cxnId="{86606958-1BD0-4F2D-898F-095CEF716137}">
      <dgm:prSet/>
      <dgm:spPr/>
      <dgm:t>
        <a:bodyPr/>
        <a:lstStyle/>
        <a:p>
          <a:endParaRPr lang="pt-BR"/>
        </a:p>
      </dgm:t>
    </dgm:pt>
    <dgm:pt modelId="{978808D9-A813-402C-B371-5FD6CE774B77}" type="sibTrans" cxnId="{86606958-1BD0-4F2D-898F-095CEF716137}">
      <dgm:prSet/>
      <dgm:spPr/>
      <dgm:t>
        <a:bodyPr/>
        <a:lstStyle/>
        <a:p>
          <a:endParaRPr lang="pt-BR"/>
        </a:p>
      </dgm:t>
    </dgm:pt>
    <dgm:pt modelId="{47E66C35-63F3-4E19-BAA9-5F2DB1849952}">
      <dgm:prSet phldrT="[Texto]" custT="1"/>
      <dgm:spPr/>
      <dgm:t>
        <a:bodyPr/>
        <a:lstStyle/>
        <a:p>
          <a:r>
            <a:rPr lang="pt-BR" sz="1800" b="1" dirty="0" smtClean="0"/>
            <a:t>SERVIÇO</a:t>
          </a:r>
          <a:endParaRPr lang="pt-BR" sz="1800" b="1" dirty="0"/>
        </a:p>
      </dgm:t>
    </dgm:pt>
    <dgm:pt modelId="{4E79AD62-1DF4-4E27-9B23-5A794C26AAF7}" type="parTrans" cxnId="{2D6BBFE9-6138-4F22-83EB-A34E4799A7A7}">
      <dgm:prSet/>
      <dgm:spPr/>
      <dgm:t>
        <a:bodyPr/>
        <a:lstStyle/>
        <a:p>
          <a:endParaRPr lang="pt-BR"/>
        </a:p>
      </dgm:t>
    </dgm:pt>
    <dgm:pt modelId="{97706508-7E93-49E9-87B5-E5176C71755C}" type="sibTrans" cxnId="{2D6BBFE9-6138-4F22-83EB-A34E4799A7A7}">
      <dgm:prSet/>
      <dgm:spPr/>
      <dgm:t>
        <a:bodyPr/>
        <a:lstStyle/>
        <a:p>
          <a:endParaRPr lang="pt-BR"/>
        </a:p>
      </dgm:t>
    </dgm:pt>
    <dgm:pt modelId="{7679E85D-2C06-42A0-8345-76034D25ED14}">
      <dgm:prSet phldrT="[Texto]" custT="1"/>
      <dgm:spPr/>
      <dgm:t>
        <a:bodyPr/>
        <a:lstStyle/>
        <a:p>
          <a:r>
            <a:rPr lang="pt-BR" sz="2000" b="0" dirty="0" smtClean="0"/>
            <a:t>Ampliação da cobertura e acompanhamento.</a:t>
          </a:r>
          <a:endParaRPr lang="pt-BR" sz="2000" b="0" dirty="0"/>
        </a:p>
      </dgm:t>
    </dgm:pt>
    <dgm:pt modelId="{5E794F43-2302-4B3A-A37D-A84868DA34AE}" type="parTrans" cxnId="{3C44FFFE-87E8-46E8-9EF7-F2296510D4B5}">
      <dgm:prSet/>
      <dgm:spPr/>
      <dgm:t>
        <a:bodyPr/>
        <a:lstStyle/>
        <a:p>
          <a:endParaRPr lang="pt-BR"/>
        </a:p>
      </dgm:t>
    </dgm:pt>
    <dgm:pt modelId="{D5038A01-CC77-4A29-B560-AA0625D333E0}" type="sibTrans" cxnId="{3C44FFFE-87E8-46E8-9EF7-F2296510D4B5}">
      <dgm:prSet/>
      <dgm:spPr/>
      <dgm:t>
        <a:bodyPr/>
        <a:lstStyle/>
        <a:p>
          <a:endParaRPr lang="pt-BR"/>
        </a:p>
      </dgm:t>
    </dgm:pt>
    <dgm:pt modelId="{ED39C85A-377E-4D52-B36D-96F82F5E1F98}">
      <dgm:prSet phldrT="[Texto]" custT="1"/>
      <dgm:spPr/>
      <dgm:t>
        <a:bodyPr/>
        <a:lstStyle/>
        <a:p>
          <a:r>
            <a:rPr lang="pt-BR" sz="1800" b="1" dirty="0" smtClean="0"/>
            <a:t>COMUNIDADE</a:t>
          </a:r>
          <a:endParaRPr lang="pt-BR" sz="1800" b="1" dirty="0"/>
        </a:p>
      </dgm:t>
    </dgm:pt>
    <dgm:pt modelId="{CA1EC7E1-5ADC-4ABD-9164-82F2FD3BD7C3}" type="parTrans" cxnId="{FF390176-AB04-4A0E-A22A-2FA087C46899}">
      <dgm:prSet/>
      <dgm:spPr/>
      <dgm:t>
        <a:bodyPr/>
        <a:lstStyle/>
        <a:p>
          <a:endParaRPr lang="pt-BR"/>
        </a:p>
      </dgm:t>
    </dgm:pt>
    <dgm:pt modelId="{DE21586B-BED8-4BCB-A220-0A5744C28F25}" type="sibTrans" cxnId="{FF390176-AB04-4A0E-A22A-2FA087C46899}">
      <dgm:prSet/>
      <dgm:spPr/>
      <dgm:t>
        <a:bodyPr/>
        <a:lstStyle/>
        <a:p>
          <a:endParaRPr lang="pt-BR"/>
        </a:p>
      </dgm:t>
    </dgm:pt>
    <dgm:pt modelId="{4C8A4656-F65D-4E2F-9512-0733EE51FB9D}">
      <dgm:prSet phldrT="[Texto]" custT="1"/>
      <dgm:spPr/>
      <dgm:t>
        <a:bodyPr/>
        <a:lstStyle/>
        <a:p>
          <a:r>
            <a:rPr lang="pt-BR" sz="2000" b="0" dirty="0" smtClean="0"/>
            <a:t>Qualificação da atenção:</a:t>
          </a:r>
          <a:endParaRPr lang="pt-BR" sz="2000" b="0" dirty="0"/>
        </a:p>
      </dgm:t>
    </dgm:pt>
    <dgm:pt modelId="{DF933DE6-27BC-401F-8C19-5D1716735080}" type="parTrans" cxnId="{FF74DBA3-7A7C-4CD3-9925-DF6FABE42E3B}">
      <dgm:prSet/>
      <dgm:spPr/>
      <dgm:t>
        <a:bodyPr/>
        <a:lstStyle/>
        <a:p>
          <a:endParaRPr lang="pt-BR"/>
        </a:p>
      </dgm:t>
    </dgm:pt>
    <dgm:pt modelId="{E43E484F-CA33-4CF4-B923-85D715E596DB}" type="sibTrans" cxnId="{FF74DBA3-7A7C-4CD3-9925-DF6FABE42E3B}">
      <dgm:prSet/>
      <dgm:spPr/>
      <dgm:t>
        <a:bodyPr/>
        <a:lstStyle/>
        <a:p>
          <a:endParaRPr lang="pt-BR"/>
        </a:p>
      </dgm:t>
    </dgm:pt>
    <dgm:pt modelId="{0A7500BE-CE59-4CB5-B973-9FB519A5A6F7}">
      <dgm:prSet phldrT="[Texto]" custT="1"/>
      <dgm:spPr/>
      <dgm:t>
        <a:bodyPr/>
        <a:lstStyle/>
        <a:p>
          <a:r>
            <a:rPr lang="pt-BR" sz="2000" b="0" dirty="0" smtClean="0"/>
            <a:t>Facilidade no monitoramento das ações.</a:t>
          </a:r>
          <a:endParaRPr lang="pt-BR" sz="2000" b="0" dirty="0"/>
        </a:p>
      </dgm:t>
    </dgm:pt>
    <dgm:pt modelId="{EFE00276-DF56-4196-9236-0A0DB0D426AE}" type="parTrans" cxnId="{D429F547-211C-4F8E-9315-DAF9C2A10472}">
      <dgm:prSet/>
      <dgm:spPr/>
      <dgm:t>
        <a:bodyPr/>
        <a:lstStyle/>
        <a:p>
          <a:endParaRPr lang="pt-BR"/>
        </a:p>
      </dgm:t>
    </dgm:pt>
    <dgm:pt modelId="{6F3960F0-A696-42BF-A80D-541E795CDCB6}" type="sibTrans" cxnId="{D429F547-211C-4F8E-9315-DAF9C2A10472}">
      <dgm:prSet/>
      <dgm:spPr/>
      <dgm:t>
        <a:bodyPr/>
        <a:lstStyle/>
        <a:p>
          <a:endParaRPr lang="pt-BR"/>
        </a:p>
      </dgm:t>
    </dgm:pt>
    <dgm:pt modelId="{436D6BF8-E7CF-4682-BC37-E8D86D1EFF82}">
      <dgm:prSet phldrT="[Texto]" custT="1"/>
      <dgm:spPr/>
      <dgm:t>
        <a:bodyPr/>
        <a:lstStyle/>
        <a:p>
          <a:r>
            <a:rPr lang="pt-BR" sz="2000" b="0" dirty="0" smtClean="0"/>
            <a:t>Viabilização de registro próprio.</a:t>
          </a:r>
          <a:endParaRPr lang="pt-BR" sz="2000" b="0" dirty="0"/>
        </a:p>
      </dgm:t>
    </dgm:pt>
    <dgm:pt modelId="{C215A8CA-DD88-4286-993E-1B124DA1116C}" type="parTrans" cxnId="{435342E8-B4ED-4D6B-B9AC-D8A438FB23E4}">
      <dgm:prSet/>
      <dgm:spPr/>
      <dgm:t>
        <a:bodyPr/>
        <a:lstStyle/>
        <a:p>
          <a:endParaRPr lang="pt-BR"/>
        </a:p>
      </dgm:t>
    </dgm:pt>
    <dgm:pt modelId="{7EB9DEE3-D1E3-4052-B717-3EF9F037289A}" type="sibTrans" cxnId="{435342E8-B4ED-4D6B-B9AC-D8A438FB23E4}">
      <dgm:prSet/>
      <dgm:spPr/>
      <dgm:t>
        <a:bodyPr/>
        <a:lstStyle/>
        <a:p>
          <a:endParaRPr lang="pt-BR"/>
        </a:p>
      </dgm:t>
    </dgm:pt>
    <dgm:pt modelId="{B15657C0-2526-4832-AD0F-2377E43644B4}">
      <dgm:prSet phldrT="[Texto]" custT="1"/>
      <dgm:spPr/>
      <dgm:t>
        <a:bodyPr/>
        <a:lstStyle/>
        <a:p>
          <a:r>
            <a:rPr lang="pt-BR" sz="2000" b="0" dirty="0" smtClean="0"/>
            <a:t>Exame clinico dos pés.</a:t>
          </a:r>
          <a:endParaRPr lang="pt-BR" sz="2000" b="0" dirty="0"/>
        </a:p>
      </dgm:t>
    </dgm:pt>
    <dgm:pt modelId="{522C70C2-FC38-4C55-AAF1-6655235B4627}" type="parTrans" cxnId="{BB16B810-E906-4448-AF0C-D43F414AF767}">
      <dgm:prSet/>
      <dgm:spPr/>
      <dgm:t>
        <a:bodyPr/>
        <a:lstStyle/>
        <a:p>
          <a:endParaRPr lang="pt-BR"/>
        </a:p>
      </dgm:t>
    </dgm:pt>
    <dgm:pt modelId="{88E822B3-43D7-4590-A580-31AF2096EC5E}" type="sibTrans" cxnId="{BB16B810-E906-4448-AF0C-D43F414AF767}">
      <dgm:prSet/>
      <dgm:spPr/>
      <dgm:t>
        <a:bodyPr/>
        <a:lstStyle/>
        <a:p>
          <a:endParaRPr lang="pt-BR"/>
        </a:p>
      </dgm:t>
    </dgm:pt>
    <dgm:pt modelId="{E6E1DC15-3802-495B-AB2B-467CB313628D}">
      <dgm:prSet phldrT="[Texto]" custT="1"/>
      <dgm:spPr/>
      <dgm:t>
        <a:bodyPr/>
        <a:lstStyle/>
        <a:p>
          <a:r>
            <a:rPr lang="pt-BR" sz="2000" b="0" dirty="0" smtClean="0"/>
            <a:t>Orientações nas consultas.</a:t>
          </a:r>
          <a:endParaRPr lang="pt-BR" sz="2000" b="0" dirty="0"/>
        </a:p>
      </dgm:t>
    </dgm:pt>
    <dgm:pt modelId="{4B5B7E9D-0017-4240-A2C5-4EFB12B9C089}" type="parTrans" cxnId="{31F15360-8ED0-4779-80BC-EF1BCE2A507B}">
      <dgm:prSet/>
      <dgm:spPr/>
      <dgm:t>
        <a:bodyPr/>
        <a:lstStyle/>
        <a:p>
          <a:endParaRPr lang="pt-BR"/>
        </a:p>
      </dgm:t>
    </dgm:pt>
    <dgm:pt modelId="{995440CC-E014-474C-9CA0-595F173E9534}" type="sibTrans" cxnId="{31F15360-8ED0-4779-80BC-EF1BCE2A507B}">
      <dgm:prSet/>
      <dgm:spPr/>
      <dgm:t>
        <a:bodyPr/>
        <a:lstStyle/>
        <a:p>
          <a:endParaRPr lang="pt-BR"/>
        </a:p>
      </dgm:t>
    </dgm:pt>
    <dgm:pt modelId="{096E95F5-ED49-4AED-AD6D-6A344E354C17}">
      <dgm:prSet phldrT="[Texto]" custT="1"/>
      <dgm:spPr/>
      <dgm:t>
        <a:bodyPr/>
        <a:lstStyle/>
        <a:p>
          <a:endParaRPr lang="pt-BR" sz="1800" b="0" dirty="0"/>
        </a:p>
      </dgm:t>
    </dgm:pt>
    <dgm:pt modelId="{EC512B87-D6F8-4861-AFC1-A649BFACFC39}" type="parTrans" cxnId="{E357E757-45AF-4725-90A2-4C863882E476}">
      <dgm:prSet/>
      <dgm:spPr/>
      <dgm:t>
        <a:bodyPr/>
        <a:lstStyle/>
        <a:p>
          <a:endParaRPr lang="pt-BR"/>
        </a:p>
      </dgm:t>
    </dgm:pt>
    <dgm:pt modelId="{D3A37C9C-C591-48DA-99FE-E3499C94B3CF}" type="sibTrans" cxnId="{E357E757-45AF-4725-90A2-4C863882E476}">
      <dgm:prSet/>
      <dgm:spPr/>
      <dgm:t>
        <a:bodyPr/>
        <a:lstStyle/>
        <a:p>
          <a:endParaRPr lang="pt-BR"/>
        </a:p>
      </dgm:t>
    </dgm:pt>
    <dgm:pt modelId="{2041F134-CA80-48BE-A35F-E574A6CF9112}">
      <dgm:prSet phldrT="[Texto]" custT="1"/>
      <dgm:spPr/>
      <dgm:t>
        <a:bodyPr/>
        <a:lstStyle/>
        <a:p>
          <a:r>
            <a:rPr lang="pt-BR" sz="2000" b="0" dirty="0" smtClean="0"/>
            <a:t>Despertar para o engajamento.</a:t>
          </a:r>
          <a:endParaRPr lang="pt-BR" sz="2000" b="0" dirty="0"/>
        </a:p>
      </dgm:t>
    </dgm:pt>
    <dgm:pt modelId="{730BCCD0-971F-47C7-84C7-21BE4FC86A32}" type="parTrans" cxnId="{A08CD72F-7C97-4AA9-8C4F-A221633CD7E9}">
      <dgm:prSet/>
      <dgm:spPr/>
      <dgm:t>
        <a:bodyPr/>
        <a:lstStyle/>
        <a:p>
          <a:endParaRPr lang="pt-BR"/>
        </a:p>
      </dgm:t>
    </dgm:pt>
    <dgm:pt modelId="{33FD6E97-47B3-448C-82BD-E03EED8C110A}" type="sibTrans" cxnId="{A08CD72F-7C97-4AA9-8C4F-A221633CD7E9}">
      <dgm:prSet/>
      <dgm:spPr/>
      <dgm:t>
        <a:bodyPr/>
        <a:lstStyle/>
        <a:p>
          <a:endParaRPr lang="pt-BR"/>
        </a:p>
      </dgm:t>
    </dgm:pt>
    <dgm:pt modelId="{7AB4F051-FA1C-4203-B2C5-69E8FABC3223}">
      <dgm:prSet phldrT="[Texto]" custT="1"/>
      <dgm:spPr/>
      <dgm:t>
        <a:bodyPr/>
        <a:lstStyle/>
        <a:p>
          <a:endParaRPr lang="pt-BR" sz="2000" b="0" dirty="0"/>
        </a:p>
      </dgm:t>
    </dgm:pt>
    <dgm:pt modelId="{5E2BFD65-DD0E-4A2A-8ED8-2E96F85C8805}" type="parTrans" cxnId="{5E5BDB2E-93D7-4585-BB16-3389BF0D4AFE}">
      <dgm:prSet/>
      <dgm:spPr/>
      <dgm:t>
        <a:bodyPr/>
        <a:lstStyle/>
        <a:p>
          <a:endParaRPr lang="pt-BR"/>
        </a:p>
      </dgm:t>
    </dgm:pt>
    <dgm:pt modelId="{DB9ABAE6-FE71-408B-9EAA-96A67831D64E}" type="sibTrans" cxnId="{5E5BDB2E-93D7-4585-BB16-3389BF0D4AFE}">
      <dgm:prSet/>
      <dgm:spPr/>
      <dgm:t>
        <a:bodyPr/>
        <a:lstStyle/>
        <a:p>
          <a:endParaRPr lang="pt-BR"/>
        </a:p>
      </dgm:t>
    </dgm:pt>
    <dgm:pt modelId="{78AAA9C2-D29D-43F0-8302-E9C8E37D7D03}">
      <dgm:prSet phldrT="[Texto]" custT="1"/>
      <dgm:spPr/>
      <dgm:t>
        <a:bodyPr/>
        <a:lstStyle/>
        <a:p>
          <a:endParaRPr lang="pt-BR" sz="2000" b="0" dirty="0"/>
        </a:p>
      </dgm:t>
    </dgm:pt>
    <dgm:pt modelId="{9B8C780A-4B52-40B1-8789-999FA2D2888B}" type="parTrans" cxnId="{5BD15472-FD7A-4F45-A9C3-F1527A7C0E34}">
      <dgm:prSet/>
      <dgm:spPr/>
      <dgm:t>
        <a:bodyPr/>
        <a:lstStyle/>
        <a:p>
          <a:endParaRPr lang="pt-BR"/>
        </a:p>
      </dgm:t>
    </dgm:pt>
    <dgm:pt modelId="{6C8325C0-0FF3-4034-AC7B-DC97292AF0DC}" type="sibTrans" cxnId="{5BD15472-FD7A-4F45-A9C3-F1527A7C0E34}">
      <dgm:prSet/>
      <dgm:spPr/>
      <dgm:t>
        <a:bodyPr/>
        <a:lstStyle/>
        <a:p>
          <a:endParaRPr lang="pt-BR"/>
        </a:p>
      </dgm:t>
    </dgm:pt>
    <dgm:pt modelId="{80665AD7-E327-4D42-B638-E35CD6C19D20}">
      <dgm:prSet phldrT="[Texto]" custT="1"/>
      <dgm:spPr/>
      <dgm:t>
        <a:bodyPr/>
        <a:lstStyle/>
        <a:p>
          <a:endParaRPr lang="pt-BR" sz="2000" b="0" dirty="0"/>
        </a:p>
      </dgm:t>
    </dgm:pt>
    <dgm:pt modelId="{9D8AF9C4-1F90-4FDC-9AC9-BA32C397A16E}" type="parTrans" cxnId="{EF464EA0-E0A0-4327-BC57-63A7F5A5B352}">
      <dgm:prSet/>
      <dgm:spPr/>
      <dgm:t>
        <a:bodyPr/>
        <a:lstStyle/>
        <a:p>
          <a:endParaRPr lang="pt-BR"/>
        </a:p>
      </dgm:t>
    </dgm:pt>
    <dgm:pt modelId="{A8485A8D-EE1F-4C62-91F3-9247BBDFE7AB}" type="sibTrans" cxnId="{EF464EA0-E0A0-4327-BC57-63A7F5A5B352}">
      <dgm:prSet/>
      <dgm:spPr/>
      <dgm:t>
        <a:bodyPr/>
        <a:lstStyle/>
        <a:p>
          <a:endParaRPr lang="pt-BR"/>
        </a:p>
      </dgm:t>
    </dgm:pt>
    <dgm:pt modelId="{8A49D315-EE47-4CC0-B52B-CB5738EAD844}">
      <dgm:prSet phldrT="[Texto]" custT="1"/>
      <dgm:spPr/>
      <dgm:t>
        <a:bodyPr/>
        <a:lstStyle/>
        <a:p>
          <a:endParaRPr lang="pt-BR" sz="2000" b="0" dirty="0"/>
        </a:p>
      </dgm:t>
    </dgm:pt>
    <dgm:pt modelId="{F77EC38E-7E08-4A6D-B134-5A18E7C8FC22}" type="parTrans" cxnId="{2ADF3728-9630-4C16-ABD3-B3F404B861B6}">
      <dgm:prSet/>
      <dgm:spPr/>
      <dgm:t>
        <a:bodyPr/>
        <a:lstStyle/>
        <a:p>
          <a:endParaRPr lang="pt-BR"/>
        </a:p>
      </dgm:t>
    </dgm:pt>
    <dgm:pt modelId="{1753A07F-4940-474E-B3B0-95BD33C63DA6}" type="sibTrans" cxnId="{2ADF3728-9630-4C16-ABD3-B3F404B861B6}">
      <dgm:prSet/>
      <dgm:spPr/>
      <dgm:t>
        <a:bodyPr/>
        <a:lstStyle/>
        <a:p>
          <a:endParaRPr lang="pt-BR"/>
        </a:p>
      </dgm:t>
    </dgm:pt>
    <dgm:pt modelId="{8B49421C-EB41-4664-848B-F6EC2166016A}" type="pres">
      <dgm:prSet presAssocID="{CAD56C9E-6F4A-43F4-9739-93A6997A2B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5160AC8-E05E-4CE5-8DAA-C7486FF4A959}" type="pres">
      <dgm:prSet presAssocID="{1BA13740-EC76-4F4F-ABC9-73355DF565D2}" presName="composite" presStyleCnt="0"/>
      <dgm:spPr/>
      <dgm:t>
        <a:bodyPr/>
        <a:lstStyle/>
        <a:p>
          <a:endParaRPr lang="pt-BR"/>
        </a:p>
      </dgm:t>
    </dgm:pt>
    <dgm:pt modelId="{A18F5228-4415-4871-9417-80ACB7527D3E}" type="pres">
      <dgm:prSet presAssocID="{1BA13740-EC76-4F4F-ABC9-73355DF565D2}" presName="parTx" presStyleLbl="alignNode1" presStyleIdx="0" presStyleCnt="3" custLinFactNeighborX="-120" custLinFactNeighborY="-40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852695-9650-4831-927E-59C74734845A}" type="pres">
      <dgm:prSet presAssocID="{1BA13740-EC76-4F4F-ABC9-73355DF565D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DFE489-0542-44B7-B88D-EF7195DB1539}" type="pres">
      <dgm:prSet presAssocID="{46448B89-27CA-4175-91B4-8D3DCC98B9C7}" presName="space" presStyleCnt="0"/>
      <dgm:spPr/>
      <dgm:t>
        <a:bodyPr/>
        <a:lstStyle/>
        <a:p>
          <a:endParaRPr lang="pt-BR"/>
        </a:p>
      </dgm:t>
    </dgm:pt>
    <dgm:pt modelId="{F70383D4-6DB3-4526-8340-8B3C7228E3A7}" type="pres">
      <dgm:prSet presAssocID="{47E66C35-63F3-4E19-BAA9-5F2DB1849952}" presName="composite" presStyleCnt="0"/>
      <dgm:spPr/>
      <dgm:t>
        <a:bodyPr/>
        <a:lstStyle/>
        <a:p>
          <a:endParaRPr lang="pt-BR"/>
        </a:p>
      </dgm:t>
    </dgm:pt>
    <dgm:pt modelId="{E94F77F6-FCD0-415A-98A5-B01A04AB9754}" type="pres">
      <dgm:prSet presAssocID="{47E66C35-63F3-4E19-BAA9-5F2DB1849952}" presName="parTx" presStyleLbl="alignNode1" presStyleIdx="1" presStyleCnt="3" custLinFactNeighborX="-425" custLinFactNeighborY="-38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9603C6-F023-4693-9B30-355FB1234DFC}" type="pres">
      <dgm:prSet presAssocID="{47E66C35-63F3-4E19-BAA9-5F2DB1849952}" presName="desTx" presStyleLbl="alignAccFollowNode1" presStyleIdx="1" presStyleCnt="3" custScaleX="99199" custScaleY="976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77B72A-C934-4AA8-B3B5-530A25717064}" type="pres">
      <dgm:prSet presAssocID="{97706508-7E93-49E9-87B5-E5176C71755C}" presName="space" presStyleCnt="0"/>
      <dgm:spPr/>
      <dgm:t>
        <a:bodyPr/>
        <a:lstStyle/>
        <a:p>
          <a:endParaRPr lang="pt-BR"/>
        </a:p>
      </dgm:t>
    </dgm:pt>
    <dgm:pt modelId="{88C0D5A4-13C6-400B-84E9-F79BB448FB4D}" type="pres">
      <dgm:prSet presAssocID="{ED39C85A-377E-4D52-B36D-96F82F5E1F98}" presName="composite" presStyleCnt="0"/>
      <dgm:spPr/>
      <dgm:t>
        <a:bodyPr/>
        <a:lstStyle/>
        <a:p>
          <a:endParaRPr lang="pt-BR"/>
        </a:p>
      </dgm:t>
    </dgm:pt>
    <dgm:pt modelId="{32D2AE49-1257-483E-AA23-EEFFA355B776}" type="pres">
      <dgm:prSet presAssocID="{ED39C85A-377E-4D52-B36D-96F82F5E1F98}" presName="parTx" presStyleLbl="alignNode1" presStyleIdx="2" presStyleCnt="3" custLinFactNeighborX="-748" custLinFactNeighborY="-64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95A911-9B9D-405C-BBAC-40E2E516BB64}" type="pres">
      <dgm:prSet presAssocID="{ED39C85A-377E-4D52-B36D-96F82F5E1F9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C50A1A1-8B88-4574-B110-BC26780705E8}" type="presOf" srcId="{436D6BF8-E7CF-4682-BC37-E8D86D1EFF82}" destId="{7F9603C6-F023-4693-9B30-355FB1234DFC}" srcOrd="0" destOrd="2" presId="urn:microsoft.com/office/officeart/2005/8/layout/hList1"/>
    <dgm:cxn modelId="{9D6B65D5-6D02-431B-B586-2ED7DEAF2217}" type="presOf" srcId="{2041F134-CA80-48BE-A35F-E574A6CF9112}" destId="{3F95A911-9B9D-405C-BBAC-40E2E516BB64}" srcOrd="0" destOrd="5" presId="urn:microsoft.com/office/officeart/2005/8/layout/hList1"/>
    <dgm:cxn modelId="{510C6B2E-4EB9-40E2-9CA9-6A5B052FB414}" type="presOf" srcId="{47E66C35-63F3-4E19-BAA9-5F2DB1849952}" destId="{E94F77F6-FCD0-415A-98A5-B01A04AB9754}" srcOrd="0" destOrd="0" presId="urn:microsoft.com/office/officeart/2005/8/layout/hList1"/>
    <dgm:cxn modelId="{26F4FDDF-C3E6-433A-B857-AF70186F1B6B}" type="presOf" srcId="{78AAA9C2-D29D-43F0-8302-E9C8E37D7D03}" destId="{7F9603C6-F023-4693-9B30-355FB1234DFC}" srcOrd="0" destOrd="3" presId="urn:microsoft.com/office/officeart/2005/8/layout/hList1"/>
    <dgm:cxn modelId="{DDAE083F-2034-44FA-82DB-AC1029D9E4CB}" type="presOf" srcId="{7AB4F051-FA1C-4203-B2C5-69E8FABC3223}" destId="{7F9603C6-F023-4693-9B30-355FB1234DFC}" srcOrd="0" destOrd="1" presId="urn:microsoft.com/office/officeart/2005/8/layout/hList1"/>
    <dgm:cxn modelId="{8274DDE4-E791-4260-A574-374D2B710019}" type="presOf" srcId="{7679E85D-2C06-42A0-8345-76034D25ED14}" destId="{7F9603C6-F023-4693-9B30-355FB1234DFC}" srcOrd="0" destOrd="0" presId="urn:microsoft.com/office/officeart/2005/8/layout/hList1"/>
    <dgm:cxn modelId="{2121B32E-105C-498E-A7D4-E5AF9DD41415}" type="presOf" srcId="{F2D1B3DC-309B-432C-B389-BD03DC176464}" destId="{13852695-9650-4831-927E-59C74734845A}" srcOrd="0" destOrd="0" presId="urn:microsoft.com/office/officeart/2005/8/layout/hList1"/>
    <dgm:cxn modelId="{5E5BDB2E-93D7-4585-BB16-3389BF0D4AFE}" srcId="{47E66C35-63F3-4E19-BAA9-5F2DB1849952}" destId="{7AB4F051-FA1C-4203-B2C5-69E8FABC3223}" srcOrd="1" destOrd="0" parTransId="{5E2BFD65-DD0E-4A2A-8ED8-2E96F85C8805}" sibTransId="{DB9ABAE6-FE71-408B-9EAA-96A67831D64E}"/>
    <dgm:cxn modelId="{86606958-1BD0-4F2D-898F-095CEF716137}" srcId="{1BA13740-EC76-4F4F-ABC9-73355DF565D2}" destId="{F2D1B3DC-309B-432C-B389-BD03DC176464}" srcOrd="0" destOrd="0" parTransId="{8D11DBC6-2016-47A8-AD49-62A2065D9946}" sibTransId="{978808D9-A813-402C-B371-5FD6CE774B77}"/>
    <dgm:cxn modelId="{D429F547-211C-4F8E-9315-DAF9C2A10472}" srcId="{47E66C35-63F3-4E19-BAA9-5F2DB1849952}" destId="{0A7500BE-CE59-4CB5-B973-9FB519A5A6F7}" srcOrd="4" destOrd="0" parTransId="{EFE00276-DF56-4196-9236-0A0DB0D426AE}" sibTransId="{6F3960F0-A696-42BF-A80D-541E795CDCB6}"/>
    <dgm:cxn modelId="{FA0EF691-7B1C-4130-9153-3208E21BAC69}" type="presOf" srcId="{ED39C85A-377E-4D52-B36D-96F82F5E1F98}" destId="{32D2AE49-1257-483E-AA23-EEFFA355B776}" srcOrd="0" destOrd="0" presId="urn:microsoft.com/office/officeart/2005/8/layout/hList1"/>
    <dgm:cxn modelId="{E357E757-45AF-4725-90A2-4C863882E476}" srcId="{ED39C85A-377E-4D52-B36D-96F82F5E1F98}" destId="{096E95F5-ED49-4AED-AD6D-6A344E354C17}" srcOrd="6" destOrd="0" parTransId="{EC512B87-D6F8-4861-AFC1-A649BFACFC39}" sibTransId="{D3A37C9C-C591-48DA-99FE-E3499C94B3CF}"/>
    <dgm:cxn modelId="{31A6E58C-47BD-4343-AF16-3BF6451B92E5}" type="presOf" srcId="{80665AD7-E327-4D42-B638-E35CD6C19D20}" destId="{3F95A911-9B9D-405C-BBAC-40E2E516BB64}" srcOrd="0" destOrd="2" presId="urn:microsoft.com/office/officeart/2005/8/layout/hList1"/>
    <dgm:cxn modelId="{CD235250-BBF6-4139-8F1E-FEC1C98AE7D5}" type="presOf" srcId="{E6E1DC15-3802-495B-AB2B-467CB313628D}" destId="{3F95A911-9B9D-405C-BBAC-40E2E516BB64}" srcOrd="0" destOrd="3" presId="urn:microsoft.com/office/officeart/2005/8/layout/hList1"/>
    <dgm:cxn modelId="{435342E8-B4ED-4D6B-B9AC-D8A438FB23E4}" srcId="{47E66C35-63F3-4E19-BAA9-5F2DB1849952}" destId="{436D6BF8-E7CF-4682-BC37-E8D86D1EFF82}" srcOrd="2" destOrd="0" parTransId="{C215A8CA-DD88-4286-993E-1B124DA1116C}" sibTransId="{7EB9DEE3-D1E3-4052-B717-3EF9F037289A}"/>
    <dgm:cxn modelId="{B54E0184-040B-44CE-9B49-109A026E8213}" type="presOf" srcId="{B15657C0-2526-4832-AD0F-2377E43644B4}" destId="{3F95A911-9B9D-405C-BBAC-40E2E516BB64}" srcOrd="0" destOrd="1" presId="urn:microsoft.com/office/officeart/2005/8/layout/hList1"/>
    <dgm:cxn modelId="{A08CD72F-7C97-4AA9-8C4F-A221633CD7E9}" srcId="{ED39C85A-377E-4D52-B36D-96F82F5E1F98}" destId="{2041F134-CA80-48BE-A35F-E574A6CF9112}" srcOrd="5" destOrd="0" parTransId="{730BCCD0-971F-47C7-84C7-21BE4FC86A32}" sibTransId="{33FD6E97-47B3-448C-82BD-E03EED8C110A}"/>
    <dgm:cxn modelId="{31F15360-8ED0-4779-80BC-EF1BCE2A507B}" srcId="{ED39C85A-377E-4D52-B36D-96F82F5E1F98}" destId="{E6E1DC15-3802-495B-AB2B-467CB313628D}" srcOrd="3" destOrd="0" parTransId="{4B5B7E9D-0017-4240-A2C5-4EFB12B9C089}" sibTransId="{995440CC-E014-474C-9CA0-595F173E9534}"/>
    <dgm:cxn modelId="{5BD15472-FD7A-4F45-A9C3-F1527A7C0E34}" srcId="{47E66C35-63F3-4E19-BAA9-5F2DB1849952}" destId="{78AAA9C2-D29D-43F0-8302-E9C8E37D7D03}" srcOrd="3" destOrd="0" parTransId="{9B8C780A-4B52-40B1-8789-999FA2D2888B}" sibTransId="{6C8325C0-0FF3-4034-AC7B-DC97292AF0DC}"/>
    <dgm:cxn modelId="{2033ADE0-E507-442D-A03E-30C1F70B90D0}" type="presOf" srcId="{8A49D315-EE47-4CC0-B52B-CB5738EAD844}" destId="{3F95A911-9B9D-405C-BBAC-40E2E516BB64}" srcOrd="0" destOrd="4" presId="urn:microsoft.com/office/officeart/2005/8/layout/hList1"/>
    <dgm:cxn modelId="{21FBD7D2-BC4A-4472-ACD5-412A41825C46}" type="presOf" srcId="{CAD56C9E-6F4A-43F4-9739-93A6997A2B99}" destId="{8B49421C-EB41-4664-848B-F6EC2166016A}" srcOrd="0" destOrd="0" presId="urn:microsoft.com/office/officeart/2005/8/layout/hList1"/>
    <dgm:cxn modelId="{3C44FFFE-87E8-46E8-9EF7-F2296510D4B5}" srcId="{47E66C35-63F3-4E19-BAA9-5F2DB1849952}" destId="{7679E85D-2C06-42A0-8345-76034D25ED14}" srcOrd="0" destOrd="0" parTransId="{5E794F43-2302-4B3A-A37D-A84868DA34AE}" sibTransId="{D5038A01-CC77-4A29-B560-AA0625D333E0}"/>
    <dgm:cxn modelId="{FF390176-AB04-4A0E-A22A-2FA087C46899}" srcId="{CAD56C9E-6F4A-43F4-9739-93A6997A2B99}" destId="{ED39C85A-377E-4D52-B36D-96F82F5E1F98}" srcOrd="2" destOrd="0" parTransId="{CA1EC7E1-5ADC-4ABD-9164-82F2FD3BD7C3}" sibTransId="{DE21586B-BED8-4BCB-A220-0A5744C28F25}"/>
    <dgm:cxn modelId="{2ADF3728-9630-4C16-ABD3-B3F404B861B6}" srcId="{ED39C85A-377E-4D52-B36D-96F82F5E1F98}" destId="{8A49D315-EE47-4CC0-B52B-CB5738EAD844}" srcOrd="4" destOrd="0" parTransId="{F77EC38E-7E08-4A6D-B134-5A18E7C8FC22}" sibTransId="{1753A07F-4940-474E-B3B0-95BD33C63DA6}"/>
    <dgm:cxn modelId="{097F8E4B-558E-4EF1-AFF1-F28F8900BD31}" srcId="{CAD56C9E-6F4A-43F4-9739-93A6997A2B99}" destId="{1BA13740-EC76-4F4F-ABC9-73355DF565D2}" srcOrd="0" destOrd="0" parTransId="{0F442DB5-58E5-40DC-8B44-7CD2EFC47CC0}" sibTransId="{46448B89-27CA-4175-91B4-8D3DCC98B9C7}"/>
    <dgm:cxn modelId="{7B250A7E-9052-455C-8E64-F09C5BA38687}" type="presOf" srcId="{1BA13740-EC76-4F4F-ABC9-73355DF565D2}" destId="{A18F5228-4415-4871-9417-80ACB7527D3E}" srcOrd="0" destOrd="0" presId="urn:microsoft.com/office/officeart/2005/8/layout/hList1"/>
    <dgm:cxn modelId="{2D6BBFE9-6138-4F22-83EB-A34E4799A7A7}" srcId="{CAD56C9E-6F4A-43F4-9739-93A6997A2B99}" destId="{47E66C35-63F3-4E19-BAA9-5F2DB1849952}" srcOrd="1" destOrd="0" parTransId="{4E79AD62-1DF4-4E27-9B23-5A794C26AAF7}" sibTransId="{97706508-7E93-49E9-87B5-E5176C71755C}"/>
    <dgm:cxn modelId="{FF74DBA3-7A7C-4CD3-9925-DF6FABE42E3B}" srcId="{ED39C85A-377E-4D52-B36D-96F82F5E1F98}" destId="{4C8A4656-F65D-4E2F-9512-0733EE51FB9D}" srcOrd="0" destOrd="0" parTransId="{DF933DE6-27BC-401F-8C19-5D1716735080}" sibTransId="{E43E484F-CA33-4CF4-B923-85D715E596DB}"/>
    <dgm:cxn modelId="{59DA6267-8D12-4669-AB0A-1A22957B5F38}" type="presOf" srcId="{096E95F5-ED49-4AED-AD6D-6A344E354C17}" destId="{3F95A911-9B9D-405C-BBAC-40E2E516BB64}" srcOrd="0" destOrd="6" presId="urn:microsoft.com/office/officeart/2005/8/layout/hList1"/>
    <dgm:cxn modelId="{9057E759-464B-472C-8AAA-01237712C82E}" type="presOf" srcId="{4C8A4656-F65D-4E2F-9512-0733EE51FB9D}" destId="{3F95A911-9B9D-405C-BBAC-40E2E516BB64}" srcOrd="0" destOrd="0" presId="urn:microsoft.com/office/officeart/2005/8/layout/hList1"/>
    <dgm:cxn modelId="{BB16B810-E906-4448-AF0C-D43F414AF767}" srcId="{ED39C85A-377E-4D52-B36D-96F82F5E1F98}" destId="{B15657C0-2526-4832-AD0F-2377E43644B4}" srcOrd="1" destOrd="0" parTransId="{522C70C2-FC38-4C55-AAF1-6655235B4627}" sibTransId="{88E822B3-43D7-4590-A580-31AF2096EC5E}"/>
    <dgm:cxn modelId="{EF464EA0-E0A0-4327-BC57-63A7F5A5B352}" srcId="{ED39C85A-377E-4D52-B36D-96F82F5E1F98}" destId="{80665AD7-E327-4D42-B638-E35CD6C19D20}" srcOrd="2" destOrd="0" parTransId="{9D8AF9C4-1F90-4FDC-9AC9-BA32C397A16E}" sibTransId="{A8485A8D-EE1F-4C62-91F3-9247BBDFE7AB}"/>
    <dgm:cxn modelId="{7D8C8A54-9C13-47BF-A953-2B80F7E2BE7E}" type="presOf" srcId="{0A7500BE-CE59-4CB5-B973-9FB519A5A6F7}" destId="{7F9603C6-F023-4693-9B30-355FB1234DFC}" srcOrd="0" destOrd="4" presId="urn:microsoft.com/office/officeart/2005/8/layout/hList1"/>
    <dgm:cxn modelId="{1DA31549-FF21-4842-BD1E-7B8E2649A8D0}" type="presParOf" srcId="{8B49421C-EB41-4664-848B-F6EC2166016A}" destId="{B5160AC8-E05E-4CE5-8DAA-C7486FF4A959}" srcOrd="0" destOrd="0" presId="urn:microsoft.com/office/officeart/2005/8/layout/hList1"/>
    <dgm:cxn modelId="{ACE97394-98FF-44EC-B067-AF10F20B10AE}" type="presParOf" srcId="{B5160AC8-E05E-4CE5-8DAA-C7486FF4A959}" destId="{A18F5228-4415-4871-9417-80ACB7527D3E}" srcOrd="0" destOrd="0" presId="urn:microsoft.com/office/officeart/2005/8/layout/hList1"/>
    <dgm:cxn modelId="{41EE1069-7167-4F12-852E-BF60B112A2A2}" type="presParOf" srcId="{B5160AC8-E05E-4CE5-8DAA-C7486FF4A959}" destId="{13852695-9650-4831-927E-59C74734845A}" srcOrd="1" destOrd="0" presId="urn:microsoft.com/office/officeart/2005/8/layout/hList1"/>
    <dgm:cxn modelId="{BC6F8F8D-4201-47F0-A244-552993E7B060}" type="presParOf" srcId="{8B49421C-EB41-4664-848B-F6EC2166016A}" destId="{43DFE489-0542-44B7-B88D-EF7195DB1539}" srcOrd="1" destOrd="0" presId="urn:microsoft.com/office/officeart/2005/8/layout/hList1"/>
    <dgm:cxn modelId="{BEE6765B-8126-46F1-B05B-4457D1D56AEC}" type="presParOf" srcId="{8B49421C-EB41-4664-848B-F6EC2166016A}" destId="{F70383D4-6DB3-4526-8340-8B3C7228E3A7}" srcOrd="2" destOrd="0" presId="urn:microsoft.com/office/officeart/2005/8/layout/hList1"/>
    <dgm:cxn modelId="{C66538B6-FBB0-45C7-AD96-B17393D25F2E}" type="presParOf" srcId="{F70383D4-6DB3-4526-8340-8B3C7228E3A7}" destId="{E94F77F6-FCD0-415A-98A5-B01A04AB9754}" srcOrd="0" destOrd="0" presId="urn:microsoft.com/office/officeart/2005/8/layout/hList1"/>
    <dgm:cxn modelId="{BF3824D9-459E-40D5-A3D7-0539C9E4DF1E}" type="presParOf" srcId="{F70383D4-6DB3-4526-8340-8B3C7228E3A7}" destId="{7F9603C6-F023-4693-9B30-355FB1234DFC}" srcOrd="1" destOrd="0" presId="urn:microsoft.com/office/officeart/2005/8/layout/hList1"/>
    <dgm:cxn modelId="{DFCD28E6-097B-46EF-BE9F-616EA239E9CC}" type="presParOf" srcId="{8B49421C-EB41-4664-848B-F6EC2166016A}" destId="{D177B72A-C934-4AA8-B3B5-530A25717064}" srcOrd="3" destOrd="0" presId="urn:microsoft.com/office/officeart/2005/8/layout/hList1"/>
    <dgm:cxn modelId="{8D5FAC37-674B-4F98-AC7C-D42BEE530C58}" type="presParOf" srcId="{8B49421C-EB41-4664-848B-F6EC2166016A}" destId="{88C0D5A4-13C6-400B-84E9-F79BB448FB4D}" srcOrd="4" destOrd="0" presId="urn:microsoft.com/office/officeart/2005/8/layout/hList1"/>
    <dgm:cxn modelId="{7CB7EA92-0478-4F6A-89AD-1C5F6D995D61}" type="presParOf" srcId="{88C0D5A4-13C6-400B-84E9-F79BB448FB4D}" destId="{32D2AE49-1257-483E-AA23-EEFFA355B776}" srcOrd="0" destOrd="0" presId="urn:microsoft.com/office/officeart/2005/8/layout/hList1"/>
    <dgm:cxn modelId="{C27F2333-5454-47AC-AA03-2C2C8F46CBF7}" type="presParOf" srcId="{88C0D5A4-13C6-400B-84E9-F79BB448FB4D}" destId="{3F95A911-9B9D-405C-BBAC-40E2E516BB64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63DC96-2DFD-4A8D-AF9D-D1E5DFEBF6BC}" type="doc">
      <dgm:prSet loTypeId="urn:microsoft.com/office/officeart/2005/8/layout/radial4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4D699990-2680-451B-8128-65EC65838DE5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000" b="1" dirty="0" smtClean="0"/>
            <a:t>CURSO  </a:t>
          </a:r>
          <a:endParaRPr lang="pt-BR" sz="2000" b="1" dirty="0"/>
        </a:p>
      </dgm:t>
    </dgm:pt>
    <dgm:pt modelId="{E9977B1F-37B4-45D8-B810-F07330ED829A}" type="parTrans" cxnId="{4ECE9D4D-8970-41C6-969B-96AE70351661}">
      <dgm:prSet/>
      <dgm:spPr/>
      <dgm:t>
        <a:bodyPr/>
        <a:lstStyle/>
        <a:p>
          <a:endParaRPr lang="pt-BR"/>
        </a:p>
      </dgm:t>
    </dgm:pt>
    <dgm:pt modelId="{79DE0430-9474-42EE-AE05-A4D956227D6F}" type="sibTrans" cxnId="{4ECE9D4D-8970-41C6-969B-96AE70351661}">
      <dgm:prSet/>
      <dgm:spPr/>
      <dgm:t>
        <a:bodyPr/>
        <a:lstStyle/>
        <a:p>
          <a:endParaRPr lang="pt-BR"/>
        </a:p>
      </dgm:t>
    </dgm:pt>
    <dgm:pt modelId="{8C821E1D-5E5E-48A4-8E01-EB625053489D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b="1" dirty="0" smtClean="0"/>
            <a:t>Observar e implementar  </a:t>
          </a:r>
          <a:endParaRPr lang="pt-BR" b="1" dirty="0"/>
        </a:p>
      </dgm:t>
    </dgm:pt>
    <dgm:pt modelId="{EF731C83-5C48-44FD-8C61-4314921C7674}" type="parTrans" cxnId="{68CFDF4A-7074-4631-8EA1-98A645FE0EFF}">
      <dgm:prSet/>
      <dgm:spPr/>
      <dgm:t>
        <a:bodyPr/>
        <a:lstStyle/>
        <a:p>
          <a:endParaRPr lang="pt-BR"/>
        </a:p>
      </dgm:t>
    </dgm:pt>
    <dgm:pt modelId="{EF531907-0F25-4ED9-BDDB-E43E3AC525EC}" type="sibTrans" cxnId="{68CFDF4A-7074-4631-8EA1-98A645FE0EFF}">
      <dgm:prSet/>
      <dgm:spPr/>
      <dgm:t>
        <a:bodyPr/>
        <a:lstStyle/>
        <a:p>
          <a:endParaRPr lang="pt-BR"/>
        </a:p>
      </dgm:t>
    </dgm:pt>
    <dgm:pt modelId="{9B95317F-4A00-4CDA-86FD-7079038A4674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b="1" dirty="0" smtClean="0"/>
            <a:t>Ampliação e aprimoramento do olhar e agir</a:t>
          </a:r>
          <a:endParaRPr lang="pt-BR" b="1" dirty="0"/>
        </a:p>
      </dgm:t>
    </dgm:pt>
    <dgm:pt modelId="{F3E6D6AC-3D40-4406-862A-557C8653AE81}" type="parTrans" cxnId="{EBE2E725-3E5E-4829-A315-B89351DF151E}">
      <dgm:prSet/>
      <dgm:spPr/>
      <dgm:t>
        <a:bodyPr/>
        <a:lstStyle/>
        <a:p>
          <a:endParaRPr lang="pt-BR"/>
        </a:p>
      </dgm:t>
    </dgm:pt>
    <dgm:pt modelId="{F812F579-AA2A-4FAA-8490-91DF37AD81AC}" type="sibTrans" cxnId="{EBE2E725-3E5E-4829-A315-B89351DF151E}">
      <dgm:prSet/>
      <dgm:spPr/>
      <dgm:t>
        <a:bodyPr/>
        <a:lstStyle/>
        <a:p>
          <a:endParaRPr lang="pt-BR"/>
        </a:p>
      </dgm:t>
    </dgm:pt>
    <dgm:pt modelId="{8243B806-820B-4F5C-8B40-2B633DBCD851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b="1" dirty="0" smtClean="0"/>
            <a:t>Senso crítico e pessoal</a:t>
          </a:r>
          <a:endParaRPr lang="pt-BR" b="1" dirty="0"/>
        </a:p>
      </dgm:t>
    </dgm:pt>
    <dgm:pt modelId="{4B468293-B776-4141-9B3F-3E8580FAF703}" type="parTrans" cxnId="{B0593B99-5938-4797-A638-12505B36F995}">
      <dgm:prSet/>
      <dgm:spPr/>
      <dgm:t>
        <a:bodyPr/>
        <a:lstStyle/>
        <a:p>
          <a:endParaRPr lang="pt-BR"/>
        </a:p>
      </dgm:t>
    </dgm:pt>
    <dgm:pt modelId="{4AFB14A4-9F2F-4AD5-A308-4F8FD6CC7F6C}" type="sibTrans" cxnId="{B0593B99-5938-4797-A638-12505B36F995}">
      <dgm:prSet/>
      <dgm:spPr/>
      <dgm:t>
        <a:bodyPr/>
        <a:lstStyle/>
        <a:p>
          <a:endParaRPr lang="pt-BR"/>
        </a:p>
      </dgm:t>
    </dgm:pt>
    <dgm:pt modelId="{ABED6BB3-B7B9-466B-895C-EB4236AC7B0D}">
      <dgm:prSet phldrT="[Texto]"/>
      <dgm:spPr/>
      <dgm:t>
        <a:bodyPr/>
        <a:lstStyle/>
        <a:p>
          <a:endParaRPr lang="pt-BR" dirty="0"/>
        </a:p>
      </dgm:t>
    </dgm:pt>
    <dgm:pt modelId="{671BCEAA-DBFB-48F7-B631-AF375E3FE25F}" type="parTrans" cxnId="{778D0741-7063-4BD9-AF52-62E7C35E7B4F}">
      <dgm:prSet/>
      <dgm:spPr/>
      <dgm:t>
        <a:bodyPr/>
        <a:lstStyle/>
        <a:p>
          <a:endParaRPr lang="pt-BR"/>
        </a:p>
      </dgm:t>
    </dgm:pt>
    <dgm:pt modelId="{5A1BAF3F-2F98-4E85-854F-36E39871EE60}" type="sibTrans" cxnId="{778D0741-7063-4BD9-AF52-62E7C35E7B4F}">
      <dgm:prSet/>
      <dgm:spPr/>
      <dgm:t>
        <a:bodyPr/>
        <a:lstStyle/>
        <a:p>
          <a:endParaRPr lang="pt-BR"/>
        </a:p>
      </dgm:t>
    </dgm:pt>
    <dgm:pt modelId="{027FE5FA-F6B6-4BEE-B071-9B8F3FF44C85}" type="pres">
      <dgm:prSet presAssocID="{7863DC96-2DFD-4A8D-AF9D-D1E5DFEBF6B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DFF9FE6-AE85-4AED-AE33-ED8A0E5BB76A}" type="pres">
      <dgm:prSet presAssocID="{4D699990-2680-451B-8128-65EC65838DE5}" presName="centerShape" presStyleLbl="node0" presStyleIdx="0" presStyleCnt="1"/>
      <dgm:spPr/>
      <dgm:t>
        <a:bodyPr/>
        <a:lstStyle/>
        <a:p>
          <a:endParaRPr lang="pt-BR"/>
        </a:p>
      </dgm:t>
    </dgm:pt>
    <dgm:pt modelId="{78CFE916-309E-455C-A07A-4AB661A5DC15}" type="pres">
      <dgm:prSet presAssocID="{EF731C83-5C48-44FD-8C61-4314921C7674}" presName="parTrans" presStyleLbl="bgSibTrans2D1" presStyleIdx="0" presStyleCnt="3"/>
      <dgm:spPr/>
      <dgm:t>
        <a:bodyPr/>
        <a:lstStyle/>
        <a:p>
          <a:endParaRPr lang="pt-BR"/>
        </a:p>
      </dgm:t>
    </dgm:pt>
    <dgm:pt modelId="{2FA76239-717E-4109-8273-010D3DFAD3A5}" type="pres">
      <dgm:prSet presAssocID="{8C821E1D-5E5E-48A4-8E01-EB625053489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660E14-8F93-43E8-9990-7E0121A31B52}" type="pres">
      <dgm:prSet presAssocID="{F3E6D6AC-3D40-4406-862A-557C8653AE81}" presName="parTrans" presStyleLbl="bgSibTrans2D1" presStyleIdx="1" presStyleCnt="3"/>
      <dgm:spPr/>
      <dgm:t>
        <a:bodyPr/>
        <a:lstStyle/>
        <a:p>
          <a:endParaRPr lang="pt-BR"/>
        </a:p>
      </dgm:t>
    </dgm:pt>
    <dgm:pt modelId="{AD76310E-DB06-4698-920E-2CDC19BB789A}" type="pres">
      <dgm:prSet presAssocID="{9B95317F-4A00-4CDA-86FD-7079038A467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2ED202-0EFC-443E-ABA5-429EF7A0C075}" type="pres">
      <dgm:prSet presAssocID="{4B468293-B776-4141-9B3F-3E8580FAF703}" presName="parTrans" presStyleLbl="bgSibTrans2D1" presStyleIdx="2" presStyleCnt="3"/>
      <dgm:spPr/>
      <dgm:t>
        <a:bodyPr/>
        <a:lstStyle/>
        <a:p>
          <a:endParaRPr lang="pt-BR"/>
        </a:p>
      </dgm:t>
    </dgm:pt>
    <dgm:pt modelId="{21D71E5E-4446-43C3-92EB-781203C5A76A}" type="pres">
      <dgm:prSet presAssocID="{8243B806-820B-4F5C-8B40-2B633DBCD85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4EE2288-4AE0-4523-B660-5829D4322576}" type="presOf" srcId="{8243B806-820B-4F5C-8B40-2B633DBCD851}" destId="{21D71E5E-4446-43C3-92EB-781203C5A76A}" srcOrd="0" destOrd="0" presId="urn:microsoft.com/office/officeart/2005/8/layout/radial4"/>
    <dgm:cxn modelId="{4ECE9D4D-8970-41C6-969B-96AE70351661}" srcId="{7863DC96-2DFD-4A8D-AF9D-D1E5DFEBF6BC}" destId="{4D699990-2680-451B-8128-65EC65838DE5}" srcOrd="0" destOrd="0" parTransId="{E9977B1F-37B4-45D8-B810-F07330ED829A}" sibTransId="{79DE0430-9474-42EE-AE05-A4D956227D6F}"/>
    <dgm:cxn modelId="{EBE2E725-3E5E-4829-A315-B89351DF151E}" srcId="{4D699990-2680-451B-8128-65EC65838DE5}" destId="{9B95317F-4A00-4CDA-86FD-7079038A4674}" srcOrd="1" destOrd="0" parTransId="{F3E6D6AC-3D40-4406-862A-557C8653AE81}" sibTransId="{F812F579-AA2A-4FAA-8490-91DF37AD81AC}"/>
    <dgm:cxn modelId="{8833F049-2F41-4A84-BCB6-1EE60BD8C224}" type="presOf" srcId="{4B468293-B776-4141-9B3F-3E8580FAF703}" destId="{C92ED202-0EFC-443E-ABA5-429EF7A0C075}" srcOrd="0" destOrd="0" presId="urn:microsoft.com/office/officeart/2005/8/layout/radial4"/>
    <dgm:cxn modelId="{5A5F7EE8-FBC5-40EC-8073-3E4FC3A7E6E0}" type="presOf" srcId="{EF731C83-5C48-44FD-8C61-4314921C7674}" destId="{78CFE916-309E-455C-A07A-4AB661A5DC15}" srcOrd="0" destOrd="0" presId="urn:microsoft.com/office/officeart/2005/8/layout/radial4"/>
    <dgm:cxn modelId="{68CFDF4A-7074-4631-8EA1-98A645FE0EFF}" srcId="{4D699990-2680-451B-8128-65EC65838DE5}" destId="{8C821E1D-5E5E-48A4-8E01-EB625053489D}" srcOrd="0" destOrd="0" parTransId="{EF731C83-5C48-44FD-8C61-4314921C7674}" sibTransId="{EF531907-0F25-4ED9-BDDB-E43E3AC525EC}"/>
    <dgm:cxn modelId="{9E2E05A7-A1F7-4E67-8E71-F514E7AE342A}" type="presOf" srcId="{F3E6D6AC-3D40-4406-862A-557C8653AE81}" destId="{0C660E14-8F93-43E8-9990-7E0121A31B52}" srcOrd="0" destOrd="0" presId="urn:microsoft.com/office/officeart/2005/8/layout/radial4"/>
    <dgm:cxn modelId="{B719C93D-54C4-4D25-90EE-AC1BF51376E5}" type="presOf" srcId="{9B95317F-4A00-4CDA-86FD-7079038A4674}" destId="{AD76310E-DB06-4698-920E-2CDC19BB789A}" srcOrd="0" destOrd="0" presId="urn:microsoft.com/office/officeart/2005/8/layout/radial4"/>
    <dgm:cxn modelId="{40B5E149-494E-4820-8327-DC801ADE46CE}" type="presOf" srcId="{4D699990-2680-451B-8128-65EC65838DE5}" destId="{8DFF9FE6-AE85-4AED-AE33-ED8A0E5BB76A}" srcOrd="0" destOrd="0" presId="urn:microsoft.com/office/officeart/2005/8/layout/radial4"/>
    <dgm:cxn modelId="{778D0741-7063-4BD9-AF52-62E7C35E7B4F}" srcId="{7863DC96-2DFD-4A8D-AF9D-D1E5DFEBF6BC}" destId="{ABED6BB3-B7B9-466B-895C-EB4236AC7B0D}" srcOrd="1" destOrd="0" parTransId="{671BCEAA-DBFB-48F7-B631-AF375E3FE25F}" sibTransId="{5A1BAF3F-2F98-4E85-854F-36E39871EE60}"/>
    <dgm:cxn modelId="{9570884A-562E-4E1F-A1CB-2CF4BC879745}" type="presOf" srcId="{8C821E1D-5E5E-48A4-8E01-EB625053489D}" destId="{2FA76239-717E-4109-8273-010D3DFAD3A5}" srcOrd="0" destOrd="0" presId="urn:microsoft.com/office/officeart/2005/8/layout/radial4"/>
    <dgm:cxn modelId="{B0593B99-5938-4797-A638-12505B36F995}" srcId="{4D699990-2680-451B-8128-65EC65838DE5}" destId="{8243B806-820B-4F5C-8B40-2B633DBCD851}" srcOrd="2" destOrd="0" parTransId="{4B468293-B776-4141-9B3F-3E8580FAF703}" sibTransId="{4AFB14A4-9F2F-4AD5-A308-4F8FD6CC7F6C}"/>
    <dgm:cxn modelId="{7F0A628C-6C0F-4AD4-BF49-4DB09BE43B2A}" type="presOf" srcId="{7863DC96-2DFD-4A8D-AF9D-D1E5DFEBF6BC}" destId="{027FE5FA-F6B6-4BEE-B071-9B8F3FF44C85}" srcOrd="0" destOrd="0" presId="urn:microsoft.com/office/officeart/2005/8/layout/radial4"/>
    <dgm:cxn modelId="{4BFC31BF-094E-4ACC-82FF-93832DB52D04}" type="presParOf" srcId="{027FE5FA-F6B6-4BEE-B071-9B8F3FF44C85}" destId="{8DFF9FE6-AE85-4AED-AE33-ED8A0E5BB76A}" srcOrd="0" destOrd="0" presId="urn:microsoft.com/office/officeart/2005/8/layout/radial4"/>
    <dgm:cxn modelId="{FCD4C3D5-F9B4-40F3-9F74-668690E1AFDA}" type="presParOf" srcId="{027FE5FA-F6B6-4BEE-B071-9B8F3FF44C85}" destId="{78CFE916-309E-455C-A07A-4AB661A5DC15}" srcOrd="1" destOrd="0" presId="urn:microsoft.com/office/officeart/2005/8/layout/radial4"/>
    <dgm:cxn modelId="{FCD53603-092F-43DF-B1F2-C9966EA27866}" type="presParOf" srcId="{027FE5FA-F6B6-4BEE-B071-9B8F3FF44C85}" destId="{2FA76239-717E-4109-8273-010D3DFAD3A5}" srcOrd="2" destOrd="0" presId="urn:microsoft.com/office/officeart/2005/8/layout/radial4"/>
    <dgm:cxn modelId="{3606E8FA-7271-4E65-8527-6D2194AE4BB3}" type="presParOf" srcId="{027FE5FA-F6B6-4BEE-B071-9B8F3FF44C85}" destId="{0C660E14-8F93-43E8-9990-7E0121A31B52}" srcOrd="3" destOrd="0" presId="urn:microsoft.com/office/officeart/2005/8/layout/radial4"/>
    <dgm:cxn modelId="{B2190E86-4E65-459B-A7EC-94B85D99480A}" type="presParOf" srcId="{027FE5FA-F6B6-4BEE-B071-9B8F3FF44C85}" destId="{AD76310E-DB06-4698-920E-2CDC19BB789A}" srcOrd="4" destOrd="0" presId="urn:microsoft.com/office/officeart/2005/8/layout/radial4"/>
    <dgm:cxn modelId="{A4A5C771-DF3A-40B3-BC99-1A39B96FA418}" type="presParOf" srcId="{027FE5FA-F6B6-4BEE-B071-9B8F3FF44C85}" destId="{C92ED202-0EFC-443E-ABA5-429EF7A0C075}" srcOrd="5" destOrd="0" presId="urn:microsoft.com/office/officeart/2005/8/layout/radial4"/>
    <dgm:cxn modelId="{4A479190-D62F-4D29-9D19-155896652E1D}" type="presParOf" srcId="{027FE5FA-F6B6-4BEE-B071-9B8F3FF44C85}" destId="{21D71E5E-4446-43C3-92EB-781203C5A76A}" srcOrd="6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ipse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6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190CF5-182A-4594-B83F-71202BE38EC1}" type="datetimeFigureOut">
              <a:rPr lang="pt-BR"/>
              <a:pPr>
                <a:defRPr/>
              </a:pPr>
              <a:t>17/09/2013</a:t>
            </a:fld>
            <a:endParaRPr lang="pt-BR"/>
          </a:p>
        </p:txBody>
      </p:sp>
      <p:sp>
        <p:nvSpPr>
          <p:cNvPr id="7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82489B-9613-41B0-9A6C-4EA1A67979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E800-E29C-4E7C-AC9B-FC98A952B48D}" type="datetimeFigureOut">
              <a:rPr lang="pt-BR"/>
              <a:pPr>
                <a:defRPr/>
              </a:pPr>
              <a:t>17/09/2013</a:t>
            </a:fld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4B06-A1F2-4B8F-B67E-164C2E9504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25829-2DAA-4AE4-9DB9-C7171822717B}" type="datetimeFigureOut">
              <a:rPr lang="pt-BR"/>
              <a:pPr>
                <a:defRPr/>
              </a:pPr>
              <a:t>17/09/2013</a:t>
            </a:fld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3580B-0987-4C44-8553-3C3CED6CA4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B7492-F36C-4980-B13A-C84597FFB228}" type="datetimeFigureOut">
              <a:rPr lang="pt-BR"/>
              <a:pPr>
                <a:defRPr/>
              </a:pPr>
              <a:t>17/09/2013</a:t>
            </a:fld>
            <a:endParaRPr lang="pt-BR"/>
          </a:p>
        </p:txBody>
      </p:sp>
      <p:sp>
        <p:nvSpPr>
          <p:cNvPr id="3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4858A-3159-4006-92EE-E67ABD6FC1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1435100" y="274638"/>
            <a:ext cx="7499350" cy="597376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EB7E-DF38-4758-9EE1-E621BBD163F3}" type="datetimeFigureOut">
              <a:rPr lang="pt-BR"/>
              <a:pPr>
                <a:defRPr/>
              </a:pPr>
              <a:t>17/09/2013</a:t>
            </a:fld>
            <a:endParaRPr lang="pt-BR"/>
          </a:p>
        </p:txBody>
      </p:sp>
      <p:sp>
        <p:nvSpPr>
          <p:cNvPr id="4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B1B62-3D73-4E63-A2F1-BDDE9CA7A9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31A85-CDC0-4740-AEA2-B05139EA75ED}" type="datetimeFigureOut">
              <a:rPr lang="pt-BR"/>
              <a:pPr>
                <a:defRPr/>
              </a:pPr>
              <a:t>17/09/2013</a:t>
            </a:fld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FBE8A-77D9-4A92-A3D4-3684BF7A45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ipse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C50BDC-DC1E-4E81-9D39-ABCBB125B596}" type="datetimeFigureOut">
              <a:rPr lang="pt-BR"/>
              <a:pPr>
                <a:defRPr/>
              </a:pPr>
              <a:t>17/09/2013</a:t>
            </a:fld>
            <a:endParaRPr lang="pt-BR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AB574C-4480-4368-B613-EAE634A45F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28424-21E9-4142-9B64-5157A59C72A8}" type="datetimeFigureOut">
              <a:rPr lang="pt-BR"/>
              <a:pPr>
                <a:defRPr/>
              </a:pPr>
              <a:t>17/09/2013</a:t>
            </a:fld>
            <a:endParaRPr lang="pt-BR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D80C-EF6B-4A8C-A70B-D88C749C02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C04C89-86AA-43CC-A7D9-6E73226A7271}" type="datetimeFigureOut">
              <a:rPr lang="pt-BR"/>
              <a:pPr>
                <a:defRPr/>
              </a:pPr>
              <a:t>17/09/2013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908049-60D1-4483-A9F5-3CE9C85685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2BAFF-113B-4C7F-8182-F3CAA490C38A}" type="datetimeFigureOut">
              <a:rPr lang="pt-BR"/>
              <a:pPr>
                <a:defRPr/>
              </a:pPr>
              <a:t>17/09/2013</a:t>
            </a:fld>
            <a:endParaRPr lang="pt-BR"/>
          </a:p>
        </p:txBody>
      </p:sp>
      <p:sp>
        <p:nvSpPr>
          <p:cNvPr id="4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46F12-CA93-413D-B972-57CD6763F3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tângulo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A32044-BE74-4A2B-A299-B4FF0581D6EB}" type="datetimeFigureOut">
              <a:rPr lang="pt-BR"/>
              <a:pPr>
                <a:defRPr/>
              </a:pPr>
              <a:t>17/09/2013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A8DCBF-914F-4B5B-94D2-04B6F54A5B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4D3011-54AE-4EE1-91CC-AEB5A7C9BFF0}" type="datetimeFigureOut">
              <a:rPr lang="pt-BR"/>
              <a:pPr>
                <a:defRPr/>
              </a:pPr>
              <a:t>17/09/2013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7C3E6C-1831-4243-8B03-DAEE29A57A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uxograma: Processo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uxograma: Processo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2463A1-D632-491D-9A00-ECFFF7B316A4}" type="datetimeFigureOut">
              <a:rPr lang="pt-BR"/>
              <a:pPr>
                <a:defRPr/>
              </a:pPr>
              <a:t>17/09/2013</a:t>
            </a:fld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53223E-53D6-4D72-AB42-0C7FB40AE2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3" name="Espaço Reservado para Tex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94EFAE-928B-4C75-BA7E-78D15D6A2F28}" type="datetimeFigureOut">
              <a:rPr lang="pt-BR"/>
              <a:pPr>
                <a:defRPr/>
              </a:pPr>
              <a:t>17/09/2013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0F0D174-7352-4422-AADB-202D3AED9D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7" r:id="rId2"/>
    <p:sldLayoutId id="2147483675" r:id="rId3"/>
    <p:sldLayoutId id="2147483668" r:id="rId4"/>
    <p:sldLayoutId id="2147483676" r:id="rId5"/>
    <p:sldLayoutId id="2147483669" r:id="rId6"/>
    <p:sldLayoutId id="2147483677" r:id="rId7"/>
    <p:sldLayoutId id="2147483678" r:id="rId8"/>
    <p:sldLayoutId id="214748367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444455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D2DA7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FADA7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tângulo 10"/>
          <p:cNvSpPr>
            <a:spLocks noChangeArrowheads="1"/>
          </p:cNvSpPr>
          <p:nvPr/>
        </p:nvSpPr>
        <p:spPr bwMode="auto">
          <a:xfrm>
            <a:off x="2857500" y="285750"/>
            <a:ext cx="53578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dirty="0">
                <a:latin typeface="Gill Sans MT" pitchFamily="34" charset="0"/>
              </a:rPr>
              <a:t>Universidade Aberta do SUS – UNASUS</a:t>
            </a:r>
          </a:p>
          <a:p>
            <a:pPr algn="ctr"/>
            <a:r>
              <a:rPr lang="pt-BR" sz="2000" dirty="0">
                <a:latin typeface="Gill Sans MT" pitchFamily="34" charset="0"/>
              </a:rPr>
              <a:t>Universidade Federal de Pelotas</a:t>
            </a:r>
          </a:p>
          <a:p>
            <a:pPr algn="ctr"/>
            <a:r>
              <a:rPr lang="pt-BR" sz="2000" dirty="0">
                <a:latin typeface="Gill Sans MT" pitchFamily="34" charset="0"/>
              </a:rPr>
              <a:t>Especialização em Saúde da </a:t>
            </a:r>
            <a:r>
              <a:rPr lang="pt-BR" sz="2000" dirty="0" smtClean="0">
                <a:latin typeface="Gill Sans MT" pitchFamily="34" charset="0"/>
              </a:rPr>
              <a:t>Família</a:t>
            </a:r>
            <a:endParaRPr lang="pt-BR" sz="2000" dirty="0">
              <a:latin typeface="Gill Sans MT" pitchFamily="34" charset="0"/>
            </a:endParaRPr>
          </a:p>
        </p:txBody>
      </p:sp>
      <p:pic>
        <p:nvPicPr>
          <p:cNvPr id="1027" name="Picture 3" descr="C:\Documents and Settings\Ariadine\Meus documentos\dibetes hiper\enfermagem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4643438"/>
            <a:ext cx="2214562" cy="20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ângulo 7"/>
          <p:cNvSpPr/>
          <p:nvPr/>
        </p:nvSpPr>
        <p:spPr>
          <a:xfrm>
            <a:off x="500034" y="2143116"/>
            <a:ext cx="750099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pt-BR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pt-B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71538" y="4643447"/>
            <a:ext cx="5072087" cy="2214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Orientadora: </a:t>
            </a:r>
            <a:r>
              <a:rPr lang="pt-BR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Lucimar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da Silva Moura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Co-Orientadora: Luciana Rodriguez Barone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Arial" pitchFamily="34" charset="0"/>
              </a:rPr>
              <a:t>LETÍCIA SILVA RODRIGUES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Arial" pitchFamily="34" charset="0"/>
              </a:rPr>
              <a:t>                       </a:t>
            </a:r>
            <a:r>
              <a:rPr lang="pt-BR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    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52434" y="2295516"/>
            <a:ext cx="750099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pt-BR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pt-B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52434" y="2295516"/>
            <a:ext cx="750099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pt-BR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pt-B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04834" y="2447916"/>
            <a:ext cx="750099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pt-BR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pt-B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5368" name="Picture 4" descr="http://www.conre3.org.br/novo_site/img/escolas/ufpe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7" y="214313"/>
            <a:ext cx="221458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1000100" y="2357430"/>
            <a:ext cx="7929618" cy="22463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dirty="0"/>
              <a:t>Melhorar a atenção aos adultos portadores de Hipertensão Arterial Sistêmica e/ou Diabetes </a:t>
            </a:r>
            <a:r>
              <a:rPr lang="pt-BR" sz="2800" b="1" dirty="0" err="1"/>
              <a:t>Mellitus</a:t>
            </a:r>
            <a:r>
              <a:rPr lang="pt-BR" sz="2800" b="1" dirty="0"/>
              <a:t> na Unidade de Saúde- Posto de Saúde da Baixinha </a:t>
            </a:r>
            <a:r>
              <a:rPr lang="pt-BR" sz="2800" b="1"/>
              <a:t>no </a:t>
            </a:r>
            <a:r>
              <a:rPr lang="pt-BR" sz="2800" b="1" smtClean="0"/>
              <a:t>Município </a:t>
            </a:r>
            <a:r>
              <a:rPr lang="pt-BR" sz="2800" b="1" dirty="0"/>
              <a:t>de São Gonçalo do Piauí- PI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15370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OBJETIVOS E METAS</a:t>
            </a:r>
            <a:endParaRPr lang="pt-BR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357313"/>
            <a:ext cx="8215313" cy="52149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Objetivo 1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Ampliar a cobertura a hipertensos e diabéticos.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Metas relativas ao objetivo 1: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pt-BR" sz="2400" b="1" dirty="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Cadastrar 80% dos hipertensos e/ou diabéticos da área de abrangência.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Captar todos os adultos hipertensos e/ou diabéticos da área de abrangência  sem acompanhamento há mais de 1 ano.</a:t>
            </a:r>
            <a:endParaRPr lang="pt-BR" sz="1900" dirty="0" smtClean="0">
              <a:solidFill>
                <a:srgbClr val="000000"/>
              </a:solidFill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15370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RESULTADOS</a:t>
            </a:r>
            <a:endParaRPr lang="pt-BR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357313"/>
            <a:ext cx="8215313" cy="52149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 smtClean="0"/>
              <a:t>Hipertensos estimados:  164.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 smtClean="0"/>
              <a:t>Hipertenso cadastrados:  67.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 smtClean="0"/>
              <a:t>Cobertura de 40,9%. </a:t>
            </a:r>
          </a:p>
          <a:p>
            <a:pPr marL="365760" indent="-283464" algn="just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pt-BR" sz="1900" dirty="0" smtClean="0"/>
          </a:p>
          <a:p>
            <a:pPr marL="609600" indent="-609600" algn="just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pt-BR" sz="2400" dirty="0" smtClean="0"/>
          </a:p>
        </p:txBody>
      </p:sp>
      <p:pic>
        <p:nvPicPr>
          <p:cNvPr id="89091" name="Imagem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3071813"/>
            <a:ext cx="65278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15370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RESULTADOS</a:t>
            </a:r>
            <a:endParaRPr lang="pt-BR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357313"/>
            <a:ext cx="8215313" cy="52149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09600" indent="-609600" algn="just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400" dirty="0" smtClean="0"/>
              <a:t>Diabéticos estimados:  49.</a:t>
            </a:r>
          </a:p>
          <a:p>
            <a:pPr marL="609600" indent="-609600" algn="just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400" dirty="0" smtClean="0"/>
              <a:t>Diabéticos cadastrados: 19.</a:t>
            </a:r>
          </a:p>
          <a:p>
            <a:pPr marL="609600" indent="-609600" algn="just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400" dirty="0" smtClean="0"/>
              <a:t>Cobertura de 38,8%. </a:t>
            </a:r>
          </a:p>
          <a:p>
            <a:pPr marL="609600" indent="-609600" algn="just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pt-BR" sz="2400" dirty="0" smtClean="0"/>
          </a:p>
        </p:txBody>
      </p:sp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1258888" y="2924175"/>
          <a:ext cx="6553200" cy="3341688"/>
        </p:xfrm>
        <a:graphic>
          <a:graphicData uri="http://schemas.openxmlformats.org/presentationml/2006/ole">
            <p:oleObj spid="_x0000_s90117" name="Gráfico" r:id="rId3" imgW="4800600" imgH="244792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15370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RESULTADOS</a:t>
            </a:r>
            <a:endParaRPr lang="pt-BR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357313"/>
            <a:ext cx="8215313" cy="48577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Não foi possível identificar os que estavam sem acompanhamento devido a: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Falha ou falta de registro,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Falta de acompanhamento sistematizado.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Dificuldades enfrentadas: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Falta de engajamento da equipe e gestão,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Falta de adesão do paciente.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15370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OBJETIVOS E METAS </a:t>
            </a:r>
            <a:endParaRPr lang="pt-BR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357313"/>
            <a:ext cx="8215313" cy="48577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Objetivo 2</a:t>
            </a:r>
          </a:p>
          <a:p>
            <a:pPr algn="just" eaLnBrk="1" hangingPunct="1">
              <a:buClr>
                <a:schemeClr val="tx1"/>
              </a:buClr>
              <a:buFont typeface="Arial" charset="0"/>
              <a:buChar char="•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 Melhorar a adesão do hipertenso e/ou diabético ao programa.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pt-BR" sz="2400" b="1" dirty="0" smtClean="0">
              <a:solidFill>
                <a:srgbClr val="000000"/>
              </a:solidFill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Metas relativas ao objetivo 2: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Buscar 100% dos hipertensos e/ou diabéticos faltosos às consultas.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Buscar 100% dos hipertensos e/ou diabéticos faltosos à realização de exames complementares.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15370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RESULTADOS</a:t>
            </a:r>
            <a:endParaRPr lang="pt-BR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357313"/>
            <a:ext cx="8215313" cy="52149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</a:rPr>
              <a:t>Neste indicador  de busca ativa para faltosos não foi possível quantificar: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0000"/>
                </a:solidFill>
              </a:rPr>
              <a:t>A busca ativa só aconteceu na primeira consulta. 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0000"/>
                </a:solidFill>
              </a:rPr>
              <a:t>Ao final tivemos  8 pacientes com retorno dos exames. </a:t>
            </a:r>
          </a:p>
          <a:p>
            <a:pPr algn="just" eaLnBrk="1" hangingPunct="1">
              <a:buFont typeface="Wingdings" pitchFamily="2" charset="2"/>
              <a:buNone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</a:rPr>
              <a:t>Dificuldades enfrentadas: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</a:rPr>
              <a:t>Baixa adesão dos pacientes hipertensos e diabéticos,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</a:rPr>
              <a:t>Município não cobrir todos os exames,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</a:rPr>
              <a:t>Não há controle se o paciente esteve presente,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</a:rPr>
              <a:t>Demora na entrega dos resultados.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15370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OBJETIVOS E METAS</a:t>
            </a:r>
            <a:endParaRPr lang="pt-BR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357313"/>
            <a:ext cx="8215313" cy="48577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Objetivo 3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Melhorar a qualidade do atendimento ao paciente hipertenso e/ou diabético.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 2" pitchFamily="18" charset="2"/>
              <a:buNone/>
              <a:defRPr/>
            </a:pPr>
            <a:endParaRPr lang="pt-BR" sz="2400" b="1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Metas relativas ao objetivo 3: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 2" pitchFamily="18" charset="2"/>
              <a:buNone/>
              <a:defRPr/>
            </a:pPr>
            <a:endParaRPr lang="pt-BR" sz="2400" b="1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Capacitar 80% dos profissionais no atendimento ao paciente hipertenso e/ou diabético.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Realizar exame clínico apropriado em 100% das consultas.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15370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RESULTADOS</a:t>
            </a:r>
            <a:endParaRPr lang="pt-BR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357313"/>
            <a:ext cx="8215313" cy="48577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pt-BR" sz="240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400" smtClean="0">
                <a:solidFill>
                  <a:srgbClr val="000000"/>
                </a:solidFill>
              </a:rPr>
              <a:t>A meta de capacitação dos profissionais não foi atingida, dos 12 profissionais 50% foram capacitados.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pt-BR" sz="240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400" smtClean="0">
                <a:solidFill>
                  <a:srgbClr val="000000"/>
                </a:solidFill>
              </a:rPr>
              <a:t>Dificuldade enfrentada: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pt-BR" sz="2400" smtClean="0">
                <a:solidFill>
                  <a:srgbClr val="000000"/>
                </a:solidFill>
              </a:rPr>
              <a:t>Falta de interesse e engajamento do profissionais.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Char char="•"/>
            </a:pPr>
            <a:endParaRPr lang="pt-BR" sz="240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Char char="•"/>
            </a:pPr>
            <a:endParaRPr lang="pt-BR" sz="2400" smtClean="0">
              <a:solidFill>
                <a:srgbClr val="000000"/>
              </a:solidFill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pt-BR" sz="2400" smtClean="0">
                <a:solidFill>
                  <a:srgbClr val="000000"/>
                </a:solidFill>
              </a:rPr>
              <a:t>O Exame clínico foi realizado em todos os pacientes acompanhados nas 13 semanas de intervenção. Atingimos 100% da meta pactuada.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Char char="•"/>
            </a:pPr>
            <a:endParaRPr lang="pt-BR" sz="2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15370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RESULTADOS</a:t>
            </a:r>
            <a:endParaRPr lang="pt-BR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357313"/>
            <a:ext cx="8247063" cy="50958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pt-BR" sz="2400" dirty="0" smtClean="0">
                <a:solidFill>
                  <a:srgbClr val="000000"/>
                </a:solidFill>
              </a:rPr>
              <a:t>Meta: Realizar a solicitação de exames complementares em 80% dos pacientes.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</a:rPr>
              <a:t>Todos  hipertensos com exames solicitados (100,0%).</a:t>
            </a:r>
          </a:p>
        </p:txBody>
      </p:sp>
      <p:pic>
        <p:nvPicPr>
          <p:cNvPr id="96259" name="Imagem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181350"/>
            <a:ext cx="6264275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15370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RESULTADOS</a:t>
            </a:r>
            <a:endParaRPr lang="pt-BR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357313"/>
            <a:ext cx="8215313" cy="48577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Todos diabéticos com exames solicitados.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Ultrapassando a meta de 80%.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1116013" y="2711450"/>
          <a:ext cx="6911975" cy="3525838"/>
        </p:xfrm>
        <a:graphic>
          <a:graphicData uri="http://schemas.openxmlformats.org/presentationml/2006/ole">
            <p:oleObj spid="_x0000_s102405" name="Gráfico" r:id="rId3" imgW="4800600" imgH="244792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86808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INTRODUÇÃO</a:t>
            </a:r>
            <a:endParaRPr lang="pt-BR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357313"/>
            <a:ext cx="8286750" cy="19288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600" b="1" dirty="0" smtClean="0">
                <a:solidFill>
                  <a:srgbClr val="000000"/>
                </a:solidFill>
              </a:rPr>
              <a:t>Importância da ação programática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 2" pitchFamily="18" charset="2"/>
              <a:buNone/>
              <a:defRPr/>
            </a:pPr>
            <a:endParaRPr lang="pt-BR" sz="2600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600" b="1" dirty="0" smtClean="0">
                <a:solidFill>
                  <a:srgbClr val="000000"/>
                </a:solidFill>
              </a:rPr>
              <a:t>Caracterização do Município</a:t>
            </a:r>
          </a:p>
        </p:txBody>
      </p:sp>
      <p:pic>
        <p:nvPicPr>
          <p:cNvPr id="16387" name="Picture 5" descr="C:\Users\win\Pictures\AMIZADE\01_(14) - Cóp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3357563"/>
            <a:ext cx="5572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15370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RESULTADOS</a:t>
            </a:r>
            <a:endParaRPr lang="pt-BR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357313"/>
            <a:ext cx="8247063" cy="51673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pt-BR" sz="2400" smtClean="0">
                <a:solidFill>
                  <a:schemeClr val="tx1"/>
                </a:solidFill>
              </a:rPr>
              <a:t>Meta: Monitorar trimestralmente os pacientes a fim de detectar descompensados.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400" smtClean="0">
                <a:solidFill>
                  <a:srgbClr val="000000"/>
                </a:solidFill>
              </a:rPr>
              <a:t>Hipertensos compensados:  41(61,2%).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pt-BR" sz="2400" smtClean="0">
                <a:solidFill>
                  <a:srgbClr val="000000"/>
                </a:solidFill>
              </a:rPr>
              <a:t>Hipertensos descompensados:  26 (38,8%).</a:t>
            </a:r>
          </a:p>
        </p:txBody>
      </p:sp>
      <p:pic>
        <p:nvPicPr>
          <p:cNvPr id="103427" name="Imagem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1413" y="3429000"/>
            <a:ext cx="63833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15370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RESULTADOS</a:t>
            </a:r>
            <a:endParaRPr lang="pt-BR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357313"/>
            <a:ext cx="8215313" cy="50720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Diabéticos compensados:  15 (78,9%). 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Diabéticos descompensados: 4 (21,1%).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1258888" y="3101975"/>
          <a:ext cx="6624637" cy="3425825"/>
        </p:xfrm>
        <a:graphic>
          <a:graphicData uri="http://schemas.openxmlformats.org/presentationml/2006/ole">
            <p:oleObj spid="_x0000_s104453" name="Gráfico" r:id="rId3" imgW="4733925" imgH="244792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15370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OBJETIVOS, METAS E RESULTADOS</a:t>
            </a:r>
            <a:endParaRPr lang="pt-BR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357313"/>
            <a:ext cx="8215313" cy="48577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Objetivo 4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 Melhorar o registro das informações sobre o acompanhamento dos hipertensos e diabéticos.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Meta relativa ao objetivo 4:</a:t>
            </a: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Manter ficha de acompanhamento de 100% dos hipertensos e/ou diabéticos.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Preenchimento da ficha de todos pacientes.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Atingindo a meta de 100%.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15370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OBJETIVOS, METAS E RESULTADOS</a:t>
            </a:r>
            <a:endParaRPr lang="pt-BR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357313"/>
            <a:ext cx="8215313" cy="48577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Objetivo 5</a:t>
            </a:r>
          </a:p>
          <a:p>
            <a:pPr algn="just" eaLnBrk="1" hangingPunct="1">
              <a:buClr>
                <a:schemeClr val="tx1"/>
              </a:buClr>
              <a:buFont typeface="Arial" charset="0"/>
              <a:buChar char="•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Mapear hipertensos e/ou diabéticos de risco para doença cardiovascular.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Metas relativas ao objetivo 5:</a:t>
            </a:r>
          </a:p>
          <a:p>
            <a:pPr algn="just" eaLnBrk="1" hangingPunct="1">
              <a:buClr>
                <a:schemeClr val="tx1"/>
              </a:buClr>
              <a:buFont typeface="Arial" charset="0"/>
              <a:buChar char="•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Realizar estratificação do risco cardiovascular em 100% dos hipertensos e/ou diabéticos.</a:t>
            </a:r>
          </a:p>
          <a:p>
            <a:pPr algn="just" eaLnBrk="1" hangingPunct="1">
              <a:buClr>
                <a:schemeClr val="tx1"/>
              </a:buClr>
              <a:buFont typeface="Arial" charset="0"/>
              <a:buChar char="•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Acompanhar 100% dos pacientes de alto risco. </a:t>
            </a:r>
          </a:p>
          <a:p>
            <a:pPr algn="just" eaLnBrk="1" hangingPunct="1">
              <a:buClr>
                <a:schemeClr val="tx1"/>
              </a:buClr>
              <a:buFont typeface="Arial" charset="0"/>
              <a:buChar char="•"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ÚNICA PACIENTE HIPERTENSA DE ALTO RISCO ACOMPANHADA.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15370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RESULTADOS</a:t>
            </a:r>
            <a:endParaRPr lang="pt-BR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357313"/>
            <a:ext cx="8247063" cy="51673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Hipertensos estratificados:  5 (7,5%).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Risco moderado:  5.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Risco alto: 1.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pt-BR" sz="1900" dirty="0" smtClean="0">
              <a:solidFill>
                <a:srgbClr val="000000"/>
              </a:solidFill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pt-BR" sz="1900" dirty="0" smtClean="0">
              <a:solidFill>
                <a:srgbClr val="000000"/>
              </a:solidFill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</p:txBody>
      </p:sp>
      <p:pic>
        <p:nvPicPr>
          <p:cNvPr id="107523" name="Imagem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3008313"/>
            <a:ext cx="6456363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15370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RESULTADOS</a:t>
            </a:r>
            <a:endParaRPr lang="pt-BR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357313"/>
            <a:ext cx="8247063" cy="51673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09600" indent="-609600" algn="just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400" dirty="0" smtClean="0"/>
              <a:t>Diabéticos estratificados:  3 (75%).</a:t>
            </a:r>
          </a:p>
          <a:p>
            <a:pPr marL="609600" indent="-609600" algn="just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400" dirty="0" smtClean="0"/>
              <a:t>Todos de risco moderado. </a:t>
            </a:r>
          </a:p>
        </p:txBody>
      </p:sp>
      <p:graphicFrame>
        <p:nvGraphicFramePr>
          <p:cNvPr id="110597" name="Object 5"/>
          <p:cNvGraphicFramePr>
            <a:graphicFrameLocks noChangeAspect="1"/>
          </p:cNvGraphicFramePr>
          <p:nvPr/>
        </p:nvGraphicFramePr>
        <p:xfrm>
          <a:off x="1714500" y="3000375"/>
          <a:ext cx="5976938" cy="3059113"/>
        </p:xfrm>
        <a:graphic>
          <a:graphicData uri="http://schemas.openxmlformats.org/presentationml/2006/ole">
            <p:oleObj spid="_x0000_s110597" name="Gráfico" r:id="rId3" imgW="4800600" imgH="24574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15370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OBJETIVOS, METAS E RESULTADOS</a:t>
            </a:r>
            <a:endParaRPr lang="pt-BR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357313"/>
            <a:ext cx="8215313" cy="48577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Objetivo 6</a:t>
            </a:r>
          </a:p>
          <a:p>
            <a:pPr algn="just" eaLnBrk="1" hangingPunct="1">
              <a:buClr>
                <a:schemeClr val="tx1"/>
              </a:buClr>
              <a:buFont typeface="Arial" charset="0"/>
              <a:buChar char="•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Promover a saúde.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 Metas relativas ao objetivo 6:</a:t>
            </a: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Garantir consulta periódica com dentista a 80% dos pacientes hipertensos e diabéticos.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Todos com consulta periódica ao dentista em dia. </a:t>
            </a:r>
          </a:p>
          <a:p>
            <a:pPr algn="just"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Superando a meta prevista  em 80,0%. </a:t>
            </a:r>
          </a:p>
          <a:p>
            <a:pPr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15370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RESULTADOS</a:t>
            </a:r>
            <a:endParaRPr lang="pt-BR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357313"/>
            <a:ext cx="8215313" cy="25034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Garantir orientação nutricional sobre alimentação saudável a 100% dos pacientes.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Todos orientados.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Atingindo a meta prevista em 100,0 %. </a:t>
            </a:r>
            <a:endParaRPr lang="pt-BR" sz="1900" dirty="0" smtClean="0">
              <a:solidFill>
                <a:srgbClr val="000000"/>
              </a:solidFill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28625" y="4076700"/>
            <a:ext cx="8215313" cy="25209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09600" indent="-609600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 ____ __ ___________ _ __________ ___________ __________ _____ _ __________ __ _________ ______ _______ </a:t>
            </a:r>
          </a:p>
          <a:p>
            <a:pPr marL="609600" indent="-609600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 ________ _ ____ ________ __        </a:t>
            </a:r>
          </a:p>
          <a:p>
            <a:pPr marL="609600" indent="-609600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pt-BR" sz="2400" dirty="0" smtClean="0">
              <a:solidFill>
                <a:srgbClr val="000000"/>
              </a:solidFill>
            </a:endParaRPr>
          </a:p>
        </p:txBody>
      </p:sp>
      <p:sp>
        <p:nvSpPr>
          <p:cNvPr id="112644" name="Espaço Reservado para Conteúdo 2"/>
          <p:cNvSpPr>
            <a:spLocks/>
          </p:cNvSpPr>
          <p:nvPr/>
        </p:nvSpPr>
        <p:spPr bwMode="auto">
          <a:xfrm>
            <a:off x="428625" y="4076700"/>
            <a:ext cx="8215313" cy="252095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just">
              <a:spcBef>
                <a:spcPts val="600"/>
              </a:spcBef>
              <a:buClr>
                <a:schemeClr val="tx1"/>
              </a:buClr>
              <a:buSzPct val="80000"/>
              <a:buFontTx/>
              <a:buChar char="•"/>
            </a:pPr>
            <a:r>
              <a:rPr lang="pt-BR" sz="2400">
                <a:latin typeface="Gill Sans MT" pitchFamily="34" charset="0"/>
              </a:rPr>
              <a:t>Garantir orientação em relação à prática de atividade física regular a 100%.</a:t>
            </a:r>
            <a:endParaRPr lang="pt-BR" sz="2400">
              <a:solidFill>
                <a:srgbClr val="000000"/>
              </a:solidFill>
              <a:latin typeface="Gill Sans MT" pitchFamily="34" charset="0"/>
            </a:endParaRPr>
          </a:p>
          <a:p>
            <a:pPr marL="609600" indent="-609600" algn="just"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pt-BR" sz="2400">
                <a:solidFill>
                  <a:srgbClr val="000000"/>
                </a:solidFill>
                <a:latin typeface="Gill Sans MT" pitchFamily="34" charset="0"/>
              </a:rPr>
              <a:t>Todos os pacientes devidamente informados sobre a atividade física regular.</a:t>
            </a:r>
          </a:p>
          <a:p>
            <a:pPr marL="609600" indent="-609600" algn="just">
              <a:spcBef>
                <a:spcPts val="600"/>
              </a:spcBef>
              <a:buClr>
                <a:schemeClr val="tx1"/>
              </a:buClr>
              <a:buSzPct val="80000"/>
            </a:pPr>
            <a:endParaRPr lang="pt-BR" sz="2400">
              <a:solidFill>
                <a:srgbClr val="000000"/>
              </a:solidFill>
              <a:latin typeface="Gill Sans MT" pitchFamily="34" charset="0"/>
            </a:endParaRPr>
          </a:p>
          <a:p>
            <a:pPr marL="609600" indent="-609600" algn="just"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pt-BR" sz="2400">
                <a:solidFill>
                  <a:srgbClr val="000000"/>
                </a:solidFill>
                <a:latin typeface="Gill Sans MT" pitchFamily="34" charset="0"/>
              </a:rPr>
              <a:t>Atingindo a meta proposta de 100,0%.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15370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RESULTADOS</a:t>
            </a:r>
            <a:endParaRPr lang="pt-BR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357313"/>
            <a:ext cx="8215313" cy="46434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>
              <a:buFontTx/>
              <a:buChar char="•"/>
              <a:defRPr/>
            </a:pPr>
            <a:r>
              <a:rPr lang="pt-BR" sz="2400" dirty="0" smtClean="0">
                <a:solidFill>
                  <a:schemeClr val="tx1"/>
                </a:solidFill>
              </a:rPr>
              <a:t>Garantir orientação sobre os riscos do tabagismo a 100% dos pacientes.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Todos os 14 fumantes informados sobre os prejuízos causados pelo uso do tabaco.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Atingindo a meta prevista em 100,0%. 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endParaRPr lang="pt-BR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15370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DISCUSSÃO</a:t>
            </a:r>
            <a:endParaRPr lang="pt-BR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357313"/>
            <a:ext cx="8215313" cy="52149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Importância da intervenção para:</a:t>
            </a:r>
          </a:p>
        </p:txBody>
      </p:sp>
      <p:graphicFrame>
        <p:nvGraphicFramePr>
          <p:cNvPr id="5" name="Espaço Reservado para Conteúdo 4"/>
          <p:cNvGraphicFramePr>
            <a:graphicFrameLocks/>
          </p:cNvGraphicFramePr>
          <p:nvPr/>
        </p:nvGraphicFramePr>
        <p:xfrm>
          <a:off x="500034" y="1928802"/>
          <a:ext cx="8043890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4692" name="Espaço Reservado para Conteúdo 2"/>
          <p:cNvSpPr>
            <a:spLocks/>
          </p:cNvSpPr>
          <p:nvPr/>
        </p:nvSpPr>
        <p:spPr bwMode="auto">
          <a:xfrm>
            <a:off x="428625" y="6000750"/>
            <a:ext cx="8215313" cy="5588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65125" indent="-282575" algn="just"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pt-BR" sz="2800">
                <a:solidFill>
                  <a:srgbClr val="000000"/>
                </a:solidFill>
              </a:rPr>
              <a:t>Reflexões a cerca de algumas necessidades</a:t>
            </a:r>
            <a:endParaRPr lang="pt-BR" sz="2800">
              <a:solidFill>
                <a:srgbClr val="00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86808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INTRODUÇÃO</a:t>
            </a:r>
            <a:endParaRPr lang="pt-BR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357313"/>
            <a:ext cx="8286750" cy="15716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Caracterização da Unidade Básica de Saúde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Duas Equipes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400" b="1" dirty="0" smtClean="0"/>
              <a:t>Situação da ação programática antes da intervenção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pt-BR" sz="2400" b="1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pt-BR" sz="2400" b="1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pt-BR" sz="2400" b="1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pt-BR" sz="2400" b="1" dirty="0" smtClean="0">
              <a:solidFill>
                <a:srgbClr val="000000"/>
              </a:solidFill>
            </a:endParaRPr>
          </a:p>
        </p:txBody>
      </p:sp>
      <p:pic>
        <p:nvPicPr>
          <p:cNvPr id="17412" name="Picture 3" descr="C:\Users\win\Documents\ESPECIALIZAÇÃO SAÚDE DA FAMÍLIA\ESTRATEGICA\hiperdia são gonçalo\SD.GONÇALO UBS\DSC022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143248"/>
            <a:ext cx="3714776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ângulo de cantos arredondados 18"/>
          <p:cNvSpPr/>
          <p:nvPr/>
        </p:nvSpPr>
        <p:spPr>
          <a:xfrm>
            <a:off x="428596" y="3071810"/>
            <a:ext cx="3857652" cy="3571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 smtClean="0"/>
              <a:t>UNIDADE MISTA DE SAÚDE</a:t>
            </a:r>
            <a:endParaRPr lang="pt-BR" sz="1600" b="1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5072066" y="3071813"/>
            <a:ext cx="3643338" cy="500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/>
              <a:t>SECRETÁRIA MUNICIPAL DE SAÚDE/ UBS</a:t>
            </a:r>
          </a:p>
        </p:txBody>
      </p:sp>
      <p:pic>
        <p:nvPicPr>
          <p:cNvPr id="93185" name="Picture 1" descr="C:\Users\win\Documents\ESPECIALIZAÇÃO SAÚDE DA FAMÍLIA\ESTRATEGICA\hiperdia são gonçalo\SD.GONÇALO UBS\DSC02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429000"/>
            <a:ext cx="392909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86808" cy="107157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REFLEXÃO CRÍTICA SOBRE SEU PROCESSO PESSOAL DE APRENDIZAGEM</a:t>
            </a:r>
            <a:endParaRPr lang="pt-BR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  <a:cs typeface="Arial" pitchFamily="34" charset="0"/>
            </a:endParaRPr>
          </a:p>
        </p:txBody>
      </p:sp>
      <p:graphicFrame>
        <p:nvGraphicFramePr>
          <p:cNvPr id="4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285720" y="1857364"/>
          <a:ext cx="8572560" cy="464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ta para a direita 4"/>
          <p:cNvSpPr/>
          <p:nvPr/>
        </p:nvSpPr>
        <p:spPr>
          <a:xfrm>
            <a:off x="5643563" y="5643563"/>
            <a:ext cx="36036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5716" name="CaixaDeTexto 4"/>
          <p:cNvSpPr txBox="1">
            <a:spLocks noChangeArrowheads="1"/>
          </p:cNvSpPr>
          <p:nvPr/>
        </p:nvSpPr>
        <p:spPr bwMode="auto">
          <a:xfrm>
            <a:off x="6143625" y="5500688"/>
            <a:ext cx="2303463" cy="646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</a:rPr>
              <a:t>Promoção na melhoria da ESF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86808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BIBLIOGRÁFIA</a:t>
            </a:r>
            <a:endParaRPr lang="pt-BR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357313"/>
            <a:ext cx="8286750" cy="46434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pt-BR" sz="22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BRASIL. Ministério da Saúde. </a:t>
            </a:r>
            <a:r>
              <a:rPr lang="pt-BR" sz="2400" b="1" dirty="0" smtClean="0">
                <a:solidFill>
                  <a:srgbClr val="000000"/>
                </a:solidFill>
              </a:rPr>
              <a:t>Caderno de atenção básica: Diabetes </a:t>
            </a:r>
            <a:r>
              <a:rPr lang="pt-BR" sz="2400" b="1" dirty="0" err="1" smtClean="0">
                <a:solidFill>
                  <a:srgbClr val="000000"/>
                </a:solidFill>
              </a:rPr>
              <a:t>mellitus</a:t>
            </a:r>
            <a:r>
              <a:rPr lang="pt-BR" sz="2400" dirty="0" smtClean="0">
                <a:solidFill>
                  <a:srgbClr val="000000"/>
                </a:solidFill>
              </a:rPr>
              <a:t>. Secretaria de Atenção à Saúde. Departamento de Atenção Básica. Brasília, 2006.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 </a:t>
            </a:r>
          </a:p>
          <a:p>
            <a:pPr>
              <a:lnSpc>
                <a:spcPct val="80000"/>
              </a:lnSpc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BRASIL. Ministério da Saúde. </a:t>
            </a:r>
            <a:r>
              <a:rPr lang="pt-BR" sz="2400" b="1" dirty="0" smtClean="0">
                <a:solidFill>
                  <a:srgbClr val="000000"/>
                </a:solidFill>
              </a:rPr>
              <a:t>Caderno de atenção básica: Hipertensão arterial sistêmica</a:t>
            </a:r>
            <a:r>
              <a:rPr lang="pt-BR" sz="2400" dirty="0" smtClean="0">
                <a:solidFill>
                  <a:srgbClr val="000000"/>
                </a:solidFill>
              </a:rPr>
              <a:t>. Secretaria de Atenção à Saúde. Departamento de Atenção Básica. Brasília, 2006.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INSTITUTO BRASILEIRO DE GEOGRAFIA E ESTATÍSTICA - IBGE. </a:t>
            </a:r>
            <a:r>
              <a:rPr lang="pt-BR" sz="2400" b="1" dirty="0" smtClean="0">
                <a:solidFill>
                  <a:srgbClr val="000000"/>
                </a:solidFill>
              </a:rPr>
              <a:t>Cidades:: @:: São Gonçalo do Piauí</a:t>
            </a:r>
            <a:r>
              <a:rPr lang="pt-BR" sz="2400" dirty="0" smtClean="0">
                <a:solidFill>
                  <a:srgbClr val="000000"/>
                </a:solidFill>
              </a:rPr>
              <a:t>. Disponível em: http://www.ibge.gov.br/cidadesat/painel/painel.</a:t>
            </a:r>
            <a:r>
              <a:rPr lang="pt-BR" sz="2400" dirty="0" err="1" smtClean="0">
                <a:solidFill>
                  <a:srgbClr val="000000"/>
                </a:solidFill>
              </a:rPr>
              <a:t>php</a:t>
            </a:r>
            <a:r>
              <a:rPr lang="pt-BR" sz="2400" dirty="0" smtClean="0">
                <a:solidFill>
                  <a:srgbClr val="000000"/>
                </a:solidFill>
              </a:rPr>
              <a:t>?</a:t>
            </a:r>
            <a:r>
              <a:rPr lang="pt-BR" sz="2400" dirty="0" err="1" smtClean="0">
                <a:solidFill>
                  <a:srgbClr val="000000"/>
                </a:solidFill>
              </a:rPr>
              <a:t>codmun</a:t>
            </a:r>
            <a:r>
              <a:rPr lang="pt-BR" sz="2400" dirty="0" smtClean="0">
                <a:solidFill>
                  <a:srgbClr val="000000"/>
                </a:solidFill>
              </a:rPr>
              <a:t>=220980#.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70000"/>
              </a:lnSpc>
              <a:buClr>
                <a:schemeClr val="tx1"/>
              </a:buClr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Meus documentos\Downloads\EQUI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786190"/>
            <a:ext cx="3429024" cy="264320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 w="114300" prst="hardEdge"/>
          </a:sp3d>
        </p:spPr>
      </p:pic>
      <p:sp>
        <p:nvSpPr>
          <p:cNvPr id="117762" name="Rectangle 1"/>
          <p:cNvSpPr>
            <a:spLocks noChangeArrowheads="1"/>
          </p:cNvSpPr>
          <p:nvPr/>
        </p:nvSpPr>
        <p:spPr bwMode="auto">
          <a:xfrm>
            <a:off x="1142976" y="214290"/>
            <a:ext cx="70723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t-BR" sz="3200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“</a:t>
            </a:r>
            <a:r>
              <a:rPr lang="pt-BR" sz="40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Educação não transforma o mundo. Educação muda pessoas. Pessoas transformam o mundo”.</a:t>
            </a:r>
          </a:p>
          <a:p>
            <a:pPr algn="ctr" eaLnBrk="0" hangingPunct="0"/>
            <a:r>
              <a:rPr lang="pt-BR" sz="40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                                                                 PAULO FREIRE</a:t>
            </a:r>
            <a:r>
              <a:rPr lang="pt-BR" sz="4000" b="1" dirty="0">
                <a:ea typeface="Calibri" pitchFamily="34" charset="0"/>
                <a:cs typeface="Tahoma" pitchFamily="34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2" descr="C:\Users\win\Pictures\SD.GONÇALO UBS\DSC022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285750"/>
            <a:ext cx="7286625" cy="4500563"/>
          </a:xfrm>
          <a:solidFill>
            <a:srgbClr val="C0C0C0"/>
          </a:solidFill>
        </p:spPr>
      </p:pic>
      <p:pic>
        <p:nvPicPr>
          <p:cNvPr id="4" name="Título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857760"/>
            <a:ext cx="7072362" cy="1643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15370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OBJETIVO</a:t>
            </a:r>
            <a:endParaRPr lang="pt-BR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357313"/>
            <a:ext cx="8215313" cy="47148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pt-BR" sz="2600" b="1" dirty="0" smtClean="0"/>
          </a:p>
          <a:p>
            <a:pPr marL="365760" indent="-283464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600" b="1" dirty="0" smtClean="0"/>
              <a:t>  </a:t>
            </a:r>
            <a:r>
              <a:rPr lang="pt-BR" sz="2400" b="1" dirty="0" smtClean="0"/>
              <a:t>Geral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pt-BR" sz="2400" b="1" dirty="0" smtClean="0"/>
          </a:p>
          <a:p>
            <a:pPr marL="609600" indent="-609600" algn="just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pt-BR" sz="2400" dirty="0" smtClean="0"/>
              <a:t>Melhorar a atenção aos adultos portadores de Hipertensão Arterial Sistêmica e/ou Diabetes </a:t>
            </a:r>
            <a:r>
              <a:rPr lang="pt-BR" sz="2400" dirty="0" err="1" smtClean="0"/>
              <a:t>Mellitus</a:t>
            </a:r>
            <a:r>
              <a:rPr lang="pt-BR" sz="2400" dirty="0" smtClean="0"/>
              <a:t> na Unidade de Saúde da zona rural (Posto de Saúde Baixinha).</a:t>
            </a:r>
          </a:p>
          <a:p>
            <a:pPr marL="609600" indent="-609600" algn="just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pt-BR" sz="2400" dirty="0" smtClean="0"/>
          </a:p>
          <a:p>
            <a:pPr marL="609600" indent="-609600" algn="just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pt-BR" sz="2400" dirty="0" smtClean="0"/>
          </a:p>
          <a:p>
            <a:pPr marL="609600" indent="-609600" algn="just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pt-BR" sz="2400" dirty="0" smtClean="0"/>
          </a:p>
          <a:p>
            <a:pPr marL="365760" indent="-283464" algn="just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pt-BR" sz="2600" dirty="0" smtClean="0"/>
          </a:p>
          <a:p>
            <a:pPr marL="609600" indent="-609600" algn="just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8458" y="428604"/>
            <a:ext cx="8215370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METODOLOGIA</a:t>
            </a:r>
            <a:endParaRPr lang="pt-BR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4838" y="1357313"/>
            <a:ext cx="8215312" cy="558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800" smtClean="0">
                <a:solidFill>
                  <a:srgbClr val="000000"/>
                </a:solidFill>
              </a:rPr>
              <a:t>Ações Eixo Monitoramento e Avaliação</a:t>
            </a:r>
          </a:p>
        </p:txBody>
      </p:sp>
      <p:sp>
        <p:nvSpPr>
          <p:cNvPr id="19459" name="Espaço Reservado para Conteúdo 2"/>
          <p:cNvSpPr>
            <a:spLocks/>
          </p:cNvSpPr>
          <p:nvPr/>
        </p:nvSpPr>
        <p:spPr bwMode="auto">
          <a:xfrm>
            <a:off x="611188" y="2133600"/>
            <a:ext cx="5400675" cy="417512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65125" indent="-282575" algn="just">
              <a:spcBef>
                <a:spcPts val="600"/>
              </a:spcBef>
              <a:buClr>
                <a:schemeClr val="tx1"/>
              </a:buClr>
              <a:buSzPct val="80000"/>
              <a:buFont typeface="Arial" charset="0"/>
              <a:buChar char="•"/>
            </a:pPr>
            <a:r>
              <a:rPr lang="pt-BR" sz="2400">
                <a:solidFill>
                  <a:srgbClr val="000000"/>
                </a:solidFill>
                <a:latin typeface="Gill Sans MT" pitchFamily="34" charset="0"/>
              </a:rPr>
              <a:t>Fazer avaliação e acompanhamento de rotina.</a:t>
            </a:r>
          </a:p>
          <a:p>
            <a:pPr marL="365125" indent="-282575" algn="just">
              <a:spcBef>
                <a:spcPts val="600"/>
              </a:spcBef>
              <a:buClr>
                <a:schemeClr val="tx1"/>
              </a:buClr>
              <a:buSzPct val="80000"/>
              <a:buFont typeface="Arial" charset="0"/>
              <a:buChar char="•"/>
            </a:pPr>
            <a:endParaRPr lang="pt-BR" sz="2400">
              <a:solidFill>
                <a:srgbClr val="000000"/>
              </a:solidFill>
              <a:latin typeface="Gill Sans MT" pitchFamily="34" charset="0"/>
            </a:endParaRPr>
          </a:p>
          <a:p>
            <a:pPr marL="365125" indent="-282575" algn="just">
              <a:spcBef>
                <a:spcPts val="600"/>
              </a:spcBef>
              <a:buClr>
                <a:schemeClr val="tx1"/>
              </a:buClr>
              <a:buSzPct val="80000"/>
              <a:buFont typeface="Arial" charset="0"/>
              <a:buChar char="•"/>
            </a:pPr>
            <a:r>
              <a:rPr lang="pt-BR" sz="2400">
                <a:solidFill>
                  <a:srgbClr val="000000"/>
                </a:solidFill>
                <a:latin typeface="Gill Sans MT" pitchFamily="34" charset="0"/>
              </a:rPr>
              <a:t>Estabelecer e organizar uma pasta com as fichas.</a:t>
            </a:r>
          </a:p>
          <a:p>
            <a:pPr marL="365125" indent="-282575" algn="just">
              <a:spcBef>
                <a:spcPts val="600"/>
              </a:spcBef>
              <a:buClr>
                <a:schemeClr val="tx1"/>
              </a:buClr>
              <a:buSzPct val="80000"/>
              <a:buFont typeface="Arial" charset="0"/>
              <a:buChar char="•"/>
            </a:pPr>
            <a:endParaRPr lang="pt-BR" sz="2400">
              <a:solidFill>
                <a:srgbClr val="000000"/>
              </a:solidFill>
              <a:latin typeface="Gill Sans MT" pitchFamily="34" charset="0"/>
            </a:endParaRPr>
          </a:p>
          <a:p>
            <a:pPr marL="365125" indent="-282575" algn="just">
              <a:spcBef>
                <a:spcPts val="600"/>
              </a:spcBef>
              <a:buClr>
                <a:schemeClr val="tx1"/>
              </a:buClr>
              <a:buSzPct val="80000"/>
              <a:buFont typeface="Arial" charset="0"/>
              <a:buChar char="•"/>
            </a:pPr>
            <a:endParaRPr lang="pt-BR" sz="2400">
              <a:solidFill>
                <a:srgbClr val="000000"/>
              </a:solidFill>
              <a:latin typeface="Gill Sans MT" pitchFamily="34" charset="0"/>
            </a:endParaRPr>
          </a:p>
          <a:p>
            <a:pPr marL="365125" indent="-282575" algn="just">
              <a:spcBef>
                <a:spcPts val="600"/>
              </a:spcBef>
              <a:buClr>
                <a:schemeClr val="tx1"/>
              </a:buClr>
              <a:buSzPct val="80000"/>
              <a:buFont typeface="Arial" charset="0"/>
              <a:buChar char="•"/>
            </a:pPr>
            <a:r>
              <a:rPr lang="pt-BR" sz="2400">
                <a:solidFill>
                  <a:srgbClr val="000000"/>
                </a:solidFill>
                <a:latin typeface="Gill Sans MT" pitchFamily="34" charset="0"/>
              </a:rPr>
              <a:t>Realizar uma revisão em nossos arquivos a cada 15 dias em busca de faltosos.</a:t>
            </a:r>
          </a:p>
        </p:txBody>
      </p:sp>
      <p:pic>
        <p:nvPicPr>
          <p:cNvPr id="19460" name="Picture 2" descr="C:\Users\win\Pictures\SD.GONÇALO UBS\DSC02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2428875"/>
            <a:ext cx="2643187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ço Reservado para Conteúdo 2"/>
          <p:cNvSpPr>
            <a:spLocks/>
          </p:cNvSpPr>
          <p:nvPr/>
        </p:nvSpPr>
        <p:spPr bwMode="auto">
          <a:xfrm>
            <a:off x="785786" y="2143116"/>
            <a:ext cx="4535488" cy="428625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65125" indent="-282575" algn="just">
              <a:spcBef>
                <a:spcPts val="600"/>
              </a:spcBef>
              <a:buClr>
                <a:schemeClr val="tx1"/>
              </a:buClr>
              <a:buSzPct val="80000"/>
              <a:buFont typeface="Arial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Gill Sans MT" pitchFamily="34" charset="0"/>
              </a:rPr>
              <a:t>Passar ao administrador de sistema os dados.</a:t>
            </a:r>
          </a:p>
          <a:p>
            <a:pPr marL="365125" indent="-282575" algn="just">
              <a:spcBef>
                <a:spcPts val="600"/>
              </a:spcBef>
              <a:buClr>
                <a:schemeClr val="tx1"/>
              </a:buClr>
              <a:buSzPct val="80000"/>
              <a:buFont typeface="Arial" charset="0"/>
              <a:buChar char="•"/>
            </a:pPr>
            <a:endParaRPr lang="pt-BR" sz="2400" dirty="0">
              <a:solidFill>
                <a:srgbClr val="000000"/>
              </a:solidFill>
              <a:latin typeface="Gill Sans MT" pitchFamily="34" charset="0"/>
            </a:endParaRPr>
          </a:p>
          <a:p>
            <a:pPr marL="365125" indent="-282575" algn="just">
              <a:spcBef>
                <a:spcPts val="600"/>
              </a:spcBef>
              <a:buClr>
                <a:schemeClr val="tx1"/>
              </a:buClr>
              <a:buSzPct val="80000"/>
              <a:buFont typeface="Arial" charset="0"/>
              <a:buChar char="•"/>
            </a:pPr>
            <a:endParaRPr lang="pt-BR" sz="2400" dirty="0">
              <a:solidFill>
                <a:srgbClr val="000000"/>
              </a:solidFill>
              <a:latin typeface="Gill Sans MT" pitchFamily="34" charset="0"/>
            </a:endParaRPr>
          </a:p>
          <a:p>
            <a:pPr marL="365125" indent="-282575" algn="just">
              <a:spcBef>
                <a:spcPts val="600"/>
              </a:spcBef>
              <a:buClr>
                <a:schemeClr val="tx1"/>
              </a:buClr>
              <a:buSzPct val="80000"/>
              <a:buFont typeface="Arial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Gill Sans MT" pitchFamily="34" charset="0"/>
              </a:rPr>
              <a:t>Registrar e avaliar pacientes de alto risco.</a:t>
            </a:r>
          </a:p>
          <a:p>
            <a:pPr marL="365125" indent="-282575" algn="just">
              <a:spcBef>
                <a:spcPts val="600"/>
              </a:spcBef>
              <a:buClr>
                <a:schemeClr val="accent1"/>
              </a:buClr>
              <a:buSzPct val="80000"/>
              <a:buFont typeface="Arial" charset="0"/>
              <a:buChar char="•"/>
            </a:pPr>
            <a:endParaRPr lang="pt-BR" sz="2400" dirty="0">
              <a:solidFill>
                <a:srgbClr val="000000"/>
              </a:solidFill>
              <a:latin typeface="Gill Sans MT" pitchFamily="34" charset="0"/>
            </a:endParaRPr>
          </a:p>
          <a:p>
            <a:pPr marL="365125" indent="-282575" algn="just">
              <a:spcBef>
                <a:spcPts val="600"/>
              </a:spcBef>
              <a:buClr>
                <a:schemeClr val="accent1"/>
              </a:buClr>
              <a:buSzPct val="80000"/>
              <a:buFont typeface="Arial" charset="0"/>
              <a:buChar char="•"/>
            </a:pPr>
            <a:endParaRPr lang="pt-BR" sz="2400" dirty="0">
              <a:solidFill>
                <a:srgbClr val="000000"/>
              </a:solidFill>
              <a:latin typeface="Gill Sans MT" pitchFamily="34" charset="0"/>
            </a:endParaRPr>
          </a:p>
          <a:p>
            <a:pPr marL="365125" indent="-282575" algn="just">
              <a:spcBef>
                <a:spcPts val="600"/>
              </a:spcBef>
              <a:buClr>
                <a:schemeClr val="accent1"/>
              </a:buClr>
              <a:buSzPct val="80000"/>
              <a:buFont typeface="Arial" charset="0"/>
              <a:buChar char="•"/>
            </a:pPr>
            <a:r>
              <a:rPr lang="pt-BR" sz="2400" dirty="0">
                <a:latin typeface="Gill Sans MT" pitchFamily="34" charset="0"/>
              </a:rPr>
              <a:t>Atender estes pacientes,  propondo espaços de escuta</a:t>
            </a:r>
            <a:r>
              <a:rPr lang="pt-BR" sz="2400" dirty="0"/>
              <a:t>.</a:t>
            </a:r>
          </a:p>
          <a:p>
            <a:pPr marL="365125" indent="-282575" algn="just">
              <a:spcBef>
                <a:spcPts val="600"/>
              </a:spcBef>
              <a:buClr>
                <a:schemeClr val="accent1"/>
              </a:buClr>
              <a:buSzPct val="80000"/>
              <a:buFont typeface="Arial" charset="0"/>
              <a:buChar char="•"/>
            </a:pPr>
            <a:endParaRPr lang="pt-BR" sz="2400" dirty="0">
              <a:solidFill>
                <a:srgbClr val="000000"/>
              </a:solidFill>
              <a:latin typeface="Gill Sans MT" pitchFamily="34" charset="0"/>
            </a:endParaRPr>
          </a:p>
          <a:p>
            <a:pPr marL="365125" indent="-282575" algn="just">
              <a:spcBef>
                <a:spcPts val="600"/>
              </a:spcBef>
              <a:buClr>
                <a:schemeClr val="accent1"/>
              </a:buClr>
              <a:buSzPct val="80000"/>
              <a:buFont typeface="Arial" charset="0"/>
              <a:buChar char="•"/>
            </a:pPr>
            <a:endParaRPr lang="pt-BR" sz="2400" dirty="0">
              <a:solidFill>
                <a:srgbClr val="000000"/>
              </a:solidFill>
              <a:latin typeface="Gill Sans MT" pitchFamily="34" charset="0"/>
            </a:endParaRPr>
          </a:p>
          <a:p>
            <a:pPr marL="365125" indent="-282575" algn="just">
              <a:spcBef>
                <a:spcPts val="600"/>
              </a:spcBef>
              <a:buClr>
                <a:schemeClr val="accent1"/>
              </a:buClr>
              <a:buSzPct val="80000"/>
              <a:buFont typeface="Arial" charset="0"/>
              <a:buChar char="•"/>
            </a:pPr>
            <a:endParaRPr lang="pt-BR" sz="2400" dirty="0">
              <a:solidFill>
                <a:srgbClr val="000000"/>
              </a:solidFill>
              <a:latin typeface="Gill Sans MT" pitchFamily="34" charset="0"/>
            </a:endParaRPr>
          </a:p>
          <a:p>
            <a:pPr marL="365125" indent="-282575" algn="just">
              <a:spcBef>
                <a:spcPts val="600"/>
              </a:spcBef>
              <a:buClr>
                <a:schemeClr val="accent1"/>
              </a:buClr>
              <a:buSzPct val="80000"/>
              <a:buFont typeface="Arial" charset="0"/>
              <a:buChar char="•"/>
            </a:pPr>
            <a:endParaRPr lang="pt-BR" sz="2400" dirty="0">
              <a:solidFill>
                <a:srgbClr val="000000"/>
              </a:solidFill>
              <a:latin typeface="Gill Sans MT" pitchFamily="34" charset="0"/>
            </a:endParaRPr>
          </a:p>
          <a:p>
            <a:pPr marL="365125" indent="-282575" algn="just">
              <a:spcBef>
                <a:spcPts val="600"/>
              </a:spcBef>
              <a:buClr>
                <a:schemeClr val="accent1"/>
              </a:buClr>
              <a:buSzPct val="80000"/>
              <a:buFont typeface="Arial" charset="0"/>
              <a:buChar char="•"/>
            </a:pPr>
            <a:endParaRPr lang="pt-BR" sz="24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20482" name="Título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382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71472" y="1214422"/>
            <a:ext cx="8215313" cy="558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rgbClr val="000000"/>
                </a:solidFill>
              </a:rPr>
              <a:t>Ações Eixo Organização e Gestão dos Serviços</a:t>
            </a:r>
          </a:p>
        </p:txBody>
      </p:sp>
      <p:pic>
        <p:nvPicPr>
          <p:cNvPr id="20484" name="Picture 1" descr="C:\Users\win\Documents\ESPECIALIZAÇÃO SAÚDE DA FAMÍLIA\ESTRATEGICA\hiperdia são gonçalo\SD.GONÇALO UBS\DSC022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071678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win\Documents\ESPECIALIZAÇÃO SAÚDE DA FAMÍLIA\ESTRATEGICA\hiperdia são gonçalo\SD.GONÇALO UBS\DSC02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214818"/>
            <a:ext cx="300039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15370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METODOLOGIA</a:t>
            </a:r>
            <a:endParaRPr lang="pt-BR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27538" y="2276475"/>
            <a:ext cx="4216428" cy="36528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Realizar palestra e atividades para mudança nos hábitos de vida.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Conversar sobre o peso, e se foi realizada consultas com a nutricionista.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pt-BR" sz="2400" dirty="0" smtClean="0">
              <a:solidFill>
                <a:srgbClr val="000000"/>
              </a:solidFill>
            </a:endParaRPr>
          </a:p>
        </p:txBody>
      </p:sp>
      <p:pic>
        <p:nvPicPr>
          <p:cNvPr id="21507" name="Picture 4" descr="C:\Users\win\Pictures\SD.GONÇALO UBS\DSC022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3748117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Espaço Reservado para Conteúdo 2"/>
          <p:cNvSpPr>
            <a:spLocks/>
          </p:cNvSpPr>
          <p:nvPr/>
        </p:nvSpPr>
        <p:spPr bwMode="auto">
          <a:xfrm>
            <a:off x="642910" y="1285860"/>
            <a:ext cx="8215371" cy="571504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65125" indent="-282575" algn="just"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pt-BR" sz="2800" dirty="0">
                <a:solidFill>
                  <a:srgbClr val="000000"/>
                </a:solidFill>
                <a:latin typeface="Gill Sans MT" pitchFamily="34" charset="0"/>
              </a:rPr>
              <a:t>Ações Eixo Engajamento Público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15370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METODOLOGIA</a:t>
            </a:r>
            <a:endParaRPr lang="pt-BR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63" y="5143500"/>
            <a:ext cx="8072437" cy="15001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pt-BR" sz="2400" dirty="0" smtClean="0">
              <a:solidFill>
                <a:srgbClr val="000000"/>
              </a:solidFill>
            </a:endParaRPr>
          </a:p>
          <a:p>
            <a:pPr algn="just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Organizar a capacitação dos profissionais, dispondo de duas horas para esta reunião.</a:t>
            </a:r>
          </a:p>
        </p:txBody>
      </p:sp>
      <p:sp>
        <p:nvSpPr>
          <p:cNvPr id="22532" name="Espaço Reservado para Conteúdo 2"/>
          <p:cNvSpPr>
            <a:spLocks/>
          </p:cNvSpPr>
          <p:nvPr/>
        </p:nvSpPr>
        <p:spPr bwMode="auto">
          <a:xfrm>
            <a:off x="428596" y="1357299"/>
            <a:ext cx="8215370" cy="571504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65125" indent="-282575" algn="just"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pt-BR" sz="2800" dirty="0">
                <a:solidFill>
                  <a:srgbClr val="000000"/>
                </a:solidFill>
                <a:latin typeface="Gill Sans MT" pitchFamily="34" charset="0"/>
              </a:rPr>
              <a:t>Ações Eixo Qualificação da Prática Clinica</a:t>
            </a:r>
          </a:p>
        </p:txBody>
      </p:sp>
      <p:pic>
        <p:nvPicPr>
          <p:cNvPr id="22533" name="Picture 3" descr="C:\Users\win\Documents\ESPECIALIZAÇÃO SAÚDE DA FAMÍLIA\ESTRATEGICA\hiperdia são gonçalo\SD.GONÇALO UBS\DSC019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2143116"/>
            <a:ext cx="4572000" cy="292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Diagram 2"/>
          <p:cNvGraphicFramePr>
            <a:graphicFrameLocks/>
          </p:cNvGraphicFramePr>
          <p:nvPr>
            <p:ph idx="4294967295"/>
          </p:nvPr>
        </p:nvGraphicFramePr>
        <p:xfrm>
          <a:off x="1187450" y="1484313"/>
          <a:ext cx="7499350" cy="4800600"/>
        </p:xfrm>
        <a:graphic>
          <a:graphicData uri="http://schemas.openxmlformats.org/drawingml/2006/compatibility">
            <com:legacyDrawing xmlns:com="http://schemas.openxmlformats.org/drawingml/2006/compatibility" spid="_x0000_s87042"/>
          </a:graphicData>
        </a:graphic>
      </p:graphicFrame>
      <p:sp>
        <p:nvSpPr>
          <p:cNvPr id="87051" name="Rectangle 18"/>
          <p:cNvSpPr>
            <a:spLocks noChangeArrowheads="1"/>
          </p:cNvSpPr>
          <p:nvPr/>
        </p:nvSpPr>
        <p:spPr bwMode="auto">
          <a:xfrm>
            <a:off x="1187450" y="1484313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000000"/>
                </a:solidFill>
                <a:latin typeface="Gill Sans MT" pitchFamily="34" charset="0"/>
              </a:rPr>
              <a:t>Logística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98458" y="428604"/>
            <a:ext cx="8215370" cy="9286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Arial" pitchFamily="34" charset="0"/>
              </a:rPr>
              <a:t>METODOLOGIA</a:t>
            </a:r>
            <a:endParaRPr kumimoji="0" lang="pt-BR" sz="4000" b="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1611</TotalTime>
  <Words>1077</Words>
  <Application>Microsoft Office PowerPoint</Application>
  <PresentationFormat>Apresentação na tela (4:3)</PresentationFormat>
  <Paragraphs>242</Paragraphs>
  <Slides>33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2" baseType="lpstr">
      <vt:lpstr>Arial</vt:lpstr>
      <vt:lpstr>Gill Sans MT</vt:lpstr>
      <vt:lpstr>Wingdings 2</vt:lpstr>
      <vt:lpstr>Verdana</vt:lpstr>
      <vt:lpstr>Calibri</vt:lpstr>
      <vt:lpstr>Wingdings</vt:lpstr>
      <vt:lpstr>Tahoma</vt:lpstr>
      <vt:lpstr>Solstício</vt:lpstr>
      <vt:lpstr>Gráfico</vt:lpstr>
      <vt:lpstr>Slide 1</vt:lpstr>
      <vt:lpstr>INTRODUÇÃO</vt:lpstr>
      <vt:lpstr>INTRODUÇÃO</vt:lpstr>
      <vt:lpstr>OBJETIVO</vt:lpstr>
      <vt:lpstr>METODOLOGIA</vt:lpstr>
      <vt:lpstr>Slide 6</vt:lpstr>
      <vt:lpstr>METODOLOGIA</vt:lpstr>
      <vt:lpstr>METODOLOGIA</vt:lpstr>
      <vt:lpstr>Slide 9</vt:lpstr>
      <vt:lpstr>OBJETIVOS E METAS</vt:lpstr>
      <vt:lpstr>RESULTADOS</vt:lpstr>
      <vt:lpstr>RESULTADOS</vt:lpstr>
      <vt:lpstr>RESULTADOS</vt:lpstr>
      <vt:lpstr>OBJETIVOS E METAS </vt:lpstr>
      <vt:lpstr>RESULTADOS</vt:lpstr>
      <vt:lpstr>OBJETIVOS E METAS</vt:lpstr>
      <vt:lpstr>RESULTADOS</vt:lpstr>
      <vt:lpstr>RESULTADOS</vt:lpstr>
      <vt:lpstr>RESULTADOS</vt:lpstr>
      <vt:lpstr>RESULTADOS</vt:lpstr>
      <vt:lpstr>RESULTADOS</vt:lpstr>
      <vt:lpstr>OBJETIVOS, METAS E RESULTADOS</vt:lpstr>
      <vt:lpstr>OBJETIVOS, METAS E RESULTADOS</vt:lpstr>
      <vt:lpstr>RESULTADOS</vt:lpstr>
      <vt:lpstr>RESULTADOS</vt:lpstr>
      <vt:lpstr>OBJETIVOS, METAS E RESULTADOS</vt:lpstr>
      <vt:lpstr>RESULTADOS</vt:lpstr>
      <vt:lpstr>RESULTADOS</vt:lpstr>
      <vt:lpstr>DISCUSSÃO</vt:lpstr>
      <vt:lpstr>REFLEXÃO CRÍTICA SOBRE SEU PROCESSO PESSOAL DE APRENDIZAGEM</vt:lpstr>
      <vt:lpstr>BIBLIOGRÁFIA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</dc:creator>
  <cp:lastModifiedBy>win</cp:lastModifiedBy>
  <cp:revision>129</cp:revision>
  <dcterms:created xsi:type="dcterms:W3CDTF">2013-08-21T21:59:58Z</dcterms:created>
  <dcterms:modified xsi:type="dcterms:W3CDTF">2013-09-17T20:52:50Z</dcterms:modified>
</cp:coreProperties>
</file>