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notesSlides/notesSlide17.xml" ContentType="application/vnd.openxmlformats-officedocument.presentationml.notesSlide+xml"/>
  <Override PartName="/ppt/charts/chart4.xml" ContentType="application/vnd.openxmlformats-officedocument.drawingml.chart+xml"/>
  <Override PartName="/ppt/notesSlides/notesSlide18.xml" ContentType="application/vnd.openxmlformats-officedocument.presentationml.notesSlide+xml"/>
  <Override PartName="/ppt/charts/chart5.xml" ContentType="application/vnd.openxmlformats-officedocument.drawingml.chart+xml"/>
  <Override PartName="/ppt/notesSlides/notesSlide19.xml" ContentType="application/vnd.openxmlformats-officedocument.presentationml.notesSlide+xml"/>
  <Override PartName="/ppt/charts/chart6.xml" ContentType="application/vnd.openxmlformats-officedocument.drawingml.chart+xml"/>
  <Override PartName="/ppt/notesSlides/notesSlide20.xml" ContentType="application/vnd.openxmlformats-officedocument.presentationml.notesSlide+xml"/>
  <Override PartName="/ppt/charts/chart7.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8.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6"/>
  </p:notesMasterIdLst>
  <p:sldIdLst>
    <p:sldId id="256" r:id="rId2"/>
    <p:sldId id="257" r:id="rId3"/>
    <p:sldId id="258" r:id="rId4"/>
    <p:sldId id="259" r:id="rId5"/>
    <p:sldId id="306" r:id="rId6"/>
    <p:sldId id="308" r:id="rId7"/>
    <p:sldId id="260" r:id="rId8"/>
    <p:sldId id="261" r:id="rId9"/>
    <p:sldId id="269" r:id="rId10"/>
    <p:sldId id="262" r:id="rId11"/>
    <p:sldId id="263" r:id="rId12"/>
    <p:sldId id="266" r:id="rId13"/>
    <p:sldId id="267" r:id="rId14"/>
    <p:sldId id="268" r:id="rId15"/>
    <p:sldId id="270" r:id="rId16"/>
    <p:sldId id="271" r:id="rId17"/>
    <p:sldId id="274" r:id="rId18"/>
    <p:sldId id="275" r:id="rId19"/>
    <p:sldId id="276" r:id="rId20"/>
    <p:sldId id="312" r:id="rId21"/>
    <p:sldId id="313" r:id="rId22"/>
    <p:sldId id="277" r:id="rId23"/>
    <p:sldId id="278" r:id="rId24"/>
    <p:sldId id="279" r:id="rId25"/>
    <p:sldId id="280" r:id="rId26"/>
    <p:sldId id="281" r:id="rId27"/>
    <p:sldId id="282" r:id="rId28"/>
    <p:sldId id="301" r:id="rId29"/>
    <p:sldId id="302" r:id="rId30"/>
    <p:sldId id="314" r:id="rId31"/>
    <p:sldId id="315" r:id="rId32"/>
    <p:sldId id="303" r:id="rId33"/>
    <p:sldId id="304" r:id="rId34"/>
    <p:sldId id="311" r:id="rId35"/>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9211" autoAdjust="0"/>
  </p:normalViewPr>
  <p:slideViewPr>
    <p:cSldViewPr>
      <p:cViewPr>
        <p:scale>
          <a:sx n="81" d="100"/>
          <a:sy n="81" d="100"/>
        </p:scale>
        <p:origin x="-1056" y="24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eyanis_\Documents\DRA%20LEYANIS\CURSO%20DE%20ESPECIALIZA&#199;&#195;O%20EM%20SA&#218;DE%20DA%20FAM&#205;LIA\UNIDADE%203.%20INTERVEN&#199;&#195;O\SEMANA%2015\Planilha%20de%20coleta%20de%20dados%20da%20crian&#231;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Leyanis_\Documents\DRA%20LEYANIS\CURSO%20DE%20ESPECIALIZA&#199;&#195;O%20EM%20SA&#218;DE%20DA%20FAM&#205;LIA\UNIDADE%203.%20INTERVEN&#199;&#195;O\SEMANA%2015\Planilha%20de%20coleta%20de%20dados%20da%20crian&#231;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Leyanis_\Documents\DRA%20LEYANIS\CURSO%20DE%20ESPECIALIZA&#199;&#195;O%20EM%20SA&#218;DE%20DA%20FAM&#205;LIA\UNIDADE%203.%20INTERVEN&#199;&#195;O\SEMANA%2015\Planilha%20de%20coleta%20de%20dados%20da%20crian&#231;a%20final.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Leyanis_\Documents\DRA%20LEYANIS\CURSO%20DE%20ESPECIALIZA&#199;&#195;O%20EM%20SA&#218;DE%20DA%20FAM&#205;LIA\UNIDADE%203.%20INTERVEN&#199;&#195;O\SEMANA%2015\Planilha%20de%20coleta%20de%20dados%20da%20crian&#231;a%20final.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Leyanis_\Documents\DRA%20LEYANIS\CURSO%20DE%20ESPECIALIZA&#199;&#195;O%20EM%20SA&#218;DE%20DA%20FAM&#205;LIA\UNIDADE%203.%20INTERVEN&#199;&#195;O\SEMANA%2015\Planilha%20de%20coleta%20de%20dados%20da%20crian&#231;a%20final.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Leyanis_\Documents\DRA%20LEYANIS\CURSO%20DE%20ESPECIALIZA&#199;&#195;O%20EM%20SA&#218;DE%20DA%20FAM&#205;LIA\UNIDADE%203.%20INTERVEN&#199;&#195;O\SEMANA%2015\Planilha%20de%20coleta%20de%20dados%20da%20crian&#231;a%20final.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Leyanis_\Documents\DRA%20LEYANIS\CURSO%20DE%20ESPECIALIZA&#199;&#195;O%20EM%20SA&#218;DE%20DA%20FAM&#205;LIA\UNIDADE%203.%20INTERVEN&#199;&#195;O\SEMANA%2015\Planilha%20de%20coleta%20de%20dados%20da%20crian&#231;a%20final.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Leyanis_\Documents\DRA%20LEYANIS\CURSO%20DE%20ESPECIALIZA&#199;&#195;O%20EM%20SA&#218;DE%20DA%20FAM&#205;LIA\UNIDADE%203.%20INTERVEN&#199;&#195;O\SEMANA%2015\Planilha%20de%20coleta%20de%20dados%20da%20crian&#231;a%20fin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93559898681655"/>
          <c:y val="0.28937832452754997"/>
          <c:w val="0.84677502714591135"/>
          <c:h val="0.59340871611978097"/>
        </c:manualLayout>
      </c:layout>
      <c:barChart>
        <c:barDir val="col"/>
        <c:grouping val="clustered"/>
        <c:varyColors val="0"/>
        <c:ser>
          <c:idx val="0"/>
          <c:order val="0"/>
          <c:tx>
            <c:strRef>
              <c:f>Indicadores!$C$4</c:f>
              <c:strCache>
                <c:ptCount val="1"/>
                <c:pt idx="0">
                  <c:v>Proporção de crianças entre zero e 72 meses inscritas no programa da unidade de saúde</c:v>
                </c:pt>
              </c:strCache>
            </c:strRef>
          </c:tx>
          <c:spPr>
            <a:solidFill>
              <a:srgbClr val="E46C0A"/>
            </a:solidFill>
            <a:ln w="25400">
              <a:noFill/>
            </a:ln>
          </c:spPr>
          <c:invertIfNegative val="0"/>
          <c:dLbls>
            <c:showLegendKey val="0"/>
            <c:showVal val="1"/>
            <c:showCatName val="0"/>
            <c:showSerName val="0"/>
            <c:showPercent val="0"/>
            <c:showBubbleSize val="0"/>
            <c:showLeaderLines val="0"/>
          </c:dLbls>
          <c:cat>
            <c:strRef>
              <c:f>Indicadores!$D$3:$G$3</c:f>
              <c:strCache>
                <c:ptCount val="4"/>
                <c:pt idx="0">
                  <c:v>Mês 1</c:v>
                </c:pt>
                <c:pt idx="1">
                  <c:v>Mês 2</c:v>
                </c:pt>
                <c:pt idx="2">
                  <c:v>Mês 3</c:v>
                </c:pt>
                <c:pt idx="3">
                  <c:v>Mês 4</c:v>
                </c:pt>
              </c:strCache>
            </c:strRef>
          </c:cat>
          <c:val>
            <c:numRef>
              <c:f>Indicadores!$D$4:$G$4</c:f>
              <c:numCache>
                <c:formatCode>0.0%</c:formatCode>
                <c:ptCount val="4"/>
                <c:pt idx="0">
                  <c:v>0.37857142857142856</c:v>
                </c:pt>
                <c:pt idx="1">
                  <c:v>0.71428571428571463</c:v>
                </c:pt>
                <c:pt idx="2">
                  <c:v>0.9</c:v>
                </c:pt>
                <c:pt idx="3">
                  <c:v>0</c:v>
                </c:pt>
              </c:numCache>
            </c:numRef>
          </c:val>
        </c:ser>
        <c:dLbls>
          <c:showLegendKey val="0"/>
          <c:showVal val="0"/>
          <c:showCatName val="0"/>
          <c:showSerName val="0"/>
          <c:showPercent val="0"/>
          <c:showBubbleSize val="0"/>
        </c:dLbls>
        <c:gapWidth val="150"/>
        <c:axId val="272094720"/>
        <c:axId val="42167104"/>
      </c:barChart>
      <c:catAx>
        <c:axId val="272094720"/>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42167104"/>
        <c:crosses val="autoZero"/>
        <c:auto val="1"/>
        <c:lblAlgn val="ctr"/>
        <c:lblOffset val="100"/>
        <c:noMultiLvlLbl val="0"/>
      </c:catAx>
      <c:valAx>
        <c:axId val="42167104"/>
        <c:scaling>
          <c:orientation val="minMax"/>
          <c:max val="1"/>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272094720"/>
        <c:crosses val="autoZero"/>
        <c:crossBetween val="between"/>
        <c:majorUnit val="0.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1155935145203615"/>
          <c:y val="0.2503064040071914"/>
          <c:w val="0.85215138430276849"/>
          <c:h val="0.61547691153990369"/>
        </c:manualLayout>
      </c:layout>
      <c:barChart>
        <c:barDir val="col"/>
        <c:grouping val="clustered"/>
        <c:varyColors val="0"/>
        <c:ser>
          <c:idx val="0"/>
          <c:order val="0"/>
          <c:tx>
            <c:strRef>
              <c:f>Indicadores!$C$9</c:f>
              <c:strCache>
                <c:ptCount val="1"/>
                <c:pt idx="0">
                  <c:v>Proporção de crianças com primeira consulta na primeira semana de vida</c:v>
                </c:pt>
              </c:strCache>
            </c:strRef>
          </c:tx>
          <c:spPr>
            <a:solidFill>
              <a:schemeClr val="accent6">
                <a:lumMod val="75000"/>
              </a:schemeClr>
            </a:solidFill>
          </c:spPr>
          <c:invertIfNegative val="0"/>
          <c:dLbls>
            <c:showLegendKey val="0"/>
            <c:showVal val="1"/>
            <c:showCatName val="0"/>
            <c:showSerName val="0"/>
            <c:showPercent val="0"/>
            <c:showBubbleSize val="0"/>
            <c:showLeaderLines val="0"/>
          </c:dLbls>
          <c:cat>
            <c:strRef>
              <c:f>Indicadores!$D$8:$G$8</c:f>
              <c:strCache>
                <c:ptCount val="4"/>
                <c:pt idx="0">
                  <c:v>Mês 1</c:v>
                </c:pt>
                <c:pt idx="1">
                  <c:v>Mês 2</c:v>
                </c:pt>
                <c:pt idx="2">
                  <c:v>Mês 3</c:v>
                </c:pt>
                <c:pt idx="3">
                  <c:v>Mês 4</c:v>
                </c:pt>
              </c:strCache>
            </c:strRef>
          </c:cat>
          <c:val>
            <c:numRef>
              <c:f>Indicadores!$D$9:$G$9</c:f>
              <c:numCache>
                <c:formatCode>0.0%</c:formatCode>
                <c:ptCount val="4"/>
                <c:pt idx="0">
                  <c:v>0.6226415094339639</c:v>
                </c:pt>
                <c:pt idx="1">
                  <c:v>0.55000000000000004</c:v>
                </c:pt>
                <c:pt idx="2">
                  <c:v>0.52380952380952384</c:v>
                </c:pt>
                <c:pt idx="3">
                  <c:v>0</c:v>
                </c:pt>
              </c:numCache>
            </c:numRef>
          </c:val>
        </c:ser>
        <c:dLbls>
          <c:showLegendKey val="0"/>
          <c:showVal val="0"/>
          <c:showCatName val="0"/>
          <c:showSerName val="0"/>
          <c:showPercent val="0"/>
          <c:showBubbleSize val="0"/>
        </c:dLbls>
        <c:gapWidth val="150"/>
        <c:axId val="111041024"/>
        <c:axId val="163484160"/>
      </c:barChart>
      <c:catAx>
        <c:axId val="111041024"/>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63484160"/>
        <c:crosses val="autoZero"/>
        <c:auto val="1"/>
        <c:lblAlgn val="ctr"/>
        <c:lblOffset val="100"/>
        <c:noMultiLvlLbl val="0"/>
      </c:catAx>
      <c:valAx>
        <c:axId val="163484160"/>
        <c:scaling>
          <c:orientation val="minMax"/>
          <c:max val="1"/>
        </c:scaling>
        <c:delete val="0"/>
        <c:axPos val="l"/>
        <c:majorGridlines>
          <c:spPr>
            <a:ln w="3175">
              <a:solidFill>
                <a:srgbClr val="808080"/>
              </a:solidFill>
              <a:prstDash val="solid"/>
            </a:ln>
          </c:spPr>
        </c:majorGridlines>
        <c:numFmt formatCode="0.0%" sourceLinked="1"/>
        <c:majorTickMark val="out"/>
        <c:minorTickMark val="none"/>
        <c:tickLblPos val="nextTo"/>
        <c:txPr>
          <a:bodyPr rot="0" vert="horz"/>
          <a:lstStyle/>
          <a:p>
            <a:pPr>
              <a:defRPr/>
            </a:pPr>
            <a:endParaRPr lang="pt-BR"/>
          </a:p>
        </c:txPr>
        <c:crossAx val="111041024"/>
        <c:crosses val="autoZero"/>
        <c:crossBetween val="between"/>
        <c:majorUnit val="0.2"/>
        <c:minorUnit val="4.0000000000000022E-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1885245901639344"/>
          <c:y val="0.32000062500122345"/>
          <c:w val="0.84426229508196016"/>
          <c:h val="0.55200107812710575"/>
        </c:manualLayout>
      </c:layout>
      <c:barChart>
        <c:barDir val="col"/>
        <c:grouping val="clustered"/>
        <c:varyColors val="0"/>
        <c:ser>
          <c:idx val="0"/>
          <c:order val="0"/>
          <c:tx>
            <c:strRef>
              <c:f>Indicadores!$C$40</c:f>
              <c:strCache>
                <c:ptCount val="1"/>
                <c:pt idx="0">
                  <c:v>Proporção de crianças de 6 a 24 meses com suplementação de ferro</c:v>
                </c:pt>
              </c:strCache>
            </c:strRef>
          </c:tx>
          <c:spPr>
            <a:solidFill>
              <a:schemeClr val="accent6">
                <a:lumMod val="75000"/>
              </a:schemeClr>
            </a:solidFill>
            <a:ln w="25400">
              <a:noFill/>
            </a:ln>
            <a:effectLst>
              <a:outerShdw dist="35921" dir="2700000" algn="br">
                <a:srgbClr val="000000"/>
              </a:outerShdw>
            </a:effectLst>
          </c:spPr>
          <c:invertIfNegative val="0"/>
          <c:dLbls>
            <c:showLegendKey val="0"/>
            <c:showVal val="1"/>
            <c:showCatName val="0"/>
            <c:showSerName val="0"/>
            <c:showPercent val="0"/>
            <c:showBubbleSize val="0"/>
            <c:showLeaderLines val="0"/>
          </c:dLbls>
          <c:cat>
            <c:strRef>
              <c:f>Indicadores!$D$39:$G$39</c:f>
              <c:strCache>
                <c:ptCount val="4"/>
                <c:pt idx="0">
                  <c:v>Mês 1</c:v>
                </c:pt>
                <c:pt idx="1">
                  <c:v>Mês 2</c:v>
                </c:pt>
                <c:pt idx="2">
                  <c:v>Mês 3</c:v>
                </c:pt>
                <c:pt idx="3">
                  <c:v>Mês 4</c:v>
                </c:pt>
              </c:strCache>
            </c:strRef>
          </c:cat>
          <c:val>
            <c:numRef>
              <c:f>Indicadores!$D$40:$G$40</c:f>
              <c:numCache>
                <c:formatCode>0.0%</c:formatCode>
                <c:ptCount val="4"/>
                <c:pt idx="0">
                  <c:v>0.89473684210526316</c:v>
                </c:pt>
                <c:pt idx="1">
                  <c:v>0.93939393939393945</c:v>
                </c:pt>
                <c:pt idx="2">
                  <c:v>0.90697674418604646</c:v>
                </c:pt>
                <c:pt idx="3">
                  <c:v>0</c:v>
                </c:pt>
              </c:numCache>
            </c:numRef>
          </c:val>
        </c:ser>
        <c:dLbls>
          <c:showLegendKey val="0"/>
          <c:showVal val="0"/>
          <c:showCatName val="0"/>
          <c:showSerName val="0"/>
          <c:showPercent val="0"/>
          <c:showBubbleSize val="0"/>
        </c:dLbls>
        <c:gapWidth val="150"/>
        <c:axId val="228751360"/>
        <c:axId val="80881920"/>
      </c:barChart>
      <c:catAx>
        <c:axId val="228751360"/>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80881920"/>
        <c:crosses val="autoZero"/>
        <c:auto val="1"/>
        <c:lblAlgn val="ctr"/>
        <c:lblOffset val="100"/>
        <c:noMultiLvlLbl val="0"/>
      </c:catAx>
      <c:valAx>
        <c:axId val="80881920"/>
        <c:scaling>
          <c:orientation val="minMax"/>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228751360"/>
        <c:crosses val="autoZero"/>
        <c:crossBetween val="between"/>
        <c:majorUnit val="0.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1485159619778265"/>
          <c:y val="0.22978771149374888"/>
          <c:w val="0.84950577187671317"/>
          <c:h val="0.63829919859375528"/>
        </c:manualLayout>
      </c:layout>
      <c:barChart>
        <c:barDir val="col"/>
        <c:grouping val="clustered"/>
        <c:varyColors val="0"/>
        <c:ser>
          <c:idx val="0"/>
          <c:order val="0"/>
          <c:tx>
            <c:strRef>
              <c:f>Indicadores!$C$46</c:f>
              <c:strCache>
                <c:ptCount val="1"/>
                <c:pt idx="0">
                  <c:v>Proporção de crianças com triagem auditiva</c:v>
                </c:pt>
              </c:strCache>
            </c:strRef>
          </c:tx>
          <c:spPr>
            <a:solidFill>
              <a:schemeClr val="accent6">
                <a:lumMod val="75000"/>
              </a:schemeClr>
            </a:solidFill>
            <a:ln w="25400">
              <a:noFill/>
            </a:ln>
            <a:effectLst>
              <a:outerShdw dist="35921" dir="2700000" algn="br">
                <a:srgbClr val="000000"/>
              </a:outerShdw>
            </a:effectLst>
          </c:spPr>
          <c:invertIfNegative val="0"/>
          <c:dLbls>
            <c:showLegendKey val="0"/>
            <c:showVal val="1"/>
            <c:showCatName val="0"/>
            <c:showSerName val="0"/>
            <c:showPercent val="0"/>
            <c:showBubbleSize val="0"/>
            <c:showLeaderLines val="0"/>
          </c:dLbls>
          <c:cat>
            <c:strRef>
              <c:f>Indicadores!$D$45:$G$45</c:f>
              <c:strCache>
                <c:ptCount val="4"/>
                <c:pt idx="0">
                  <c:v>Mês 1</c:v>
                </c:pt>
                <c:pt idx="1">
                  <c:v>Mês 2</c:v>
                </c:pt>
                <c:pt idx="2">
                  <c:v>Mês 3</c:v>
                </c:pt>
                <c:pt idx="3">
                  <c:v>Mês 4</c:v>
                </c:pt>
              </c:strCache>
            </c:strRef>
          </c:cat>
          <c:val>
            <c:numRef>
              <c:f>Indicadores!$D$46:$G$46</c:f>
              <c:numCache>
                <c:formatCode>0.0%</c:formatCode>
                <c:ptCount val="4"/>
                <c:pt idx="0">
                  <c:v>0.64150943396226412</c:v>
                </c:pt>
                <c:pt idx="1">
                  <c:v>0.59</c:v>
                </c:pt>
                <c:pt idx="2">
                  <c:v>0.58730158730158732</c:v>
                </c:pt>
                <c:pt idx="3">
                  <c:v>0</c:v>
                </c:pt>
              </c:numCache>
            </c:numRef>
          </c:val>
        </c:ser>
        <c:dLbls>
          <c:showLegendKey val="0"/>
          <c:showVal val="0"/>
          <c:showCatName val="0"/>
          <c:showSerName val="0"/>
          <c:showPercent val="0"/>
          <c:showBubbleSize val="0"/>
        </c:dLbls>
        <c:gapWidth val="150"/>
        <c:axId val="187428352"/>
        <c:axId val="80883648"/>
      </c:barChart>
      <c:catAx>
        <c:axId val="187428352"/>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80883648"/>
        <c:crosses val="autoZero"/>
        <c:auto val="1"/>
        <c:lblAlgn val="ctr"/>
        <c:lblOffset val="100"/>
        <c:noMultiLvlLbl val="0"/>
      </c:catAx>
      <c:valAx>
        <c:axId val="80883648"/>
        <c:scaling>
          <c:orientation val="minMax"/>
          <c:max val="1"/>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87428352"/>
        <c:crosses val="autoZero"/>
        <c:crossBetween val="between"/>
        <c:majorUnit val="0.2"/>
        <c:minorUnit val="4.0000000000000022E-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1485159619778265"/>
          <c:y val="0.22978771149374888"/>
          <c:w val="0.84950577187671317"/>
          <c:h val="0.63829919859375528"/>
        </c:manualLayout>
      </c:layout>
      <c:barChart>
        <c:barDir val="col"/>
        <c:grouping val="clustered"/>
        <c:varyColors val="0"/>
        <c:ser>
          <c:idx val="0"/>
          <c:order val="0"/>
          <c:tx>
            <c:strRef>
              <c:f>Indicadores!$C$46</c:f>
              <c:strCache>
                <c:ptCount val="1"/>
                <c:pt idx="0">
                  <c:v>Proporção de crianças com triagem auditiva</c:v>
                </c:pt>
              </c:strCache>
            </c:strRef>
          </c:tx>
          <c:spPr>
            <a:solidFill>
              <a:schemeClr val="accent6">
                <a:lumMod val="75000"/>
              </a:schemeClr>
            </a:solidFill>
            <a:ln w="25400">
              <a:noFill/>
            </a:ln>
            <a:effectLst>
              <a:outerShdw dist="35921" dir="2700000" algn="br">
                <a:srgbClr val="000000"/>
              </a:outerShdw>
            </a:effectLst>
          </c:spPr>
          <c:invertIfNegative val="0"/>
          <c:dLbls>
            <c:showLegendKey val="0"/>
            <c:showVal val="1"/>
            <c:showCatName val="0"/>
            <c:showSerName val="0"/>
            <c:showPercent val="0"/>
            <c:showBubbleSize val="0"/>
            <c:showLeaderLines val="0"/>
          </c:dLbls>
          <c:cat>
            <c:strRef>
              <c:f>Indicadores!$D$45:$G$45</c:f>
              <c:strCache>
                <c:ptCount val="4"/>
                <c:pt idx="0">
                  <c:v>Mês 1</c:v>
                </c:pt>
                <c:pt idx="1">
                  <c:v>Mês 2</c:v>
                </c:pt>
                <c:pt idx="2">
                  <c:v>Mês 3</c:v>
                </c:pt>
                <c:pt idx="3">
                  <c:v>Mês 4</c:v>
                </c:pt>
              </c:strCache>
            </c:strRef>
          </c:cat>
          <c:val>
            <c:numRef>
              <c:f>Indicadores!$D$46:$G$46</c:f>
              <c:numCache>
                <c:formatCode>0.0%</c:formatCode>
                <c:ptCount val="4"/>
                <c:pt idx="0">
                  <c:v>0.64150943396226412</c:v>
                </c:pt>
                <c:pt idx="1">
                  <c:v>0.59</c:v>
                </c:pt>
                <c:pt idx="2">
                  <c:v>0.58730158730158732</c:v>
                </c:pt>
                <c:pt idx="3">
                  <c:v>0</c:v>
                </c:pt>
              </c:numCache>
            </c:numRef>
          </c:val>
        </c:ser>
        <c:dLbls>
          <c:showLegendKey val="0"/>
          <c:showVal val="0"/>
          <c:showCatName val="0"/>
          <c:showSerName val="0"/>
          <c:showPercent val="0"/>
          <c:showBubbleSize val="0"/>
        </c:dLbls>
        <c:gapWidth val="150"/>
        <c:axId val="187426304"/>
        <c:axId val="217240064"/>
      </c:barChart>
      <c:catAx>
        <c:axId val="187426304"/>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217240064"/>
        <c:crosses val="autoZero"/>
        <c:auto val="1"/>
        <c:lblAlgn val="ctr"/>
        <c:lblOffset val="100"/>
        <c:noMultiLvlLbl val="0"/>
      </c:catAx>
      <c:valAx>
        <c:axId val="217240064"/>
        <c:scaling>
          <c:orientation val="minMax"/>
          <c:max val="1"/>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87426304"/>
        <c:crosses val="autoZero"/>
        <c:crossBetween val="between"/>
        <c:majorUnit val="0.2"/>
        <c:minorUnit val="4.0000000000000022E-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1670020120724379"/>
          <c:y val="0.31854838709677707"/>
          <c:w val="0.84708249496981891"/>
          <c:h val="0.55241935483870952"/>
        </c:manualLayout>
      </c:layout>
      <c:barChart>
        <c:barDir val="col"/>
        <c:grouping val="clustered"/>
        <c:varyColors val="0"/>
        <c:ser>
          <c:idx val="0"/>
          <c:order val="0"/>
          <c:tx>
            <c:strRef>
              <c:f>Indicadores!$C$57</c:f>
              <c:strCache>
                <c:ptCount val="1"/>
                <c:pt idx="0">
                  <c:v>Proporção de crianças entre 6 e 72 meses com avaliação de necessidade de atendimento odontológico </c:v>
                </c:pt>
              </c:strCache>
            </c:strRef>
          </c:tx>
          <c:spPr>
            <a:solidFill>
              <a:schemeClr val="accent6">
                <a:lumMod val="75000"/>
              </a:schemeClr>
            </a:solidFill>
            <a:ln w="25400">
              <a:noFill/>
            </a:ln>
            <a:effectLst>
              <a:outerShdw dist="35921" dir="2700000" algn="br">
                <a:srgbClr val="000000"/>
              </a:outerShdw>
            </a:effectLst>
          </c:spPr>
          <c:invertIfNegative val="0"/>
          <c:dLbls>
            <c:showLegendKey val="0"/>
            <c:showVal val="1"/>
            <c:showCatName val="0"/>
            <c:showSerName val="0"/>
            <c:showPercent val="0"/>
            <c:showBubbleSize val="0"/>
            <c:showLeaderLines val="0"/>
          </c:dLbls>
          <c:cat>
            <c:strRef>
              <c:f>Indicadores!$D$56:$G$56</c:f>
              <c:strCache>
                <c:ptCount val="4"/>
                <c:pt idx="0">
                  <c:v>Mês 1</c:v>
                </c:pt>
                <c:pt idx="1">
                  <c:v>Mês 2</c:v>
                </c:pt>
                <c:pt idx="2">
                  <c:v>Mês 3</c:v>
                </c:pt>
                <c:pt idx="3">
                  <c:v>Mês 4</c:v>
                </c:pt>
              </c:strCache>
            </c:strRef>
          </c:cat>
          <c:val>
            <c:numRef>
              <c:f>Indicadores!$D$57:$G$57</c:f>
              <c:numCache>
                <c:formatCode>0.0%</c:formatCode>
                <c:ptCount val="4"/>
                <c:pt idx="0">
                  <c:v>0.64705882352941502</c:v>
                </c:pt>
                <c:pt idx="1">
                  <c:v>0.52577319587628857</c:v>
                </c:pt>
                <c:pt idx="2">
                  <c:v>0.52066115702479365</c:v>
                </c:pt>
                <c:pt idx="3">
                  <c:v>0</c:v>
                </c:pt>
              </c:numCache>
            </c:numRef>
          </c:val>
        </c:ser>
        <c:dLbls>
          <c:showLegendKey val="0"/>
          <c:showVal val="0"/>
          <c:showCatName val="0"/>
          <c:showSerName val="0"/>
          <c:showPercent val="0"/>
          <c:showBubbleSize val="0"/>
        </c:dLbls>
        <c:gapWidth val="150"/>
        <c:axId val="42227200"/>
        <c:axId val="80905344"/>
      </c:barChart>
      <c:catAx>
        <c:axId val="42227200"/>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80905344"/>
        <c:crosses val="autoZero"/>
        <c:auto val="1"/>
        <c:lblAlgn val="ctr"/>
        <c:lblOffset val="100"/>
        <c:noMultiLvlLbl val="0"/>
      </c:catAx>
      <c:valAx>
        <c:axId val="80905344"/>
        <c:scaling>
          <c:orientation val="minMax"/>
          <c:max val="1"/>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42227200"/>
        <c:crosses val="autoZero"/>
        <c:crossBetween val="between"/>
        <c:majorUnit val="0.2"/>
        <c:minorUnit val="4.0000000000000008E-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1693559898681628"/>
          <c:y val="0.28937832452754964"/>
          <c:w val="0.84677502714591091"/>
          <c:h val="0.59340871611977775"/>
        </c:manualLayout>
      </c:layout>
      <c:barChart>
        <c:barDir val="col"/>
        <c:grouping val="clustered"/>
        <c:varyColors val="0"/>
        <c:ser>
          <c:idx val="0"/>
          <c:order val="0"/>
          <c:tx>
            <c:strRef>
              <c:f>Indicadores!$C$62</c:f>
              <c:strCache>
                <c:ptCount val="1"/>
                <c:pt idx="0">
                  <c:v>Proporção de crianças de 6 a 72 meses com primeira consulta odontológica</c:v>
                </c:pt>
              </c:strCache>
            </c:strRef>
          </c:tx>
          <c:spPr>
            <a:solidFill>
              <a:schemeClr val="accent6">
                <a:lumMod val="75000"/>
              </a:schemeClr>
            </a:solidFill>
            <a:ln w="25400">
              <a:noFill/>
            </a:ln>
            <a:effectLst>
              <a:outerShdw dist="35921" dir="2700000" algn="br">
                <a:srgbClr val="000000"/>
              </a:outerShdw>
            </a:effectLst>
          </c:spPr>
          <c:invertIfNegative val="0"/>
          <c:dLbls>
            <c:showLegendKey val="0"/>
            <c:showVal val="1"/>
            <c:showCatName val="0"/>
            <c:showSerName val="0"/>
            <c:showPercent val="0"/>
            <c:showBubbleSize val="0"/>
            <c:showLeaderLines val="0"/>
          </c:dLbls>
          <c:cat>
            <c:strRef>
              <c:f>Indicadores!$D$61:$G$61</c:f>
              <c:strCache>
                <c:ptCount val="4"/>
                <c:pt idx="0">
                  <c:v>Mês 1</c:v>
                </c:pt>
                <c:pt idx="1">
                  <c:v>Mês 2</c:v>
                </c:pt>
                <c:pt idx="2">
                  <c:v>Mês 3</c:v>
                </c:pt>
                <c:pt idx="3">
                  <c:v>Mês 4</c:v>
                </c:pt>
              </c:strCache>
            </c:strRef>
          </c:cat>
          <c:val>
            <c:numRef>
              <c:f>Indicadores!$D$62:$G$62</c:f>
              <c:numCache>
                <c:formatCode>0.0%</c:formatCode>
                <c:ptCount val="4"/>
                <c:pt idx="0">
                  <c:v>0.49019607843137253</c:v>
                </c:pt>
                <c:pt idx="1">
                  <c:v>0.43298969072165094</c:v>
                </c:pt>
                <c:pt idx="2">
                  <c:v>0.42975206611570282</c:v>
                </c:pt>
                <c:pt idx="3">
                  <c:v>0</c:v>
                </c:pt>
              </c:numCache>
            </c:numRef>
          </c:val>
        </c:ser>
        <c:dLbls>
          <c:showLegendKey val="0"/>
          <c:showVal val="0"/>
          <c:showCatName val="0"/>
          <c:showSerName val="0"/>
          <c:showPercent val="0"/>
          <c:showBubbleSize val="0"/>
        </c:dLbls>
        <c:gapWidth val="150"/>
        <c:axId val="75910144"/>
        <c:axId val="226209152"/>
      </c:barChart>
      <c:catAx>
        <c:axId val="75910144"/>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226209152"/>
        <c:crosses val="autoZero"/>
        <c:auto val="1"/>
        <c:lblAlgn val="ctr"/>
        <c:lblOffset val="100"/>
        <c:noMultiLvlLbl val="0"/>
      </c:catAx>
      <c:valAx>
        <c:axId val="226209152"/>
        <c:scaling>
          <c:orientation val="minMax"/>
          <c:max val="1"/>
        </c:scaling>
        <c:delete val="0"/>
        <c:axPos val="l"/>
        <c:majorGridlines>
          <c:spPr>
            <a:ln w="3175">
              <a:solidFill>
                <a:srgbClr val="808080"/>
              </a:solidFill>
              <a:prstDash val="solid"/>
            </a:ln>
          </c:spPr>
        </c:majorGridlines>
        <c:numFmt formatCode="0.0%" sourceLinked="1"/>
        <c:majorTickMark val="out"/>
        <c:minorTickMark val="none"/>
        <c:tickLblPos val="nextTo"/>
        <c:txPr>
          <a:bodyPr rot="0" vert="horz"/>
          <a:lstStyle/>
          <a:p>
            <a:pPr>
              <a:defRPr/>
            </a:pPr>
            <a:endParaRPr lang="pt-BR"/>
          </a:p>
        </c:txPr>
        <c:crossAx val="75910144"/>
        <c:crosses val="autoZero"/>
        <c:crossBetween val="between"/>
        <c:majorUnit val="0.2"/>
        <c:minorUnit val="4.0000000000000022E-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1740890688259108"/>
          <c:y val="0.32388727995177047"/>
          <c:w val="0.84615384615385258"/>
          <c:h val="0.54655978491860258"/>
        </c:manualLayout>
      </c:layout>
      <c:barChart>
        <c:barDir val="col"/>
        <c:grouping val="clustered"/>
        <c:varyColors val="0"/>
        <c:ser>
          <c:idx val="0"/>
          <c:order val="0"/>
          <c:tx>
            <c:strRef>
              <c:f>Indicadores!$C$95</c:f>
              <c:strCache>
                <c:ptCount val="1"/>
                <c:pt idx="0">
                  <c:v>Número de crianças colocadas para mamar durante a primeira consulta.</c:v>
                </c:pt>
              </c:strCache>
            </c:strRef>
          </c:tx>
          <c:spPr>
            <a:solidFill>
              <a:schemeClr val="accent6">
                <a:lumMod val="75000"/>
              </a:schemeClr>
            </a:solidFill>
            <a:ln w="25400">
              <a:noFill/>
            </a:ln>
            <a:effectLst>
              <a:outerShdw dist="35921" dir="2700000" algn="br">
                <a:srgbClr val="000000"/>
              </a:outerShdw>
            </a:effectLst>
          </c:spPr>
          <c:invertIfNegative val="0"/>
          <c:dLbls>
            <c:showLegendKey val="0"/>
            <c:showVal val="1"/>
            <c:showCatName val="0"/>
            <c:showSerName val="0"/>
            <c:showPercent val="0"/>
            <c:showBubbleSize val="0"/>
            <c:showLeaderLines val="0"/>
          </c:dLbls>
          <c:cat>
            <c:strRef>
              <c:f>Indicadores!$D$94:$G$94</c:f>
              <c:strCache>
                <c:ptCount val="4"/>
                <c:pt idx="0">
                  <c:v>Mês 1</c:v>
                </c:pt>
                <c:pt idx="1">
                  <c:v>Mês 2</c:v>
                </c:pt>
                <c:pt idx="2">
                  <c:v>Mês 3</c:v>
                </c:pt>
                <c:pt idx="3">
                  <c:v>Mês 4</c:v>
                </c:pt>
              </c:strCache>
            </c:strRef>
          </c:cat>
          <c:val>
            <c:numRef>
              <c:f>Indicadores!$D$95:$G$95</c:f>
              <c:numCache>
                <c:formatCode>0.0%</c:formatCode>
                <c:ptCount val="4"/>
                <c:pt idx="0">
                  <c:v>0.62264150943396435</c:v>
                </c:pt>
                <c:pt idx="1">
                  <c:v>0.51</c:v>
                </c:pt>
                <c:pt idx="2">
                  <c:v>0.50793650793650758</c:v>
                </c:pt>
                <c:pt idx="3">
                  <c:v>0</c:v>
                </c:pt>
              </c:numCache>
            </c:numRef>
          </c:val>
        </c:ser>
        <c:dLbls>
          <c:showLegendKey val="0"/>
          <c:showVal val="0"/>
          <c:showCatName val="0"/>
          <c:showSerName val="0"/>
          <c:showPercent val="0"/>
          <c:showBubbleSize val="0"/>
        </c:dLbls>
        <c:gapWidth val="150"/>
        <c:axId val="74302464"/>
        <c:axId val="226211456"/>
      </c:barChart>
      <c:catAx>
        <c:axId val="74302464"/>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226211456"/>
        <c:crosses val="autoZero"/>
        <c:auto val="1"/>
        <c:lblAlgn val="ctr"/>
        <c:lblOffset val="100"/>
        <c:noMultiLvlLbl val="0"/>
      </c:catAx>
      <c:valAx>
        <c:axId val="226211456"/>
        <c:scaling>
          <c:orientation val="minMax"/>
          <c:max val="1"/>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74302464"/>
        <c:crosses val="autoZero"/>
        <c:crossBetween val="between"/>
        <c:majorUnit val="0.2"/>
        <c:minorUnit val="4.0000000000000022E-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A0E5DC-10E4-40AD-AE58-96CBFDED6004}" type="datetimeFigureOut">
              <a:rPr lang="pt-BR" smtClean="0"/>
              <a:pPr/>
              <a:t>20/06/2015</a:t>
            </a:fld>
            <a:endParaRPr lang="pt-B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E4EB9F-31BD-4D77-8CF3-7A11389BDCD9}" type="slidenum">
              <a:rPr lang="pt-BR" smtClean="0"/>
              <a:pPr/>
              <a:t>‹nº›</a:t>
            </a:fld>
            <a:endParaRPr lang="pt-BR"/>
          </a:p>
        </p:txBody>
      </p:sp>
    </p:spTree>
    <p:extLst>
      <p:ext uri="{BB962C8B-B14F-4D97-AF65-F5344CB8AC3E}">
        <p14:creationId xmlns:p14="http://schemas.microsoft.com/office/powerpoint/2010/main" val="3472557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image.slidesharecdn.com/carolinaaquinoalvesfaria-130524131021-phpapp02/95/defesa-de-tcc-carolina-aquino-alves-faria-18-638.jpg?cb=1369419468"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b="1" dirty="0" smtClean="0"/>
              <a:t>O que é puericultura? </a:t>
            </a:r>
            <a:r>
              <a:rPr lang="pt-BR" sz="1200" kern="1200" dirty="0" smtClean="0">
                <a:solidFill>
                  <a:srgbClr val="FF0000"/>
                </a:solidFill>
                <a:latin typeface="+mn-lt"/>
                <a:ea typeface="+mn-ea"/>
                <a:cs typeface="+mn-cs"/>
              </a:rPr>
              <a:t>é a área da atenção à saúde que se dedica ao </a:t>
            </a:r>
            <a:r>
              <a:rPr lang="pt-BR" sz="1200" u="sng" kern="1200" dirty="0" smtClean="0">
                <a:solidFill>
                  <a:srgbClr val="FF0000"/>
                </a:solidFill>
                <a:latin typeface="+mn-lt"/>
                <a:ea typeface="+mn-ea"/>
                <a:cs typeface="+mn-cs"/>
              </a:rPr>
              <a:t>acompanhamento do processo de desenvolvimento da criança</a:t>
            </a:r>
            <a:r>
              <a:rPr lang="pt-BR" sz="1200" kern="1200" dirty="0" smtClean="0">
                <a:solidFill>
                  <a:srgbClr val="FF0000"/>
                </a:solidFill>
                <a:latin typeface="+mn-lt"/>
                <a:ea typeface="+mn-ea"/>
                <a:cs typeface="+mn-cs"/>
              </a:rPr>
              <a:t>, se baseando</a:t>
            </a:r>
            <a:r>
              <a:rPr lang="pt-BR" sz="1200" kern="1200" baseline="0" dirty="0" smtClean="0">
                <a:solidFill>
                  <a:srgbClr val="FF0000"/>
                </a:solidFill>
                <a:latin typeface="+mn-lt"/>
                <a:ea typeface="+mn-ea"/>
                <a:cs typeface="+mn-cs"/>
              </a:rPr>
              <a:t> na </a:t>
            </a:r>
            <a:r>
              <a:rPr lang="pt-BR" sz="1200" u="sng" kern="1200" dirty="0" smtClean="0">
                <a:solidFill>
                  <a:schemeClr val="tx1"/>
                </a:solidFill>
                <a:latin typeface="+mn-lt"/>
                <a:ea typeface="+mn-ea"/>
                <a:cs typeface="+mn-cs"/>
              </a:rPr>
              <a:t>promoção, proteção e a detecção precoce </a:t>
            </a:r>
            <a:r>
              <a:rPr lang="pt-BR" sz="1200" kern="1200" dirty="0" smtClean="0">
                <a:solidFill>
                  <a:schemeClr val="tx1"/>
                </a:solidFill>
                <a:latin typeface="+mn-lt"/>
                <a:ea typeface="+mn-ea"/>
                <a:cs typeface="+mn-cs"/>
              </a:rPr>
              <a:t>de alterações passíveis de modificação que possam repercutir em sua vida futura. Isso ocorre principalmente por meio de </a:t>
            </a:r>
            <a:r>
              <a:rPr lang="pt-BR" sz="1200" u="sng" kern="1200" dirty="0" smtClean="0">
                <a:solidFill>
                  <a:schemeClr val="tx1"/>
                </a:solidFill>
                <a:latin typeface="+mn-lt"/>
                <a:ea typeface="+mn-ea"/>
                <a:cs typeface="+mn-cs"/>
              </a:rPr>
              <a:t>ações educativas e de acompanhamento integral </a:t>
            </a:r>
            <a:r>
              <a:rPr lang="pt-BR" sz="1200" kern="1200" dirty="0" smtClean="0">
                <a:solidFill>
                  <a:schemeClr val="tx1"/>
                </a:solidFill>
                <a:latin typeface="+mn-lt"/>
                <a:ea typeface="+mn-ea"/>
                <a:cs typeface="+mn-cs"/>
              </a:rPr>
              <a:t>da saúde da criança </a:t>
            </a:r>
            <a:endParaRPr lang="pt-BR" dirty="0" smtClean="0">
              <a:solidFill>
                <a:srgbClr val="FF0000"/>
              </a:solidFill>
            </a:endParaRPr>
          </a:p>
          <a:p>
            <a:endParaRPr lang="pt-BR" dirty="0" smtClean="0"/>
          </a:p>
          <a:p>
            <a:r>
              <a:rPr lang="pt-BR" b="1" dirty="0" smtClean="0"/>
              <a:t>Importância</a:t>
            </a:r>
            <a:r>
              <a:rPr lang="pt-BR" b="1" baseline="0" dirty="0" smtClean="0"/>
              <a:t> da puericultura</a:t>
            </a:r>
            <a:r>
              <a:rPr lang="pt-BR" b="1" baseline="0" dirty="0" smtClean="0">
                <a:solidFill>
                  <a:srgbClr val="FF0000"/>
                </a:solidFill>
              </a:rPr>
              <a:t>: </a:t>
            </a:r>
            <a:r>
              <a:rPr lang="pt-BR" sz="1200" kern="1200" dirty="0" smtClean="0">
                <a:solidFill>
                  <a:srgbClr val="FF0000"/>
                </a:solidFill>
                <a:latin typeface="+mn-lt"/>
                <a:ea typeface="+mn-ea"/>
                <a:cs typeface="+mn-cs"/>
              </a:rPr>
              <a:t>É de fundamental importância, uma vez que é por meio dela que se criam condições de detectar precocemente os mais diferentes </a:t>
            </a:r>
            <a:r>
              <a:rPr lang="pt-BR" sz="1200" u="sng" kern="1200" dirty="0" smtClean="0">
                <a:solidFill>
                  <a:srgbClr val="FF0000"/>
                </a:solidFill>
                <a:latin typeface="+mn-lt"/>
                <a:ea typeface="+mn-ea"/>
                <a:cs typeface="+mn-cs"/>
              </a:rPr>
              <a:t>distúrbios das áreas do crescimento estatural, da nutrição e do desenvolvimento neuropsicomotor</a:t>
            </a:r>
            <a:r>
              <a:rPr lang="pt-BR" sz="1200" kern="1200" dirty="0" smtClean="0">
                <a:solidFill>
                  <a:srgbClr val="FF0000"/>
                </a:solidFill>
                <a:latin typeface="+mn-lt"/>
                <a:ea typeface="+mn-ea"/>
                <a:cs typeface="+mn-cs"/>
              </a:rPr>
              <a:t>. A detecção precoce dos distúrbios é essencial para seu tratamento, uma vez que, quanto mais cedo se iniciarem as medidas adequadas, haverá menos sequelas e melhor será o prognóstico do quadro clínico.</a:t>
            </a:r>
            <a:endParaRPr lang="pt-BR" dirty="0">
              <a:solidFill>
                <a:srgbClr val="FF0000"/>
              </a:solidFill>
            </a:endParaRPr>
          </a:p>
        </p:txBody>
      </p:sp>
      <p:sp>
        <p:nvSpPr>
          <p:cNvPr id="4" name="Slide Number Placeholder 3"/>
          <p:cNvSpPr>
            <a:spLocks noGrp="1"/>
          </p:cNvSpPr>
          <p:nvPr>
            <p:ph type="sldNum" sz="quarter" idx="10"/>
          </p:nvPr>
        </p:nvSpPr>
        <p:spPr/>
        <p:txBody>
          <a:bodyPr/>
          <a:lstStyle/>
          <a:p>
            <a:fld id="{7CE4EB9F-31BD-4D77-8CF3-7A11389BDCD9}" type="slidenum">
              <a:rPr lang="pt-BR" smtClean="0"/>
              <a:pPr/>
              <a:t>2</a:t>
            </a:fld>
            <a:endParaRPr 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pt-BR" b="1" dirty="0" smtClean="0"/>
              <a:t>Padronização do atendimento </a:t>
            </a:r>
          </a:p>
          <a:p>
            <a:pPr marL="0" marR="0" lvl="1" indent="0" algn="l" defTabSz="914400" rtl="0" eaLnBrk="1" fontAlgn="auto" latinLnBrk="0" hangingPunct="1">
              <a:lnSpc>
                <a:spcPct val="100000"/>
              </a:lnSpc>
              <a:spcBef>
                <a:spcPts val="0"/>
              </a:spcBef>
              <a:spcAft>
                <a:spcPts val="0"/>
              </a:spcAft>
              <a:buClrTx/>
              <a:buSzTx/>
              <a:buFontTx/>
              <a:buNone/>
              <a:tabLst/>
              <a:defRPr/>
            </a:pPr>
            <a:r>
              <a:rPr lang="pt-BR" b="1" dirty="0" smtClean="0"/>
              <a:t>	-</a:t>
            </a:r>
            <a:r>
              <a:rPr lang="pt-BR" dirty="0" smtClean="0"/>
              <a:t>Baseado no CAB 33 - Saúde da Criança: Crescimento e desenvolvimento</a:t>
            </a:r>
          </a:p>
          <a:p>
            <a:pPr marL="0" marR="0" lvl="1" indent="0" algn="l" defTabSz="914400" rtl="0" eaLnBrk="1" fontAlgn="auto" latinLnBrk="0" hangingPunct="1">
              <a:lnSpc>
                <a:spcPct val="100000"/>
              </a:lnSpc>
              <a:spcBef>
                <a:spcPts val="0"/>
              </a:spcBef>
              <a:spcAft>
                <a:spcPts val="0"/>
              </a:spcAft>
              <a:buClrTx/>
              <a:buSzTx/>
              <a:buFontTx/>
              <a:buNone/>
              <a:tabLst/>
              <a:defRPr/>
            </a:pPr>
            <a:r>
              <a:rPr lang="pt-BR" dirty="0" smtClean="0"/>
              <a:t>	- Protocolo de Atendimento à Criança do Grupo Hospitalar Conceição</a:t>
            </a:r>
          </a:p>
          <a:p>
            <a:pPr marL="0" marR="0" lvl="1" indent="0" algn="l" defTabSz="914400" rtl="0" eaLnBrk="1" fontAlgn="auto" latinLnBrk="0" hangingPunct="1">
              <a:lnSpc>
                <a:spcPct val="100000"/>
              </a:lnSpc>
              <a:spcBef>
                <a:spcPts val="0"/>
              </a:spcBef>
              <a:spcAft>
                <a:spcPts val="0"/>
              </a:spcAft>
              <a:buClrTx/>
              <a:buSzTx/>
              <a:buFontTx/>
              <a:buNone/>
              <a:tabLst/>
              <a:defRPr/>
            </a:pPr>
            <a:endParaRPr lang="pt-BR" dirty="0" smtClean="0"/>
          </a:p>
          <a:p>
            <a:r>
              <a:rPr lang="pt-BR" dirty="0" smtClean="0"/>
              <a:t>Elaboração da ficha espelho de puericultura ea organização da sala de vacina;• Divulgação do projeto para a equipe;• Organização da agenda com a recepcionista; </a:t>
            </a:r>
            <a:r>
              <a:rPr lang="pt-BR" dirty="0" smtClean="0">
                <a:hlinkClick r:id="rId3" tooltip="View slide 18 image"/>
              </a:rPr>
              <a:t>18. </a:t>
            </a:r>
            <a:r>
              <a:rPr lang="pt-BR" dirty="0" smtClean="0"/>
              <a:t>MetodologiaLogística da Intervenção•Busca ativa pelos agentes de saúde;• Captação na unidade;• Capacitações ACS. </a:t>
            </a:r>
            <a:endParaRPr lang="pt-BR" b="1"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11</a:t>
            </a:fld>
            <a:endParaRPr 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b="1"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12</a:t>
            </a:fld>
            <a:endParaRPr lang="pt-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b="1"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13</a:t>
            </a:fld>
            <a:endParaRPr 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b="1"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14</a:t>
            </a:fld>
            <a:endParaRPr lang="pt-B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b="1"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15</a:t>
            </a:fld>
            <a:endParaRPr 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b="1"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16</a:t>
            </a:fld>
            <a:endParaRPr lang="pt-B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b="1"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17</a:t>
            </a:fld>
            <a:endParaRPr lang="pt-B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b="1"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18</a:t>
            </a:fld>
            <a:endParaRPr lang="pt-B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b="1"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19</a:t>
            </a:fld>
            <a:endParaRPr lang="pt-B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b="1"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20</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sz="1200" b="1" kern="1200" dirty="0" smtClean="0">
                <a:solidFill>
                  <a:schemeClr val="tx1"/>
                </a:solidFill>
                <a:latin typeface="+mn-lt"/>
                <a:ea typeface="+mn-ea"/>
                <a:cs typeface="+mn-cs"/>
              </a:rPr>
              <a:t>Localização:</a:t>
            </a:r>
            <a:r>
              <a:rPr lang="pt-BR" sz="1200" kern="1200" dirty="0" smtClean="0">
                <a:solidFill>
                  <a:schemeClr val="tx1"/>
                </a:solidFill>
                <a:latin typeface="+mn-lt"/>
                <a:ea typeface="+mn-ea"/>
                <a:cs typeface="+mn-cs"/>
              </a:rPr>
              <a:t> região centro-norte do Rio Grande do Sul, no alto da Serra do Botucaraí</a:t>
            </a:r>
          </a:p>
          <a:p>
            <a:r>
              <a:rPr lang="pt-BR" sz="1200" b="1" kern="1200" dirty="0" smtClean="0">
                <a:solidFill>
                  <a:schemeClr val="tx1"/>
                </a:solidFill>
                <a:latin typeface="+mn-lt"/>
                <a:ea typeface="+mn-ea"/>
                <a:cs typeface="+mn-cs"/>
              </a:rPr>
              <a:t>População: </a:t>
            </a:r>
            <a:r>
              <a:rPr lang="pt-BR" sz="1200" kern="1200" dirty="0" smtClean="0">
                <a:solidFill>
                  <a:schemeClr val="tx1"/>
                </a:solidFill>
                <a:latin typeface="+mn-lt"/>
                <a:ea typeface="+mn-ea"/>
                <a:cs typeface="+mn-cs"/>
              </a:rPr>
              <a:t>Segundo o Censo do Instituto Brasileiro de Geografia e Estatística (IBGE) de 2010, apresenta uma população de 11.354 habitantes. Destes, aproximadamente 8.500 habitantes encontram-se na zona rural do município e o restante, na área urbana</a:t>
            </a:r>
          </a:p>
          <a:p>
            <a:r>
              <a:rPr lang="pt-BR" sz="1200" b="1" kern="1200" dirty="0" smtClean="0">
                <a:solidFill>
                  <a:schemeClr val="tx1"/>
                </a:solidFill>
                <a:latin typeface="+mn-lt"/>
                <a:ea typeface="+mn-ea"/>
                <a:cs typeface="+mn-cs"/>
              </a:rPr>
              <a:t>Estrutura</a:t>
            </a:r>
            <a:r>
              <a:rPr lang="pt-BR" sz="1200" b="1" kern="1200" baseline="0" dirty="0" smtClean="0">
                <a:solidFill>
                  <a:schemeClr val="tx1"/>
                </a:solidFill>
                <a:latin typeface="+mn-lt"/>
                <a:ea typeface="+mn-ea"/>
                <a:cs typeface="+mn-cs"/>
              </a:rPr>
              <a:t> de Atendimento à Saúde: </a:t>
            </a:r>
            <a:r>
              <a:rPr lang="pt-BR" sz="1200" kern="1200" dirty="0" smtClean="0">
                <a:solidFill>
                  <a:schemeClr val="tx1"/>
                </a:solidFill>
                <a:latin typeface="+mn-lt"/>
                <a:ea typeface="+mn-ea"/>
                <a:cs typeface="+mn-cs"/>
              </a:rPr>
              <a:t>O sistema de saúde do município atualmente conta com apenas duas UBS: uma do tipo ESF, que é responsável pelo atendimento da população da área urbana; e outra, do tipo tradicional, que assiste a população que reside na zona rural (onde atuo) e realiza apenas pronto atendimento. Contudo, está ocorrendo atualmente um processo de transição para atendimento nos moldes do ESF também para a unidade da zona rural, sendo que esta será dividida em duas novas unidades: uma atenderá a metade norte da zona rural e a outra atenderá a metade sul da zona rural do município. Existe também atendimento odontológico por livre demanda nesta unidade, disponível a toda a população do município. Não há disponibilidade de Núcleo de Apoio à Saúde da Família (NASF).</a:t>
            </a:r>
          </a:p>
          <a:p>
            <a:r>
              <a:rPr lang="pt-BR" sz="1200" b="1" kern="1200" dirty="0" smtClean="0">
                <a:solidFill>
                  <a:schemeClr val="tx1"/>
                </a:solidFill>
                <a:latin typeface="+mn-lt"/>
                <a:ea typeface="+mn-ea"/>
                <a:cs typeface="+mn-cs"/>
              </a:rPr>
              <a:t>Hospital</a:t>
            </a:r>
            <a:r>
              <a:rPr lang="pt-BR" sz="1200" b="1" kern="1200" baseline="0" dirty="0" smtClean="0">
                <a:solidFill>
                  <a:schemeClr val="tx1"/>
                </a:solidFill>
                <a:latin typeface="+mn-lt"/>
                <a:ea typeface="+mn-ea"/>
                <a:cs typeface="+mn-cs"/>
              </a:rPr>
              <a:t> de Referência:</a:t>
            </a:r>
            <a:r>
              <a:rPr lang="pt-BR" sz="1200" kern="1200" dirty="0" smtClean="0">
                <a:solidFill>
                  <a:schemeClr val="tx1"/>
                </a:solidFill>
                <a:latin typeface="+mn-lt"/>
                <a:ea typeface="+mn-ea"/>
                <a:cs typeface="+mn-cs"/>
              </a:rPr>
              <a:t>O antigo hospital do município, que era privado, fechou as portas por insustentabilidade econômica, decretando falência há aproximadamente 8 anos. Desde então, todo atendimento que necessite atenção hospitalar de urgência é encaminhado ao Hospital Frei Clemente, em Soledade-RS, que dista aproximadamente 38 quilômetros (30 minutos de ambulância).  </a:t>
            </a:r>
            <a:endParaRPr lang="pt-BR" b="1"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3</a:t>
            </a:fld>
            <a:endParaRPr lang="pt-B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b="1"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21</a:t>
            </a:fld>
            <a:endParaRPr lang="pt-B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b="1"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22</a:t>
            </a:fld>
            <a:endParaRPr lang="pt-B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b="1"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23</a:t>
            </a:fld>
            <a:endParaRPr lang="pt-B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b="1"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24</a:t>
            </a:fld>
            <a:endParaRPr lang="pt-B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b="1"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25</a:t>
            </a:fld>
            <a:endParaRPr lang="pt-B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b="1"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26</a:t>
            </a:fld>
            <a:endParaRPr lang="pt-B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b="1"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27</a:t>
            </a:fld>
            <a:endParaRPr lang="pt-B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b="1"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28</a:t>
            </a:fld>
            <a:endParaRPr lang="pt-B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pt-BR" b="1" dirty="0" smtClean="0"/>
              <a:t>Ganhos para a equipe</a:t>
            </a:r>
          </a:p>
          <a:p>
            <a:pPr lvl="1" algn="just"/>
            <a:r>
              <a:rPr lang="pt-BR" dirty="0" smtClean="0"/>
              <a:t>Aumento na interação e entrosamento dos</a:t>
            </a:r>
            <a:r>
              <a:rPr lang="pt-BR" baseline="0" dirty="0" smtClean="0"/>
              <a:t> profissionais</a:t>
            </a:r>
            <a:endParaRPr lang="pt-BR" dirty="0" smtClean="0"/>
          </a:p>
          <a:p>
            <a:pPr lvl="1" algn="just"/>
            <a:r>
              <a:rPr lang="pt-BR" dirty="0" smtClean="0"/>
              <a:t>Capacitação</a:t>
            </a:r>
          </a:p>
          <a:p>
            <a:pPr lvl="1" algn="just"/>
            <a:r>
              <a:rPr lang="pt-BR" dirty="0" smtClean="0"/>
              <a:t>Definição de atribuições</a:t>
            </a:r>
          </a:p>
          <a:p>
            <a:pPr lvl="1" algn="just"/>
            <a:r>
              <a:rPr lang="pt-BR" dirty="0" smtClean="0"/>
              <a:t>Cobrança de responsabilidades</a:t>
            </a:r>
          </a:p>
          <a:p>
            <a:pPr lvl="1" algn="just"/>
            <a:endParaRPr lang="pt-BR" dirty="0" smtClean="0"/>
          </a:p>
          <a:p>
            <a:pPr lvl="1" algn="just"/>
            <a:r>
              <a:rPr lang="pt-BR" b="1" dirty="0" smtClean="0"/>
              <a:t>Ganhos</a:t>
            </a:r>
            <a:r>
              <a:rPr lang="pt-BR" b="1" baseline="0" dirty="0" smtClean="0"/>
              <a:t> para o serviço</a:t>
            </a:r>
          </a:p>
          <a:p>
            <a:pPr lvl="1" algn="just"/>
            <a:r>
              <a:rPr lang="pt-BR" baseline="0" dirty="0" smtClean="0"/>
              <a:t>Mudança nos moldes de atendimento, com foco na prevenção</a:t>
            </a:r>
          </a:p>
          <a:p>
            <a:pPr lvl="1" algn="just"/>
            <a:r>
              <a:rPr lang="pt-BR" baseline="0" dirty="0" smtClean="0"/>
              <a:t>Pontapé inicial da implantação da ESF</a:t>
            </a:r>
          </a:p>
          <a:p>
            <a:pPr lvl="1" algn="just"/>
            <a:r>
              <a:rPr lang="pt-BR" baseline="0" dirty="0" smtClean="0"/>
              <a:t>Maior eficiência e economia de recursos, evitando gastos com medicações e exames para doenças que podem ser prevenidas.</a:t>
            </a:r>
            <a:endParaRPr lang="pt-BR" dirty="0" smtClean="0"/>
          </a:p>
          <a:p>
            <a:endParaRPr lang="pt-BR" b="1" dirty="0" smtClean="0"/>
          </a:p>
          <a:p>
            <a:r>
              <a:rPr lang="pt-BR" b="1" dirty="0" smtClean="0"/>
              <a:t>Ganhos</a:t>
            </a:r>
            <a:r>
              <a:rPr lang="pt-BR" b="1" baseline="0" dirty="0" smtClean="0"/>
              <a:t> para a comunidade</a:t>
            </a:r>
          </a:p>
          <a:p>
            <a:r>
              <a:rPr lang="pt-BR" b="0" baseline="0" dirty="0" smtClean="0"/>
              <a:t>Será a maior beneficiada pela intervenção</a:t>
            </a:r>
          </a:p>
          <a:p>
            <a:r>
              <a:rPr lang="pt-BR" b="0" baseline="0" dirty="0" smtClean="0"/>
              <a:t>Paciente terá um médico responsável ao qual saberá recorrer quando necessitar de auxílio, evitanto confusão de diagnósticos, exames desnecessários e interações medicamentosas perigosas.</a:t>
            </a:r>
          </a:p>
          <a:p>
            <a:r>
              <a:rPr lang="pt-BR" b="0" baseline="0" dirty="0" smtClean="0"/>
              <a:t>Melhoria na longitudinalidade do atendimento</a:t>
            </a:r>
          </a:p>
          <a:p>
            <a:r>
              <a:rPr lang="pt-BR" b="0" baseline="0" dirty="0" smtClean="0"/>
              <a:t>Maior economia, eficiencia e resolutividade nos serviços prestados.</a:t>
            </a:r>
          </a:p>
        </p:txBody>
      </p:sp>
      <p:sp>
        <p:nvSpPr>
          <p:cNvPr id="4" name="Slide Number Placeholder 3"/>
          <p:cNvSpPr>
            <a:spLocks noGrp="1"/>
          </p:cNvSpPr>
          <p:nvPr>
            <p:ph type="sldNum" sz="quarter" idx="10"/>
          </p:nvPr>
        </p:nvSpPr>
        <p:spPr/>
        <p:txBody>
          <a:bodyPr/>
          <a:lstStyle/>
          <a:p>
            <a:fld id="{7CE4EB9F-31BD-4D77-8CF3-7A11389BDCD9}" type="slidenum">
              <a:rPr lang="pt-BR" smtClean="0"/>
              <a:pPr/>
              <a:t>29</a:t>
            </a:fld>
            <a:endParaRPr lang="pt-B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b="1"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30</a:t>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sz="1200" b="1" kern="1200" dirty="0" smtClean="0">
                <a:solidFill>
                  <a:schemeClr val="tx1"/>
                </a:solidFill>
                <a:latin typeface="+mn-lt"/>
                <a:ea typeface="+mn-ea"/>
                <a:cs typeface="+mn-cs"/>
              </a:rPr>
              <a:t>População adscrita:</a:t>
            </a:r>
            <a:r>
              <a:rPr lang="pt-BR" sz="1200" kern="1200" dirty="0" smtClean="0">
                <a:solidFill>
                  <a:schemeClr val="tx1"/>
                </a:solidFill>
                <a:latin typeface="+mn-lt"/>
                <a:ea typeface="+mn-ea"/>
                <a:cs typeface="+mn-cs"/>
              </a:rPr>
              <a:t>Com relação à população da área adscrita, trata-se de uma população de aproximadamente 8.500 pessoas. Após a divisão da unidade, essa população passará a ser de aproximadamente 3.200 pessoas para a equipe I, que abrange a zona rural norte do município, e que será a unidade na qual atuarei. A população dessa área é composta basicamente por agricultores e seus familiares, que retiram o sustento do cultivo de fumo e/ou prestação de serviços como “peões” aos fazendeiros locais. Talvez o cultivo do fumo explique em parte o grande número de pacientes tabagistas presentes nessa população. O nível cultural e socioeconômico é muito baixo, sendo grande a proporção de analfabetos.</a:t>
            </a:r>
            <a:endParaRPr lang="pt-BR" b="1"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4</a:t>
            </a:fld>
            <a:endParaRPr lang="pt-B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b="1"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31</a:t>
            </a:fld>
            <a:endParaRPr lang="pt-B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endParaRPr lang="pt-BR" b="0" baseline="0" dirty="0" smtClean="0"/>
          </a:p>
        </p:txBody>
      </p:sp>
      <p:sp>
        <p:nvSpPr>
          <p:cNvPr id="4" name="Slide Number Placeholder 3"/>
          <p:cNvSpPr>
            <a:spLocks noGrp="1"/>
          </p:cNvSpPr>
          <p:nvPr>
            <p:ph type="sldNum" sz="quarter" idx="10"/>
          </p:nvPr>
        </p:nvSpPr>
        <p:spPr/>
        <p:txBody>
          <a:bodyPr/>
          <a:lstStyle/>
          <a:p>
            <a:fld id="{7CE4EB9F-31BD-4D77-8CF3-7A11389BDCD9}" type="slidenum">
              <a:rPr lang="pt-BR" smtClean="0"/>
              <a:pPr/>
              <a:t>32</a:t>
            </a:fld>
            <a:endParaRPr lang="pt-B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endParaRPr lang="pt-BR" b="0" baseline="0" dirty="0" smtClean="0"/>
          </a:p>
        </p:txBody>
      </p:sp>
      <p:sp>
        <p:nvSpPr>
          <p:cNvPr id="4" name="Slide Number Placeholder 3"/>
          <p:cNvSpPr>
            <a:spLocks noGrp="1"/>
          </p:cNvSpPr>
          <p:nvPr>
            <p:ph type="sldNum" sz="quarter" idx="10"/>
          </p:nvPr>
        </p:nvSpPr>
        <p:spPr/>
        <p:txBody>
          <a:bodyPr/>
          <a:lstStyle/>
          <a:p>
            <a:fld id="{7CE4EB9F-31BD-4D77-8CF3-7A11389BDCD9}" type="slidenum">
              <a:rPr lang="pt-BR" smtClean="0"/>
              <a:pPr/>
              <a:t>33</a:t>
            </a:fld>
            <a:endParaRPr lang="pt-B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endParaRPr lang="pt-BR" b="0" baseline="0" dirty="0" smtClean="0"/>
          </a:p>
        </p:txBody>
      </p:sp>
      <p:sp>
        <p:nvSpPr>
          <p:cNvPr id="4" name="Slide Number Placeholder 3"/>
          <p:cNvSpPr>
            <a:spLocks noGrp="1"/>
          </p:cNvSpPr>
          <p:nvPr>
            <p:ph type="sldNum" sz="quarter" idx="10"/>
          </p:nvPr>
        </p:nvSpPr>
        <p:spPr/>
        <p:txBody>
          <a:bodyPr/>
          <a:lstStyle/>
          <a:p>
            <a:fld id="{7CE4EB9F-31BD-4D77-8CF3-7A11389BDCD9}" type="slidenum">
              <a:rPr lang="pt-BR" smtClean="0"/>
              <a:pPr/>
              <a:t>34</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b="1"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5</a:t>
            </a:fld>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b="1"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6</a:t>
            </a:fld>
            <a:endParaRPr 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sz="1200" kern="1200" dirty="0" smtClean="0">
                <a:solidFill>
                  <a:schemeClr val="tx1"/>
                </a:solidFill>
                <a:latin typeface="+mn-lt"/>
                <a:ea typeface="+mn-ea"/>
                <a:cs typeface="+mn-cs"/>
              </a:rPr>
              <a:t>Em Relação à Saúde da Criança, oficialmente não há a realização de puericultura ou qualquer outra ação programática focada na atenção infantil, apenas atendimento por livre demanda. Não há registros específicos que permitam avaliar dados para obtermos indicadores da qualidade da atenção à criança. Também não há qualquer planejamento ou monitoramento das ações e nem atividades de educação em saúde. De forma a contribuir para ampliar a cobertura e melhorar a qualidade da atenção à Saúde da Criança, devemos iniciar, o mais brevemente possível, atendimento de puericultura.</a:t>
            </a:r>
          </a:p>
          <a:p>
            <a:r>
              <a:rPr lang="pt-BR" sz="1200" b="0" kern="1200" dirty="0" smtClean="0">
                <a:solidFill>
                  <a:schemeClr val="tx1"/>
                </a:solidFill>
                <a:latin typeface="+mn-lt"/>
                <a:ea typeface="+mn-ea"/>
                <a:cs typeface="+mn-cs"/>
              </a:rPr>
              <a:t>OBS: mortalidade infantil 2010:</a:t>
            </a:r>
            <a:r>
              <a:rPr lang="pt-BR" sz="1200" b="0" kern="1200" baseline="0" dirty="0" smtClean="0">
                <a:solidFill>
                  <a:schemeClr val="tx1"/>
                </a:solidFill>
                <a:latin typeface="+mn-lt"/>
                <a:ea typeface="+mn-ea"/>
                <a:cs typeface="+mn-cs"/>
              </a:rPr>
              <a:t> 7,24 óbitos /1000 menores de 1 ano.</a:t>
            </a:r>
            <a:endParaRPr lang="pt-BR" b="0"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7</a:t>
            </a:fld>
            <a:endParaRPr 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b="1"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8</a:t>
            </a:fld>
            <a:endParaRPr 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dirty="0" smtClean="0"/>
              <a:t>período de 3 meses: (Agosto a outubro/14) </a:t>
            </a:r>
            <a:endParaRPr lang="pt-BR" b="1"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9</a:t>
            </a:fld>
            <a:endParaRPr 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BR" b="1" dirty="0" smtClean="0"/>
              <a:t>Avaliação e Monitoramento</a:t>
            </a:r>
            <a:r>
              <a:rPr lang="pt-BR" dirty="0" smtClean="0"/>
              <a:t>• Monitoramento e avaliação periódica das metas estabelecidas</a:t>
            </a:r>
          </a:p>
          <a:p>
            <a:r>
              <a:rPr lang="pt-BR" b="1" dirty="0" smtClean="0"/>
              <a:t>Organização e Gestão do Serviço</a:t>
            </a:r>
            <a:r>
              <a:rPr lang="pt-BR" dirty="0" smtClean="0"/>
              <a:t>• Cadastro de crianças de 0-72 meses;• Organização da demanda através de agendamento;• Realização de busca ativa;• Definição das atribuições;;• Organização dos materiais para realização das ações;• Realização de preenchimento dos formulários efichas. </a:t>
            </a:r>
            <a:r>
              <a:rPr lang="pt-BR" b="1" dirty="0" smtClean="0"/>
              <a:t>Engajamento Público</a:t>
            </a:r>
            <a:r>
              <a:rPr lang="pt-BR" dirty="0" smtClean="0"/>
              <a:t>• Esclarecimento à comunidade e aos pais ou responsáveis sobre a atenção à saúde da criança na UBS;• Orientação aos pais ou responsáveis sobre o aleitamento materno, importância da puericultura, curva do crescimento, teste do pezinho,vacinas e avaliação de risco.</a:t>
            </a:r>
          </a:p>
          <a:p>
            <a:r>
              <a:rPr lang="pt-BR" dirty="0" smtClean="0"/>
              <a:t> </a:t>
            </a:r>
            <a:r>
              <a:rPr lang="pt-BR" b="1" dirty="0" smtClean="0"/>
              <a:t>Qualificação da Prática Clínica.</a:t>
            </a:r>
            <a:r>
              <a:rPr lang="pt-BR" b="1" baseline="0" dirty="0" smtClean="0"/>
              <a:t> </a:t>
            </a:r>
            <a:r>
              <a:rPr lang="pt-BR" b="0" baseline="0" dirty="0" smtClean="0"/>
              <a:t>Treinamento dos técnicos de enfermagem para avaliação e registro dos dados antropométricos. </a:t>
            </a:r>
            <a:r>
              <a:rPr lang="pt-BR" dirty="0" smtClean="0"/>
              <a:t>• Treinamento de pessoal da recepção para acolhimento e agendamento;• Capacitação dos ACS para desenvolver atividades junto à comunidade. </a:t>
            </a:r>
            <a:endParaRPr lang="pt-BR" b="1" dirty="0"/>
          </a:p>
        </p:txBody>
      </p:sp>
      <p:sp>
        <p:nvSpPr>
          <p:cNvPr id="4" name="Slide Number Placeholder 3"/>
          <p:cNvSpPr>
            <a:spLocks noGrp="1"/>
          </p:cNvSpPr>
          <p:nvPr>
            <p:ph type="sldNum" sz="quarter" idx="10"/>
          </p:nvPr>
        </p:nvSpPr>
        <p:spPr/>
        <p:txBody>
          <a:bodyPr/>
          <a:lstStyle/>
          <a:p>
            <a:fld id="{7CE4EB9F-31BD-4D77-8CF3-7A11389BDCD9}" type="slidenum">
              <a:rPr lang="pt-BR" smtClean="0"/>
              <a:pPr/>
              <a:t>10</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pt-B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pt-BR"/>
          </a:p>
        </p:txBody>
      </p:sp>
      <p:sp>
        <p:nvSpPr>
          <p:cNvPr id="4" name="Date Placeholder 3"/>
          <p:cNvSpPr>
            <a:spLocks noGrp="1"/>
          </p:cNvSpPr>
          <p:nvPr>
            <p:ph type="dt" sz="half" idx="10"/>
          </p:nvPr>
        </p:nvSpPr>
        <p:spPr/>
        <p:txBody>
          <a:bodyPr/>
          <a:lstStyle/>
          <a:p>
            <a:fld id="{F559C1B9-00A6-4F32-B36E-926C7855B493}" type="datetimeFigureOut">
              <a:rPr lang="pt-BR" smtClean="0"/>
              <a:pPr/>
              <a:t>20/06/2015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6A64F87-51A6-471A-BA29-A8C4C626DAF0}"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10"/>
          </p:nvPr>
        </p:nvSpPr>
        <p:spPr/>
        <p:txBody>
          <a:bodyPr/>
          <a:lstStyle/>
          <a:p>
            <a:fld id="{F559C1B9-00A6-4F32-B36E-926C7855B493}" type="datetimeFigureOut">
              <a:rPr lang="pt-BR" smtClean="0"/>
              <a:pPr/>
              <a:t>20/06/2015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6A64F87-51A6-471A-BA29-A8C4C626DAF0}"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pt-B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10"/>
          </p:nvPr>
        </p:nvSpPr>
        <p:spPr/>
        <p:txBody>
          <a:bodyPr/>
          <a:lstStyle/>
          <a:p>
            <a:fld id="{F559C1B9-00A6-4F32-B36E-926C7855B493}" type="datetimeFigureOut">
              <a:rPr lang="pt-BR" smtClean="0"/>
              <a:pPr/>
              <a:t>20/06/2015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6A64F87-51A6-471A-BA29-A8C4C626DAF0}"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10"/>
          </p:nvPr>
        </p:nvSpPr>
        <p:spPr/>
        <p:txBody>
          <a:bodyPr/>
          <a:lstStyle/>
          <a:p>
            <a:fld id="{F559C1B9-00A6-4F32-B36E-926C7855B493}" type="datetimeFigureOut">
              <a:rPr lang="pt-BR" smtClean="0"/>
              <a:pPr/>
              <a:t>20/06/2015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6A64F87-51A6-471A-BA29-A8C4C626DAF0}"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pt-B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59C1B9-00A6-4F32-B36E-926C7855B493}" type="datetimeFigureOut">
              <a:rPr lang="pt-BR" smtClean="0"/>
              <a:pPr/>
              <a:t>20/06/2015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6A64F87-51A6-471A-BA29-A8C4C626DAF0}"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Date Placeholder 4"/>
          <p:cNvSpPr>
            <a:spLocks noGrp="1"/>
          </p:cNvSpPr>
          <p:nvPr>
            <p:ph type="dt" sz="half" idx="10"/>
          </p:nvPr>
        </p:nvSpPr>
        <p:spPr/>
        <p:txBody>
          <a:bodyPr/>
          <a:lstStyle/>
          <a:p>
            <a:fld id="{F559C1B9-00A6-4F32-B36E-926C7855B493}" type="datetimeFigureOut">
              <a:rPr lang="pt-BR" smtClean="0"/>
              <a:pPr/>
              <a:t>20/06/2015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6A64F87-51A6-471A-BA29-A8C4C626DAF0}"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pt-B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7" name="Date Placeholder 6"/>
          <p:cNvSpPr>
            <a:spLocks noGrp="1"/>
          </p:cNvSpPr>
          <p:nvPr>
            <p:ph type="dt" sz="half" idx="10"/>
          </p:nvPr>
        </p:nvSpPr>
        <p:spPr/>
        <p:txBody>
          <a:bodyPr/>
          <a:lstStyle/>
          <a:p>
            <a:fld id="{F559C1B9-00A6-4F32-B36E-926C7855B493}" type="datetimeFigureOut">
              <a:rPr lang="pt-BR" smtClean="0"/>
              <a:pPr/>
              <a:t>20/06/2015</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C6A64F87-51A6-471A-BA29-A8C4C626DAF0}"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Date Placeholder 2"/>
          <p:cNvSpPr>
            <a:spLocks noGrp="1"/>
          </p:cNvSpPr>
          <p:nvPr>
            <p:ph type="dt" sz="half" idx="10"/>
          </p:nvPr>
        </p:nvSpPr>
        <p:spPr/>
        <p:txBody>
          <a:bodyPr/>
          <a:lstStyle/>
          <a:p>
            <a:fld id="{F559C1B9-00A6-4F32-B36E-926C7855B493}" type="datetimeFigureOut">
              <a:rPr lang="pt-BR" smtClean="0"/>
              <a:pPr/>
              <a:t>20/06/2015</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C6A64F87-51A6-471A-BA29-A8C4C626DAF0}"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59C1B9-00A6-4F32-B36E-926C7855B493}" type="datetimeFigureOut">
              <a:rPr lang="pt-BR" smtClean="0"/>
              <a:pPr/>
              <a:t>20/06/2015</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C6A64F87-51A6-471A-BA29-A8C4C626DAF0}"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pt-B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59C1B9-00A6-4F32-B36E-926C7855B493}" type="datetimeFigureOut">
              <a:rPr lang="pt-BR" smtClean="0"/>
              <a:pPr/>
              <a:t>20/06/2015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6A64F87-51A6-471A-BA29-A8C4C626DAF0}"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pt-B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59C1B9-00A6-4F32-B36E-926C7855B493}" type="datetimeFigureOut">
              <a:rPr lang="pt-BR" smtClean="0"/>
              <a:pPr/>
              <a:t>20/06/2015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6A64F87-51A6-471A-BA29-A8C4C626DAF0}"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pt-B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59C1B9-00A6-4F32-B36E-926C7855B493}" type="datetimeFigureOut">
              <a:rPr lang="pt-BR" smtClean="0"/>
              <a:pPr/>
              <a:t>20/06/2015</a:t>
            </a:fld>
            <a:endParaRPr lang="pt-B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A64F87-51A6-471A-BA29-A8C4C626DAF0}"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1" y="0"/>
            <a:ext cx="9144000" cy="69342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395536" y="548680"/>
            <a:ext cx="1571636" cy="1542260"/>
          </a:xfrm>
          <a:prstGeom prst="rect">
            <a:avLst/>
          </a:prstGeom>
          <a:noFill/>
          <a:ln w="9525">
            <a:noFill/>
            <a:miter lim="800000"/>
            <a:headEnd/>
            <a:tailEnd/>
          </a:ln>
          <a:effectLst/>
        </p:spPr>
      </p:pic>
      <p:sp>
        <p:nvSpPr>
          <p:cNvPr id="2" name="Title 1"/>
          <p:cNvSpPr>
            <a:spLocks noGrp="1"/>
          </p:cNvSpPr>
          <p:nvPr>
            <p:ph type="ctrTitle"/>
          </p:nvPr>
        </p:nvSpPr>
        <p:spPr>
          <a:xfrm>
            <a:off x="714348" y="2714620"/>
            <a:ext cx="7772400" cy="1357322"/>
          </a:xfrm>
        </p:spPr>
        <p:txBody>
          <a:bodyPr>
            <a:noAutofit/>
          </a:bodyPr>
          <a:lstStyle/>
          <a:p>
            <a:r>
              <a:rPr lang="pt-BR" sz="2800" b="1" dirty="0">
                <a:solidFill>
                  <a:schemeClr val="accent6">
                    <a:lumMod val="75000"/>
                  </a:schemeClr>
                </a:solidFill>
              </a:rPr>
              <a:t>MELHORIA DA ATENÇÃO À SAÚDE DA CRIANÇA DE ZERO A SETENTA E DOIS MESES, NA UBS LAGOA DOS COCOS, JARDIM DO MULATO/PIAUÍ</a:t>
            </a:r>
            <a:endParaRPr lang="pt-BR" sz="2800" b="1" dirty="0">
              <a:solidFill>
                <a:schemeClr val="accent6">
                  <a:lumMod val="75000"/>
                </a:schemeClr>
              </a:solidFill>
            </a:endParaRPr>
          </a:p>
        </p:txBody>
      </p:sp>
      <p:sp>
        <p:nvSpPr>
          <p:cNvPr id="3" name="Subtitle 2"/>
          <p:cNvSpPr>
            <a:spLocks noGrp="1"/>
          </p:cNvSpPr>
          <p:nvPr>
            <p:ph type="subTitle" idx="1"/>
          </p:nvPr>
        </p:nvSpPr>
        <p:spPr>
          <a:xfrm>
            <a:off x="1357290" y="4857760"/>
            <a:ext cx="6400800" cy="1752600"/>
          </a:xfrm>
        </p:spPr>
        <p:txBody>
          <a:bodyPr/>
          <a:lstStyle/>
          <a:p>
            <a:r>
              <a:rPr lang="en-US" sz="2600" dirty="0" smtClean="0">
                <a:solidFill>
                  <a:schemeClr val="tx1"/>
                </a:solidFill>
              </a:rPr>
              <a:t>LEYANIS FIGUEREDO SOLANO</a:t>
            </a:r>
            <a:endParaRPr lang="pt-BR" sz="2600" dirty="0" smtClean="0">
              <a:solidFill>
                <a:schemeClr val="tx1"/>
              </a:solidFill>
            </a:endParaRPr>
          </a:p>
          <a:p>
            <a:r>
              <a:rPr lang="pt-BR" dirty="0" smtClean="0"/>
              <a:t> </a:t>
            </a:r>
          </a:p>
          <a:p>
            <a:r>
              <a:rPr lang="pt-BR" sz="2400" dirty="0" smtClean="0">
                <a:solidFill>
                  <a:schemeClr val="accent6">
                    <a:lumMod val="75000"/>
                  </a:schemeClr>
                </a:solidFill>
              </a:rPr>
              <a:t>Orientador: </a:t>
            </a:r>
            <a:r>
              <a:rPr lang="pt-BR" sz="2400" dirty="0" smtClean="0">
                <a:solidFill>
                  <a:schemeClr val="accent6">
                    <a:lumMod val="75000"/>
                  </a:schemeClr>
                </a:solidFill>
              </a:rPr>
              <a:t>Clodoaldo Penha </a:t>
            </a:r>
            <a:r>
              <a:rPr lang="pt-BR" sz="2400" dirty="0" err="1" smtClean="0">
                <a:solidFill>
                  <a:schemeClr val="accent6">
                    <a:lumMod val="75000"/>
                  </a:schemeClr>
                </a:solidFill>
              </a:rPr>
              <a:t>Antoniassi</a:t>
            </a:r>
            <a:endParaRPr lang="pt-BR" sz="2400" dirty="0">
              <a:solidFill>
                <a:schemeClr val="accent6">
                  <a:lumMod val="75000"/>
                </a:schemeClr>
              </a:solidFill>
            </a:endParaRPr>
          </a:p>
        </p:txBody>
      </p:sp>
      <p:sp>
        <p:nvSpPr>
          <p:cNvPr id="6" name="Retângulo 5"/>
          <p:cNvSpPr/>
          <p:nvPr/>
        </p:nvSpPr>
        <p:spPr>
          <a:xfrm>
            <a:off x="2411760" y="548680"/>
            <a:ext cx="4572000" cy="1631216"/>
          </a:xfrm>
          <a:prstGeom prst="rect">
            <a:avLst/>
          </a:prstGeom>
        </p:spPr>
        <p:txBody>
          <a:bodyPr>
            <a:spAutoFit/>
          </a:bodyPr>
          <a:lstStyle/>
          <a:p>
            <a:pPr algn="ctr"/>
            <a:r>
              <a:rPr lang="pt-BR" sz="2000" b="1" dirty="0" smtClean="0"/>
              <a:t>UNIVERSIDADE FEDERAL DE PELOTAS</a:t>
            </a:r>
            <a:br>
              <a:rPr lang="pt-BR" sz="2000" b="1" dirty="0" smtClean="0"/>
            </a:br>
            <a:r>
              <a:rPr lang="pt-BR" sz="2000" b="1" dirty="0" smtClean="0"/>
              <a:t>UNIVERSIDADE ABERTA DO SUS</a:t>
            </a:r>
            <a:br>
              <a:rPr lang="pt-BR" sz="2000" b="1" dirty="0" smtClean="0"/>
            </a:br>
            <a:r>
              <a:rPr lang="pt-BR" sz="2000" b="1" dirty="0" smtClean="0"/>
              <a:t>ESPECIALIZAÇÃO EM SAÚDE DA FAMÍLIA</a:t>
            </a:r>
            <a:br>
              <a:rPr lang="pt-BR" sz="2000" b="1" dirty="0" smtClean="0"/>
            </a:br>
            <a:r>
              <a:rPr lang="pt-BR" sz="2000" b="1" dirty="0" smtClean="0"/>
              <a:t>MODALIDADE À DISTÂNCIA</a:t>
            </a:r>
            <a:br>
              <a:rPr lang="pt-BR" sz="2000" b="1" dirty="0" smtClean="0"/>
            </a:br>
            <a:r>
              <a:rPr lang="pt-BR" sz="2000" b="1" dirty="0" smtClean="0"/>
              <a:t>TURMA </a:t>
            </a:r>
            <a:r>
              <a:rPr lang="pt-BR" sz="2000" b="1" dirty="0" smtClean="0"/>
              <a:t>7</a:t>
            </a:r>
            <a:endParaRPr lang="pt-BR" sz="2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pt-BR" b="1" dirty="0" smtClean="0">
                <a:solidFill>
                  <a:schemeClr val="accent6">
                    <a:lumMod val="75000"/>
                  </a:schemeClr>
                </a:solidFill>
              </a:rPr>
              <a:t>Metodologia</a:t>
            </a:r>
            <a:endParaRPr lang="pt-BR" dirty="0"/>
          </a:p>
        </p:txBody>
      </p:sp>
      <p:sp>
        <p:nvSpPr>
          <p:cNvPr id="3" name="Content Placeholder 2"/>
          <p:cNvSpPr>
            <a:spLocks noGrp="1"/>
          </p:cNvSpPr>
          <p:nvPr>
            <p:ph idx="1"/>
          </p:nvPr>
        </p:nvSpPr>
        <p:spPr/>
        <p:txBody>
          <a:bodyPr/>
          <a:lstStyle/>
          <a:p>
            <a:pPr algn="just"/>
            <a:r>
              <a:rPr lang="pt-BR" b="1" dirty="0" smtClean="0"/>
              <a:t>Ações:</a:t>
            </a:r>
          </a:p>
          <a:p>
            <a:pPr lvl="1" algn="just"/>
            <a:r>
              <a:rPr lang="pt-BR" dirty="0" smtClean="0"/>
              <a:t>Monitoramento e Avaliação</a:t>
            </a:r>
          </a:p>
          <a:p>
            <a:pPr lvl="1" algn="just"/>
            <a:r>
              <a:rPr lang="pt-BR" dirty="0" smtClean="0"/>
              <a:t>Organização e Gestão do Serviço </a:t>
            </a:r>
          </a:p>
          <a:p>
            <a:pPr lvl="1" algn="just"/>
            <a:r>
              <a:rPr lang="pt-BR" dirty="0" smtClean="0"/>
              <a:t>Engajamento Público</a:t>
            </a:r>
          </a:p>
          <a:p>
            <a:pPr lvl="1" algn="just"/>
            <a:r>
              <a:rPr lang="pt-BR" dirty="0" smtClean="0"/>
              <a:t>Qualificação da Prática Clínica</a:t>
            </a:r>
          </a:p>
          <a:p>
            <a:pPr lvl="1" algn="just"/>
            <a:endParaRPr lang="pt-BR" dirty="0" smtClean="0"/>
          </a:p>
          <a:p>
            <a:pPr lvl="1" algn="just"/>
            <a:endParaRPr lang="pt-BR"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pt-BR" b="1" dirty="0" smtClean="0">
                <a:solidFill>
                  <a:schemeClr val="accent6">
                    <a:lumMod val="75000"/>
                  </a:schemeClr>
                </a:solidFill>
              </a:rPr>
              <a:t>Metodologia</a:t>
            </a:r>
            <a:endParaRPr lang="pt-BR" dirty="0"/>
          </a:p>
        </p:txBody>
      </p:sp>
      <p:sp>
        <p:nvSpPr>
          <p:cNvPr id="3" name="Content Placeholder 2"/>
          <p:cNvSpPr>
            <a:spLocks noGrp="1"/>
          </p:cNvSpPr>
          <p:nvPr>
            <p:ph idx="1"/>
          </p:nvPr>
        </p:nvSpPr>
        <p:spPr/>
        <p:txBody>
          <a:bodyPr>
            <a:normAutofit/>
          </a:bodyPr>
          <a:lstStyle/>
          <a:p>
            <a:pPr marL="285750" lvl="0" indent="-285750">
              <a:spcBef>
                <a:spcPts val="0"/>
              </a:spcBef>
            </a:pPr>
            <a:r>
              <a:rPr lang="pt-BR" sz="2000" dirty="0">
                <a:solidFill>
                  <a:srgbClr val="4F81BD">
                    <a:lumMod val="75000"/>
                  </a:srgbClr>
                </a:solidFill>
                <a:latin typeface="Arial" panose="020B0604020202020204" pitchFamily="34" charset="0"/>
                <a:cs typeface="Arial" panose="020B0604020202020204" pitchFamily="34" charset="0"/>
              </a:rPr>
              <a:t>Cadastro das crianças de 0-72 meses</a:t>
            </a:r>
            <a:r>
              <a:rPr lang="pt-BR" sz="2000" dirty="0" smtClean="0">
                <a:solidFill>
                  <a:srgbClr val="4F81BD">
                    <a:lumMod val="75000"/>
                  </a:srgbClr>
                </a:solidFill>
                <a:latin typeface="Arial" panose="020B0604020202020204" pitchFamily="34" charset="0"/>
                <a:cs typeface="Arial" panose="020B0604020202020204" pitchFamily="34" charset="0"/>
              </a:rPr>
              <a:t>;</a:t>
            </a:r>
          </a:p>
          <a:p>
            <a:pPr marL="285750" lvl="0" indent="-285750">
              <a:spcBef>
                <a:spcPts val="0"/>
              </a:spcBef>
            </a:pPr>
            <a:r>
              <a:rPr lang="pt-BR" sz="2000" dirty="0">
                <a:solidFill>
                  <a:srgbClr val="4F81BD">
                    <a:lumMod val="75000"/>
                  </a:srgbClr>
                </a:solidFill>
                <a:latin typeface="Arial" panose="020B0604020202020204" pitchFamily="34" charset="0"/>
                <a:cs typeface="Arial" panose="020B0604020202020204" pitchFamily="34" charset="0"/>
              </a:rPr>
              <a:t>Utilização do caderno 33 do Ministério da </a:t>
            </a:r>
            <a:r>
              <a:rPr lang="pt-BR" sz="2000" dirty="0" smtClean="0">
                <a:solidFill>
                  <a:srgbClr val="4F81BD">
                    <a:lumMod val="75000"/>
                  </a:srgbClr>
                </a:solidFill>
                <a:latin typeface="Arial" panose="020B0604020202020204" pitchFamily="34" charset="0"/>
                <a:cs typeface="Arial" panose="020B0604020202020204" pitchFamily="34" charset="0"/>
              </a:rPr>
              <a:t>Saúde;</a:t>
            </a:r>
            <a:endParaRPr lang="pt-BR" sz="2000" dirty="0">
              <a:solidFill>
                <a:srgbClr val="4F81BD">
                  <a:lumMod val="75000"/>
                </a:srgbClr>
              </a:solidFill>
              <a:latin typeface="Arial" panose="020B0604020202020204" pitchFamily="34" charset="0"/>
              <a:cs typeface="Arial" panose="020B0604020202020204" pitchFamily="34" charset="0"/>
            </a:endParaRPr>
          </a:p>
          <a:p>
            <a:pPr marL="285750" lvl="0" indent="-285750">
              <a:spcBef>
                <a:spcPts val="0"/>
              </a:spcBef>
            </a:pPr>
            <a:r>
              <a:rPr lang="pt-BR" sz="2000" dirty="0">
                <a:solidFill>
                  <a:srgbClr val="4F81BD">
                    <a:lumMod val="75000"/>
                  </a:srgbClr>
                </a:solidFill>
                <a:latin typeface="Arial" panose="020B0604020202020204" pitchFamily="34" charset="0"/>
                <a:cs typeface="Arial" panose="020B0604020202020204" pitchFamily="34" charset="0"/>
              </a:rPr>
              <a:t>Organização do </a:t>
            </a:r>
            <a:r>
              <a:rPr lang="pt-BR" sz="2000" dirty="0" smtClean="0">
                <a:solidFill>
                  <a:srgbClr val="4F81BD">
                    <a:lumMod val="75000"/>
                  </a:srgbClr>
                </a:solidFill>
                <a:latin typeface="Arial" panose="020B0604020202020204" pitchFamily="34" charset="0"/>
                <a:cs typeface="Arial" panose="020B0604020202020204" pitchFamily="34" charset="0"/>
              </a:rPr>
              <a:t>atendimento;</a:t>
            </a:r>
            <a:endParaRPr lang="pt-BR" sz="2000" dirty="0">
              <a:solidFill>
                <a:srgbClr val="4F81BD">
                  <a:lumMod val="75000"/>
                </a:srgbClr>
              </a:solidFill>
              <a:latin typeface="Arial" panose="020B0604020202020204" pitchFamily="34" charset="0"/>
              <a:cs typeface="Arial" panose="020B0604020202020204" pitchFamily="34" charset="0"/>
            </a:endParaRPr>
          </a:p>
          <a:p>
            <a:pPr marL="285750" lvl="0" indent="-285750">
              <a:spcBef>
                <a:spcPts val="0"/>
              </a:spcBef>
            </a:pPr>
            <a:r>
              <a:rPr lang="pt-BR" sz="2000" dirty="0">
                <a:solidFill>
                  <a:srgbClr val="4F81BD">
                    <a:lumMod val="75000"/>
                  </a:srgbClr>
                </a:solidFill>
                <a:latin typeface="Arial" panose="020B0604020202020204" pitchFamily="34" charset="0"/>
                <a:cs typeface="Arial" panose="020B0604020202020204" pitchFamily="34" charset="0"/>
              </a:rPr>
              <a:t>Realização de busca ativa;</a:t>
            </a:r>
          </a:p>
          <a:p>
            <a:pPr marL="285750" lvl="0" indent="-285750">
              <a:spcBef>
                <a:spcPts val="0"/>
              </a:spcBef>
            </a:pPr>
            <a:r>
              <a:rPr lang="pt-BR" sz="2000" dirty="0">
                <a:solidFill>
                  <a:srgbClr val="4F81BD">
                    <a:lumMod val="75000"/>
                  </a:srgbClr>
                </a:solidFill>
                <a:latin typeface="Arial" panose="020B0604020202020204" pitchFamily="34" charset="0"/>
                <a:cs typeface="Arial" panose="020B0604020202020204" pitchFamily="34" charset="0"/>
              </a:rPr>
              <a:t>Realização de consulta na primeira semana de vida;</a:t>
            </a:r>
          </a:p>
          <a:p>
            <a:pPr marL="285750" lvl="0" indent="-285750">
              <a:spcBef>
                <a:spcPts val="0"/>
              </a:spcBef>
            </a:pPr>
            <a:r>
              <a:rPr lang="pt-BR" sz="2000" dirty="0">
                <a:solidFill>
                  <a:srgbClr val="4F81BD">
                    <a:lumMod val="75000"/>
                  </a:srgbClr>
                </a:solidFill>
                <a:latin typeface="Arial" panose="020B0604020202020204" pitchFamily="34" charset="0"/>
                <a:cs typeface="Arial" panose="020B0604020202020204" pitchFamily="34" charset="0"/>
              </a:rPr>
              <a:t>Definição de atribuições;</a:t>
            </a:r>
          </a:p>
          <a:p>
            <a:pPr marL="285750" lvl="0" indent="-285750">
              <a:spcBef>
                <a:spcPts val="0"/>
              </a:spcBef>
            </a:pPr>
            <a:r>
              <a:rPr lang="pt-BR" sz="2000" dirty="0">
                <a:solidFill>
                  <a:srgbClr val="4F81BD">
                    <a:lumMod val="75000"/>
                  </a:srgbClr>
                </a:solidFill>
                <a:latin typeface="Arial" panose="020B0604020202020204" pitchFamily="34" charset="0"/>
                <a:cs typeface="Arial" panose="020B0604020202020204" pitchFamily="34" charset="0"/>
              </a:rPr>
              <a:t>Elaboração de material impresso;</a:t>
            </a:r>
          </a:p>
          <a:p>
            <a:pPr marL="285750" lvl="0" indent="-285750">
              <a:spcBef>
                <a:spcPts val="0"/>
              </a:spcBef>
            </a:pPr>
            <a:r>
              <a:rPr lang="pt-BR" sz="2000" dirty="0">
                <a:solidFill>
                  <a:srgbClr val="4F81BD">
                    <a:lumMod val="75000"/>
                  </a:srgbClr>
                </a:solidFill>
                <a:latin typeface="Arial" panose="020B0604020202020204" pitchFamily="34" charset="0"/>
                <a:cs typeface="Arial" panose="020B0604020202020204" pitchFamily="34" charset="0"/>
              </a:rPr>
              <a:t>Vinculação de vacinação à puericultura;</a:t>
            </a:r>
          </a:p>
          <a:p>
            <a:pPr marL="285750" lvl="0" indent="-285750">
              <a:spcBef>
                <a:spcPts val="0"/>
              </a:spcBef>
            </a:pPr>
            <a:r>
              <a:rPr lang="pt-BR" sz="2000" dirty="0">
                <a:solidFill>
                  <a:srgbClr val="4F81BD">
                    <a:lumMod val="75000"/>
                  </a:srgbClr>
                </a:solidFill>
                <a:latin typeface="Arial" panose="020B0604020202020204" pitchFamily="34" charset="0"/>
                <a:cs typeface="Arial" panose="020B0604020202020204" pitchFamily="34" charset="0"/>
              </a:rPr>
              <a:t>Suplementação de ferro;</a:t>
            </a:r>
          </a:p>
          <a:p>
            <a:pPr marL="285750" lvl="0" indent="-285750">
              <a:spcBef>
                <a:spcPts val="0"/>
              </a:spcBef>
            </a:pPr>
            <a:r>
              <a:rPr lang="pt-BR" sz="2000" dirty="0" smtClean="0">
                <a:solidFill>
                  <a:srgbClr val="4F81BD">
                    <a:lumMod val="75000"/>
                  </a:srgbClr>
                </a:solidFill>
                <a:latin typeface="Arial" panose="020B0604020202020204" pitchFamily="34" charset="0"/>
                <a:cs typeface="Arial" panose="020B0604020202020204" pitchFamily="34" charset="0"/>
              </a:rPr>
              <a:t>Preenchimento </a:t>
            </a:r>
            <a:r>
              <a:rPr lang="pt-BR" sz="2000" dirty="0">
                <a:solidFill>
                  <a:srgbClr val="4F81BD">
                    <a:lumMod val="75000"/>
                  </a:srgbClr>
                </a:solidFill>
                <a:latin typeface="Arial" panose="020B0604020202020204" pitchFamily="34" charset="0"/>
                <a:cs typeface="Arial" panose="020B0604020202020204" pitchFamily="34" charset="0"/>
              </a:rPr>
              <a:t>das fichas-espelhos;</a:t>
            </a:r>
          </a:p>
          <a:p>
            <a:pPr marL="285750" lvl="0" indent="-285750">
              <a:spcBef>
                <a:spcPts val="0"/>
              </a:spcBef>
            </a:pPr>
            <a:r>
              <a:rPr lang="pt-BR" sz="2000" dirty="0">
                <a:solidFill>
                  <a:srgbClr val="4F81BD">
                    <a:lumMod val="75000"/>
                  </a:srgbClr>
                </a:solidFill>
                <a:latin typeface="Arial" panose="020B0604020202020204" pitchFamily="34" charset="0"/>
                <a:cs typeface="Arial" panose="020B0604020202020204" pitchFamily="34" charset="0"/>
              </a:rPr>
              <a:t>Esclarecimento à comunidade sobre a intervenção;</a:t>
            </a:r>
          </a:p>
          <a:p>
            <a:pPr marL="285750" lvl="0" indent="-285750">
              <a:spcBef>
                <a:spcPts val="0"/>
              </a:spcBef>
            </a:pPr>
            <a:r>
              <a:rPr lang="pt-BR" sz="2000" dirty="0">
                <a:solidFill>
                  <a:srgbClr val="4F81BD">
                    <a:lumMod val="75000"/>
                  </a:srgbClr>
                </a:solidFill>
                <a:latin typeface="Arial" panose="020B0604020202020204" pitchFamily="34" charset="0"/>
                <a:cs typeface="Arial" panose="020B0604020202020204" pitchFamily="34" charset="0"/>
              </a:rPr>
              <a:t>Orientações aos familiares;</a:t>
            </a:r>
          </a:p>
          <a:p>
            <a:pPr marL="285750" lvl="0" indent="-285750">
              <a:spcBef>
                <a:spcPts val="0"/>
              </a:spcBef>
            </a:pPr>
            <a:r>
              <a:rPr lang="pt-BR" sz="2000" dirty="0">
                <a:solidFill>
                  <a:srgbClr val="4F81BD">
                    <a:lumMod val="75000"/>
                  </a:srgbClr>
                </a:solidFill>
                <a:latin typeface="Arial" panose="020B0604020202020204" pitchFamily="34" charset="0"/>
                <a:cs typeface="Arial" panose="020B0604020202020204" pitchFamily="34" charset="0"/>
              </a:rPr>
              <a:t>Capacitação da equipe</a:t>
            </a:r>
            <a:endParaRPr lang="pt-BR"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pPr algn="l"/>
            <a:r>
              <a:rPr lang="pt-BR" b="1" dirty="0" smtClean="0">
                <a:solidFill>
                  <a:schemeClr val="accent6">
                    <a:lumMod val="75000"/>
                  </a:schemeClr>
                </a:solidFill>
              </a:rPr>
              <a:t>Objetivos, Metas e Resultados</a:t>
            </a:r>
            <a:endParaRPr lang="pt-BR" dirty="0"/>
          </a:p>
        </p:txBody>
      </p:sp>
      <p:sp>
        <p:nvSpPr>
          <p:cNvPr id="3" name="Content Placeholder 2"/>
          <p:cNvSpPr>
            <a:spLocks noGrp="1"/>
          </p:cNvSpPr>
          <p:nvPr>
            <p:ph idx="1"/>
          </p:nvPr>
        </p:nvSpPr>
        <p:spPr>
          <a:xfrm>
            <a:off x="457200" y="1500174"/>
            <a:ext cx="8686800" cy="4625989"/>
          </a:xfrm>
        </p:spPr>
        <p:txBody>
          <a:bodyPr>
            <a:normAutofit/>
          </a:bodyPr>
          <a:lstStyle/>
          <a:p>
            <a:pPr algn="just"/>
            <a:r>
              <a:rPr lang="pt-BR" sz="2400" b="1" u="sng" dirty="0" smtClean="0">
                <a:solidFill>
                  <a:schemeClr val="accent6">
                    <a:lumMod val="75000"/>
                  </a:schemeClr>
                </a:solidFill>
              </a:rPr>
              <a:t>Objetivo 1:</a:t>
            </a:r>
            <a:r>
              <a:rPr lang="pt-BR" sz="2400" dirty="0" smtClean="0"/>
              <a:t> Ampliar a </a:t>
            </a:r>
            <a:r>
              <a:rPr lang="pt-BR" sz="2400" dirty="0" smtClean="0">
                <a:solidFill>
                  <a:schemeClr val="accent6">
                    <a:lumMod val="75000"/>
                  </a:schemeClr>
                </a:solidFill>
              </a:rPr>
              <a:t>cobertura</a:t>
            </a:r>
            <a:r>
              <a:rPr lang="pt-BR" sz="2400" dirty="0" smtClean="0"/>
              <a:t> do Programa de Saúde da Criança</a:t>
            </a:r>
          </a:p>
          <a:p>
            <a:pPr algn="just"/>
            <a:r>
              <a:rPr lang="pt-BR" sz="2400" dirty="0" smtClean="0">
                <a:solidFill>
                  <a:schemeClr val="accent6">
                    <a:lumMod val="75000"/>
                  </a:schemeClr>
                </a:solidFill>
              </a:rPr>
              <a:t>Meta 1</a:t>
            </a:r>
            <a:r>
              <a:rPr lang="pt-BR" sz="2400" dirty="0" smtClean="0"/>
              <a:t>: Ampliar a </a:t>
            </a:r>
            <a:r>
              <a:rPr lang="pt-BR" sz="2400" dirty="0" smtClean="0">
                <a:solidFill>
                  <a:schemeClr val="accent6">
                    <a:lumMod val="75000"/>
                  </a:schemeClr>
                </a:solidFill>
              </a:rPr>
              <a:t>cobertura</a:t>
            </a:r>
            <a:r>
              <a:rPr lang="pt-BR" sz="2400" dirty="0" smtClean="0"/>
              <a:t> da atenção à saúde para </a:t>
            </a:r>
            <a:r>
              <a:rPr lang="pt-BR" sz="2400" dirty="0">
                <a:solidFill>
                  <a:schemeClr val="accent6">
                    <a:lumMod val="75000"/>
                  </a:schemeClr>
                </a:solidFill>
              </a:rPr>
              <a:t>8</a:t>
            </a:r>
            <a:r>
              <a:rPr lang="pt-BR" sz="2400" dirty="0" smtClean="0">
                <a:solidFill>
                  <a:schemeClr val="accent6">
                    <a:lumMod val="75000"/>
                  </a:schemeClr>
                </a:solidFill>
              </a:rPr>
              <a:t>0</a:t>
            </a:r>
            <a:r>
              <a:rPr lang="pt-BR" sz="2400" dirty="0" smtClean="0">
                <a:solidFill>
                  <a:schemeClr val="accent6">
                    <a:lumMod val="75000"/>
                  </a:schemeClr>
                </a:solidFill>
              </a:rPr>
              <a:t>% </a:t>
            </a:r>
            <a:r>
              <a:rPr lang="pt-BR" sz="2400" dirty="0" smtClean="0"/>
              <a:t>das crianças entre zero e 72 meses pertencentes à área de abrangência da unidade saúde (número total estimado em 160).</a:t>
            </a:r>
            <a:endParaRPr lang="pt-BR" sz="2400" b="1" dirty="0" smtClean="0">
              <a:solidFill>
                <a:schemeClr val="accent6">
                  <a:lumMod val="75000"/>
                </a:schemeClr>
              </a:solidFill>
            </a:endParaRPr>
          </a:p>
          <a:p>
            <a:pPr algn="just"/>
            <a:r>
              <a:rPr lang="pt-BR" sz="2400" b="1" dirty="0" smtClean="0">
                <a:solidFill>
                  <a:schemeClr val="accent6">
                    <a:lumMod val="75000"/>
                  </a:schemeClr>
                </a:solidFill>
              </a:rPr>
              <a:t>Resultados</a:t>
            </a:r>
          </a:p>
        </p:txBody>
      </p:sp>
      <p:sp>
        <p:nvSpPr>
          <p:cNvPr id="1126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11270" name="Rectangle 6"/>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8" name="CaixaDeTexto 7"/>
          <p:cNvSpPr txBox="1"/>
          <p:nvPr/>
        </p:nvSpPr>
        <p:spPr>
          <a:xfrm>
            <a:off x="323528" y="3517880"/>
            <a:ext cx="2376264" cy="3046988"/>
          </a:xfrm>
          <a:prstGeom prst="rect">
            <a:avLst/>
          </a:prstGeom>
          <a:noFill/>
        </p:spPr>
        <p:txBody>
          <a:bodyPr wrap="square" rtlCol="0">
            <a:spAutoFit/>
          </a:bodyPr>
          <a:lstStyle/>
          <a:p>
            <a:pPr algn="ctr"/>
            <a:r>
              <a:rPr lang="pt-BR" sz="2400" dirty="0"/>
              <a:t>Cadastradas </a:t>
            </a:r>
            <a:r>
              <a:rPr lang="pt-BR" sz="2400" dirty="0" smtClean="0"/>
              <a:t>53 </a:t>
            </a:r>
            <a:r>
              <a:rPr lang="pt-BR" sz="2400" dirty="0"/>
              <a:t>crianças </a:t>
            </a:r>
            <a:r>
              <a:rPr lang="pt-BR" sz="2400" dirty="0" smtClean="0"/>
              <a:t>(37,9%) </a:t>
            </a:r>
            <a:r>
              <a:rPr lang="pt-BR" sz="2400" dirty="0"/>
              <a:t>entre 0 e 72 meses no 1º mês, </a:t>
            </a:r>
            <a:r>
              <a:rPr lang="pt-BR" sz="2400" dirty="0" smtClean="0"/>
              <a:t>100 </a:t>
            </a:r>
            <a:r>
              <a:rPr lang="pt-BR" sz="2400" dirty="0"/>
              <a:t>crianças </a:t>
            </a:r>
            <a:r>
              <a:rPr lang="pt-BR" sz="2400" dirty="0" smtClean="0"/>
              <a:t>(71,4%) </a:t>
            </a:r>
            <a:r>
              <a:rPr lang="pt-BR" sz="2400" dirty="0"/>
              <a:t>no 2º e </a:t>
            </a:r>
            <a:r>
              <a:rPr lang="pt-BR" sz="2400" dirty="0" smtClean="0"/>
              <a:t>126 (90%) </a:t>
            </a:r>
            <a:r>
              <a:rPr lang="pt-BR" sz="2400" dirty="0"/>
              <a:t>no 3ºmês.</a:t>
            </a:r>
          </a:p>
        </p:txBody>
      </p:sp>
      <p:graphicFrame>
        <p:nvGraphicFramePr>
          <p:cNvPr id="9" name="Gráfico 8"/>
          <p:cNvGraphicFramePr/>
          <p:nvPr>
            <p:extLst>
              <p:ext uri="{D42A27DB-BD31-4B8C-83A1-F6EECF244321}">
                <p14:modId xmlns:p14="http://schemas.microsoft.com/office/powerpoint/2010/main" val="3951075221"/>
              </p:ext>
            </p:extLst>
          </p:nvPr>
        </p:nvGraphicFramePr>
        <p:xfrm>
          <a:off x="3275856" y="3119191"/>
          <a:ext cx="4724400" cy="2989385"/>
        </p:xfrm>
        <a:graphic>
          <a:graphicData uri="http://schemas.openxmlformats.org/drawingml/2006/chart">
            <c:chart xmlns:c="http://schemas.openxmlformats.org/drawingml/2006/chart" xmlns:r="http://schemas.openxmlformats.org/officeDocument/2006/relationships" r:id="rId4"/>
          </a:graphicData>
        </a:graphic>
      </p:graphicFrame>
      <p:sp>
        <p:nvSpPr>
          <p:cNvPr id="5" name="CaixaDeTexto 4"/>
          <p:cNvSpPr txBox="1"/>
          <p:nvPr/>
        </p:nvSpPr>
        <p:spPr>
          <a:xfrm>
            <a:off x="3099828" y="6087814"/>
            <a:ext cx="6012160" cy="954107"/>
          </a:xfrm>
          <a:prstGeom prst="rect">
            <a:avLst/>
          </a:prstGeom>
          <a:noFill/>
        </p:spPr>
        <p:txBody>
          <a:bodyPr wrap="square" rtlCol="0">
            <a:spAutoFit/>
          </a:bodyPr>
          <a:lstStyle/>
          <a:p>
            <a:r>
              <a:rPr lang="pt-BR" sz="1400" dirty="0"/>
              <a:t>Proporção de crianças entre zero e setenta e dois meses inscritas no programa da unidade de saúde, nos meses de fevereiro a abril de 2015, Jardim do Mulato/PI.</a:t>
            </a:r>
          </a:p>
          <a:p>
            <a:endParaRPr lang="pt-BR"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pPr algn="l"/>
            <a:r>
              <a:rPr lang="pt-BR" b="1" dirty="0" smtClean="0">
                <a:solidFill>
                  <a:schemeClr val="accent6">
                    <a:lumMod val="75000"/>
                  </a:schemeClr>
                </a:solidFill>
              </a:rPr>
              <a:t>Objetivos, Metas e Resultados</a:t>
            </a:r>
            <a:endParaRPr lang="pt-BR" b="1" dirty="0">
              <a:solidFill>
                <a:schemeClr val="accent6">
                  <a:lumMod val="75000"/>
                </a:schemeClr>
              </a:solidFill>
            </a:endParaRPr>
          </a:p>
        </p:txBody>
      </p:sp>
      <p:sp>
        <p:nvSpPr>
          <p:cNvPr id="3" name="Content Placeholder 2"/>
          <p:cNvSpPr>
            <a:spLocks noGrp="1"/>
          </p:cNvSpPr>
          <p:nvPr>
            <p:ph idx="1"/>
          </p:nvPr>
        </p:nvSpPr>
        <p:spPr/>
        <p:txBody>
          <a:bodyPr/>
          <a:lstStyle/>
          <a:p>
            <a:r>
              <a:rPr lang="pt-BR" sz="2400" b="1" u="sng" dirty="0" smtClean="0">
                <a:solidFill>
                  <a:schemeClr val="accent6">
                    <a:lumMod val="75000"/>
                  </a:schemeClr>
                </a:solidFill>
              </a:rPr>
              <a:t>Objetivo 2</a:t>
            </a:r>
            <a:r>
              <a:rPr lang="pt-BR" sz="2400" dirty="0" smtClean="0">
                <a:solidFill>
                  <a:schemeClr val="accent6">
                    <a:lumMod val="75000"/>
                  </a:schemeClr>
                </a:solidFill>
              </a:rPr>
              <a:t>: </a:t>
            </a:r>
            <a:r>
              <a:rPr lang="pt-BR" sz="2400" dirty="0" smtClean="0"/>
              <a:t>Melhorar a </a:t>
            </a:r>
            <a:r>
              <a:rPr lang="pt-BR" sz="2400" u="sng" dirty="0" smtClean="0">
                <a:solidFill>
                  <a:schemeClr val="accent6">
                    <a:lumMod val="75000"/>
                  </a:schemeClr>
                </a:solidFill>
              </a:rPr>
              <a:t>qualidade</a:t>
            </a:r>
            <a:r>
              <a:rPr lang="pt-BR" sz="2400" dirty="0" smtClean="0"/>
              <a:t> do atendimento à criança</a:t>
            </a:r>
          </a:p>
          <a:p>
            <a:r>
              <a:rPr lang="pt-BR" sz="2400" dirty="0" smtClean="0">
                <a:solidFill>
                  <a:schemeClr val="accent6">
                    <a:lumMod val="75000"/>
                  </a:schemeClr>
                </a:solidFill>
              </a:rPr>
              <a:t>Meta </a:t>
            </a:r>
            <a:r>
              <a:rPr lang="pt-BR" sz="2400" dirty="0" smtClean="0">
                <a:solidFill>
                  <a:schemeClr val="accent6">
                    <a:lumMod val="75000"/>
                  </a:schemeClr>
                </a:solidFill>
              </a:rPr>
              <a:t>2:</a:t>
            </a:r>
            <a:r>
              <a:rPr lang="pt-BR" sz="2400" dirty="0" smtClean="0"/>
              <a:t> </a:t>
            </a:r>
            <a:r>
              <a:rPr lang="pt-BR" sz="2400" dirty="0" smtClean="0"/>
              <a:t>Realizar a </a:t>
            </a:r>
            <a:r>
              <a:rPr lang="pt-BR" sz="2400" dirty="0" smtClean="0">
                <a:solidFill>
                  <a:schemeClr val="accent6">
                    <a:lumMod val="75000"/>
                  </a:schemeClr>
                </a:solidFill>
              </a:rPr>
              <a:t>primeira consulta na primeira semana </a:t>
            </a:r>
            <a:r>
              <a:rPr lang="pt-BR" sz="2400" dirty="0" smtClean="0"/>
              <a:t>de vida para 100% das crianças cadastradas</a:t>
            </a:r>
            <a:r>
              <a:rPr lang="pt-BR" dirty="0" smtClean="0"/>
              <a:t>.</a:t>
            </a:r>
          </a:p>
          <a:p>
            <a:pPr algn="just"/>
            <a:r>
              <a:rPr lang="pt-BR" sz="2400" b="1" dirty="0" smtClean="0">
                <a:solidFill>
                  <a:schemeClr val="accent6">
                    <a:lumMod val="75000"/>
                  </a:schemeClr>
                </a:solidFill>
              </a:rPr>
              <a:t>Resultados</a:t>
            </a:r>
          </a:p>
        </p:txBody>
      </p:sp>
      <p:sp>
        <p:nvSpPr>
          <p:cNvPr id="6" name="CaixaDeTexto 5"/>
          <p:cNvSpPr txBox="1"/>
          <p:nvPr/>
        </p:nvSpPr>
        <p:spPr>
          <a:xfrm>
            <a:off x="467544" y="3479603"/>
            <a:ext cx="2160240" cy="3046988"/>
          </a:xfrm>
          <a:prstGeom prst="rect">
            <a:avLst/>
          </a:prstGeom>
          <a:noFill/>
        </p:spPr>
        <p:txBody>
          <a:bodyPr wrap="square" rtlCol="0">
            <a:spAutoFit/>
          </a:bodyPr>
          <a:lstStyle/>
          <a:p>
            <a:pPr algn="ctr"/>
            <a:r>
              <a:rPr lang="pt-BR" sz="2400" dirty="0" smtClean="0"/>
              <a:t>No primeiro mês </a:t>
            </a:r>
            <a:r>
              <a:rPr lang="pt-BR" sz="2400" dirty="0" err="1" smtClean="0"/>
              <a:t>tinhamos</a:t>
            </a:r>
            <a:r>
              <a:rPr lang="pt-BR" sz="2400" dirty="0" smtClean="0"/>
              <a:t> 33 crianças (62,3%). No segundo mês, 55 (55%), e no terceiro mês 66 (52,4%).</a:t>
            </a:r>
            <a:endParaRPr lang="pt-BR" sz="2400" dirty="0"/>
          </a:p>
        </p:txBody>
      </p:sp>
      <p:graphicFrame>
        <p:nvGraphicFramePr>
          <p:cNvPr id="7" name="Gráfico 6"/>
          <p:cNvGraphicFramePr/>
          <p:nvPr>
            <p:extLst>
              <p:ext uri="{D42A27DB-BD31-4B8C-83A1-F6EECF244321}">
                <p14:modId xmlns:p14="http://schemas.microsoft.com/office/powerpoint/2010/main" val="2280736757"/>
              </p:ext>
            </p:extLst>
          </p:nvPr>
        </p:nvGraphicFramePr>
        <p:xfrm>
          <a:off x="3059832" y="3140968"/>
          <a:ext cx="4724400" cy="2786082"/>
        </p:xfrm>
        <a:graphic>
          <a:graphicData uri="http://schemas.openxmlformats.org/drawingml/2006/chart">
            <c:chart xmlns:c="http://schemas.openxmlformats.org/drawingml/2006/chart" xmlns:r="http://schemas.openxmlformats.org/officeDocument/2006/relationships" r:id="rId4"/>
          </a:graphicData>
        </a:graphic>
      </p:graphicFrame>
      <p:sp>
        <p:nvSpPr>
          <p:cNvPr id="5" name="CaixaDeTexto 4"/>
          <p:cNvSpPr txBox="1"/>
          <p:nvPr/>
        </p:nvSpPr>
        <p:spPr>
          <a:xfrm>
            <a:off x="2627784" y="6091238"/>
            <a:ext cx="6249916" cy="738664"/>
          </a:xfrm>
          <a:prstGeom prst="rect">
            <a:avLst/>
          </a:prstGeom>
          <a:noFill/>
        </p:spPr>
        <p:txBody>
          <a:bodyPr wrap="square" rtlCol="0">
            <a:spAutoFit/>
          </a:bodyPr>
          <a:lstStyle/>
          <a:p>
            <a:r>
              <a:rPr lang="pt-BR" sz="1400" dirty="0"/>
              <a:t>Proporção de crianças entre zero e setenta e dois meses com primeira consulta na primeira semana de vida, nos meses de fevereiro a abril de 2015, Jardim do Mulato/PI.</a:t>
            </a:r>
            <a:endParaRPr lang="pt-BR" sz="1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pPr algn="l"/>
            <a:r>
              <a:rPr lang="pt-BR" b="1" dirty="0" smtClean="0">
                <a:solidFill>
                  <a:schemeClr val="accent6">
                    <a:lumMod val="75000"/>
                  </a:schemeClr>
                </a:solidFill>
              </a:rPr>
              <a:t>Objetivos, Metas e Resultados</a:t>
            </a:r>
            <a:endParaRPr lang="pt-BR" dirty="0"/>
          </a:p>
        </p:txBody>
      </p:sp>
      <p:sp>
        <p:nvSpPr>
          <p:cNvPr id="6" name="Rectangle 5"/>
          <p:cNvSpPr/>
          <p:nvPr/>
        </p:nvSpPr>
        <p:spPr>
          <a:xfrm>
            <a:off x="357158" y="1571612"/>
            <a:ext cx="8286808" cy="4278094"/>
          </a:xfrm>
          <a:prstGeom prst="rect">
            <a:avLst/>
          </a:prstGeom>
        </p:spPr>
        <p:txBody>
          <a:bodyPr wrap="square">
            <a:spAutoFit/>
          </a:bodyPr>
          <a:lstStyle/>
          <a:p>
            <a:endParaRPr lang="pt-BR" sz="1400" dirty="0" smtClean="0"/>
          </a:p>
          <a:p>
            <a:endParaRPr lang="pt-BR" sz="1400" dirty="0" smtClean="0"/>
          </a:p>
          <a:p>
            <a:pPr>
              <a:buFont typeface="Arial" pitchFamily="34" charset="0"/>
              <a:buChar char="•"/>
            </a:pPr>
            <a:r>
              <a:rPr lang="pt-BR" sz="2400" dirty="0" smtClean="0">
                <a:solidFill>
                  <a:schemeClr val="accent6">
                    <a:lumMod val="75000"/>
                  </a:schemeClr>
                </a:solidFill>
              </a:rPr>
              <a:t> Meta </a:t>
            </a:r>
            <a:r>
              <a:rPr lang="pt-BR" sz="2400" dirty="0">
                <a:solidFill>
                  <a:schemeClr val="accent6">
                    <a:lumMod val="75000"/>
                  </a:schemeClr>
                </a:solidFill>
              </a:rPr>
              <a:t>3</a:t>
            </a:r>
            <a:r>
              <a:rPr lang="pt-BR" sz="2400" dirty="0" smtClean="0">
                <a:solidFill>
                  <a:schemeClr val="accent6">
                    <a:lumMod val="75000"/>
                  </a:schemeClr>
                </a:solidFill>
              </a:rPr>
              <a:t>: </a:t>
            </a:r>
            <a:r>
              <a:rPr lang="pt-BR" sz="2400" dirty="0" smtClean="0"/>
              <a:t>Monitorar o </a:t>
            </a:r>
            <a:r>
              <a:rPr lang="pt-BR" sz="2400" dirty="0" smtClean="0">
                <a:solidFill>
                  <a:schemeClr val="accent6">
                    <a:lumMod val="75000"/>
                  </a:schemeClr>
                </a:solidFill>
              </a:rPr>
              <a:t>crescimento </a:t>
            </a:r>
            <a:r>
              <a:rPr lang="pt-BR" sz="2400" dirty="0" smtClean="0"/>
              <a:t>em 100% das crianças. </a:t>
            </a:r>
          </a:p>
          <a:p>
            <a:pPr>
              <a:buFont typeface="Arial" pitchFamily="34" charset="0"/>
              <a:buChar char="•"/>
            </a:pPr>
            <a:endParaRPr lang="pt-BR" sz="1400" dirty="0" smtClean="0"/>
          </a:p>
          <a:p>
            <a:pPr algn="just">
              <a:buFont typeface="Arial" pitchFamily="34" charset="0"/>
              <a:buChar char="•"/>
            </a:pPr>
            <a:r>
              <a:rPr lang="pt-BR" sz="2400" b="1" dirty="0" smtClean="0">
                <a:solidFill>
                  <a:schemeClr val="accent6">
                    <a:lumMod val="75000"/>
                  </a:schemeClr>
                </a:solidFill>
              </a:rPr>
              <a:t> </a:t>
            </a:r>
            <a:r>
              <a:rPr lang="pt-BR" sz="2400" b="1" dirty="0">
                <a:solidFill>
                  <a:schemeClr val="accent6">
                    <a:lumMod val="75000"/>
                  </a:schemeClr>
                </a:solidFill>
              </a:rPr>
              <a:t>Resultados: 100% das crianças tiveram avaliação do crescimento, </a:t>
            </a:r>
            <a:r>
              <a:rPr lang="pt-BR" sz="2400" b="1" dirty="0" smtClean="0">
                <a:solidFill>
                  <a:schemeClr val="accent6">
                    <a:lumMod val="75000"/>
                  </a:schemeClr>
                </a:solidFill>
              </a:rPr>
              <a:t>53 </a:t>
            </a:r>
            <a:r>
              <a:rPr lang="pt-BR" sz="2400" b="1" dirty="0">
                <a:solidFill>
                  <a:schemeClr val="accent6">
                    <a:lumMod val="75000"/>
                  </a:schemeClr>
                </a:solidFill>
              </a:rPr>
              <a:t>crianças 1º mês, </a:t>
            </a:r>
            <a:r>
              <a:rPr lang="pt-BR" sz="2400" b="1" dirty="0" smtClean="0">
                <a:solidFill>
                  <a:schemeClr val="accent6">
                    <a:lumMod val="75000"/>
                  </a:schemeClr>
                </a:solidFill>
              </a:rPr>
              <a:t>100 </a:t>
            </a:r>
            <a:r>
              <a:rPr lang="pt-BR" sz="2400" b="1" dirty="0">
                <a:solidFill>
                  <a:schemeClr val="accent6">
                    <a:lumMod val="75000"/>
                  </a:schemeClr>
                </a:solidFill>
              </a:rPr>
              <a:t>crianças no 2º e </a:t>
            </a:r>
            <a:r>
              <a:rPr lang="pt-BR" sz="2400" b="1" dirty="0" smtClean="0">
                <a:solidFill>
                  <a:schemeClr val="accent6">
                    <a:lumMod val="75000"/>
                  </a:schemeClr>
                </a:solidFill>
              </a:rPr>
              <a:t>126 </a:t>
            </a:r>
            <a:r>
              <a:rPr lang="pt-BR" sz="2400" b="1" dirty="0">
                <a:solidFill>
                  <a:schemeClr val="accent6">
                    <a:lumMod val="75000"/>
                  </a:schemeClr>
                </a:solidFill>
              </a:rPr>
              <a:t>no 3º mês</a:t>
            </a:r>
            <a:r>
              <a:rPr lang="pt-BR" sz="2400" b="1" dirty="0" smtClean="0">
                <a:solidFill>
                  <a:schemeClr val="accent6">
                    <a:lumMod val="75000"/>
                  </a:schemeClr>
                </a:solidFill>
              </a:rPr>
              <a:t>.</a:t>
            </a:r>
          </a:p>
          <a:p>
            <a:pPr algn="just">
              <a:buFont typeface="Arial" pitchFamily="34" charset="0"/>
              <a:buChar char="•"/>
            </a:pPr>
            <a:endParaRPr lang="en-US" sz="2400" b="1" dirty="0">
              <a:solidFill>
                <a:schemeClr val="accent6">
                  <a:lumMod val="75000"/>
                </a:schemeClr>
              </a:solidFill>
            </a:endParaRPr>
          </a:p>
          <a:p>
            <a:r>
              <a:rPr lang="pt-BR" sz="2400" dirty="0">
                <a:solidFill>
                  <a:schemeClr val="accent6">
                    <a:lumMod val="75000"/>
                  </a:schemeClr>
                </a:solidFill>
              </a:rPr>
              <a:t>Meta 4: </a:t>
            </a:r>
            <a:r>
              <a:rPr lang="pt-BR" sz="2400" dirty="0"/>
              <a:t>Monitorar 100% das crianças com </a:t>
            </a:r>
            <a:r>
              <a:rPr lang="pt-BR" sz="2400" dirty="0">
                <a:solidFill>
                  <a:schemeClr val="accent6">
                    <a:lumMod val="75000"/>
                  </a:schemeClr>
                </a:solidFill>
              </a:rPr>
              <a:t>déficit de peso</a:t>
            </a:r>
            <a:r>
              <a:rPr lang="pt-BR" sz="2400" dirty="0"/>
              <a:t>. </a:t>
            </a:r>
          </a:p>
          <a:p>
            <a:endParaRPr lang="pt-BR" sz="1400" dirty="0"/>
          </a:p>
          <a:p>
            <a:pPr algn="just"/>
            <a:r>
              <a:rPr lang="pt-BR" sz="2400" b="1" dirty="0" smtClean="0">
                <a:solidFill>
                  <a:schemeClr val="accent6">
                    <a:lumMod val="75000"/>
                  </a:schemeClr>
                </a:solidFill>
              </a:rPr>
              <a:t>Resultados: Monitoramos 100% das crianças com déficit de peso. No primeiro mês 4 crianças e uma no segundo mês.</a:t>
            </a:r>
            <a:endParaRPr lang="pt-BR" sz="2400" b="1" dirty="0">
              <a:solidFill>
                <a:schemeClr val="accent6">
                  <a:lumMod val="75000"/>
                </a:schemeClr>
              </a:solidFill>
            </a:endParaRPr>
          </a:p>
          <a:p>
            <a:pPr algn="just">
              <a:buFont typeface="Arial" pitchFamily="34" charset="0"/>
              <a:buChar char="•"/>
            </a:pPr>
            <a:endParaRPr lang="pt-BR" sz="2400" b="1" dirty="0" smtClean="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pPr algn="l"/>
            <a:r>
              <a:rPr lang="pt-BR" b="1" dirty="0" smtClean="0">
                <a:solidFill>
                  <a:schemeClr val="accent6">
                    <a:lumMod val="75000"/>
                  </a:schemeClr>
                </a:solidFill>
              </a:rPr>
              <a:t>Objetivos, Metas e Resultados</a:t>
            </a:r>
            <a:endParaRPr lang="pt-BR" dirty="0"/>
          </a:p>
        </p:txBody>
      </p:sp>
      <p:sp>
        <p:nvSpPr>
          <p:cNvPr id="6" name="Content Placeholder 5"/>
          <p:cNvSpPr>
            <a:spLocks noGrp="1"/>
          </p:cNvSpPr>
          <p:nvPr>
            <p:ph idx="1"/>
          </p:nvPr>
        </p:nvSpPr>
        <p:spPr>
          <a:xfrm>
            <a:off x="214282" y="1357298"/>
            <a:ext cx="8229600" cy="4525963"/>
          </a:xfrm>
        </p:spPr>
        <p:txBody>
          <a:bodyPr>
            <a:normAutofit lnSpcReduction="10000"/>
          </a:bodyPr>
          <a:lstStyle/>
          <a:p>
            <a:pPr>
              <a:buNone/>
            </a:pPr>
            <a:endParaRPr lang="pt-BR" sz="2400" dirty="0" smtClean="0"/>
          </a:p>
          <a:p>
            <a:endParaRPr lang="pt-BR" sz="1400" dirty="0" smtClean="0"/>
          </a:p>
          <a:p>
            <a:r>
              <a:rPr lang="pt-BR" sz="2400" dirty="0" smtClean="0">
                <a:solidFill>
                  <a:schemeClr val="accent6">
                    <a:lumMod val="75000"/>
                  </a:schemeClr>
                </a:solidFill>
              </a:rPr>
              <a:t>Meta </a:t>
            </a:r>
            <a:r>
              <a:rPr lang="pt-BR" sz="2400" dirty="0" smtClean="0">
                <a:solidFill>
                  <a:schemeClr val="accent6">
                    <a:lumMod val="75000"/>
                  </a:schemeClr>
                </a:solidFill>
              </a:rPr>
              <a:t>5: </a:t>
            </a:r>
            <a:r>
              <a:rPr lang="pt-BR" sz="2400" dirty="0" smtClean="0"/>
              <a:t>Monitorar 100% das crianças com </a:t>
            </a:r>
            <a:r>
              <a:rPr lang="pt-BR" sz="2400" dirty="0" smtClean="0"/>
              <a:t>excesso</a:t>
            </a:r>
            <a:r>
              <a:rPr lang="pt-BR" sz="2400" dirty="0" smtClean="0">
                <a:solidFill>
                  <a:schemeClr val="accent6">
                    <a:lumMod val="75000"/>
                  </a:schemeClr>
                </a:solidFill>
              </a:rPr>
              <a:t> </a:t>
            </a:r>
            <a:r>
              <a:rPr lang="pt-BR" sz="2400" dirty="0" smtClean="0">
                <a:solidFill>
                  <a:schemeClr val="accent6">
                    <a:lumMod val="75000"/>
                  </a:schemeClr>
                </a:solidFill>
              </a:rPr>
              <a:t>de peso</a:t>
            </a:r>
            <a:r>
              <a:rPr lang="pt-BR" sz="2400" dirty="0" smtClean="0"/>
              <a:t>.</a:t>
            </a:r>
          </a:p>
          <a:p>
            <a:r>
              <a:rPr lang="pt-BR" sz="2400" b="1" dirty="0">
                <a:solidFill>
                  <a:schemeClr val="accent6">
                    <a:lumMod val="75000"/>
                  </a:schemeClr>
                </a:solidFill>
              </a:rPr>
              <a:t>Resultados: Monitoramos 100% das crianças com </a:t>
            </a:r>
            <a:r>
              <a:rPr lang="pt-BR" sz="2400" b="1" dirty="0" smtClean="0">
                <a:solidFill>
                  <a:schemeClr val="accent6">
                    <a:lumMod val="75000"/>
                  </a:schemeClr>
                </a:solidFill>
              </a:rPr>
              <a:t>excesso </a:t>
            </a:r>
            <a:r>
              <a:rPr lang="pt-BR" sz="2400" b="1" dirty="0">
                <a:solidFill>
                  <a:schemeClr val="accent6">
                    <a:lumMod val="75000"/>
                  </a:schemeClr>
                </a:solidFill>
              </a:rPr>
              <a:t>de peso. </a:t>
            </a:r>
            <a:r>
              <a:rPr lang="pt-BR" sz="2400" b="1" dirty="0" smtClean="0">
                <a:solidFill>
                  <a:schemeClr val="accent6">
                    <a:lumMod val="75000"/>
                  </a:schemeClr>
                </a:solidFill>
              </a:rPr>
              <a:t>Uma criança diagnóstico com excesso de peso em cada mês e todas foram acompanhadas.</a:t>
            </a:r>
          </a:p>
          <a:p>
            <a:endParaRPr lang="en-US" sz="2400" b="1" dirty="0">
              <a:solidFill>
                <a:schemeClr val="accent6">
                  <a:lumMod val="75000"/>
                </a:schemeClr>
              </a:solidFill>
            </a:endParaRPr>
          </a:p>
          <a:p>
            <a:r>
              <a:rPr lang="pt-BR" sz="2400" dirty="0">
                <a:solidFill>
                  <a:schemeClr val="accent6">
                    <a:lumMod val="75000"/>
                  </a:schemeClr>
                </a:solidFill>
              </a:rPr>
              <a:t>Meta 6</a:t>
            </a:r>
            <a:r>
              <a:rPr lang="pt-BR" sz="2400" dirty="0" smtClean="0">
                <a:solidFill>
                  <a:schemeClr val="accent6">
                    <a:lumMod val="75000"/>
                  </a:schemeClr>
                </a:solidFill>
              </a:rPr>
              <a:t>:</a:t>
            </a:r>
            <a:r>
              <a:rPr lang="pt-BR" sz="2400" dirty="0" smtClean="0"/>
              <a:t> </a:t>
            </a:r>
            <a:r>
              <a:rPr lang="pt-BR" sz="2400" dirty="0"/>
              <a:t>Monitorar o</a:t>
            </a:r>
            <a:r>
              <a:rPr lang="pt-BR" sz="2400" dirty="0">
                <a:solidFill>
                  <a:schemeClr val="accent6">
                    <a:lumMod val="75000"/>
                  </a:schemeClr>
                </a:solidFill>
              </a:rPr>
              <a:t> desenvolvimento </a:t>
            </a:r>
            <a:r>
              <a:rPr lang="pt-BR" sz="2400" dirty="0"/>
              <a:t>em 100% das crianças. </a:t>
            </a:r>
          </a:p>
          <a:p>
            <a:endParaRPr lang="pt-BR" sz="1400" dirty="0"/>
          </a:p>
          <a:p>
            <a:pPr algn="just"/>
            <a:r>
              <a:rPr lang="pt-BR" sz="2400" b="1" dirty="0">
                <a:solidFill>
                  <a:schemeClr val="accent6">
                    <a:lumMod val="75000"/>
                  </a:schemeClr>
                </a:solidFill>
              </a:rPr>
              <a:t>Resultados</a:t>
            </a:r>
            <a:r>
              <a:rPr lang="pt-BR" sz="2400" b="1" dirty="0" smtClean="0">
                <a:solidFill>
                  <a:schemeClr val="accent6">
                    <a:lumMod val="75000"/>
                  </a:schemeClr>
                </a:solidFill>
              </a:rPr>
              <a:t>: 100</a:t>
            </a:r>
            <a:r>
              <a:rPr lang="pt-BR" sz="2400" b="1" dirty="0">
                <a:solidFill>
                  <a:schemeClr val="accent6">
                    <a:lumMod val="75000"/>
                  </a:schemeClr>
                </a:solidFill>
              </a:rPr>
              <a:t>% das crianças tiveram avaliação do </a:t>
            </a:r>
            <a:r>
              <a:rPr lang="pt-BR" sz="2400" b="1" dirty="0" smtClean="0">
                <a:solidFill>
                  <a:schemeClr val="accent6">
                    <a:lumMod val="75000"/>
                  </a:schemeClr>
                </a:solidFill>
              </a:rPr>
              <a:t>desenvolvimento, </a:t>
            </a:r>
            <a:r>
              <a:rPr lang="pt-BR" sz="2400" b="1" dirty="0">
                <a:solidFill>
                  <a:schemeClr val="accent6">
                    <a:lumMod val="75000"/>
                  </a:schemeClr>
                </a:solidFill>
              </a:rPr>
              <a:t>53 crianças 1º mês, 100 crianças no 2º e 126 no 3º mês.</a:t>
            </a:r>
          </a:p>
          <a:p>
            <a:pPr algn="just"/>
            <a:endParaRPr lang="pt-BR" sz="2400" dirty="0"/>
          </a:p>
          <a:p>
            <a:endParaRPr lang="pt-BR"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pPr algn="l"/>
            <a:r>
              <a:rPr lang="pt-BR" b="1" dirty="0" smtClean="0">
                <a:solidFill>
                  <a:schemeClr val="accent6">
                    <a:lumMod val="75000"/>
                  </a:schemeClr>
                </a:solidFill>
              </a:rPr>
              <a:t>Objetivos, Metas e Resultados</a:t>
            </a:r>
            <a:endParaRPr lang="pt-BR" dirty="0"/>
          </a:p>
        </p:txBody>
      </p:sp>
      <p:sp>
        <p:nvSpPr>
          <p:cNvPr id="6" name="Content Placeholder 5"/>
          <p:cNvSpPr>
            <a:spLocks noGrp="1"/>
          </p:cNvSpPr>
          <p:nvPr>
            <p:ph idx="1"/>
          </p:nvPr>
        </p:nvSpPr>
        <p:spPr>
          <a:xfrm>
            <a:off x="428596" y="1357298"/>
            <a:ext cx="8229600" cy="4525963"/>
          </a:xfrm>
        </p:spPr>
        <p:txBody>
          <a:bodyPr>
            <a:normAutofit/>
          </a:bodyPr>
          <a:lstStyle/>
          <a:p>
            <a:endParaRPr lang="pt-BR" sz="1400" dirty="0" smtClean="0"/>
          </a:p>
          <a:p>
            <a:endParaRPr lang="pt-BR" sz="1400" dirty="0" smtClean="0"/>
          </a:p>
          <a:p>
            <a:r>
              <a:rPr lang="pt-BR" sz="2400" dirty="0">
                <a:solidFill>
                  <a:schemeClr val="accent6">
                    <a:lumMod val="75000"/>
                  </a:schemeClr>
                </a:solidFill>
              </a:rPr>
              <a:t>Meta 7</a:t>
            </a:r>
            <a:r>
              <a:rPr lang="pt-BR" sz="2400" dirty="0" smtClean="0">
                <a:solidFill>
                  <a:schemeClr val="accent6">
                    <a:lumMod val="75000"/>
                  </a:schemeClr>
                </a:solidFill>
              </a:rPr>
              <a:t>:</a:t>
            </a:r>
            <a:r>
              <a:rPr lang="pt-BR" sz="2400" dirty="0" smtClean="0"/>
              <a:t> </a:t>
            </a:r>
            <a:r>
              <a:rPr lang="pt-BR" sz="2400" dirty="0">
                <a:solidFill>
                  <a:schemeClr val="accent6">
                    <a:lumMod val="75000"/>
                  </a:schemeClr>
                </a:solidFill>
              </a:rPr>
              <a:t>Vacinar</a:t>
            </a:r>
            <a:r>
              <a:rPr lang="pt-BR" sz="2400" dirty="0"/>
              <a:t> 100% das crianças de acordo com a idade. </a:t>
            </a:r>
          </a:p>
          <a:p>
            <a:endParaRPr lang="pt-BR" sz="1400" dirty="0"/>
          </a:p>
          <a:p>
            <a:pPr algn="just"/>
            <a:r>
              <a:rPr lang="pt-BR" sz="2400" b="1" dirty="0">
                <a:solidFill>
                  <a:schemeClr val="accent6">
                    <a:lumMod val="75000"/>
                  </a:schemeClr>
                </a:solidFill>
              </a:rPr>
              <a:t>Resultados: 100% das crianças </a:t>
            </a:r>
            <a:r>
              <a:rPr lang="pt-BR" sz="2400" b="1" dirty="0" smtClean="0">
                <a:solidFill>
                  <a:schemeClr val="accent6">
                    <a:lumMod val="75000"/>
                  </a:schemeClr>
                </a:solidFill>
              </a:rPr>
              <a:t>estavam com vacinas em dia, </a:t>
            </a:r>
            <a:r>
              <a:rPr lang="pt-BR" sz="2400" b="1" dirty="0">
                <a:solidFill>
                  <a:schemeClr val="accent6">
                    <a:lumMod val="75000"/>
                  </a:schemeClr>
                </a:solidFill>
              </a:rPr>
              <a:t>53 crianças 1º mês, 100 crianças no 2º e 126 no 3º mês</a:t>
            </a:r>
            <a:r>
              <a:rPr lang="pt-BR" sz="2400" b="1" dirty="0" smtClean="0">
                <a:solidFill>
                  <a:schemeClr val="accent6">
                    <a:lumMod val="75000"/>
                  </a:schemeClr>
                </a:solidFill>
              </a:rPr>
              <a:t>.</a:t>
            </a:r>
          </a:p>
          <a:p>
            <a:pPr algn="just"/>
            <a:endParaRPr lang="en-US" sz="2400" b="1" dirty="0">
              <a:solidFill>
                <a:schemeClr val="accent6">
                  <a:lumMod val="75000"/>
                </a:schemeClr>
              </a:solidFill>
            </a:endParaRPr>
          </a:p>
          <a:p>
            <a:pPr algn="just"/>
            <a:endParaRPr lang="pt-BR" sz="2400" b="1" dirty="0">
              <a:solidFill>
                <a:schemeClr val="accent6">
                  <a:lumMod val="75000"/>
                </a:schemeClr>
              </a:solidFill>
            </a:endParaRPr>
          </a:p>
          <a:p>
            <a:pPr algn="just"/>
            <a:endParaRPr lang="pt-BR"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pPr algn="l"/>
            <a:r>
              <a:rPr lang="pt-BR" b="1" dirty="0" smtClean="0">
                <a:solidFill>
                  <a:schemeClr val="accent6">
                    <a:lumMod val="75000"/>
                  </a:schemeClr>
                </a:solidFill>
              </a:rPr>
              <a:t>Objetivos, Metas e Resultados</a:t>
            </a:r>
            <a:endParaRPr lang="pt-BR" dirty="0"/>
          </a:p>
        </p:txBody>
      </p:sp>
      <p:sp>
        <p:nvSpPr>
          <p:cNvPr id="3" name="Content Placeholder 2"/>
          <p:cNvSpPr>
            <a:spLocks noGrp="1"/>
          </p:cNvSpPr>
          <p:nvPr>
            <p:ph idx="1"/>
          </p:nvPr>
        </p:nvSpPr>
        <p:spPr>
          <a:xfrm>
            <a:off x="500034" y="1357298"/>
            <a:ext cx="8229600" cy="4525963"/>
          </a:xfrm>
        </p:spPr>
        <p:txBody>
          <a:bodyPr>
            <a:normAutofit/>
          </a:bodyPr>
          <a:lstStyle/>
          <a:p>
            <a:endParaRPr lang="pt-BR" sz="1400" dirty="0" smtClean="0"/>
          </a:p>
          <a:p>
            <a:pPr>
              <a:buNone/>
            </a:pPr>
            <a:endParaRPr lang="pt-BR" sz="1400" dirty="0" smtClean="0"/>
          </a:p>
          <a:p>
            <a:r>
              <a:rPr lang="pt-BR" sz="2400" dirty="0" smtClean="0">
                <a:solidFill>
                  <a:schemeClr val="accent6">
                    <a:lumMod val="75000"/>
                  </a:schemeClr>
                </a:solidFill>
              </a:rPr>
              <a:t>Meta </a:t>
            </a:r>
            <a:r>
              <a:rPr lang="pt-BR" sz="2400" dirty="0">
                <a:solidFill>
                  <a:schemeClr val="accent6">
                    <a:lumMod val="75000"/>
                  </a:schemeClr>
                </a:solidFill>
              </a:rPr>
              <a:t>8</a:t>
            </a:r>
            <a:r>
              <a:rPr lang="pt-BR" sz="2400" dirty="0" smtClean="0">
                <a:solidFill>
                  <a:schemeClr val="accent6">
                    <a:lumMod val="75000"/>
                  </a:schemeClr>
                </a:solidFill>
              </a:rPr>
              <a:t>:</a:t>
            </a:r>
            <a:r>
              <a:rPr lang="pt-BR" sz="2400" dirty="0" smtClean="0"/>
              <a:t> </a:t>
            </a:r>
            <a:r>
              <a:rPr lang="pt-BR" sz="2400" dirty="0" smtClean="0"/>
              <a:t>Realizar </a:t>
            </a:r>
            <a:r>
              <a:rPr lang="pt-BR" sz="2400" dirty="0" smtClean="0">
                <a:solidFill>
                  <a:schemeClr val="accent6">
                    <a:lumMod val="75000"/>
                  </a:schemeClr>
                </a:solidFill>
              </a:rPr>
              <a:t>suplementação de ferro</a:t>
            </a:r>
            <a:r>
              <a:rPr lang="pt-BR" sz="2400" dirty="0" smtClean="0"/>
              <a:t> em 100% das crianças de 6 a 24 meses. </a:t>
            </a:r>
          </a:p>
          <a:p>
            <a:endParaRPr lang="pt-BR" sz="1400" dirty="0" smtClean="0"/>
          </a:p>
          <a:p>
            <a:pPr algn="just"/>
            <a:r>
              <a:rPr lang="pt-BR" sz="2400" b="1" dirty="0" smtClean="0">
                <a:solidFill>
                  <a:schemeClr val="accent6">
                    <a:lumMod val="75000"/>
                  </a:schemeClr>
                </a:solidFill>
              </a:rPr>
              <a:t>Resultados</a:t>
            </a:r>
            <a:endParaRPr lang="pt-BR" sz="2400" dirty="0" smtClean="0"/>
          </a:p>
        </p:txBody>
      </p:sp>
      <p:sp>
        <p:nvSpPr>
          <p:cNvPr id="7" name="CaixaDeTexto 6"/>
          <p:cNvSpPr txBox="1"/>
          <p:nvPr/>
        </p:nvSpPr>
        <p:spPr>
          <a:xfrm>
            <a:off x="251520" y="3467100"/>
            <a:ext cx="2592288" cy="3416320"/>
          </a:xfrm>
          <a:prstGeom prst="rect">
            <a:avLst/>
          </a:prstGeom>
          <a:noFill/>
        </p:spPr>
        <p:txBody>
          <a:bodyPr wrap="square" rtlCol="0">
            <a:spAutoFit/>
          </a:bodyPr>
          <a:lstStyle/>
          <a:p>
            <a:pPr algn="ctr"/>
            <a:r>
              <a:rPr lang="pt-BR" sz="2400" dirty="0"/>
              <a:t>No primeiro mês </a:t>
            </a:r>
            <a:r>
              <a:rPr lang="pt-BR" sz="2400" dirty="0" err="1"/>
              <a:t>tinhamos</a:t>
            </a:r>
            <a:r>
              <a:rPr lang="pt-BR" sz="2400" dirty="0"/>
              <a:t> </a:t>
            </a:r>
            <a:r>
              <a:rPr lang="pt-BR" sz="2400" dirty="0" smtClean="0"/>
              <a:t>17 crianças das 19 crianças (89,5%). </a:t>
            </a:r>
            <a:r>
              <a:rPr lang="pt-BR" sz="2400" dirty="0"/>
              <a:t>No segundo mês, </a:t>
            </a:r>
            <a:r>
              <a:rPr lang="pt-BR" sz="2400" dirty="0" smtClean="0"/>
              <a:t>31 das 33 (93,9%), </a:t>
            </a:r>
            <a:r>
              <a:rPr lang="pt-BR" sz="2400" dirty="0"/>
              <a:t>e no terceiro mês </a:t>
            </a:r>
            <a:r>
              <a:rPr lang="pt-BR" sz="2400" dirty="0" smtClean="0"/>
              <a:t>39 de 43 crianças (90,7%).</a:t>
            </a:r>
            <a:endParaRPr lang="pt-BR" sz="2400" dirty="0"/>
          </a:p>
        </p:txBody>
      </p:sp>
      <p:graphicFrame>
        <p:nvGraphicFramePr>
          <p:cNvPr id="8" name="Gráfico 7"/>
          <p:cNvGraphicFramePr/>
          <p:nvPr>
            <p:extLst>
              <p:ext uri="{D42A27DB-BD31-4B8C-83A1-F6EECF244321}">
                <p14:modId xmlns:p14="http://schemas.microsoft.com/office/powerpoint/2010/main" val="133276674"/>
              </p:ext>
            </p:extLst>
          </p:nvPr>
        </p:nvGraphicFramePr>
        <p:xfrm>
          <a:off x="3203848" y="2708920"/>
          <a:ext cx="5472608" cy="3168352"/>
        </p:xfrm>
        <a:graphic>
          <a:graphicData uri="http://schemas.openxmlformats.org/drawingml/2006/chart">
            <c:chart xmlns:c="http://schemas.openxmlformats.org/drawingml/2006/chart" xmlns:r="http://schemas.openxmlformats.org/officeDocument/2006/relationships" r:id="rId4"/>
          </a:graphicData>
        </a:graphic>
      </p:graphicFrame>
      <p:sp>
        <p:nvSpPr>
          <p:cNvPr id="5" name="CaixaDeTexto 4"/>
          <p:cNvSpPr txBox="1"/>
          <p:nvPr/>
        </p:nvSpPr>
        <p:spPr>
          <a:xfrm>
            <a:off x="2699792" y="6004454"/>
            <a:ext cx="6228184" cy="523220"/>
          </a:xfrm>
          <a:prstGeom prst="rect">
            <a:avLst/>
          </a:prstGeom>
          <a:noFill/>
        </p:spPr>
        <p:txBody>
          <a:bodyPr wrap="square" rtlCol="0">
            <a:spAutoFit/>
          </a:bodyPr>
          <a:lstStyle/>
          <a:p>
            <a:r>
              <a:rPr lang="pt-BR" sz="1400" dirty="0"/>
              <a:t>Proporção de crianças entre seis e vinte quatro meses com suplementação de ferro, nos meses de fevereiro a abril de 2015, Jardim do Mulato/PI.</a:t>
            </a:r>
            <a:endParaRPr lang="pt-BR" sz="1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pPr algn="l"/>
            <a:r>
              <a:rPr lang="pt-BR" b="1" dirty="0" smtClean="0">
                <a:solidFill>
                  <a:schemeClr val="accent6">
                    <a:lumMod val="75000"/>
                  </a:schemeClr>
                </a:solidFill>
              </a:rPr>
              <a:t>Objetivos, Metas e Resultados</a:t>
            </a:r>
            <a:endParaRPr lang="pt-BR" dirty="0"/>
          </a:p>
        </p:txBody>
      </p:sp>
      <p:sp>
        <p:nvSpPr>
          <p:cNvPr id="3" name="Content Placeholder 2"/>
          <p:cNvSpPr>
            <a:spLocks noGrp="1"/>
          </p:cNvSpPr>
          <p:nvPr>
            <p:ph idx="1"/>
          </p:nvPr>
        </p:nvSpPr>
        <p:spPr>
          <a:xfrm>
            <a:off x="428596" y="1357298"/>
            <a:ext cx="8229600" cy="4525963"/>
          </a:xfrm>
        </p:spPr>
        <p:txBody>
          <a:bodyPr/>
          <a:lstStyle/>
          <a:p>
            <a:endParaRPr lang="pt-BR" sz="1400" dirty="0" smtClean="0"/>
          </a:p>
          <a:p>
            <a:pPr>
              <a:buNone/>
            </a:pPr>
            <a:endParaRPr lang="pt-BR" sz="1400" dirty="0" smtClean="0"/>
          </a:p>
          <a:p>
            <a:r>
              <a:rPr lang="pt-BR" sz="2400" dirty="0" smtClean="0">
                <a:solidFill>
                  <a:schemeClr val="accent6">
                    <a:lumMod val="75000"/>
                  </a:schemeClr>
                </a:solidFill>
              </a:rPr>
              <a:t>Meta </a:t>
            </a:r>
            <a:r>
              <a:rPr lang="pt-BR" sz="2400" dirty="0">
                <a:solidFill>
                  <a:schemeClr val="accent6">
                    <a:lumMod val="75000"/>
                  </a:schemeClr>
                </a:solidFill>
              </a:rPr>
              <a:t>9</a:t>
            </a:r>
            <a:r>
              <a:rPr lang="pt-BR" sz="2400" dirty="0" smtClean="0">
                <a:solidFill>
                  <a:schemeClr val="accent6">
                    <a:lumMod val="75000"/>
                  </a:schemeClr>
                </a:solidFill>
              </a:rPr>
              <a:t>:</a:t>
            </a:r>
            <a:r>
              <a:rPr lang="pt-BR" sz="2400" dirty="0" smtClean="0"/>
              <a:t> </a:t>
            </a:r>
            <a:r>
              <a:rPr lang="pt-BR" sz="2400" dirty="0" smtClean="0"/>
              <a:t>Realizar </a:t>
            </a:r>
            <a:r>
              <a:rPr lang="pt-BR" sz="2400" dirty="0" smtClean="0">
                <a:solidFill>
                  <a:schemeClr val="accent6">
                    <a:lumMod val="75000"/>
                  </a:schemeClr>
                </a:solidFill>
              </a:rPr>
              <a:t>triagem auditiva </a:t>
            </a:r>
            <a:r>
              <a:rPr lang="pt-BR" sz="2400" dirty="0" smtClean="0"/>
              <a:t>em 100% das crianças. </a:t>
            </a:r>
          </a:p>
          <a:p>
            <a:endParaRPr lang="pt-BR" sz="1400" dirty="0" smtClean="0"/>
          </a:p>
          <a:p>
            <a:pPr algn="just"/>
            <a:r>
              <a:rPr lang="pt-BR" sz="2400" b="1" dirty="0" smtClean="0">
                <a:solidFill>
                  <a:schemeClr val="accent6">
                    <a:lumMod val="75000"/>
                  </a:schemeClr>
                </a:solidFill>
              </a:rPr>
              <a:t>Resultados</a:t>
            </a:r>
            <a:endParaRPr lang="pt-BR" sz="2400" dirty="0" smtClean="0"/>
          </a:p>
          <a:p>
            <a:pPr algn="just"/>
            <a:endParaRPr lang="pt-BR" dirty="0" smtClean="0"/>
          </a:p>
        </p:txBody>
      </p:sp>
      <p:sp>
        <p:nvSpPr>
          <p:cNvPr id="6" name="CaixaDeTexto 5"/>
          <p:cNvSpPr txBox="1"/>
          <p:nvPr/>
        </p:nvSpPr>
        <p:spPr>
          <a:xfrm>
            <a:off x="179512" y="3068961"/>
            <a:ext cx="2736304" cy="3046988"/>
          </a:xfrm>
          <a:prstGeom prst="rect">
            <a:avLst/>
          </a:prstGeom>
          <a:noFill/>
        </p:spPr>
        <p:txBody>
          <a:bodyPr wrap="square" rtlCol="0">
            <a:spAutoFit/>
          </a:bodyPr>
          <a:lstStyle/>
          <a:p>
            <a:pPr algn="ctr"/>
            <a:r>
              <a:rPr lang="pt-BR" sz="2400" dirty="0"/>
              <a:t>No primeiro mês </a:t>
            </a:r>
            <a:r>
              <a:rPr lang="pt-BR" sz="2400" dirty="0" smtClean="0"/>
              <a:t>realizaram triagem auditiva 34 crianças (64,2%). </a:t>
            </a:r>
            <a:r>
              <a:rPr lang="pt-BR" sz="2400" dirty="0"/>
              <a:t>No segundo mês, </a:t>
            </a:r>
            <a:r>
              <a:rPr lang="pt-BR" sz="2400" dirty="0" smtClean="0"/>
              <a:t>59 (59%), </a:t>
            </a:r>
            <a:r>
              <a:rPr lang="pt-BR" sz="2400" dirty="0"/>
              <a:t>e no terceiro mês </a:t>
            </a:r>
            <a:r>
              <a:rPr lang="pt-BR" sz="2400" dirty="0" smtClean="0"/>
              <a:t>74 crianças (58,7</a:t>
            </a:r>
            <a:r>
              <a:rPr lang="pt-BR" sz="2400" dirty="0"/>
              <a:t>%).</a:t>
            </a:r>
          </a:p>
        </p:txBody>
      </p:sp>
      <p:graphicFrame>
        <p:nvGraphicFramePr>
          <p:cNvPr id="7" name="Espaço Reservado para Conteúdo 3"/>
          <p:cNvGraphicFramePr>
            <a:graphicFrameLocks/>
          </p:cNvGraphicFramePr>
          <p:nvPr>
            <p:extLst>
              <p:ext uri="{D42A27DB-BD31-4B8C-83A1-F6EECF244321}">
                <p14:modId xmlns:p14="http://schemas.microsoft.com/office/powerpoint/2010/main" val="2214840780"/>
              </p:ext>
            </p:extLst>
          </p:nvPr>
        </p:nvGraphicFramePr>
        <p:xfrm>
          <a:off x="3059832" y="2636912"/>
          <a:ext cx="5626968" cy="3307804"/>
        </p:xfrm>
        <a:graphic>
          <a:graphicData uri="http://schemas.openxmlformats.org/drawingml/2006/chart">
            <c:chart xmlns:c="http://schemas.openxmlformats.org/drawingml/2006/chart" xmlns:r="http://schemas.openxmlformats.org/officeDocument/2006/relationships" r:id="rId4"/>
          </a:graphicData>
        </a:graphic>
      </p:graphicFrame>
      <p:sp>
        <p:nvSpPr>
          <p:cNvPr id="5" name="CaixaDeTexto 4"/>
          <p:cNvSpPr txBox="1"/>
          <p:nvPr/>
        </p:nvSpPr>
        <p:spPr>
          <a:xfrm>
            <a:off x="3131840" y="6116584"/>
            <a:ext cx="5832648" cy="523220"/>
          </a:xfrm>
          <a:prstGeom prst="rect">
            <a:avLst/>
          </a:prstGeom>
          <a:noFill/>
        </p:spPr>
        <p:txBody>
          <a:bodyPr wrap="square" rtlCol="0">
            <a:spAutoFit/>
          </a:bodyPr>
          <a:lstStyle/>
          <a:p>
            <a:r>
              <a:rPr lang="pt-BR" sz="1400" dirty="0"/>
              <a:t>Proporção de crianças entre zero e setenta e dois meses com triagem auditiva, nos meses de fevereiro a abril de 2015, Jardim do Mulato/PI.</a:t>
            </a:r>
            <a:endParaRPr lang="pt-BR" sz="1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pPr algn="l"/>
            <a:r>
              <a:rPr lang="pt-BR" b="1" dirty="0" smtClean="0">
                <a:solidFill>
                  <a:schemeClr val="accent6">
                    <a:lumMod val="75000"/>
                  </a:schemeClr>
                </a:solidFill>
              </a:rPr>
              <a:t>Objetivos, Metas e Resultados</a:t>
            </a:r>
            <a:endParaRPr lang="pt-BR" dirty="0"/>
          </a:p>
        </p:txBody>
      </p:sp>
      <p:sp>
        <p:nvSpPr>
          <p:cNvPr id="3" name="Content Placeholder 2"/>
          <p:cNvSpPr>
            <a:spLocks noGrp="1"/>
          </p:cNvSpPr>
          <p:nvPr>
            <p:ph idx="1"/>
          </p:nvPr>
        </p:nvSpPr>
        <p:spPr>
          <a:xfrm>
            <a:off x="428596" y="1403367"/>
            <a:ext cx="8229600" cy="4525963"/>
          </a:xfrm>
        </p:spPr>
        <p:txBody>
          <a:bodyPr>
            <a:normAutofit/>
          </a:bodyPr>
          <a:lstStyle/>
          <a:p>
            <a:pPr>
              <a:buNone/>
            </a:pPr>
            <a:endParaRPr lang="pt-BR" sz="1400" dirty="0" smtClean="0"/>
          </a:p>
          <a:p>
            <a:r>
              <a:rPr lang="pt-BR" sz="2400" dirty="0" smtClean="0">
                <a:solidFill>
                  <a:schemeClr val="accent6">
                    <a:lumMod val="75000"/>
                  </a:schemeClr>
                </a:solidFill>
              </a:rPr>
              <a:t>Meta </a:t>
            </a:r>
            <a:r>
              <a:rPr lang="pt-BR" sz="2400" dirty="0" smtClean="0">
                <a:solidFill>
                  <a:schemeClr val="accent6">
                    <a:lumMod val="75000"/>
                  </a:schemeClr>
                </a:solidFill>
              </a:rPr>
              <a:t>10:</a:t>
            </a:r>
            <a:r>
              <a:rPr lang="pt-BR" sz="2400" dirty="0" smtClean="0"/>
              <a:t> </a:t>
            </a:r>
            <a:r>
              <a:rPr lang="pt-BR" sz="2400" dirty="0" smtClean="0"/>
              <a:t>Realizar </a:t>
            </a:r>
            <a:r>
              <a:rPr lang="pt-BR" sz="2400" dirty="0" smtClean="0">
                <a:solidFill>
                  <a:schemeClr val="accent6">
                    <a:lumMod val="75000"/>
                  </a:schemeClr>
                </a:solidFill>
              </a:rPr>
              <a:t>teste do pezinho </a:t>
            </a:r>
            <a:r>
              <a:rPr lang="pt-BR" sz="2400" dirty="0" smtClean="0"/>
              <a:t>em 100% das crianças até 7 dias de vida. </a:t>
            </a:r>
          </a:p>
          <a:p>
            <a:endParaRPr lang="pt-BR" sz="1400" dirty="0" smtClean="0"/>
          </a:p>
          <a:p>
            <a:pPr algn="just"/>
            <a:r>
              <a:rPr lang="pt-BR" sz="2400" b="1" dirty="0" smtClean="0">
                <a:solidFill>
                  <a:schemeClr val="accent6">
                    <a:lumMod val="75000"/>
                  </a:schemeClr>
                </a:solidFill>
              </a:rPr>
              <a:t>Resultados</a:t>
            </a:r>
            <a:endParaRPr lang="pt-BR" sz="2400" dirty="0" smtClean="0"/>
          </a:p>
        </p:txBody>
      </p:sp>
      <p:sp>
        <p:nvSpPr>
          <p:cNvPr id="6" name="CaixaDeTexto 5"/>
          <p:cNvSpPr txBox="1"/>
          <p:nvPr/>
        </p:nvSpPr>
        <p:spPr>
          <a:xfrm>
            <a:off x="179512" y="3140968"/>
            <a:ext cx="3168352" cy="3785652"/>
          </a:xfrm>
          <a:prstGeom prst="rect">
            <a:avLst/>
          </a:prstGeom>
          <a:noFill/>
        </p:spPr>
        <p:txBody>
          <a:bodyPr wrap="square" rtlCol="0">
            <a:spAutoFit/>
          </a:bodyPr>
          <a:lstStyle/>
          <a:p>
            <a:pPr algn="ctr"/>
            <a:r>
              <a:rPr lang="pt-BR" sz="2400" dirty="0" smtClean="0"/>
              <a:t>Das 53 </a:t>
            </a:r>
            <a:r>
              <a:rPr lang="pt-BR" sz="2400" dirty="0"/>
              <a:t>crianças avaliadas no primeiro mês só 34 (64,2%) realizaram o teste, no segundo mês 59 (59%) realizaram a triagem auditiva e no terceiro mês 74 (58,7%) das 126 crianças avaliadas realizaram o teste. </a:t>
            </a:r>
          </a:p>
        </p:txBody>
      </p:sp>
      <p:sp>
        <p:nvSpPr>
          <p:cNvPr id="5" name="CaixaDeTexto 4"/>
          <p:cNvSpPr txBox="1"/>
          <p:nvPr/>
        </p:nvSpPr>
        <p:spPr>
          <a:xfrm>
            <a:off x="3347864" y="5834592"/>
            <a:ext cx="5688632" cy="1015663"/>
          </a:xfrm>
          <a:prstGeom prst="rect">
            <a:avLst/>
          </a:prstGeom>
          <a:noFill/>
        </p:spPr>
        <p:txBody>
          <a:bodyPr wrap="square" rtlCol="0">
            <a:spAutoFit/>
          </a:bodyPr>
          <a:lstStyle/>
          <a:p>
            <a:r>
              <a:rPr lang="pt-BR" sz="1400" dirty="0"/>
              <a:t>Proporção de crianças entre zero e setenta e dois meses inscritas no programa da unidade de saúde com teste do pezinho realizado, nos meses de fevereiro a abril de 2015, Jardim do Mulato/PI.</a:t>
            </a:r>
          </a:p>
          <a:p>
            <a:endParaRPr lang="pt-BR" dirty="0"/>
          </a:p>
        </p:txBody>
      </p:sp>
      <p:graphicFrame>
        <p:nvGraphicFramePr>
          <p:cNvPr id="9" name="Espaço Reservado para Conteúdo 3"/>
          <p:cNvGraphicFramePr>
            <a:graphicFrameLocks/>
          </p:cNvGraphicFramePr>
          <p:nvPr>
            <p:extLst>
              <p:ext uri="{D42A27DB-BD31-4B8C-83A1-F6EECF244321}">
                <p14:modId xmlns:p14="http://schemas.microsoft.com/office/powerpoint/2010/main" val="1740374750"/>
              </p:ext>
            </p:extLst>
          </p:nvPr>
        </p:nvGraphicFramePr>
        <p:xfrm>
          <a:off x="3347864" y="2282606"/>
          <a:ext cx="5482952" cy="3561259"/>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pt-BR" b="1" dirty="0" smtClean="0">
                <a:solidFill>
                  <a:schemeClr val="accent6">
                    <a:lumMod val="75000"/>
                  </a:schemeClr>
                </a:solidFill>
              </a:rPr>
              <a:t>Introdução</a:t>
            </a:r>
            <a:endParaRPr lang="pt-BR" b="1" dirty="0">
              <a:solidFill>
                <a:schemeClr val="accent6">
                  <a:lumMod val="75000"/>
                </a:schemeClr>
              </a:solidFill>
            </a:endParaRPr>
          </a:p>
        </p:txBody>
      </p:sp>
      <p:sp>
        <p:nvSpPr>
          <p:cNvPr id="3" name="Content Placeholder 2"/>
          <p:cNvSpPr>
            <a:spLocks noGrp="1"/>
          </p:cNvSpPr>
          <p:nvPr>
            <p:ph idx="1"/>
          </p:nvPr>
        </p:nvSpPr>
        <p:spPr/>
        <p:txBody>
          <a:bodyPr>
            <a:normAutofit/>
          </a:bodyPr>
          <a:lstStyle/>
          <a:p>
            <a:pPr algn="just"/>
            <a:r>
              <a:rPr lang="pt-BR" sz="2800" dirty="0"/>
              <a:t>Puericultura é uma importante estratégia da atenção básica a saúde para o adequado acompanhamento de nossas crianças</a:t>
            </a:r>
          </a:p>
          <a:p>
            <a:r>
              <a:rPr lang="pt-BR" sz="2800" dirty="0"/>
              <a:t>Com o acompanhamento programático e contínuo conseguimos interver positivamente no </a:t>
            </a:r>
            <a:r>
              <a:rPr lang="pt-BR" sz="2800" dirty="0" smtClean="0"/>
              <a:t>desenvolvimento </a:t>
            </a:r>
            <a:r>
              <a:rPr lang="pt-BR" sz="2800" dirty="0"/>
              <a:t>de nossas crianças, além de prevenirmos inúmeros agravos de saúde</a:t>
            </a:r>
            <a:r>
              <a:rPr lang="pt-BR" dirty="0"/>
              <a:t>.</a:t>
            </a:r>
          </a:p>
          <a:p>
            <a:pPr algn="just"/>
            <a:r>
              <a:rPr lang="pt-BR" sz="1800" dirty="0"/>
              <a:t>(CADERNO ATENÇÃO BÁSICA Nº 33, BRASIL, 2012)</a:t>
            </a:r>
          </a:p>
        </p:txBody>
      </p:sp>
      <p:pic>
        <p:nvPicPr>
          <p:cNvPr id="7" name="Imagem 6" descr="C:\Users\Leyanis\AppData\Local\Microsoft\Windows\INetCache\Content.Word\20150304_163320.jpg"/>
          <p:cNvPicPr/>
          <p:nvPr/>
        </p:nvPicPr>
        <p:blipFill>
          <a:blip r:embed="rId4" cstate="print"/>
          <a:srcRect/>
          <a:stretch>
            <a:fillRect/>
          </a:stretch>
        </p:blipFill>
        <p:spPr bwMode="auto">
          <a:xfrm rot="10800000">
            <a:off x="5652119" y="4869160"/>
            <a:ext cx="3276084" cy="20650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pPr algn="l"/>
            <a:r>
              <a:rPr lang="pt-BR" b="1" dirty="0" smtClean="0">
                <a:solidFill>
                  <a:schemeClr val="accent6">
                    <a:lumMod val="75000"/>
                  </a:schemeClr>
                </a:solidFill>
              </a:rPr>
              <a:t>Objetivos, Metas e Resultados</a:t>
            </a:r>
            <a:endParaRPr lang="pt-BR" dirty="0"/>
          </a:p>
        </p:txBody>
      </p:sp>
      <p:sp>
        <p:nvSpPr>
          <p:cNvPr id="3" name="Content Placeholder 2"/>
          <p:cNvSpPr>
            <a:spLocks noGrp="1"/>
          </p:cNvSpPr>
          <p:nvPr>
            <p:ph idx="1"/>
          </p:nvPr>
        </p:nvSpPr>
        <p:spPr>
          <a:xfrm>
            <a:off x="428596" y="1403367"/>
            <a:ext cx="8229600" cy="4525963"/>
          </a:xfrm>
        </p:spPr>
        <p:txBody>
          <a:bodyPr>
            <a:normAutofit/>
          </a:bodyPr>
          <a:lstStyle/>
          <a:p>
            <a:pPr>
              <a:buNone/>
            </a:pPr>
            <a:endParaRPr lang="pt-BR" sz="1400" dirty="0" smtClean="0"/>
          </a:p>
          <a:p>
            <a:r>
              <a:rPr lang="pt-BR" sz="2400" dirty="0" smtClean="0">
                <a:solidFill>
                  <a:schemeClr val="accent6">
                    <a:lumMod val="75000"/>
                  </a:schemeClr>
                </a:solidFill>
              </a:rPr>
              <a:t>Meta </a:t>
            </a:r>
            <a:r>
              <a:rPr lang="pt-BR" sz="2400" dirty="0" smtClean="0">
                <a:solidFill>
                  <a:schemeClr val="accent6">
                    <a:lumMod val="75000"/>
                  </a:schemeClr>
                </a:solidFill>
              </a:rPr>
              <a:t>11:</a:t>
            </a:r>
            <a:r>
              <a:rPr lang="pt-BR" sz="2400" dirty="0"/>
              <a:t> Realizar avaliação da necessidade de atendimento odontológico em 100% das crianças de 6 e 72 meses.</a:t>
            </a:r>
            <a:br>
              <a:rPr lang="pt-BR" sz="2400" dirty="0"/>
            </a:br>
            <a:endParaRPr lang="pt-BR" sz="1400" dirty="0" smtClean="0"/>
          </a:p>
          <a:p>
            <a:pPr algn="just"/>
            <a:r>
              <a:rPr lang="pt-BR" sz="2400" b="1" dirty="0" smtClean="0">
                <a:solidFill>
                  <a:schemeClr val="accent6">
                    <a:lumMod val="75000"/>
                  </a:schemeClr>
                </a:solidFill>
              </a:rPr>
              <a:t>Resultados</a:t>
            </a:r>
            <a:endParaRPr lang="pt-BR" sz="2400" dirty="0" smtClean="0"/>
          </a:p>
        </p:txBody>
      </p:sp>
      <p:sp>
        <p:nvSpPr>
          <p:cNvPr id="6" name="CaixaDeTexto 5"/>
          <p:cNvSpPr txBox="1"/>
          <p:nvPr/>
        </p:nvSpPr>
        <p:spPr>
          <a:xfrm>
            <a:off x="179512" y="3140968"/>
            <a:ext cx="3168352" cy="3139321"/>
          </a:xfrm>
          <a:prstGeom prst="rect">
            <a:avLst/>
          </a:prstGeom>
          <a:noFill/>
        </p:spPr>
        <p:txBody>
          <a:bodyPr wrap="square" rtlCol="0">
            <a:spAutoFit/>
          </a:bodyPr>
          <a:lstStyle/>
          <a:p>
            <a:pPr algn="ctr"/>
            <a:r>
              <a:rPr lang="pt-BR" sz="2200" dirty="0" smtClean="0"/>
              <a:t>No </a:t>
            </a:r>
            <a:r>
              <a:rPr lang="pt-BR" sz="2200" dirty="0"/>
              <a:t>primeiro mês foram avaliadas as necessidades de atendimento odontológico em 33 crianças (64,7%), no segundo mês 51 crianças (52,6%) e no terceiro mês da intervenção 63 crianças, 52,1%. </a:t>
            </a:r>
          </a:p>
        </p:txBody>
      </p:sp>
      <p:sp>
        <p:nvSpPr>
          <p:cNvPr id="5" name="CaixaDeTexto 4"/>
          <p:cNvSpPr txBox="1"/>
          <p:nvPr/>
        </p:nvSpPr>
        <p:spPr>
          <a:xfrm>
            <a:off x="3347864" y="5834592"/>
            <a:ext cx="5688632" cy="738664"/>
          </a:xfrm>
          <a:prstGeom prst="rect">
            <a:avLst/>
          </a:prstGeom>
          <a:noFill/>
        </p:spPr>
        <p:txBody>
          <a:bodyPr wrap="square" rtlCol="0">
            <a:spAutoFit/>
          </a:bodyPr>
          <a:lstStyle/>
          <a:p>
            <a:r>
              <a:rPr lang="pt-BR" sz="1400" dirty="0"/>
              <a:t>Proporção de crianças entre zero e setenta e dois meses com avaliação de necessidades de atendimento odontológico, nos meses de fevereiro a abril de 2015, Jardim do Mulato/PI.</a:t>
            </a:r>
            <a:endParaRPr lang="pt-BR" dirty="0"/>
          </a:p>
        </p:txBody>
      </p:sp>
      <p:graphicFrame>
        <p:nvGraphicFramePr>
          <p:cNvPr id="8" name="Gráfico 7"/>
          <p:cNvGraphicFramePr/>
          <p:nvPr>
            <p:extLst>
              <p:ext uri="{D42A27DB-BD31-4B8C-83A1-F6EECF244321}">
                <p14:modId xmlns:p14="http://schemas.microsoft.com/office/powerpoint/2010/main" val="1241311834"/>
              </p:ext>
            </p:extLst>
          </p:nvPr>
        </p:nvGraphicFramePr>
        <p:xfrm>
          <a:off x="3707904" y="2780928"/>
          <a:ext cx="4824536" cy="29523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612016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pPr algn="l"/>
            <a:r>
              <a:rPr lang="pt-BR" b="1" dirty="0" smtClean="0">
                <a:solidFill>
                  <a:schemeClr val="accent6">
                    <a:lumMod val="75000"/>
                  </a:schemeClr>
                </a:solidFill>
              </a:rPr>
              <a:t>Objetivos, Metas e Resultados</a:t>
            </a:r>
            <a:endParaRPr lang="pt-BR" dirty="0"/>
          </a:p>
        </p:txBody>
      </p:sp>
      <p:sp>
        <p:nvSpPr>
          <p:cNvPr id="3" name="Content Placeholder 2"/>
          <p:cNvSpPr>
            <a:spLocks noGrp="1"/>
          </p:cNvSpPr>
          <p:nvPr>
            <p:ph idx="1"/>
          </p:nvPr>
        </p:nvSpPr>
        <p:spPr>
          <a:xfrm>
            <a:off x="428596" y="1403367"/>
            <a:ext cx="8229600" cy="4525963"/>
          </a:xfrm>
        </p:spPr>
        <p:txBody>
          <a:bodyPr>
            <a:normAutofit/>
          </a:bodyPr>
          <a:lstStyle/>
          <a:p>
            <a:pPr>
              <a:buNone/>
            </a:pPr>
            <a:endParaRPr lang="pt-BR" sz="1400" dirty="0" smtClean="0"/>
          </a:p>
          <a:p>
            <a:r>
              <a:rPr lang="pt-BR" sz="2400" dirty="0" smtClean="0">
                <a:solidFill>
                  <a:schemeClr val="accent6">
                    <a:lumMod val="75000"/>
                  </a:schemeClr>
                </a:solidFill>
              </a:rPr>
              <a:t>Meta </a:t>
            </a:r>
            <a:r>
              <a:rPr lang="pt-BR" sz="2400" dirty="0" smtClean="0">
                <a:solidFill>
                  <a:schemeClr val="accent6">
                    <a:lumMod val="75000"/>
                  </a:schemeClr>
                </a:solidFill>
              </a:rPr>
              <a:t>12:</a:t>
            </a:r>
            <a:r>
              <a:rPr lang="pt-BR" sz="2400" dirty="0"/>
              <a:t> Realizar primeira consulta odontológica para 100% das crianças de 6 a 72 meses de idade moradoras da área de abrangência, cadastradas na unidade de saúde </a:t>
            </a:r>
            <a:endParaRPr lang="pt-BR" sz="1400" dirty="0" smtClean="0"/>
          </a:p>
          <a:p>
            <a:pPr algn="just"/>
            <a:r>
              <a:rPr lang="pt-BR" sz="2400" b="1" dirty="0" smtClean="0">
                <a:solidFill>
                  <a:schemeClr val="accent6">
                    <a:lumMod val="75000"/>
                  </a:schemeClr>
                </a:solidFill>
              </a:rPr>
              <a:t>Resultados</a:t>
            </a:r>
            <a:endParaRPr lang="pt-BR" sz="2400" dirty="0" smtClean="0"/>
          </a:p>
        </p:txBody>
      </p:sp>
      <p:sp>
        <p:nvSpPr>
          <p:cNvPr id="6" name="CaixaDeTexto 5"/>
          <p:cNvSpPr txBox="1"/>
          <p:nvPr/>
        </p:nvSpPr>
        <p:spPr>
          <a:xfrm>
            <a:off x="179512" y="3284984"/>
            <a:ext cx="3168352" cy="3139321"/>
          </a:xfrm>
          <a:prstGeom prst="rect">
            <a:avLst/>
          </a:prstGeom>
          <a:noFill/>
        </p:spPr>
        <p:txBody>
          <a:bodyPr wrap="square" rtlCol="0">
            <a:spAutoFit/>
          </a:bodyPr>
          <a:lstStyle/>
          <a:p>
            <a:pPr algn="ctr"/>
            <a:r>
              <a:rPr lang="pt-BR" sz="2200" dirty="0" smtClean="0"/>
              <a:t>No </a:t>
            </a:r>
            <a:r>
              <a:rPr lang="pt-BR" sz="2200" dirty="0"/>
              <a:t>primeiro mês da intervenção foi realizada a primeira consulta odontológica em 25 crianças (49%), no segundo mês 42 (43,3%) e no terceiro mês 52 crianças(43%). </a:t>
            </a:r>
            <a:br>
              <a:rPr lang="pt-BR" sz="2200" dirty="0"/>
            </a:br>
            <a:endParaRPr lang="pt-BR" sz="2200" dirty="0"/>
          </a:p>
        </p:txBody>
      </p:sp>
      <p:sp>
        <p:nvSpPr>
          <p:cNvPr id="5" name="CaixaDeTexto 4"/>
          <p:cNvSpPr txBox="1"/>
          <p:nvPr/>
        </p:nvSpPr>
        <p:spPr>
          <a:xfrm>
            <a:off x="3347864" y="5834592"/>
            <a:ext cx="5688632" cy="738664"/>
          </a:xfrm>
          <a:prstGeom prst="rect">
            <a:avLst/>
          </a:prstGeom>
          <a:noFill/>
        </p:spPr>
        <p:txBody>
          <a:bodyPr wrap="square" rtlCol="0">
            <a:spAutoFit/>
          </a:bodyPr>
          <a:lstStyle/>
          <a:p>
            <a:r>
              <a:rPr lang="pt-BR" sz="1400" dirty="0"/>
              <a:t>Proporção de crianças entre seis e setenta e dois meses com primeira consulta odontológica, nos meses de fevereiro a abril de 2015, Jardim do Mulato/PI.</a:t>
            </a:r>
            <a:endParaRPr lang="pt-BR" dirty="0"/>
          </a:p>
        </p:txBody>
      </p:sp>
      <p:graphicFrame>
        <p:nvGraphicFramePr>
          <p:cNvPr id="9" name="Espaço Reservado para Conteúdo 3"/>
          <p:cNvGraphicFramePr>
            <a:graphicFrameLocks/>
          </p:cNvGraphicFramePr>
          <p:nvPr>
            <p:extLst>
              <p:ext uri="{D42A27DB-BD31-4B8C-83A1-F6EECF244321}">
                <p14:modId xmlns:p14="http://schemas.microsoft.com/office/powerpoint/2010/main" val="2039212728"/>
              </p:ext>
            </p:extLst>
          </p:nvPr>
        </p:nvGraphicFramePr>
        <p:xfrm>
          <a:off x="3347864" y="2852937"/>
          <a:ext cx="5338936" cy="298165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663668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pPr algn="l"/>
            <a:r>
              <a:rPr lang="pt-BR" b="1" dirty="0" smtClean="0">
                <a:solidFill>
                  <a:schemeClr val="accent6">
                    <a:lumMod val="75000"/>
                  </a:schemeClr>
                </a:solidFill>
              </a:rPr>
              <a:t>Objetivos, Metas e Resultados</a:t>
            </a:r>
            <a:endParaRPr lang="pt-BR" dirty="0"/>
          </a:p>
        </p:txBody>
      </p:sp>
      <p:sp>
        <p:nvSpPr>
          <p:cNvPr id="3" name="Content Placeholder 2"/>
          <p:cNvSpPr>
            <a:spLocks noGrp="1"/>
          </p:cNvSpPr>
          <p:nvPr>
            <p:ph idx="1"/>
          </p:nvPr>
        </p:nvSpPr>
        <p:spPr>
          <a:xfrm>
            <a:off x="428596" y="1357298"/>
            <a:ext cx="8229600" cy="4525963"/>
          </a:xfrm>
        </p:spPr>
        <p:txBody>
          <a:bodyPr>
            <a:normAutofit/>
          </a:bodyPr>
          <a:lstStyle/>
          <a:p>
            <a:pPr algn="just"/>
            <a:r>
              <a:rPr lang="pt-BR" sz="2400" b="1" u="sng" dirty="0" smtClean="0">
                <a:solidFill>
                  <a:schemeClr val="accent6">
                    <a:lumMod val="75000"/>
                  </a:schemeClr>
                </a:solidFill>
              </a:rPr>
              <a:t>Objetivo 3:</a:t>
            </a:r>
            <a:r>
              <a:rPr lang="pt-BR" sz="2400" dirty="0" smtClean="0"/>
              <a:t> Melhorar a </a:t>
            </a:r>
            <a:r>
              <a:rPr lang="pt-BR" sz="2400" dirty="0" smtClean="0">
                <a:solidFill>
                  <a:schemeClr val="accent6">
                    <a:lumMod val="75000"/>
                  </a:schemeClr>
                </a:solidFill>
              </a:rPr>
              <a:t>adesão </a:t>
            </a:r>
            <a:r>
              <a:rPr lang="pt-BR" sz="2400" dirty="0" smtClean="0"/>
              <a:t>ao Programa de Saúde da Criança</a:t>
            </a:r>
          </a:p>
          <a:p>
            <a:pPr algn="just"/>
            <a:r>
              <a:rPr lang="pt-BR" sz="2400" dirty="0" smtClean="0">
                <a:solidFill>
                  <a:schemeClr val="accent6">
                    <a:lumMod val="75000"/>
                  </a:schemeClr>
                </a:solidFill>
              </a:rPr>
              <a:t>Meta 13:</a:t>
            </a:r>
            <a:r>
              <a:rPr lang="pt-BR" sz="2400" dirty="0" smtClean="0"/>
              <a:t> </a:t>
            </a:r>
            <a:r>
              <a:rPr lang="pt-BR" sz="2400" dirty="0" smtClean="0"/>
              <a:t>Fazer </a:t>
            </a:r>
            <a:r>
              <a:rPr lang="pt-BR" sz="2400" dirty="0" smtClean="0">
                <a:solidFill>
                  <a:schemeClr val="accent6">
                    <a:lumMod val="75000"/>
                  </a:schemeClr>
                </a:solidFill>
              </a:rPr>
              <a:t>busca ativa </a:t>
            </a:r>
            <a:r>
              <a:rPr lang="pt-BR" sz="2400" dirty="0" smtClean="0"/>
              <a:t>de 100% das </a:t>
            </a:r>
            <a:r>
              <a:rPr lang="pt-BR" sz="2400" dirty="0" smtClean="0">
                <a:solidFill>
                  <a:schemeClr val="accent6">
                    <a:lumMod val="75000"/>
                  </a:schemeClr>
                </a:solidFill>
              </a:rPr>
              <a:t>crianças faltosas </a:t>
            </a:r>
            <a:r>
              <a:rPr lang="pt-BR" sz="2400" dirty="0" smtClean="0"/>
              <a:t>às consultas.</a:t>
            </a:r>
          </a:p>
          <a:p>
            <a:pPr algn="just"/>
            <a:r>
              <a:rPr lang="pt-BR" sz="2400" b="1" dirty="0">
                <a:solidFill>
                  <a:schemeClr val="accent6">
                    <a:lumMod val="75000"/>
                  </a:schemeClr>
                </a:solidFill>
              </a:rPr>
              <a:t>Resultados: Durante a intervenção avaliamos 126 crianças e delas 20 (15.9%) resultaram faltosas à consulta por motivos diferentes, mas a equipe realizou busca ativa em 100% destas crianças (11 no primeiro mês, 7 </a:t>
            </a:r>
            <a:r>
              <a:rPr lang="pt-BR" sz="2400" b="1" dirty="0" smtClean="0">
                <a:solidFill>
                  <a:schemeClr val="accent6">
                    <a:lumMod val="75000"/>
                  </a:schemeClr>
                </a:solidFill>
              </a:rPr>
              <a:t>no segundo e 2 no terceiro)</a:t>
            </a:r>
          </a:p>
          <a:p>
            <a:pPr algn="just"/>
            <a:endParaRPr lang="pt-BR" sz="2400" b="1" dirty="0" smtClean="0">
              <a:solidFill>
                <a:schemeClr val="accent6">
                  <a:lumMod val="75000"/>
                </a:schemeClr>
              </a:solidFill>
            </a:endParaRPr>
          </a:p>
          <a:p>
            <a:pPr algn="just"/>
            <a:endParaRPr lang="pt-BR"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pPr algn="l"/>
            <a:r>
              <a:rPr lang="pt-BR" b="1" dirty="0" smtClean="0">
                <a:solidFill>
                  <a:schemeClr val="accent6">
                    <a:lumMod val="75000"/>
                  </a:schemeClr>
                </a:solidFill>
              </a:rPr>
              <a:t>Objetivos, Metas e Resultados</a:t>
            </a:r>
            <a:endParaRPr lang="pt-BR" dirty="0"/>
          </a:p>
        </p:txBody>
      </p:sp>
      <p:sp>
        <p:nvSpPr>
          <p:cNvPr id="3" name="Content Placeholder 2"/>
          <p:cNvSpPr>
            <a:spLocks noGrp="1"/>
          </p:cNvSpPr>
          <p:nvPr>
            <p:ph idx="1"/>
          </p:nvPr>
        </p:nvSpPr>
        <p:spPr>
          <a:xfrm>
            <a:off x="428596" y="1331929"/>
            <a:ext cx="8229600" cy="4525963"/>
          </a:xfrm>
        </p:spPr>
        <p:txBody>
          <a:bodyPr/>
          <a:lstStyle/>
          <a:p>
            <a:pPr algn="just"/>
            <a:r>
              <a:rPr lang="pt-BR" sz="2400" b="1" u="sng" dirty="0" smtClean="0">
                <a:solidFill>
                  <a:schemeClr val="accent6">
                    <a:lumMod val="75000"/>
                  </a:schemeClr>
                </a:solidFill>
              </a:rPr>
              <a:t>Objetivo 4:</a:t>
            </a:r>
            <a:r>
              <a:rPr lang="pt-BR" sz="2400" dirty="0" smtClean="0"/>
              <a:t> Melhorar o </a:t>
            </a:r>
            <a:r>
              <a:rPr lang="pt-BR" sz="2400" dirty="0" smtClean="0">
                <a:solidFill>
                  <a:schemeClr val="accent6">
                    <a:lumMod val="75000"/>
                  </a:schemeClr>
                </a:solidFill>
              </a:rPr>
              <a:t>registro</a:t>
            </a:r>
            <a:r>
              <a:rPr lang="pt-BR" sz="2400" dirty="0" smtClean="0"/>
              <a:t> das informações</a:t>
            </a:r>
          </a:p>
          <a:p>
            <a:pPr algn="just"/>
            <a:endParaRPr lang="pt-BR" sz="1400" dirty="0" smtClean="0"/>
          </a:p>
          <a:p>
            <a:r>
              <a:rPr lang="pt-BR" sz="2400" dirty="0" smtClean="0">
                <a:solidFill>
                  <a:schemeClr val="accent6">
                    <a:lumMod val="75000"/>
                  </a:schemeClr>
                </a:solidFill>
              </a:rPr>
              <a:t>Meta </a:t>
            </a:r>
            <a:r>
              <a:rPr lang="pt-BR" sz="2400" dirty="0" smtClean="0">
                <a:solidFill>
                  <a:schemeClr val="accent6">
                    <a:lumMod val="75000"/>
                  </a:schemeClr>
                </a:solidFill>
              </a:rPr>
              <a:t>14</a:t>
            </a:r>
            <a:r>
              <a:rPr lang="pt-BR" sz="2400" dirty="0" smtClean="0">
                <a:solidFill>
                  <a:schemeClr val="accent6">
                    <a:lumMod val="75000"/>
                  </a:schemeClr>
                </a:solidFill>
              </a:rPr>
              <a:t>:</a:t>
            </a:r>
            <a:r>
              <a:rPr lang="pt-BR" sz="2400" dirty="0" smtClean="0"/>
              <a:t> Manter </a:t>
            </a:r>
            <a:r>
              <a:rPr lang="pt-BR" sz="2400" dirty="0" smtClean="0">
                <a:solidFill>
                  <a:schemeClr val="accent6">
                    <a:lumMod val="75000"/>
                  </a:schemeClr>
                </a:solidFill>
              </a:rPr>
              <a:t>registro na ficha espelho </a:t>
            </a:r>
            <a:r>
              <a:rPr lang="pt-BR" sz="2400" dirty="0" smtClean="0"/>
              <a:t>de 100% das crianças que consultam no serviço.</a:t>
            </a:r>
          </a:p>
          <a:p>
            <a:pPr algn="just"/>
            <a:endParaRPr lang="pt-BR" sz="1400" b="1" dirty="0" smtClean="0">
              <a:solidFill>
                <a:schemeClr val="accent6">
                  <a:lumMod val="75000"/>
                </a:schemeClr>
              </a:solidFill>
            </a:endParaRPr>
          </a:p>
          <a:p>
            <a:pPr algn="just"/>
            <a:r>
              <a:rPr lang="pt-BR" sz="2400" b="1" dirty="0" smtClean="0">
                <a:solidFill>
                  <a:schemeClr val="accent6">
                    <a:lumMod val="75000"/>
                  </a:schemeClr>
                </a:solidFill>
              </a:rPr>
              <a:t>Resultados: </a:t>
            </a:r>
            <a:r>
              <a:rPr lang="x-none" sz="2400">
                <a:latin typeface="Arial" pitchFamily="34" charset="0"/>
                <a:cs typeface="Arial" pitchFamily="34" charset="0"/>
              </a:rPr>
              <a:t>Durante a intervenção</a:t>
            </a:r>
            <a:r>
              <a:rPr lang="pt-BR" sz="2400" dirty="0"/>
              <a:t> </a:t>
            </a:r>
            <a:r>
              <a:rPr lang="x-none" sz="2400"/>
              <a:t>toda</a:t>
            </a:r>
            <a:r>
              <a:rPr lang="pt-BR" sz="2400" dirty="0"/>
              <a:t>s</a:t>
            </a:r>
            <a:r>
              <a:rPr lang="x-none" sz="2400"/>
              <a:t> as crianças avaliadas(126)</a:t>
            </a:r>
            <a:r>
              <a:rPr lang="pt-BR" sz="2400" dirty="0"/>
              <a:t> com registro atualizado na ficha de acompanhamento (100%)</a:t>
            </a:r>
            <a:r>
              <a:rPr lang="x-none" sz="2400"/>
              <a:t>.</a:t>
            </a:r>
            <a:endParaRPr lang="pt-BR" sz="2400" dirty="0">
              <a:latin typeface="Arial" pitchFamily="34" charset="0"/>
              <a:cs typeface="Arial" pitchFamily="34" charset="0"/>
            </a:endParaRPr>
          </a:p>
          <a:p>
            <a:pPr marL="0" indent="0" algn="just">
              <a:buNone/>
            </a:pPr>
            <a:endParaRPr lang="pt-BR" sz="2400" b="1" dirty="0" smtClean="0">
              <a:solidFill>
                <a:schemeClr val="accent6">
                  <a:lumMod val="75000"/>
                </a:schemeClr>
              </a:solidFill>
            </a:endParaRPr>
          </a:p>
          <a:p>
            <a:pPr algn="just"/>
            <a:endParaRPr lang="pt-BR"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pPr algn="l"/>
            <a:r>
              <a:rPr lang="pt-BR" b="1" dirty="0" smtClean="0">
                <a:solidFill>
                  <a:schemeClr val="accent6">
                    <a:lumMod val="75000"/>
                  </a:schemeClr>
                </a:solidFill>
              </a:rPr>
              <a:t>Objetivos, Metas e Resultados</a:t>
            </a:r>
            <a:endParaRPr lang="pt-BR" dirty="0"/>
          </a:p>
        </p:txBody>
      </p:sp>
      <p:sp>
        <p:nvSpPr>
          <p:cNvPr id="3" name="Content Placeholder 2"/>
          <p:cNvSpPr>
            <a:spLocks noGrp="1"/>
          </p:cNvSpPr>
          <p:nvPr>
            <p:ph idx="1"/>
          </p:nvPr>
        </p:nvSpPr>
        <p:spPr>
          <a:xfrm>
            <a:off x="457200" y="1285860"/>
            <a:ext cx="8229600" cy="4525963"/>
          </a:xfrm>
        </p:spPr>
        <p:txBody>
          <a:bodyPr/>
          <a:lstStyle/>
          <a:p>
            <a:pPr algn="just"/>
            <a:r>
              <a:rPr lang="pt-BR" sz="2400" b="1" u="sng" dirty="0" smtClean="0">
                <a:solidFill>
                  <a:schemeClr val="accent6">
                    <a:lumMod val="75000"/>
                  </a:schemeClr>
                </a:solidFill>
              </a:rPr>
              <a:t>Objetivo 5:</a:t>
            </a:r>
            <a:r>
              <a:rPr lang="pt-BR" sz="2400" dirty="0" smtClean="0"/>
              <a:t> Mapear as crianças de </a:t>
            </a:r>
            <a:r>
              <a:rPr lang="pt-BR" sz="2400" dirty="0" smtClean="0">
                <a:solidFill>
                  <a:schemeClr val="accent6">
                    <a:lumMod val="75000"/>
                  </a:schemeClr>
                </a:solidFill>
              </a:rPr>
              <a:t>risco</a:t>
            </a:r>
            <a:r>
              <a:rPr lang="pt-BR" sz="2400" dirty="0" smtClean="0"/>
              <a:t> pertencentes à área de abrangência</a:t>
            </a:r>
          </a:p>
          <a:p>
            <a:pPr algn="just"/>
            <a:endParaRPr lang="pt-BR" sz="1400" dirty="0" smtClean="0"/>
          </a:p>
          <a:p>
            <a:r>
              <a:rPr lang="pt-BR" sz="2400" dirty="0" smtClean="0">
                <a:solidFill>
                  <a:schemeClr val="accent6">
                    <a:lumMod val="75000"/>
                  </a:schemeClr>
                </a:solidFill>
              </a:rPr>
              <a:t>Meta </a:t>
            </a:r>
            <a:r>
              <a:rPr lang="pt-BR" sz="2400" dirty="0" smtClean="0">
                <a:solidFill>
                  <a:schemeClr val="accent6">
                    <a:lumMod val="75000"/>
                  </a:schemeClr>
                </a:solidFill>
              </a:rPr>
              <a:t>15</a:t>
            </a:r>
            <a:r>
              <a:rPr lang="pt-BR" sz="2400" dirty="0" smtClean="0">
                <a:solidFill>
                  <a:schemeClr val="accent6">
                    <a:lumMod val="75000"/>
                  </a:schemeClr>
                </a:solidFill>
              </a:rPr>
              <a:t>:</a:t>
            </a:r>
            <a:r>
              <a:rPr lang="pt-BR" sz="2400" dirty="0" smtClean="0"/>
              <a:t> Realizar </a:t>
            </a:r>
            <a:r>
              <a:rPr lang="pt-BR" sz="2400" dirty="0" smtClean="0">
                <a:solidFill>
                  <a:schemeClr val="accent6">
                    <a:lumMod val="75000"/>
                  </a:schemeClr>
                </a:solidFill>
              </a:rPr>
              <a:t>avaliação de risco </a:t>
            </a:r>
            <a:r>
              <a:rPr lang="pt-BR" sz="2400" dirty="0" smtClean="0"/>
              <a:t>em  100% das crianças cadastradas no programa.</a:t>
            </a:r>
          </a:p>
          <a:p>
            <a:pPr algn="just"/>
            <a:endParaRPr lang="pt-BR" sz="1400" b="1" dirty="0" smtClean="0">
              <a:solidFill>
                <a:schemeClr val="accent6">
                  <a:lumMod val="75000"/>
                </a:schemeClr>
              </a:solidFill>
            </a:endParaRPr>
          </a:p>
          <a:p>
            <a:pPr algn="just"/>
            <a:r>
              <a:rPr lang="pt-BR" sz="2400" b="1" dirty="0" smtClean="0">
                <a:solidFill>
                  <a:schemeClr val="accent6">
                    <a:lumMod val="75000"/>
                  </a:schemeClr>
                </a:solidFill>
              </a:rPr>
              <a:t>Resultados: </a:t>
            </a:r>
            <a:r>
              <a:rPr lang="x-none" sz="2400">
                <a:latin typeface="Arial" pitchFamily="34" charset="0"/>
                <a:cs typeface="Arial" pitchFamily="34" charset="0"/>
              </a:rPr>
              <a:t>Durante a intervenção</a:t>
            </a:r>
            <a:r>
              <a:rPr lang="pt-BR" sz="2400" dirty="0"/>
              <a:t> </a:t>
            </a:r>
            <a:r>
              <a:rPr lang="x-none" sz="2400"/>
              <a:t>toda</a:t>
            </a:r>
            <a:r>
              <a:rPr lang="pt-BR" sz="2400" dirty="0"/>
              <a:t>s</a:t>
            </a:r>
            <a:r>
              <a:rPr lang="x-none" sz="2400"/>
              <a:t> as </a:t>
            </a:r>
            <a:r>
              <a:rPr lang="x-none" sz="2400"/>
              <a:t>crianças </a:t>
            </a:r>
            <a:r>
              <a:rPr lang="x-none" sz="2400" smtClean="0"/>
              <a:t>avaliadas</a:t>
            </a:r>
            <a:r>
              <a:rPr lang="en-US" sz="2400" dirty="0" smtClean="0"/>
              <a:t> </a:t>
            </a:r>
            <a:r>
              <a:rPr lang="x-none" sz="2400" smtClean="0"/>
              <a:t>(</a:t>
            </a:r>
            <a:r>
              <a:rPr lang="x-none" sz="2400"/>
              <a:t>126</a:t>
            </a:r>
            <a:r>
              <a:rPr lang="x-none" sz="2400"/>
              <a:t>)</a:t>
            </a:r>
            <a:r>
              <a:rPr lang="pt-BR" sz="2400" dirty="0"/>
              <a:t> </a:t>
            </a:r>
            <a:r>
              <a:rPr lang="pt-BR" sz="2400" dirty="0" smtClean="0"/>
              <a:t>foram avaliadas quanto ao risco (</a:t>
            </a:r>
            <a:r>
              <a:rPr lang="pt-BR" sz="2400" dirty="0"/>
              <a:t>100%)</a:t>
            </a:r>
            <a:r>
              <a:rPr lang="x-none" sz="2400"/>
              <a:t>.</a:t>
            </a:r>
            <a:endParaRPr lang="pt-BR" sz="2400" dirty="0">
              <a:latin typeface="Arial" pitchFamily="34" charset="0"/>
              <a:cs typeface="Arial" pitchFamily="34" charset="0"/>
            </a:endParaRPr>
          </a:p>
          <a:p>
            <a:pPr marL="0" indent="0" algn="just">
              <a:buNone/>
            </a:pPr>
            <a:endParaRPr lang="pt-BR" sz="2400" b="1" dirty="0">
              <a:solidFill>
                <a:schemeClr val="accent6">
                  <a:lumMod val="75000"/>
                </a:schemeClr>
              </a:solidFill>
            </a:endParaRPr>
          </a:p>
          <a:p>
            <a:pPr algn="just"/>
            <a:endParaRPr lang="pt-BR" sz="24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pPr algn="l"/>
            <a:r>
              <a:rPr lang="pt-BR" b="1" dirty="0" smtClean="0">
                <a:solidFill>
                  <a:schemeClr val="accent6">
                    <a:lumMod val="75000"/>
                  </a:schemeClr>
                </a:solidFill>
              </a:rPr>
              <a:t>Objetivos, Metas e Resultados</a:t>
            </a:r>
            <a:endParaRPr lang="pt-BR" dirty="0"/>
          </a:p>
        </p:txBody>
      </p:sp>
      <p:sp>
        <p:nvSpPr>
          <p:cNvPr id="3" name="Content Placeholder 2"/>
          <p:cNvSpPr>
            <a:spLocks noGrp="1"/>
          </p:cNvSpPr>
          <p:nvPr>
            <p:ph idx="1"/>
          </p:nvPr>
        </p:nvSpPr>
        <p:spPr>
          <a:xfrm>
            <a:off x="457200" y="1285860"/>
            <a:ext cx="8229600" cy="4525963"/>
          </a:xfrm>
        </p:spPr>
        <p:txBody>
          <a:bodyPr/>
          <a:lstStyle/>
          <a:p>
            <a:pPr algn="just"/>
            <a:r>
              <a:rPr lang="pt-BR" sz="2400" b="1" u="sng" dirty="0" smtClean="0">
                <a:solidFill>
                  <a:schemeClr val="accent6">
                    <a:lumMod val="75000"/>
                  </a:schemeClr>
                </a:solidFill>
              </a:rPr>
              <a:t>Objetivo 6:</a:t>
            </a:r>
            <a:r>
              <a:rPr lang="pt-BR" sz="2400" dirty="0" smtClean="0"/>
              <a:t> </a:t>
            </a:r>
            <a:r>
              <a:rPr lang="pt-BR" sz="2400" dirty="0" smtClean="0">
                <a:solidFill>
                  <a:schemeClr val="accent6">
                    <a:lumMod val="75000"/>
                  </a:schemeClr>
                </a:solidFill>
              </a:rPr>
              <a:t>Promover a saúde </a:t>
            </a:r>
            <a:r>
              <a:rPr lang="pt-BR" sz="2400" dirty="0" smtClean="0"/>
              <a:t>das crianças</a:t>
            </a:r>
          </a:p>
          <a:p>
            <a:pPr algn="just"/>
            <a:endParaRPr lang="pt-BR" sz="1400" dirty="0" smtClean="0"/>
          </a:p>
          <a:p>
            <a:r>
              <a:rPr lang="pt-BR" sz="2400" dirty="0" smtClean="0">
                <a:solidFill>
                  <a:schemeClr val="accent6">
                    <a:lumMod val="75000"/>
                  </a:schemeClr>
                </a:solidFill>
              </a:rPr>
              <a:t>Meta </a:t>
            </a:r>
            <a:r>
              <a:rPr lang="pt-BR" sz="2400" dirty="0" smtClean="0">
                <a:solidFill>
                  <a:schemeClr val="accent6">
                    <a:lumMod val="75000"/>
                  </a:schemeClr>
                </a:solidFill>
              </a:rPr>
              <a:t>16:</a:t>
            </a:r>
            <a:r>
              <a:rPr lang="pt-BR" sz="2400" dirty="0" smtClean="0"/>
              <a:t> </a:t>
            </a:r>
            <a:r>
              <a:rPr lang="pt-BR" sz="2400" dirty="0" smtClean="0"/>
              <a:t>Dar orientações para </a:t>
            </a:r>
            <a:r>
              <a:rPr lang="pt-BR" sz="2400" dirty="0" smtClean="0">
                <a:solidFill>
                  <a:schemeClr val="accent6">
                    <a:lumMod val="75000"/>
                  </a:schemeClr>
                </a:solidFill>
              </a:rPr>
              <a:t>prevenir acidentes </a:t>
            </a:r>
            <a:r>
              <a:rPr lang="pt-BR" sz="2400" dirty="0" smtClean="0"/>
              <a:t>na infância em 100% das consultas de saúde da criança. </a:t>
            </a:r>
          </a:p>
          <a:p>
            <a:pPr algn="just"/>
            <a:endParaRPr lang="pt-BR" sz="1400" b="1" dirty="0" smtClean="0">
              <a:solidFill>
                <a:schemeClr val="accent6">
                  <a:lumMod val="75000"/>
                </a:schemeClr>
              </a:solidFill>
            </a:endParaRPr>
          </a:p>
          <a:p>
            <a:pPr algn="just"/>
            <a:r>
              <a:rPr lang="pt-BR" sz="2400" b="1" dirty="0">
                <a:solidFill>
                  <a:schemeClr val="accent6">
                    <a:lumMod val="75000"/>
                  </a:schemeClr>
                </a:solidFill>
              </a:rPr>
              <a:t>Resultados: 100% das </a:t>
            </a:r>
            <a:r>
              <a:rPr lang="pt-BR" sz="2400" b="1" dirty="0" smtClean="0">
                <a:solidFill>
                  <a:schemeClr val="accent6">
                    <a:lumMod val="75000"/>
                  </a:schemeClr>
                </a:solidFill>
              </a:rPr>
              <a:t>mães receberam orientações de como prevenir acidentes, 53 </a:t>
            </a:r>
            <a:r>
              <a:rPr lang="pt-BR" sz="2400" b="1" dirty="0">
                <a:solidFill>
                  <a:schemeClr val="accent6">
                    <a:lumMod val="75000"/>
                  </a:schemeClr>
                </a:solidFill>
              </a:rPr>
              <a:t>crianças 1º mês, 100 crianças no 2º e 126 no 3º mês.</a:t>
            </a:r>
          </a:p>
          <a:p>
            <a:pPr algn="just"/>
            <a:endParaRPr lang="pt-BR" sz="24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pPr algn="l"/>
            <a:r>
              <a:rPr lang="pt-BR" b="1" dirty="0" smtClean="0">
                <a:solidFill>
                  <a:schemeClr val="accent6">
                    <a:lumMod val="75000"/>
                  </a:schemeClr>
                </a:solidFill>
              </a:rPr>
              <a:t>Objetivos, Metas e Resultados</a:t>
            </a:r>
            <a:endParaRPr lang="pt-BR" dirty="0"/>
          </a:p>
        </p:txBody>
      </p:sp>
      <p:sp>
        <p:nvSpPr>
          <p:cNvPr id="3" name="Content Placeholder 2"/>
          <p:cNvSpPr>
            <a:spLocks noGrp="1"/>
          </p:cNvSpPr>
          <p:nvPr>
            <p:ph idx="1"/>
          </p:nvPr>
        </p:nvSpPr>
        <p:spPr>
          <a:xfrm>
            <a:off x="457200" y="1285860"/>
            <a:ext cx="8229600" cy="4525963"/>
          </a:xfrm>
        </p:spPr>
        <p:txBody>
          <a:bodyPr>
            <a:normAutofit/>
          </a:bodyPr>
          <a:lstStyle/>
          <a:p>
            <a:pPr algn="just"/>
            <a:endParaRPr lang="pt-BR" sz="1400" dirty="0" smtClean="0"/>
          </a:p>
          <a:p>
            <a:pPr algn="just"/>
            <a:endParaRPr lang="pt-BR" sz="1400" dirty="0" smtClean="0"/>
          </a:p>
          <a:p>
            <a:r>
              <a:rPr lang="pt-BR" sz="2400" dirty="0" smtClean="0">
                <a:solidFill>
                  <a:schemeClr val="accent6">
                    <a:lumMod val="75000"/>
                  </a:schemeClr>
                </a:solidFill>
              </a:rPr>
              <a:t>Meta </a:t>
            </a:r>
            <a:r>
              <a:rPr lang="pt-BR" sz="2400" dirty="0" smtClean="0">
                <a:solidFill>
                  <a:schemeClr val="accent6">
                    <a:lumMod val="75000"/>
                  </a:schemeClr>
                </a:solidFill>
              </a:rPr>
              <a:t>17</a:t>
            </a:r>
            <a:r>
              <a:rPr lang="pt-BR" sz="2400" dirty="0" smtClean="0">
                <a:solidFill>
                  <a:schemeClr val="accent6">
                    <a:lumMod val="75000"/>
                  </a:schemeClr>
                </a:solidFill>
              </a:rPr>
              <a:t>:</a:t>
            </a:r>
            <a:r>
              <a:rPr lang="pt-BR" sz="2400" dirty="0" smtClean="0"/>
              <a:t> </a:t>
            </a:r>
            <a:r>
              <a:rPr lang="pt-BR" sz="2400" dirty="0" smtClean="0"/>
              <a:t>Colocar 100% das crianças para </a:t>
            </a:r>
            <a:r>
              <a:rPr lang="pt-BR" sz="2400" dirty="0" smtClean="0">
                <a:solidFill>
                  <a:schemeClr val="accent6">
                    <a:lumMod val="75000"/>
                  </a:schemeClr>
                </a:solidFill>
              </a:rPr>
              <a:t>mamar durante a primeira consulta</a:t>
            </a:r>
            <a:r>
              <a:rPr lang="pt-BR" sz="2400" dirty="0" smtClean="0"/>
              <a:t>. </a:t>
            </a:r>
          </a:p>
          <a:p>
            <a:pPr algn="just"/>
            <a:endParaRPr lang="pt-BR" sz="1400" b="1" dirty="0" smtClean="0">
              <a:solidFill>
                <a:schemeClr val="accent6">
                  <a:lumMod val="75000"/>
                </a:schemeClr>
              </a:solidFill>
            </a:endParaRPr>
          </a:p>
          <a:p>
            <a:pPr algn="just"/>
            <a:r>
              <a:rPr lang="pt-BR" sz="2400" b="1" dirty="0" smtClean="0">
                <a:solidFill>
                  <a:schemeClr val="accent6">
                    <a:lumMod val="75000"/>
                  </a:schemeClr>
                </a:solidFill>
              </a:rPr>
              <a:t>Resultados</a:t>
            </a:r>
            <a:endParaRPr lang="pt-BR" sz="2400" dirty="0" smtClean="0"/>
          </a:p>
        </p:txBody>
      </p:sp>
      <p:graphicFrame>
        <p:nvGraphicFramePr>
          <p:cNvPr id="7" name="Espaço Reservado para Conteúdo 3"/>
          <p:cNvGraphicFramePr>
            <a:graphicFrameLocks/>
          </p:cNvGraphicFramePr>
          <p:nvPr>
            <p:extLst>
              <p:ext uri="{D42A27DB-BD31-4B8C-83A1-F6EECF244321}">
                <p14:modId xmlns:p14="http://schemas.microsoft.com/office/powerpoint/2010/main" val="27908972"/>
              </p:ext>
            </p:extLst>
          </p:nvPr>
        </p:nvGraphicFramePr>
        <p:xfrm>
          <a:off x="3208639" y="2498149"/>
          <a:ext cx="5410944" cy="3561259"/>
        </p:xfrm>
        <a:graphic>
          <a:graphicData uri="http://schemas.openxmlformats.org/drawingml/2006/chart">
            <c:chart xmlns:c="http://schemas.openxmlformats.org/drawingml/2006/chart" xmlns:r="http://schemas.openxmlformats.org/officeDocument/2006/relationships" r:id="rId4"/>
          </a:graphicData>
        </a:graphic>
      </p:graphicFrame>
      <p:sp>
        <p:nvSpPr>
          <p:cNvPr id="5" name="CaixaDeTexto 4"/>
          <p:cNvSpPr txBox="1"/>
          <p:nvPr/>
        </p:nvSpPr>
        <p:spPr>
          <a:xfrm>
            <a:off x="3203848" y="6171962"/>
            <a:ext cx="6499717" cy="738664"/>
          </a:xfrm>
          <a:prstGeom prst="rect">
            <a:avLst/>
          </a:prstGeom>
          <a:noFill/>
        </p:spPr>
        <p:txBody>
          <a:bodyPr wrap="square" rtlCol="0">
            <a:spAutoFit/>
          </a:bodyPr>
          <a:lstStyle/>
          <a:p>
            <a:r>
              <a:rPr lang="pt-BR" sz="1400" dirty="0"/>
              <a:t>Proporção de crianças entre zero e setenta e dois meses colocadas para mamar durante a primeira consulta, nos meses de fevereiro a abril de 2015, Jardim do Mulato/PI.</a:t>
            </a:r>
            <a:endParaRPr lang="pt-BR" dirty="0"/>
          </a:p>
        </p:txBody>
      </p:sp>
      <p:sp>
        <p:nvSpPr>
          <p:cNvPr id="8" name="CaixaDeTexto 7"/>
          <p:cNvSpPr txBox="1"/>
          <p:nvPr/>
        </p:nvSpPr>
        <p:spPr>
          <a:xfrm>
            <a:off x="261755" y="3789040"/>
            <a:ext cx="2761383" cy="2031325"/>
          </a:xfrm>
          <a:prstGeom prst="rect">
            <a:avLst/>
          </a:prstGeom>
          <a:noFill/>
        </p:spPr>
        <p:txBody>
          <a:bodyPr wrap="square" rtlCol="0">
            <a:spAutoFit/>
          </a:bodyPr>
          <a:lstStyle/>
          <a:p>
            <a:r>
              <a:rPr lang="pt-BR" dirty="0" smtClean="0">
                <a:latin typeface="Arial" pitchFamily="34" charset="0"/>
                <a:cs typeface="Arial" pitchFamily="34" charset="0"/>
              </a:rPr>
              <a:t> 33 </a:t>
            </a:r>
            <a:r>
              <a:rPr lang="pt-BR" dirty="0">
                <a:latin typeface="Arial" pitchFamily="34" charset="0"/>
                <a:cs typeface="Arial" pitchFamily="34" charset="0"/>
              </a:rPr>
              <a:t>crianças (62,3%) das avaliadas no primeiro </a:t>
            </a:r>
            <a:r>
              <a:rPr lang="pt-BR" dirty="0" smtClean="0">
                <a:latin typeface="Arial" pitchFamily="34" charset="0"/>
                <a:cs typeface="Arial" pitchFamily="34" charset="0"/>
              </a:rPr>
              <a:t>mês foram colocadas para mamar na primeira consulta, </a:t>
            </a:r>
            <a:r>
              <a:rPr lang="pt-BR" dirty="0">
                <a:latin typeface="Arial" pitchFamily="34" charset="0"/>
                <a:cs typeface="Arial" pitchFamily="34" charset="0"/>
              </a:rPr>
              <a:t>51 (51%) no segundo mês e 64 (50,8%) no terceiro mês.</a:t>
            </a:r>
            <a:endParaRPr lang="pt-B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pPr algn="l"/>
            <a:r>
              <a:rPr lang="pt-BR" b="1" dirty="0" smtClean="0">
                <a:solidFill>
                  <a:schemeClr val="accent6">
                    <a:lumMod val="75000"/>
                  </a:schemeClr>
                </a:solidFill>
              </a:rPr>
              <a:t>Objetivos, Metas e Resultados</a:t>
            </a:r>
            <a:endParaRPr lang="pt-BR" dirty="0"/>
          </a:p>
        </p:txBody>
      </p:sp>
      <p:sp>
        <p:nvSpPr>
          <p:cNvPr id="3" name="Content Placeholder 2"/>
          <p:cNvSpPr>
            <a:spLocks noGrp="1"/>
          </p:cNvSpPr>
          <p:nvPr>
            <p:ph idx="1"/>
          </p:nvPr>
        </p:nvSpPr>
        <p:spPr>
          <a:xfrm>
            <a:off x="457200" y="1285860"/>
            <a:ext cx="8229600" cy="4525963"/>
          </a:xfrm>
        </p:spPr>
        <p:txBody>
          <a:bodyPr>
            <a:normAutofit lnSpcReduction="10000"/>
          </a:bodyPr>
          <a:lstStyle/>
          <a:p>
            <a:pPr algn="just"/>
            <a:endParaRPr lang="pt-BR" sz="1400" dirty="0" smtClean="0"/>
          </a:p>
          <a:p>
            <a:pPr algn="just"/>
            <a:endParaRPr lang="pt-BR" sz="1400" dirty="0" smtClean="0"/>
          </a:p>
          <a:p>
            <a:r>
              <a:rPr lang="pt-BR" sz="2400" dirty="0" smtClean="0">
                <a:solidFill>
                  <a:schemeClr val="accent6">
                    <a:lumMod val="75000"/>
                  </a:schemeClr>
                </a:solidFill>
              </a:rPr>
              <a:t>Meta </a:t>
            </a:r>
            <a:r>
              <a:rPr lang="pt-BR" sz="2400" dirty="0" smtClean="0">
                <a:solidFill>
                  <a:schemeClr val="accent6">
                    <a:lumMod val="75000"/>
                  </a:schemeClr>
                </a:solidFill>
              </a:rPr>
              <a:t>18:</a:t>
            </a:r>
            <a:r>
              <a:rPr lang="pt-BR" sz="2400" dirty="0" smtClean="0"/>
              <a:t> </a:t>
            </a:r>
            <a:r>
              <a:rPr lang="pt-BR" sz="2400" dirty="0" smtClean="0"/>
              <a:t>Fornecer </a:t>
            </a:r>
            <a:r>
              <a:rPr lang="pt-BR" sz="2400" dirty="0" smtClean="0">
                <a:solidFill>
                  <a:schemeClr val="accent6">
                    <a:lumMod val="75000"/>
                  </a:schemeClr>
                </a:solidFill>
              </a:rPr>
              <a:t>orientações nutricionais </a:t>
            </a:r>
            <a:r>
              <a:rPr lang="pt-BR" sz="2400" dirty="0" smtClean="0"/>
              <a:t>de acordo com a faixa etária para 100% das crianças. </a:t>
            </a:r>
          </a:p>
          <a:p>
            <a:pPr algn="just"/>
            <a:r>
              <a:rPr lang="pt-BR" sz="2400" b="1" dirty="0" smtClean="0">
                <a:solidFill>
                  <a:schemeClr val="accent6">
                    <a:lumMod val="75000"/>
                  </a:schemeClr>
                </a:solidFill>
              </a:rPr>
              <a:t>Resultados</a:t>
            </a:r>
            <a:r>
              <a:rPr lang="pt-BR" sz="2400" b="1" dirty="0">
                <a:solidFill>
                  <a:schemeClr val="accent6">
                    <a:lumMod val="75000"/>
                  </a:schemeClr>
                </a:solidFill>
              </a:rPr>
              <a:t>: 100% das mães receberam orientações </a:t>
            </a:r>
            <a:r>
              <a:rPr lang="pt-BR" sz="2400" b="1" dirty="0" smtClean="0">
                <a:solidFill>
                  <a:schemeClr val="accent6">
                    <a:lumMod val="75000"/>
                  </a:schemeClr>
                </a:solidFill>
              </a:rPr>
              <a:t>nutricionais, </a:t>
            </a:r>
            <a:r>
              <a:rPr lang="pt-BR" sz="2400" b="1" dirty="0">
                <a:solidFill>
                  <a:schemeClr val="accent6">
                    <a:lumMod val="75000"/>
                  </a:schemeClr>
                </a:solidFill>
              </a:rPr>
              <a:t>53 crianças 1º mês, 100 crianças no 2º e 126 no 3º mês</a:t>
            </a:r>
            <a:r>
              <a:rPr lang="pt-BR" sz="2400" b="1" dirty="0" smtClean="0">
                <a:solidFill>
                  <a:schemeClr val="accent6">
                    <a:lumMod val="75000"/>
                  </a:schemeClr>
                </a:solidFill>
              </a:rPr>
              <a:t>.</a:t>
            </a:r>
          </a:p>
          <a:p>
            <a:pPr algn="just"/>
            <a:endParaRPr lang="en-US" sz="2400" b="1" dirty="0">
              <a:solidFill>
                <a:schemeClr val="accent6">
                  <a:lumMod val="75000"/>
                </a:schemeClr>
              </a:solidFill>
            </a:endParaRPr>
          </a:p>
          <a:p>
            <a:r>
              <a:rPr lang="pt-BR" sz="2400" dirty="0">
                <a:solidFill>
                  <a:schemeClr val="accent6">
                    <a:lumMod val="75000"/>
                  </a:schemeClr>
                </a:solidFill>
              </a:rPr>
              <a:t>Meta </a:t>
            </a:r>
            <a:r>
              <a:rPr lang="pt-BR" sz="2400" dirty="0" smtClean="0">
                <a:solidFill>
                  <a:schemeClr val="accent6">
                    <a:lumMod val="75000"/>
                  </a:schemeClr>
                </a:solidFill>
              </a:rPr>
              <a:t>19:</a:t>
            </a:r>
            <a:r>
              <a:rPr lang="pt-BR" sz="2400" dirty="0" smtClean="0"/>
              <a:t> </a:t>
            </a:r>
            <a:r>
              <a:rPr lang="pt-BR" sz="2400" dirty="0"/>
              <a:t>Fornecer </a:t>
            </a:r>
            <a:r>
              <a:rPr lang="pt-BR" sz="2400" dirty="0">
                <a:solidFill>
                  <a:schemeClr val="accent6">
                    <a:lumMod val="75000"/>
                  </a:schemeClr>
                </a:solidFill>
              </a:rPr>
              <a:t>orientações sobre higiene bucal </a:t>
            </a:r>
            <a:r>
              <a:rPr lang="pt-BR" sz="2400" dirty="0"/>
              <a:t>para 100% das crianças de acordo com a faixa etária.</a:t>
            </a:r>
          </a:p>
          <a:p>
            <a:pPr algn="just"/>
            <a:r>
              <a:rPr lang="pt-BR" sz="2400" b="1" dirty="0" smtClean="0">
                <a:solidFill>
                  <a:schemeClr val="accent6">
                    <a:lumMod val="75000"/>
                  </a:schemeClr>
                </a:solidFill>
              </a:rPr>
              <a:t>Resultados: </a:t>
            </a:r>
            <a:r>
              <a:rPr lang="pt-BR" sz="2400" b="1" dirty="0">
                <a:solidFill>
                  <a:schemeClr val="accent6">
                    <a:lumMod val="75000"/>
                  </a:schemeClr>
                </a:solidFill>
              </a:rPr>
              <a:t>100% das mães receberam orientações </a:t>
            </a:r>
            <a:r>
              <a:rPr lang="pt-BR" sz="2400" b="1" dirty="0" smtClean="0">
                <a:solidFill>
                  <a:schemeClr val="accent6">
                    <a:lumMod val="75000"/>
                  </a:schemeClr>
                </a:solidFill>
              </a:rPr>
              <a:t>sobre higiene bucal, </a:t>
            </a:r>
            <a:r>
              <a:rPr lang="pt-BR" sz="2400" b="1" dirty="0">
                <a:solidFill>
                  <a:schemeClr val="accent6">
                    <a:lumMod val="75000"/>
                  </a:schemeClr>
                </a:solidFill>
              </a:rPr>
              <a:t>53 crianças 1º mês, 100 crianças no 2º e 126 no 3º mês.</a:t>
            </a:r>
          </a:p>
          <a:p>
            <a:pPr algn="just"/>
            <a:endParaRPr lang="pt-BR" sz="2400" dirty="0"/>
          </a:p>
          <a:p>
            <a:pPr algn="just"/>
            <a:endParaRPr lang="pt-BR" sz="2400" b="1" dirty="0">
              <a:solidFill>
                <a:schemeClr val="accent6">
                  <a:lumMod val="75000"/>
                </a:schemeClr>
              </a:solidFill>
            </a:endParaRPr>
          </a:p>
          <a:p>
            <a:pPr algn="just"/>
            <a:endParaRPr lang="pt-BR" sz="24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pt-BR" b="1" dirty="0" smtClean="0">
                <a:solidFill>
                  <a:schemeClr val="accent6">
                    <a:lumMod val="75000"/>
                  </a:schemeClr>
                </a:solidFill>
              </a:rPr>
              <a:t>Discussão</a:t>
            </a:r>
            <a:endParaRPr lang="pt-BR" dirty="0"/>
          </a:p>
        </p:txBody>
      </p:sp>
      <p:sp>
        <p:nvSpPr>
          <p:cNvPr id="3" name="Content Placeholder 2"/>
          <p:cNvSpPr>
            <a:spLocks noGrp="1"/>
          </p:cNvSpPr>
          <p:nvPr>
            <p:ph idx="1"/>
          </p:nvPr>
        </p:nvSpPr>
        <p:spPr>
          <a:xfrm>
            <a:off x="428596" y="2332037"/>
            <a:ext cx="8229600" cy="4525963"/>
          </a:xfrm>
        </p:spPr>
        <p:txBody>
          <a:bodyPr>
            <a:normAutofit/>
          </a:bodyPr>
          <a:lstStyle/>
          <a:p>
            <a:pPr algn="just"/>
            <a:r>
              <a:rPr lang="pt-BR" dirty="0" smtClean="0"/>
              <a:t>Melhoria na qualidade do atendimento</a:t>
            </a:r>
          </a:p>
          <a:p>
            <a:pPr lvl="1" algn="just"/>
            <a:r>
              <a:rPr lang="pt-BR" dirty="0" smtClean="0"/>
              <a:t>Ampliação </a:t>
            </a:r>
            <a:r>
              <a:rPr lang="pt-BR" dirty="0"/>
              <a:t>da cobertura da atenção nas crianças na faixa etária de zero até setenta e dois </a:t>
            </a:r>
            <a:r>
              <a:rPr lang="pt-BR" dirty="0" smtClean="0"/>
              <a:t>meses;</a:t>
            </a:r>
          </a:p>
          <a:p>
            <a:pPr lvl="1" algn="just"/>
            <a:r>
              <a:rPr lang="pt-BR" dirty="0" smtClean="0"/>
              <a:t>A </a:t>
            </a:r>
            <a:r>
              <a:rPr lang="pt-BR" dirty="0"/>
              <a:t>melhoria dos </a:t>
            </a:r>
            <a:r>
              <a:rPr lang="pt-BR" dirty="0" smtClean="0"/>
              <a:t>registros;</a:t>
            </a:r>
          </a:p>
          <a:p>
            <a:pPr lvl="1" algn="just"/>
            <a:r>
              <a:rPr lang="pt-BR" dirty="0" smtClean="0"/>
              <a:t>A </a:t>
            </a:r>
            <a:r>
              <a:rPr lang="pt-BR" dirty="0"/>
              <a:t>qualificação da atenção com destaque para a realização do teste da orelhinha, para a classificação de risco deste grupo populacional e a ampliação da cobertura para atenção odontológica.</a:t>
            </a:r>
            <a:endParaRPr lang="pt-BR"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pt-BR" b="1" dirty="0" smtClean="0">
                <a:solidFill>
                  <a:schemeClr val="accent6">
                    <a:lumMod val="75000"/>
                  </a:schemeClr>
                </a:solidFill>
              </a:rPr>
              <a:t>Discussão</a:t>
            </a:r>
            <a:endParaRPr lang="pt-BR" dirty="0"/>
          </a:p>
        </p:txBody>
      </p:sp>
      <p:sp>
        <p:nvSpPr>
          <p:cNvPr id="3" name="Content Placeholder 2"/>
          <p:cNvSpPr>
            <a:spLocks noGrp="1"/>
          </p:cNvSpPr>
          <p:nvPr>
            <p:ph idx="1"/>
          </p:nvPr>
        </p:nvSpPr>
        <p:spPr/>
        <p:txBody>
          <a:bodyPr>
            <a:normAutofit/>
          </a:bodyPr>
          <a:lstStyle/>
          <a:p>
            <a:pPr algn="just">
              <a:buNone/>
            </a:pPr>
            <a:endParaRPr lang="pt-BR" dirty="0" smtClean="0"/>
          </a:p>
          <a:p>
            <a:pPr algn="just"/>
            <a:r>
              <a:rPr lang="pt-BR" dirty="0" smtClean="0"/>
              <a:t>Ganhos importantes:</a:t>
            </a:r>
          </a:p>
          <a:p>
            <a:pPr lvl="1" algn="just"/>
            <a:r>
              <a:rPr lang="pt-BR" dirty="0" smtClean="0"/>
              <a:t>Para a Equipe</a:t>
            </a:r>
          </a:p>
          <a:p>
            <a:pPr lvl="1" algn="just"/>
            <a:r>
              <a:rPr lang="pt-BR" dirty="0" smtClean="0"/>
              <a:t>Para o Serviço</a:t>
            </a:r>
          </a:p>
          <a:p>
            <a:pPr lvl="1" algn="just"/>
            <a:r>
              <a:rPr lang="pt-BR" dirty="0" smtClean="0"/>
              <a:t>Para a comunidade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pt-BR" b="1" dirty="0" smtClean="0">
                <a:solidFill>
                  <a:schemeClr val="accent6">
                    <a:lumMod val="75000"/>
                  </a:schemeClr>
                </a:solidFill>
              </a:rPr>
              <a:t>Introdução</a:t>
            </a:r>
            <a:endParaRPr lang="pt-BR" dirty="0"/>
          </a:p>
        </p:txBody>
      </p:sp>
      <p:sp>
        <p:nvSpPr>
          <p:cNvPr id="3" name="Content Placeholder 2"/>
          <p:cNvSpPr>
            <a:spLocks noGrp="1"/>
          </p:cNvSpPr>
          <p:nvPr>
            <p:ph idx="1"/>
          </p:nvPr>
        </p:nvSpPr>
        <p:spPr>
          <a:xfrm>
            <a:off x="214282" y="1571612"/>
            <a:ext cx="4114800" cy="4525963"/>
          </a:xfrm>
        </p:spPr>
        <p:txBody>
          <a:bodyPr>
            <a:normAutofit fontScale="92500" lnSpcReduction="10000"/>
          </a:bodyPr>
          <a:lstStyle/>
          <a:p>
            <a:pPr>
              <a:buNone/>
            </a:pPr>
            <a:r>
              <a:rPr lang="pt-BR" dirty="0" smtClean="0"/>
              <a:t>	Município de </a:t>
            </a:r>
          </a:p>
          <a:p>
            <a:pPr>
              <a:buNone/>
            </a:pPr>
            <a:r>
              <a:rPr lang="pt-BR" dirty="0" smtClean="0"/>
              <a:t>	</a:t>
            </a:r>
            <a:r>
              <a:rPr lang="pt-BR" dirty="0" smtClean="0"/>
              <a:t>Jardim do Mulato</a:t>
            </a:r>
            <a:endParaRPr lang="pt-BR" dirty="0" smtClean="0"/>
          </a:p>
          <a:p>
            <a:pPr lvl="1">
              <a:buFont typeface="Arial" pitchFamily="34" charset="0"/>
              <a:buChar char="•"/>
            </a:pPr>
            <a:r>
              <a:rPr lang="pt-BR" dirty="0" smtClean="0"/>
              <a:t>Cento Norte </a:t>
            </a:r>
            <a:r>
              <a:rPr lang="pt-BR" dirty="0" smtClean="0"/>
              <a:t>do </a:t>
            </a:r>
            <a:r>
              <a:rPr lang="pt-BR" dirty="0" smtClean="0"/>
              <a:t>PI</a:t>
            </a:r>
            <a:endParaRPr lang="pt-BR" dirty="0" smtClean="0"/>
          </a:p>
          <a:p>
            <a:pPr lvl="1">
              <a:buFont typeface="Arial" pitchFamily="34" charset="0"/>
              <a:buChar char="•"/>
            </a:pPr>
            <a:r>
              <a:rPr lang="pt-BR" dirty="0" smtClean="0"/>
              <a:t>4.309</a:t>
            </a:r>
            <a:r>
              <a:rPr lang="pt-BR" dirty="0" smtClean="0"/>
              <a:t> habitantes</a:t>
            </a:r>
            <a:endParaRPr lang="pt-BR" dirty="0" smtClean="0"/>
          </a:p>
          <a:p>
            <a:pPr lvl="1">
              <a:buFont typeface="Arial" pitchFamily="34" charset="0"/>
              <a:buChar char="•"/>
            </a:pPr>
            <a:r>
              <a:rPr lang="pt-BR" dirty="0" smtClean="0"/>
              <a:t>2 ESF (UBS sem condições)</a:t>
            </a:r>
          </a:p>
          <a:p>
            <a:pPr lvl="1">
              <a:buFont typeface="Arial" pitchFamily="34" charset="0"/>
              <a:buChar char="•"/>
            </a:pPr>
            <a:r>
              <a:rPr lang="en-US" dirty="0" smtClean="0"/>
              <a:t>NASF</a:t>
            </a:r>
            <a:endParaRPr lang="pt-BR" dirty="0" smtClean="0"/>
          </a:p>
          <a:p>
            <a:pPr lvl="1">
              <a:buFont typeface="Arial" pitchFamily="34" charset="0"/>
              <a:buChar char="•"/>
            </a:pPr>
            <a:r>
              <a:rPr lang="pt-BR" dirty="0" smtClean="0"/>
              <a:t>Atendimento </a:t>
            </a:r>
            <a:r>
              <a:rPr lang="pt-BR" dirty="0" smtClean="0"/>
              <a:t>hospitalar apenas no município vizinho </a:t>
            </a:r>
            <a:r>
              <a:rPr lang="pt-BR" dirty="0" smtClean="0"/>
              <a:t>ou na Capital</a:t>
            </a:r>
            <a:endParaRPr lang="pt-BR" dirty="0"/>
          </a:p>
        </p:txBody>
      </p:sp>
      <p:pic>
        <p:nvPicPr>
          <p:cNvPr id="2050" name="Picture 2" descr="http://upload.wikimedia.org/wikipedia/commons/thumb/1/1b/Piaui_Municip_JardimdoMulato.svg/280px-Piaui_Municip_JardimdoMulato.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1" y="1988840"/>
            <a:ext cx="3387006" cy="44961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pt-BR" b="1" dirty="0" smtClean="0">
                <a:solidFill>
                  <a:schemeClr val="accent6">
                    <a:lumMod val="75000"/>
                  </a:schemeClr>
                </a:solidFill>
              </a:rPr>
              <a:t>Discussão</a:t>
            </a:r>
            <a:endParaRPr lang="pt-BR" dirty="0"/>
          </a:p>
        </p:txBody>
      </p:sp>
      <p:sp>
        <p:nvSpPr>
          <p:cNvPr id="3" name="Content Placeholder 2"/>
          <p:cNvSpPr>
            <a:spLocks noGrp="1"/>
          </p:cNvSpPr>
          <p:nvPr>
            <p:ph idx="1"/>
          </p:nvPr>
        </p:nvSpPr>
        <p:spPr>
          <a:xfrm>
            <a:off x="428596" y="2332037"/>
            <a:ext cx="8229600" cy="4525963"/>
          </a:xfrm>
        </p:spPr>
        <p:txBody>
          <a:bodyPr>
            <a:normAutofit/>
          </a:bodyPr>
          <a:lstStyle/>
          <a:p>
            <a:pPr marL="0" indent="0" algn="just">
              <a:buNone/>
            </a:pPr>
            <a:r>
              <a:rPr lang="pt-BR" dirty="0"/>
              <a:t>Importância </a:t>
            </a:r>
            <a:r>
              <a:rPr lang="pt-BR" dirty="0" smtClean="0"/>
              <a:t>para a Equipe:</a:t>
            </a:r>
          </a:p>
          <a:p>
            <a:pPr algn="just"/>
            <a:r>
              <a:rPr lang="pt-BR" dirty="0" smtClean="0"/>
              <a:t>Capacitação</a:t>
            </a:r>
            <a:r>
              <a:rPr lang="pt-BR" dirty="0"/>
              <a:t>; </a:t>
            </a:r>
            <a:endParaRPr lang="pt-BR" dirty="0" smtClean="0"/>
          </a:p>
          <a:p>
            <a:pPr algn="just"/>
            <a:r>
              <a:rPr lang="pt-BR" dirty="0" smtClean="0"/>
              <a:t>Maior adesão ao trabalho em equipe; </a:t>
            </a:r>
          </a:p>
          <a:p>
            <a:pPr algn="just"/>
            <a:r>
              <a:rPr lang="pt-BR" dirty="0" smtClean="0"/>
              <a:t>Vínculo </a:t>
            </a:r>
            <a:r>
              <a:rPr lang="pt-BR" dirty="0"/>
              <a:t>com a comunidade</a:t>
            </a:r>
          </a:p>
        </p:txBody>
      </p:sp>
    </p:spTree>
    <p:extLst>
      <p:ext uri="{BB962C8B-B14F-4D97-AF65-F5344CB8AC3E}">
        <p14:creationId xmlns:p14="http://schemas.microsoft.com/office/powerpoint/2010/main" val="16345365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pt-BR" b="1" dirty="0" smtClean="0">
                <a:solidFill>
                  <a:schemeClr val="accent6">
                    <a:lumMod val="75000"/>
                  </a:schemeClr>
                </a:solidFill>
              </a:rPr>
              <a:t>Discussão</a:t>
            </a:r>
            <a:endParaRPr lang="pt-BR" dirty="0"/>
          </a:p>
        </p:txBody>
      </p:sp>
      <p:sp>
        <p:nvSpPr>
          <p:cNvPr id="3" name="Content Placeholder 2"/>
          <p:cNvSpPr>
            <a:spLocks noGrp="1"/>
          </p:cNvSpPr>
          <p:nvPr>
            <p:ph idx="1"/>
          </p:nvPr>
        </p:nvSpPr>
        <p:spPr>
          <a:xfrm>
            <a:off x="428596" y="2332037"/>
            <a:ext cx="8229600" cy="4525963"/>
          </a:xfrm>
        </p:spPr>
        <p:txBody>
          <a:bodyPr>
            <a:normAutofit/>
          </a:bodyPr>
          <a:lstStyle/>
          <a:p>
            <a:pPr marL="0" indent="0" algn="just">
              <a:buNone/>
            </a:pPr>
            <a:r>
              <a:rPr lang="pt-BR" dirty="0"/>
              <a:t>Importância </a:t>
            </a:r>
            <a:r>
              <a:rPr lang="pt-BR" dirty="0" smtClean="0"/>
              <a:t>para a Comunidade:</a:t>
            </a:r>
            <a:endParaRPr lang="pt-BR" dirty="0"/>
          </a:p>
          <a:p>
            <a:pPr algn="just"/>
            <a:r>
              <a:rPr lang="pt-BR" dirty="0" smtClean="0"/>
              <a:t>Maior </a:t>
            </a:r>
            <a:r>
              <a:rPr lang="pt-BR" dirty="0"/>
              <a:t>acessibilidade; </a:t>
            </a:r>
            <a:endParaRPr lang="pt-BR" dirty="0" smtClean="0"/>
          </a:p>
          <a:p>
            <a:pPr algn="just"/>
            <a:r>
              <a:rPr lang="pt-BR" dirty="0" smtClean="0"/>
              <a:t>Acompanhamento </a:t>
            </a:r>
            <a:r>
              <a:rPr lang="pt-BR" dirty="0"/>
              <a:t>do crescimento e desenvolvimento adequados para vida saudável; </a:t>
            </a:r>
            <a:endParaRPr lang="pt-BR" dirty="0" smtClean="0"/>
          </a:p>
          <a:p>
            <a:pPr algn="just"/>
            <a:r>
              <a:rPr lang="pt-BR" dirty="0" smtClean="0"/>
              <a:t>Disseminação </a:t>
            </a:r>
            <a:r>
              <a:rPr lang="pt-BR" dirty="0"/>
              <a:t>de </a:t>
            </a:r>
            <a:r>
              <a:rPr lang="pt-BR" dirty="0" smtClean="0"/>
              <a:t>informação (atividades </a:t>
            </a:r>
            <a:r>
              <a:rPr lang="pt-BR" dirty="0"/>
              <a:t>educativas de promoção e prevenção em </a:t>
            </a:r>
            <a:r>
              <a:rPr lang="pt-BR" dirty="0" smtClean="0"/>
              <a:t>saúde)</a:t>
            </a:r>
            <a:endParaRPr lang="pt-BR" dirty="0"/>
          </a:p>
        </p:txBody>
      </p:sp>
    </p:spTree>
    <p:extLst>
      <p:ext uri="{BB962C8B-B14F-4D97-AF65-F5344CB8AC3E}">
        <p14:creationId xmlns:p14="http://schemas.microsoft.com/office/powerpoint/2010/main" val="41418871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pt-BR" b="1" dirty="0" smtClean="0">
                <a:solidFill>
                  <a:schemeClr val="accent6">
                    <a:lumMod val="75000"/>
                  </a:schemeClr>
                </a:solidFill>
              </a:rPr>
              <a:t>Discussão</a:t>
            </a:r>
            <a:endParaRPr lang="pt-BR" dirty="0"/>
          </a:p>
        </p:txBody>
      </p:sp>
      <p:sp>
        <p:nvSpPr>
          <p:cNvPr id="3" name="Content Placeholder 2"/>
          <p:cNvSpPr>
            <a:spLocks noGrp="1"/>
          </p:cNvSpPr>
          <p:nvPr>
            <p:ph idx="1"/>
          </p:nvPr>
        </p:nvSpPr>
        <p:spPr>
          <a:xfrm>
            <a:off x="457200" y="1600200"/>
            <a:ext cx="8229600" cy="4972072"/>
          </a:xfrm>
        </p:spPr>
        <p:txBody>
          <a:bodyPr>
            <a:normAutofit/>
          </a:bodyPr>
          <a:lstStyle/>
          <a:p>
            <a:pPr algn="just">
              <a:buNone/>
            </a:pPr>
            <a:endParaRPr lang="pt-BR" dirty="0" smtClean="0"/>
          </a:p>
          <a:p>
            <a:pPr algn="just"/>
            <a:r>
              <a:rPr lang="pt-BR" dirty="0" smtClean="0"/>
              <a:t>Incorporação da intervenção à rotina da UBS:</a:t>
            </a:r>
          </a:p>
          <a:p>
            <a:pPr lvl="1" algn="just"/>
            <a:r>
              <a:rPr lang="pt-BR" dirty="0" smtClean="0"/>
              <a:t>Ampliar </a:t>
            </a:r>
            <a:r>
              <a:rPr lang="pt-BR" dirty="0"/>
              <a:t>o trabalho de conscientização da comunidade em relação a necessidade de priorização da atenção às crianças, em especial aquelas  de alto </a:t>
            </a:r>
            <a:r>
              <a:rPr lang="pt-BR" dirty="0" smtClean="0"/>
              <a:t>risco;</a:t>
            </a:r>
          </a:p>
          <a:p>
            <a:pPr lvl="1" algn="just"/>
            <a:r>
              <a:rPr lang="en-US" dirty="0" err="1" smtClean="0"/>
              <a:t>Já</a:t>
            </a:r>
            <a:r>
              <a:rPr lang="en-US" dirty="0" smtClean="0"/>
              <a:t> </a:t>
            </a:r>
            <a:r>
              <a:rPr lang="en-US" dirty="0" err="1" smtClean="0"/>
              <a:t>está</a:t>
            </a:r>
            <a:r>
              <a:rPr lang="en-US" dirty="0" smtClean="0"/>
              <a:t> </a:t>
            </a:r>
            <a:r>
              <a:rPr lang="en-US" dirty="0" err="1" smtClean="0"/>
              <a:t>incorporada</a:t>
            </a:r>
            <a:r>
              <a:rPr lang="en-US" dirty="0" smtClean="0"/>
              <a:t> à </a:t>
            </a:r>
            <a:r>
              <a:rPr lang="en-US" dirty="0" err="1" smtClean="0"/>
              <a:t>rotina</a:t>
            </a:r>
            <a:r>
              <a:rPr lang="en-US" dirty="0" smtClean="0"/>
              <a:t> do </a:t>
            </a:r>
            <a:r>
              <a:rPr lang="en-US" dirty="0" err="1" smtClean="0"/>
              <a:t>serviço</a:t>
            </a:r>
            <a:r>
              <a:rPr lang="en-US" dirty="0" smtClean="0"/>
              <a:t>.</a:t>
            </a:r>
            <a:endParaRPr lang="pt-B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a:xfrm>
            <a:off x="-31939" y="764704"/>
            <a:ext cx="8229600" cy="1143000"/>
          </a:xfrm>
        </p:spPr>
        <p:txBody>
          <a:bodyPr>
            <a:normAutofit fontScale="90000"/>
          </a:bodyPr>
          <a:lstStyle/>
          <a:p>
            <a:r>
              <a:rPr lang="pt-BR" b="1" dirty="0" smtClean="0">
                <a:solidFill>
                  <a:schemeClr val="accent6">
                    <a:lumMod val="75000"/>
                  </a:schemeClr>
                </a:solidFill>
              </a:rPr>
              <a:t>Reflexão sobre processo pessoal de aprendizagem</a:t>
            </a:r>
            <a:endParaRPr lang="pt-BR" dirty="0"/>
          </a:p>
        </p:txBody>
      </p:sp>
      <p:sp>
        <p:nvSpPr>
          <p:cNvPr id="3" name="Content Placeholder 2"/>
          <p:cNvSpPr>
            <a:spLocks noGrp="1"/>
          </p:cNvSpPr>
          <p:nvPr>
            <p:ph idx="1"/>
          </p:nvPr>
        </p:nvSpPr>
        <p:spPr>
          <a:xfrm>
            <a:off x="428596" y="2143116"/>
            <a:ext cx="8103844" cy="4238212"/>
          </a:xfrm>
        </p:spPr>
        <p:txBody>
          <a:bodyPr>
            <a:normAutofit lnSpcReduction="10000"/>
          </a:bodyPr>
          <a:lstStyle/>
          <a:p>
            <a:pPr algn="just"/>
            <a:r>
              <a:rPr lang="pt-BR" dirty="0" smtClean="0"/>
              <a:t>Aprimorou </a:t>
            </a:r>
            <a:r>
              <a:rPr lang="pt-BR" dirty="0"/>
              <a:t>os meus conhecimentos sobre saúde da criança segundo protocolo do Ministério da </a:t>
            </a:r>
            <a:r>
              <a:rPr lang="pt-BR" dirty="0" smtClean="0"/>
              <a:t>Saúde; </a:t>
            </a:r>
          </a:p>
          <a:p>
            <a:pPr algn="just"/>
            <a:r>
              <a:rPr lang="pt-BR" dirty="0"/>
              <a:t>P</a:t>
            </a:r>
            <a:r>
              <a:rPr lang="pt-BR" dirty="0" smtClean="0"/>
              <a:t>ermitiu-me </a:t>
            </a:r>
            <a:r>
              <a:rPr lang="pt-BR" dirty="0"/>
              <a:t>conhecer a situação de saúde real desta população em minha área de </a:t>
            </a:r>
            <a:r>
              <a:rPr lang="pt-BR" dirty="0" smtClean="0"/>
              <a:t>abrangência;</a:t>
            </a:r>
          </a:p>
          <a:p>
            <a:pPr algn="just"/>
            <a:r>
              <a:rPr lang="pt-BR" dirty="0" smtClean="0"/>
              <a:t>Atuar </a:t>
            </a:r>
            <a:r>
              <a:rPr lang="pt-BR" dirty="0"/>
              <a:t>e controlar os fatores de risco para diminuir a morbimortalidade e melhorar a qualidade de vida desta população.</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3" name="Content Placeholder 2"/>
          <p:cNvSpPr>
            <a:spLocks noGrp="1"/>
          </p:cNvSpPr>
          <p:nvPr>
            <p:ph idx="1"/>
          </p:nvPr>
        </p:nvSpPr>
        <p:spPr>
          <a:xfrm>
            <a:off x="457201" y="1124744"/>
            <a:ext cx="8229600" cy="4972072"/>
          </a:xfrm>
        </p:spPr>
        <p:txBody>
          <a:bodyPr>
            <a:normAutofit/>
          </a:bodyPr>
          <a:lstStyle/>
          <a:p>
            <a:pPr algn="ctr">
              <a:buNone/>
            </a:pPr>
            <a:endParaRPr lang="pt-BR" sz="8800" dirty="0" smtClean="0">
              <a:solidFill>
                <a:schemeClr val="accent6">
                  <a:lumMod val="75000"/>
                </a:schemeClr>
              </a:solidFill>
            </a:endParaRPr>
          </a:p>
          <a:p>
            <a:pPr algn="ctr">
              <a:buNone/>
            </a:pPr>
            <a:r>
              <a:rPr lang="pt-BR" sz="8800" dirty="0" smtClean="0">
                <a:solidFill>
                  <a:schemeClr val="accent6">
                    <a:lumMod val="75000"/>
                  </a:schemeClr>
                </a:solidFill>
              </a:rPr>
              <a:t>Obrigada!</a:t>
            </a:r>
            <a:endParaRPr lang="pt-BR" sz="8800" dirty="0" smtClean="0">
              <a:solidFill>
                <a:schemeClr val="accent6">
                  <a:lumMod val="75000"/>
                </a:schemeClr>
              </a:solidFill>
            </a:endParaRPr>
          </a:p>
        </p:txBody>
      </p:sp>
      <p:pic>
        <p:nvPicPr>
          <p:cNvPr id="5" name="Imagem 4" descr="C:\Users\SMS JARDIM DO MULATO\AppData\Local\Microsoft\Windows\INetCache\Content.Word\20150129_092818.jpg"/>
          <p:cNvPicPr/>
          <p:nvPr/>
        </p:nvPicPr>
        <p:blipFill>
          <a:blip r:embed="rId4" cstate="print"/>
          <a:srcRect/>
          <a:stretch>
            <a:fillRect/>
          </a:stretch>
        </p:blipFill>
        <p:spPr bwMode="auto">
          <a:xfrm>
            <a:off x="5076056" y="4365104"/>
            <a:ext cx="3851195" cy="2492896"/>
          </a:xfrm>
          <a:prstGeom prst="rect">
            <a:avLst/>
          </a:prstGeom>
          <a:noFill/>
          <a:ln w="9525">
            <a:noFill/>
            <a:miter lim="800000"/>
            <a:headEnd/>
            <a:tailEnd/>
          </a:ln>
        </p:spPr>
      </p:pic>
      <p:pic>
        <p:nvPicPr>
          <p:cNvPr id="6" name="Imagem 5" descr="C:\Users\Leyanis_\AppData\Local\Microsoft\Windows\INetCache\Content.Word\20150423_172923.jpg"/>
          <p:cNvPicPr/>
          <p:nvPr/>
        </p:nvPicPr>
        <p:blipFill>
          <a:blip r:embed="rId5" cstate="print"/>
          <a:srcRect/>
          <a:stretch>
            <a:fillRect/>
          </a:stretch>
        </p:blipFill>
        <p:spPr bwMode="auto">
          <a:xfrm>
            <a:off x="1" y="476672"/>
            <a:ext cx="4068172" cy="2448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pt-BR" b="1" dirty="0" smtClean="0">
                <a:solidFill>
                  <a:schemeClr val="accent6">
                    <a:lumMod val="75000"/>
                  </a:schemeClr>
                </a:solidFill>
              </a:rPr>
              <a:t>Introdução</a:t>
            </a:r>
            <a:endParaRPr lang="pt-BR" dirty="0"/>
          </a:p>
        </p:txBody>
      </p:sp>
      <p:sp>
        <p:nvSpPr>
          <p:cNvPr id="3" name="Content Placeholder 2"/>
          <p:cNvSpPr>
            <a:spLocks noGrp="1"/>
          </p:cNvSpPr>
          <p:nvPr>
            <p:ph idx="1"/>
          </p:nvPr>
        </p:nvSpPr>
        <p:spPr>
          <a:xfrm>
            <a:off x="323528" y="1108327"/>
            <a:ext cx="8229600" cy="4525963"/>
          </a:xfrm>
        </p:spPr>
        <p:txBody>
          <a:bodyPr>
            <a:normAutofit/>
          </a:bodyPr>
          <a:lstStyle/>
          <a:p>
            <a:r>
              <a:rPr lang="pt-BR" dirty="0" smtClean="0"/>
              <a:t>UBS Lagoa dos Cocos</a:t>
            </a:r>
            <a:endParaRPr lang="pt-BR" dirty="0" smtClean="0"/>
          </a:p>
          <a:p>
            <a:pPr lvl="1"/>
            <a:r>
              <a:rPr lang="pt-BR" dirty="0" smtClean="0"/>
              <a:t>Zona </a:t>
            </a:r>
            <a:r>
              <a:rPr lang="pt-BR" dirty="0" smtClean="0"/>
              <a:t>Rural</a:t>
            </a:r>
          </a:p>
          <a:p>
            <a:pPr lvl="1"/>
            <a:r>
              <a:rPr lang="pt-BR" dirty="0" smtClean="0"/>
              <a:t>População </a:t>
            </a:r>
            <a:r>
              <a:rPr lang="pt-BR" dirty="0" smtClean="0"/>
              <a:t>adscrita</a:t>
            </a:r>
          </a:p>
          <a:p>
            <a:pPr lvl="2"/>
            <a:r>
              <a:rPr lang="pt-BR" dirty="0">
                <a:solidFill>
                  <a:schemeClr val="accent6">
                    <a:lumMod val="75000"/>
                  </a:schemeClr>
                </a:solidFill>
              </a:rPr>
              <a:t>1315 habitantes e 368 famílias cadastradas, a maioria com baixo nível </a:t>
            </a:r>
            <a:r>
              <a:rPr lang="pt-BR" dirty="0" smtClean="0">
                <a:solidFill>
                  <a:schemeClr val="accent6">
                    <a:lumMod val="75000"/>
                  </a:schemeClr>
                </a:solidFill>
              </a:rPr>
              <a:t>escolar.</a:t>
            </a:r>
            <a:endParaRPr lang="pt-BR" dirty="0"/>
          </a:p>
          <a:p>
            <a:pPr marL="914400" lvl="2" indent="0">
              <a:buNone/>
            </a:pPr>
            <a:r>
              <a:rPr lang="pt-BR" dirty="0" smtClean="0"/>
              <a:t>- Equipe: médica</a:t>
            </a:r>
            <a:r>
              <a:rPr lang="pt-BR" dirty="0"/>
              <a:t>, uma enfermeira, três técnicos de enfermagem, </a:t>
            </a:r>
            <a:r>
              <a:rPr lang="pt-BR" dirty="0" smtClean="0"/>
              <a:t>dentista, </a:t>
            </a:r>
            <a:r>
              <a:rPr lang="pt-BR" dirty="0"/>
              <a:t>auxiliar de </a:t>
            </a:r>
            <a:r>
              <a:rPr lang="pt-BR" dirty="0" smtClean="0"/>
              <a:t>saúde bucal </a:t>
            </a:r>
            <a:r>
              <a:rPr lang="pt-BR" dirty="0"/>
              <a:t>e seis agentes comunitários de </a:t>
            </a:r>
            <a:r>
              <a:rPr lang="pt-BR" dirty="0" smtClean="0"/>
              <a:t>saúde (ACS)</a:t>
            </a:r>
            <a:endParaRPr lang="pt-BR" dirty="0" smtClean="0">
              <a:solidFill>
                <a:schemeClr val="accent6">
                  <a:lumMod val="75000"/>
                </a:schemeClr>
              </a:solidFill>
            </a:endParaRPr>
          </a:p>
        </p:txBody>
      </p:sp>
      <p:pic>
        <p:nvPicPr>
          <p:cNvPr id="3074" name="Picture 2"/>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8064" y="4820593"/>
            <a:ext cx="3865109" cy="2037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5" cstate="print"/>
          <a:stretch>
            <a:fillRect/>
          </a:stretch>
        </p:blipFill>
        <p:spPr bwMode="auto">
          <a:xfrm>
            <a:off x="251520" y="4697760"/>
            <a:ext cx="2880320" cy="21602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pt-BR" b="1" dirty="0" smtClean="0">
                <a:solidFill>
                  <a:schemeClr val="accent6">
                    <a:lumMod val="75000"/>
                  </a:schemeClr>
                </a:solidFill>
              </a:rPr>
              <a:t>Introdução</a:t>
            </a:r>
            <a:endParaRPr lang="pt-BR" dirty="0"/>
          </a:p>
        </p:txBody>
      </p:sp>
      <p:sp>
        <p:nvSpPr>
          <p:cNvPr id="3" name="Content Placeholder 2"/>
          <p:cNvSpPr>
            <a:spLocks noGrp="1"/>
          </p:cNvSpPr>
          <p:nvPr>
            <p:ph idx="1"/>
          </p:nvPr>
        </p:nvSpPr>
        <p:spPr>
          <a:xfrm>
            <a:off x="0" y="1857364"/>
            <a:ext cx="6876256" cy="4714908"/>
          </a:xfrm>
        </p:spPr>
        <p:txBody>
          <a:bodyPr>
            <a:normAutofit/>
          </a:bodyPr>
          <a:lstStyle/>
          <a:p>
            <a:r>
              <a:rPr lang="pt-BR" dirty="0" smtClean="0"/>
              <a:t>Estrutura </a:t>
            </a:r>
            <a:r>
              <a:rPr lang="pt-BR" dirty="0" smtClean="0"/>
              <a:t>Física distante do ideal;</a:t>
            </a:r>
          </a:p>
          <a:p>
            <a:r>
              <a:rPr lang="en-US" dirty="0" err="1" smtClean="0"/>
              <a:t>Trabalho</a:t>
            </a:r>
            <a:r>
              <a:rPr lang="en-US" dirty="0" smtClean="0"/>
              <a:t> </a:t>
            </a:r>
            <a:r>
              <a:rPr lang="en-US" dirty="0" err="1" smtClean="0"/>
              <a:t>itinerante</a:t>
            </a:r>
            <a:r>
              <a:rPr lang="en-US" dirty="0" smtClean="0"/>
              <a:t>;</a:t>
            </a:r>
          </a:p>
          <a:p>
            <a:r>
              <a:rPr lang="en-US" dirty="0" err="1" smtClean="0"/>
              <a:t>Áreas</a:t>
            </a:r>
            <a:r>
              <a:rPr lang="en-US" dirty="0" smtClean="0"/>
              <a:t> de </a:t>
            </a:r>
            <a:r>
              <a:rPr lang="en-US" dirty="0" err="1" smtClean="0"/>
              <a:t>díficil</a:t>
            </a:r>
            <a:r>
              <a:rPr lang="en-US" dirty="0" smtClean="0"/>
              <a:t> </a:t>
            </a:r>
            <a:r>
              <a:rPr lang="en-US" dirty="0" err="1" smtClean="0"/>
              <a:t>acesso</a:t>
            </a:r>
            <a:r>
              <a:rPr lang="en-US" dirty="0" smtClean="0"/>
              <a:t> e </a:t>
            </a:r>
            <a:r>
              <a:rPr lang="en-US" dirty="0" err="1" smtClean="0"/>
              <a:t>locais</a:t>
            </a:r>
            <a:r>
              <a:rPr lang="en-US" dirty="0" smtClean="0"/>
              <a:t> </a:t>
            </a:r>
            <a:r>
              <a:rPr lang="en-US" dirty="0" err="1" smtClean="0"/>
              <a:t>sem</a:t>
            </a:r>
            <a:r>
              <a:rPr lang="en-US" dirty="0" smtClean="0"/>
              <a:t> </a:t>
            </a:r>
            <a:r>
              <a:rPr lang="en-US" dirty="0" err="1" smtClean="0"/>
              <a:t>estrutura</a:t>
            </a:r>
            <a:r>
              <a:rPr lang="en-US" dirty="0" smtClean="0"/>
              <a:t>;</a:t>
            </a:r>
          </a:p>
          <a:p>
            <a:endParaRPr lang="en-US" dirty="0" smtClean="0"/>
          </a:p>
          <a:p>
            <a:endParaRPr lang="pt-BR" dirty="0" smtClean="0"/>
          </a:p>
          <a:p>
            <a:endParaRPr lang="pt-BR" dirty="0" smtClean="0"/>
          </a:p>
          <a:p>
            <a:endParaRPr lang="pt-BR" dirty="0" smtClean="0"/>
          </a:p>
        </p:txBody>
      </p:sp>
      <p:pic>
        <p:nvPicPr>
          <p:cNvPr id="6" name="Imagem 5" descr="C:\Users\Leyanis\AppData\Local\Microsoft\Windows\INetCache\Content.Word\20150304_150403.jpg"/>
          <p:cNvPicPr/>
          <p:nvPr/>
        </p:nvPicPr>
        <p:blipFill>
          <a:blip r:embed="rId4" cstate="print"/>
          <a:srcRect/>
          <a:stretch>
            <a:fillRect/>
          </a:stretch>
        </p:blipFill>
        <p:spPr bwMode="auto">
          <a:xfrm rot="5400000">
            <a:off x="5565693" y="3299403"/>
            <a:ext cx="4140180" cy="2671182"/>
          </a:xfrm>
          <a:prstGeom prst="rect">
            <a:avLst/>
          </a:prstGeom>
          <a:noFill/>
          <a:ln w="9525">
            <a:noFill/>
            <a:miter lim="800000"/>
            <a:headEnd/>
            <a:tailEnd/>
          </a:ln>
        </p:spPr>
      </p:pic>
      <p:pic>
        <p:nvPicPr>
          <p:cNvPr id="7" name="Imagem 6" descr="C:\Users\Leyanis\AppData\Local\Microsoft\Windows\INetCache\Content.Word\IMG-20150312-WA0000.jpg"/>
          <p:cNvPicPr/>
          <p:nvPr/>
        </p:nvPicPr>
        <p:blipFill>
          <a:blip r:embed="rId5"/>
          <a:srcRect/>
          <a:stretch>
            <a:fillRect/>
          </a:stretch>
        </p:blipFill>
        <p:spPr bwMode="auto">
          <a:xfrm>
            <a:off x="1835696" y="4075381"/>
            <a:ext cx="4021633" cy="26297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solidFill>
            <a:schemeClr val="accent6"/>
          </a:solidFill>
          <a:ln w="38100">
            <a:solidFill>
              <a:schemeClr val="accent6">
                <a:lumMod val="75000"/>
              </a:schemeClr>
            </a:solidFill>
          </a:ln>
        </p:spPr>
      </p:pic>
      <p:sp>
        <p:nvSpPr>
          <p:cNvPr id="2" name="Title 1"/>
          <p:cNvSpPr>
            <a:spLocks noGrp="1"/>
          </p:cNvSpPr>
          <p:nvPr>
            <p:ph type="title"/>
          </p:nvPr>
        </p:nvSpPr>
        <p:spPr/>
        <p:txBody>
          <a:bodyPr/>
          <a:lstStyle/>
          <a:p>
            <a:r>
              <a:rPr lang="pt-BR" b="1" dirty="0" smtClean="0">
                <a:solidFill>
                  <a:schemeClr val="accent6">
                    <a:lumMod val="75000"/>
                  </a:schemeClr>
                </a:solidFill>
              </a:rPr>
              <a:t>Introdução</a:t>
            </a:r>
            <a:endParaRPr lang="pt-BR" dirty="0"/>
          </a:p>
        </p:txBody>
      </p:sp>
      <p:sp>
        <p:nvSpPr>
          <p:cNvPr id="15" name="Texto Explicativo 1 14"/>
          <p:cNvSpPr/>
          <p:nvPr/>
        </p:nvSpPr>
        <p:spPr>
          <a:xfrm>
            <a:off x="5148064" y="2060848"/>
            <a:ext cx="3240360" cy="864096"/>
          </a:xfrm>
          <a:prstGeom prst="borderCallout1">
            <a:avLst>
              <a:gd name="adj1" fmla="val 30844"/>
              <a:gd name="adj2" fmla="val -2689"/>
              <a:gd name="adj3" fmla="val 112500"/>
              <a:gd name="adj4" fmla="val -38333"/>
            </a:avLst>
          </a:prstGeom>
          <a:solidFill>
            <a:schemeClr val="accent6"/>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err="1" smtClean="0">
                <a:ln>
                  <a:solidFill>
                    <a:schemeClr val="bg1"/>
                  </a:solidFill>
                </a:ln>
                <a:solidFill>
                  <a:schemeClr val="bg1"/>
                </a:solidFill>
              </a:rPr>
              <a:t>Consulório</a:t>
            </a:r>
            <a:r>
              <a:rPr lang="pt-BR" dirty="0" smtClean="0">
                <a:ln>
                  <a:solidFill>
                    <a:schemeClr val="bg1"/>
                  </a:solidFill>
                </a:ln>
                <a:solidFill>
                  <a:schemeClr val="bg1"/>
                </a:solidFill>
              </a:rPr>
              <a:t> Improvisado</a:t>
            </a:r>
            <a:endParaRPr lang="pt-BR" dirty="0">
              <a:ln>
                <a:solidFill>
                  <a:schemeClr val="bg1"/>
                </a:solidFill>
              </a:ln>
              <a:solidFill>
                <a:schemeClr val="bg1"/>
              </a:solidFill>
            </a:endParaRPr>
          </a:p>
        </p:txBody>
      </p:sp>
      <p:sp>
        <p:nvSpPr>
          <p:cNvPr id="16" name="Texto Explicativo 1 15"/>
          <p:cNvSpPr/>
          <p:nvPr/>
        </p:nvSpPr>
        <p:spPr>
          <a:xfrm>
            <a:off x="467544" y="5229200"/>
            <a:ext cx="3240360" cy="864096"/>
          </a:xfrm>
          <a:prstGeom prst="borderCallout1">
            <a:avLst>
              <a:gd name="adj1" fmla="val 58055"/>
              <a:gd name="adj2" fmla="val 151710"/>
              <a:gd name="adj3" fmla="val 12725"/>
              <a:gd name="adj4" fmla="val 105181"/>
            </a:avLst>
          </a:prstGeom>
          <a:solidFill>
            <a:schemeClr val="accent6"/>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n>
                  <a:solidFill>
                    <a:schemeClr val="bg1"/>
                  </a:solidFill>
                </a:ln>
                <a:solidFill>
                  <a:schemeClr val="bg1"/>
                </a:solidFill>
              </a:rPr>
              <a:t>Acolhimento</a:t>
            </a:r>
            <a:endParaRPr lang="pt-BR" dirty="0">
              <a:ln>
                <a:solidFill>
                  <a:schemeClr val="bg1"/>
                </a:solidFill>
              </a:ln>
              <a:solidFill>
                <a:schemeClr val="bg1"/>
              </a:solidFill>
            </a:endParaRPr>
          </a:p>
        </p:txBody>
      </p:sp>
      <p:pic>
        <p:nvPicPr>
          <p:cNvPr id="8" name="Imagem 7" descr="C:\Users\Leyanis\AppData\Local\Microsoft\Windows\INetCache\Content.Word\20150311_090724.jpg"/>
          <p:cNvPicPr/>
          <p:nvPr/>
        </p:nvPicPr>
        <p:blipFill>
          <a:blip r:embed="rId4" cstate="print"/>
          <a:srcRect/>
          <a:stretch>
            <a:fillRect/>
          </a:stretch>
        </p:blipFill>
        <p:spPr bwMode="auto">
          <a:xfrm rot="5400000">
            <a:off x="521690" y="1700808"/>
            <a:ext cx="4212188" cy="2448272"/>
          </a:xfrm>
          <a:prstGeom prst="rect">
            <a:avLst/>
          </a:prstGeom>
          <a:noFill/>
          <a:ln w="9525">
            <a:noFill/>
            <a:miter lim="800000"/>
            <a:headEnd/>
            <a:tailEnd/>
          </a:ln>
        </p:spPr>
      </p:pic>
      <p:pic>
        <p:nvPicPr>
          <p:cNvPr id="10" name="Imagem 9" descr="C:\Users\Leyanis\AppData\Local\Microsoft\Windows\INetCache\Content.Word\20150311_084508.jpg"/>
          <p:cNvPicPr/>
          <p:nvPr/>
        </p:nvPicPr>
        <p:blipFill>
          <a:blip r:embed="rId5" cstate="print"/>
          <a:srcRect/>
          <a:stretch>
            <a:fillRect/>
          </a:stretch>
        </p:blipFill>
        <p:spPr bwMode="auto">
          <a:xfrm>
            <a:off x="4427983" y="4077072"/>
            <a:ext cx="4716017" cy="27193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pt-BR" b="1" dirty="0" smtClean="0">
                <a:solidFill>
                  <a:schemeClr val="accent6">
                    <a:lumMod val="75000"/>
                  </a:schemeClr>
                </a:solidFill>
              </a:rPr>
              <a:t>Introdução</a:t>
            </a:r>
            <a:endParaRPr lang="pt-BR" dirty="0"/>
          </a:p>
        </p:txBody>
      </p:sp>
      <p:sp>
        <p:nvSpPr>
          <p:cNvPr id="3" name="Content Placeholder 2"/>
          <p:cNvSpPr>
            <a:spLocks noGrp="1"/>
          </p:cNvSpPr>
          <p:nvPr>
            <p:ph idx="1"/>
          </p:nvPr>
        </p:nvSpPr>
        <p:spPr/>
        <p:txBody>
          <a:bodyPr/>
          <a:lstStyle/>
          <a:p>
            <a:r>
              <a:rPr lang="pt-BR" dirty="0" smtClean="0"/>
              <a:t>Situação da ação programática previamente à intervenção</a:t>
            </a:r>
          </a:p>
          <a:p>
            <a:pPr lvl="1"/>
            <a:r>
              <a:rPr lang="pt-BR" dirty="0" smtClean="0"/>
              <a:t>Cadastro apenas de crianças menores de 24 meses;</a:t>
            </a:r>
          </a:p>
          <a:p>
            <a:pPr lvl="1"/>
            <a:r>
              <a:rPr lang="pt-BR" dirty="0" smtClean="0"/>
              <a:t>Ausência </a:t>
            </a:r>
            <a:r>
              <a:rPr lang="pt-BR" dirty="0" smtClean="0"/>
              <a:t>de registro </a:t>
            </a:r>
            <a:r>
              <a:rPr lang="pt-BR" dirty="0" smtClean="0"/>
              <a:t>específico;</a:t>
            </a:r>
            <a:endParaRPr lang="pt-BR" dirty="0" smtClean="0"/>
          </a:p>
          <a:p>
            <a:pPr lvl="1"/>
            <a:r>
              <a:rPr lang="en-US" dirty="0" err="1" smtClean="0"/>
              <a:t>Muitas</a:t>
            </a:r>
            <a:r>
              <a:rPr lang="en-US" dirty="0" smtClean="0"/>
              <a:t> </a:t>
            </a:r>
            <a:r>
              <a:rPr lang="en-US" dirty="0" err="1" smtClean="0"/>
              <a:t>crianças</a:t>
            </a:r>
            <a:r>
              <a:rPr lang="en-US" dirty="0" smtClean="0"/>
              <a:t> </a:t>
            </a:r>
            <a:r>
              <a:rPr lang="en-US" dirty="0" err="1" smtClean="0"/>
              <a:t>faltosas</a:t>
            </a:r>
            <a:r>
              <a:rPr lang="en-US" dirty="0" smtClean="0"/>
              <a:t> as </a:t>
            </a:r>
            <a:r>
              <a:rPr lang="en-US" dirty="0" err="1" smtClean="0"/>
              <a:t>consultas</a:t>
            </a:r>
            <a:r>
              <a:rPr lang="en-US" dirty="0" smtClean="0"/>
              <a:t>;</a:t>
            </a:r>
            <a:endParaRPr lang="pt-BR" dirty="0" smtClean="0"/>
          </a:p>
          <a:p>
            <a:pPr lvl="1"/>
            <a:r>
              <a:rPr lang="en-US" dirty="0" err="1" smtClean="0"/>
              <a:t>Saúde</a:t>
            </a:r>
            <a:r>
              <a:rPr lang="en-US" dirty="0" smtClean="0"/>
              <a:t> </a:t>
            </a:r>
            <a:r>
              <a:rPr lang="en-US" dirty="0" err="1" smtClean="0"/>
              <a:t>Bucal</a:t>
            </a:r>
            <a:r>
              <a:rPr lang="en-US" dirty="0" smtClean="0"/>
              <a:t>: </a:t>
            </a:r>
            <a:r>
              <a:rPr lang="en-US" dirty="0" err="1" smtClean="0"/>
              <a:t>maioria</a:t>
            </a:r>
            <a:r>
              <a:rPr lang="en-US" dirty="0" smtClean="0"/>
              <a:t> das </a:t>
            </a:r>
            <a:r>
              <a:rPr lang="en-US" dirty="0" err="1" smtClean="0"/>
              <a:t>crianças</a:t>
            </a:r>
            <a:r>
              <a:rPr lang="en-US" dirty="0" smtClean="0"/>
              <a:t> </a:t>
            </a:r>
            <a:r>
              <a:rPr lang="en-US" dirty="0" err="1" smtClean="0"/>
              <a:t>sem</a:t>
            </a:r>
            <a:r>
              <a:rPr lang="en-US" dirty="0" smtClean="0"/>
              <a:t> </a:t>
            </a:r>
            <a:r>
              <a:rPr lang="en-US" dirty="0" err="1" smtClean="0"/>
              <a:t>avaliação</a:t>
            </a:r>
            <a:r>
              <a:rPr lang="en-US" dirty="0"/>
              <a:t>.</a:t>
            </a:r>
            <a:endParaRPr lang="pt-BR" i="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pt-BR" b="1" dirty="0" smtClean="0">
                <a:solidFill>
                  <a:schemeClr val="accent6">
                    <a:lumMod val="75000"/>
                  </a:schemeClr>
                </a:solidFill>
              </a:rPr>
              <a:t>Objetivo Geral</a:t>
            </a:r>
            <a:endParaRPr lang="pt-BR" dirty="0"/>
          </a:p>
        </p:txBody>
      </p:sp>
      <p:sp>
        <p:nvSpPr>
          <p:cNvPr id="3" name="Content Placeholder 2"/>
          <p:cNvSpPr>
            <a:spLocks noGrp="1"/>
          </p:cNvSpPr>
          <p:nvPr>
            <p:ph idx="1"/>
          </p:nvPr>
        </p:nvSpPr>
        <p:spPr>
          <a:xfrm>
            <a:off x="457201" y="2132856"/>
            <a:ext cx="8229600" cy="4525963"/>
          </a:xfrm>
        </p:spPr>
        <p:txBody>
          <a:bodyPr/>
          <a:lstStyle/>
          <a:p>
            <a:pPr algn="just">
              <a:buNone/>
            </a:pPr>
            <a:r>
              <a:rPr lang="pt-BR" dirty="0" smtClean="0"/>
              <a:t>		</a:t>
            </a:r>
          </a:p>
          <a:p>
            <a:pPr>
              <a:buNone/>
            </a:pPr>
            <a:r>
              <a:rPr lang="pt-BR" i="1" dirty="0" smtClean="0"/>
              <a:t>		</a:t>
            </a:r>
            <a:r>
              <a:rPr lang="pt-BR" dirty="0">
                <a:solidFill>
                  <a:schemeClr val="accent6">
                    <a:lumMod val="75000"/>
                  </a:schemeClr>
                </a:solidFill>
              </a:rPr>
              <a:t>Melhorar a atenção à saúde da criança de 0 a 72 meses </a:t>
            </a:r>
            <a:r>
              <a:rPr lang="pt-BR" dirty="0" smtClean="0">
                <a:solidFill>
                  <a:schemeClr val="accent6">
                    <a:lumMod val="75000"/>
                  </a:schemeClr>
                </a:solidFill>
              </a:rPr>
              <a:t>na </a:t>
            </a:r>
            <a:r>
              <a:rPr lang="pt-BR" dirty="0">
                <a:solidFill>
                  <a:schemeClr val="accent6">
                    <a:lumMod val="75000"/>
                  </a:schemeClr>
                </a:solidFill>
              </a:rPr>
              <a:t>Estratégia Saúde da Família Lagoa dos Cocos, Jardim do Mulato/PI.</a:t>
            </a:r>
            <a:endParaRPr lang="pt-BR" i="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 y="95200"/>
            <a:ext cx="9144000" cy="69342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pt-BR" b="1" dirty="0" smtClean="0">
                <a:solidFill>
                  <a:schemeClr val="accent6">
                    <a:lumMod val="75000"/>
                  </a:schemeClr>
                </a:solidFill>
              </a:rPr>
              <a:t>Metodologia</a:t>
            </a:r>
            <a:endParaRPr lang="pt-BR" dirty="0"/>
          </a:p>
        </p:txBody>
      </p:sp>
      <p:sp>
        <p:nvSpPr>
          <p:cNvPr id="3" name="Content Placeholder 2"/>
          <p:cNvSpPr>
            <a:spLocks noGrp="1"/>
          </p:cNvSpPr>
          <p:nvPr>
            <p:ph idx="1"/>
          </p:nvPr>
        </p:nvSpPr>
        <p:spPr/>
        <p:txBody>
          <a:bodyPr/>
          <a:lstStyle/>
          <a:p>
            <a:pPr algn="just"/>
            <a:r>
              <a:rPr lang="pt-BR" dirty="0" smtClean="0"/>
              <a:t>Intervenção sobre a rotina de atendimento da UBS:</a:t>
            </a:r>
          </a:p>
          <a:p>
            <a:pPr lvl="1" algn="just"/>
            <a:r>
              <a:rPr lang="pt-BR" dirty="0" smtClean="0"/>
              <a:t>Implantação e qualificação do atendimento de puericultura durante um período de 3 meses, com plano de incorporação definitiva à rotina posteriormente a esse período.</a:t>
            </a:r>
          </a:p>
          <a:p>
            <a:pPr lvl="1" algn="just"/>
            <a:endParaRPr lang="pt-BR" dirty="0" smtClean="0"/>
          </a:p>
          <a:p>
            <a:pPr lvl="1" algn="just"/>
            <a:endParaRPr lang="pt-BR"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2597</TotalTime>
  <Words>2780</Words>
  <Application>Microsoft Office PowerPoint</Application>
  <PresentationFormat>Apresentação na tela (4:3)</PresentationFormat>
  <Paragraphs>276</Paragraphs>
  <Slides>34</Slides>
  <Notes>33</Notes>
  <HiddenSlides>0</HiddenSlides>
  <MMClips>0</MMClips>
  <ScaleCrop>false</ScaleCrop>
  <HeadingPairs>
    <vt:vector size="4" baseType="variant">
      <vt:variant>
        <vt:lpstr>Tema</vt:lpstr>
      </vt:variant>
      <vt:variant>
        <vt:i4>1</vt:i4>
      </vt:variant>
      <vt:variant>
        <vt:lpstr>Títulos de slides</vt:lpstr>
      </vt:variant>
      <vt:variant>
        <vt:i4>34</vt:i4>
      </vt:variant>
    </vt:vector>
  </HeadingPairs>
  <TitlesOfParts>
    <vt:vector size="35" baseType="lpstr">
      <vt:lpstr>Office Theme</vt:lpstr>
      <vt:lpstr>MELHORIA DA ATENÇÃO À SAÚDE DA CRIANÇA DE ZERO A SETENTA E DOIS MESES, NA UBS LAGOA DOS COCOS, JARDIM DO MULATO/PIAUÍ</vt:lpstr>
      <vt:lpstr>Introdução</vt:lpstr>
      <vt:lpstr>Introdução</vt:lpstr>
      <vt:lpstr>Introdução</vt:lpstr>
      <vt:lpstr>Introdução</vt:lpstr>
      <vt:lpstr>Introdução</vt:lpstr>
      <vt:lpstr>Introdução</vt:lpstr>
      <vt:lpstr>Objetivo Geral</vt:lpstr>
      <vt:lpstr>Metodologia</vt:lpstr>
      <vt:lpstr>Metodologia</vt:lpstr>
      <vt:lpstr>Metodologia</vt:lpstr>
      <vt:lpstr>Objetivos, Metas e Resultados</vt:lpstr>
      <vt:lpstr>Objetivos, Metas e Resultados</vt:lpstr>
      <vt:lpstr>Objetivos, Metas e Resultados</vt:lpstr>
      <vt:lpstr>Objetivos, Metas e Resultados</vt:lpstr>
      <vt:lpstr>Objetivos, Metas e Resultados</vt:lpstr>
      <vt:lpstr>Objetivos, Metas e Resultados</vt:lpstr>
      <vt:lpstr>Objetivos, Metas e Resultados</vt:lpstr>
      <vt:lpstr>Objetivos, Metas e Resultados</vt:lpstr>
      <vt:lpstr>Objetivos, Metas e Resultados</vt:lpstr>
      <vt:lpstr>Objetivos, Metas e Resultados</vt:lpstr>
      <vt:lpstr>Objetivos, Metas e Resultados</vt:lpstr>
      <vt:lpstr>Objetivos, Metas e Resultados</vt:lpstr>
      <vt:lpstr>Objetivos, Metas e Resultados</vt:lpstr>
      <vt:lpstr>Objetivos, Metas e Resultados</vt:lpstr>
      <vt:lpstr>Objetivos, Metas e Resultados</vt:lpstr>
      <vt:lpstr>Objetivos, Metas e Resultados</vt:lpstr>
      <vt:lpstr>Discussão</vt:lpstr>
      <vt:lpstr>Discussão</vt:lpstr>
      <vt:lpstr>Discussão</vt:lpstr>
      <vt:lpstr>Discussão</vt:lpstr>
      <vt:lpstr>Discussão</vt:lpstr>
      <vt:lpstr>Reflexão sobre processo pessoal de aprendizagem</vt:lpstr>
      <vt:lpstr>Apresentação do PowerPoint</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Felipe</dc:creator>
  <cp:lastModifiedBy>User</cp:lastModifiedBy>
  <cp:revision>161</cp:revision>
  <dcterms:created xsi:type="dcterms:W3CDTF">2015-01-19T20:42:50Z</dcterms:created>
  <dcterms:modified xsi:type="dcterms:W3CDTF">2015-06-20T18:04:42Z</dcterms:modified>
</cp:coreProperties>
</file>