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>
        <p:scale>
          <a:sx n="76" d="100"/>
          <a:sy n="76" d="100"/>
        </p:scale>
        <p:origin x="-12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USER\Documents\TURMA%205\LEYANIT%20VASALLO\Coleta%20de%20dados%20HAS%20e%20DM-%20Leyanit%20sem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5262602553336"/>
          <c:y val="0.27388644090491443"/>
          <c:w val="0.83975005149841309"/>
          <c:h val="0.57574993371963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2.6849315068493151E-2</c:v>
                </c:pt>
                <c:pt idx="1">
                  <c:v>5.6986301369863011E-2</c:v>
                </c:pt>
                <c:pt idx="2">
                  <c:v>9.3150684931506855E-2</c:v>
                </c:pt>
                <c:pt idx="3">
                  <c:v>0.15178082191780823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98752"/>
        <c:axId val="84714240"/>
      </c:barChart>
      <c:catAx>
        <c:axId val="842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714240"/>
        <c:crosses val="autoZero"/>
        <c:auto val="1"/>
        <c:lblAlgn val="ctr"/>
        <c:lblOffset val="100"/>
        <c:tickMarkSkip val="1"/>
        <c:noMultiLvlLbl val="0"/>
      </c:catAx>
      <c:valAx>
        <c:axId val="84714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29875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4999570846558"/>
          <c:y val="0.19075000286102295"/>
          <c:w val="0.8372499942779541"/>
          <c:h val="0.65275001525878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0.58653846153846156</c:v>
                </c:pt>
                <c:pt idx="2">
                  <c:v>0.66470588235294115</c:v>
                </c:pt>
                <c:pt idx="3">
                  <c:v>0.79422382671480141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77088"/>
        <c:axId val="33984512"/>
      </c:barChart>
      <c:catAx>
        <c:axId val="339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84512"/>
        <c:crosses val="autoZero"/>
        <c:auto val="1"/>
        <c:lblAlgn val="ctr"/>
        <c:lblOffset val="100"/>
        <c:tickMarkSkip val="1"/>
        <c:noMultiLvlLbl val="0"/>
      </c:catAx>
      <c:valAx>
        <c:axId val="33984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7708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9998843669891"/>
          <c:y val="0.17849999666213989"/>
          <c:w val="0.83925002813339233"/>
          <c:h val="0.65874993801116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1</c:v>
                </c:pt>
                <c:pt idx="1">
                  <c:v>0.69230769230769229</c:v>
                </c:pt>
                <c:pt idx="2">
                  <c:v>0.81176470588235294</c:v>
                </c:pt>
                <c:pt idx="3">
                  <c:v>0.8844765342960289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1056"/>
        <c:axId val="41439232"/>
      </c:barChart>
      <c:catAx>
        <c:axId val="414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39232"/>
        <c:crosses val="autoZero"/>
        <c:auto val="1"/>
        <c:lblAlgn val="ctr"/>
        <c:lblOffset val="100"/>
        <c:tickMarkSkip val="1"/>
        <c:noMultiLvlLbl val="0"/>
      </c:catAx>
      <c:valAx>
        <c:axId val="414392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2105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5000822544098"/>
          <c:y val="0.1810000091791153"/>
          <c:w val="0.83399999141693115"/>
          <c:h val="0.65025001764297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0.8666666666666667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46784"/>
        <c:axId val="41460864"/>
      </c:barChart>
      <c:catAx>
        <c:axId val="414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60864"/>
        <c:crosses val="autoZero"/>
        <c:auto val="1"/>
        <c:lblAlgn val="ctr"/>
        <c:lblOffset val="100"/>
        <c:tickMarkSkip val="1"/>
        <c:noMultiLvlLbl val="0"/>
      </c:catAx>
      <c:valAx>
        <c:axId val="414608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467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4999570846558"/>
          <c:y val="0.17049999535083771"/>
          <c:w val="0.8372499942779541"/>
          <c:h val="0.67425000667572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0.61224489795918369</c:v>
                </c:pt>
                <c:pt idx="1">
                  <c:v>0.44230769230769229</c:v>
                </c:pt>
                <c:pt idx="2">
                  <c:v>0.59411764705882353</c:v>
                </c:pt>
                <c:pt idx="3">
                  <c:v>0.75090252707581229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99456"/>
        <c:axId val="69700992"/>
      </c:barChart>
      <c:catAx>
        <c:axId val="696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00992"/>
        <c:crosses val="autoZero"/>
        <c:auto val="1"/>
        <c:lblAlgn val="ctr"/>
        <c:lblOffset val="100"/>
        <c:tickMarkSkip val="1"/>
        <c:noMultiLvlLbl val="0"/>
      </c:catAx>
      <c:valAx>
        <c:axId val="697009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9945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4999976158142"/>
          <c:y val="0.1692500114440918"/>
          <c:w val="0.83474999666213989"/>
          <c:h val="0.67299997806549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0.8666666666666667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55296"/>
        <c:axId val="70456832"/>
      </c:barChart>
      <c:catAx>
        <c:axId val="704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456832"/>
        <c:crosses val="autoZero"/>
        <c:auto val="1"/>
        <c:lblAlgn val="ctr"/>
        <c:lblOffset val="100"/>
        <c:tickMarkSkip val="1"/>
        <c:noMultiLvlLbl val="0"/>
      </c:catAx>
      <c:valAx>
        <c:axId val="70456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45529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5000822544098"/>
          <c:y val="0.25100001692771912"/>
          <c:w val="0.83399999141693115"/>
          <c:h val="0.59775000810623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3.3333333333333333E-2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0.19333333333333333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6464"/>
        <c:axId val="85827968"/>
      </c:barChart>
      <c:catAx>
        <c:axId val="853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827968"/>
        <c:crosses val="autoZero"/>
        <c:auto val="1"/>
        <c:lblAlgn val="ctr"/>
        <c:lblOffset val="100"/>
        <c:tickMarkSkip val="1"/>
        <c:noMultiLvlLbl val="0"/>
      </c:catAx>
      <c:valAx>
        <c:axId val="85827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32646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9999523162842"/>
          <c:y val="0.23725000023841858"/>
          <c:w val="0.84399998188018799"/>
          <c:h val="0.60300010442733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0.51020408163265307</c:v>
                </c:pt>
                <c:pt idx="1">
                  <c:v>0.32692307692307693</c:v>
                </c:pt>
                <c:pt idx="2">
                  <c:v>0.49411764705882355</c:v>
                </c:pt>
                <c:pt idx="3">
                  <c:v>0.68953068592057765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75584"/>
        <c:axId val="86277120"/>
      </c:barChart>
      <c:catAx>
        <c:axId val="862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277120"/>
        <c:crosses val="autoZero"/>
        <c:auto val="1"/>
        <c:lblAlgn val="ctr"/>
        <c:lblOffset val="100"/>
        <c:tickMarkSkip val="1"/>
        <c:noMultiLvlLbl val="0"/>
      </c:catAx>
      <c:valAx>
        <c:axId val="86277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2755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5000584125519"/>
          <c:y val="0.24100001156330109"/>
          <c:w val="0.83125007152557373"/>
          <c:h val="0.5967500209808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0.53333333333333333</c:v>
                </c:pt>
                <c:pt idx="2">
                  <c:v>0.66666666666666663</c:v>
                </c:pt>
                <c:pt idx="3">
                  <c:v>0.82758620689655171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48608"/>
        <c:axId val="106579072"/>
      </c:barChart>
      <c:catAx>
        <c:axId val="106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579072"/>
        <c:crosses val="autoZero"/>
        <c:auto val="1"/>
        <c:lblAlgn val="ctr"/>
        <c:lblOffset val="100"/>
        <c:tickMarkSkip val="1"/>
        <c:noMultiLvlLbl val="0"/>
      </c:catAx>
      <c:valAx>
        <c:axId val="1065790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54860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4999570846558"/>
          <c:y val="0.17500001192092896"/>
          <c:w val="0.8372499942779541"/>
          <c:h val="0.6692500114440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0.26923076923076922</c:v>
                </c:pt>
                <c:pt idx="2">
                  <c:v>0.4823529411764706</c:v>
                </c:pt>
                <c:pt idx="3">
                  <c:v>0.68231046931407946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77600"/>
        <c:axId val="123851904"/>
      </c:barChart>
      <c:catAx>
        <c:axId val="1159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851904"/>
        <c:crosses val="autoZero"/>
        <c:auto val="1"/>
        <c:lblAlgn val="ctr"/>
        <c:lblOffset val="100"/>
        <c:tickMarkSkip val="1"/>
        <c:noMultiLvlLbl val="0"/>
      </c:catAx>
      <c:valAx>
        <c:axId val="1238519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7760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0000262260437"/>
          <c:y val="0.164000004529953"/>
          <c:w val="0.83075004816055298"/>
          <c:h val="0.6795000433921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</c:v>
                </c:pt>
                <c:pt idx="1">
                  <c:v>0.46666666666666667</c:v>
                </c:pt>
                <c:pt idx="2">
                  <c:v>0.62222222222222223</c:v>
                </c:pt>
                <c:pt idx="3">
                  <c:v>0.8045977011494253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37504"/>
        <c:axId val="41243392"/>
      </c:barChart>
      <c:catAx>
        <c:axId val="4123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243392"/>
        <c:crosses val="autoZero"/>
        <c:auto val="1"/>
        <c:lblAlgn val="ctr"/>
        <c:lblOffset val="100"/>
        <c:tickMarkSkip val="1"/>
        <c:noMultiLvlLbl val="0"/>
      </c:catAx>
      <c:valAx>
        <c:axId val="41243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23750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75000655651093"/>
          <c:y val="0.25374999642372131"/>
          <c:w val="0.83950001001358032"/>
          <c:h val="0.58850002288818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0.83673469387755106</c:v>
                </c:pt>
                <c:pt idx="1">
                  <c:v>0.77884615384615385</c:v>
                </c:pt>
                <c:pt idx="2">
                  <c:v>0.8411764705882353</c:v>
                </c:pt>
                <c:pt idx="3">
                  <c:v>0.90252707581227432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13024"/>
        <c:axId val="41314560"/>
      </c:barChart>
      <c:catAx>
        <c:axId val="413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14560"/>
        <c:crosses val="autoZero"/>
        <c:auto val="1"/>
        <c:lblAlgn val="ctr"/>
        <c:lblOffset val="100"/>
        <c:tickMarkSkip val="1"/>
        <c:noMultiLvlLbl val="0"/>
      </c:catAx>
      <c:valAx>
        <c:axId val="41314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1302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999965429306"/>
          <c:y val="0.24899998307228088"/>
          <c:w val="0.83449995517730713"/>
          <c:h val="0.59149998426437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0.8666666666666667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31712"/>
        <c:axId val="41337600"/>
      </c:barChart>
      <c:catAx>
        <c:axId val="413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37600"/>
        <c:crosses val="autoZero"/>
        <c:auto val="1"/>
        <c:lblAlgn val="ctr"/>
        <c:lblOffset val="100"/>
        <c:tickMarkSkip val="1"/>
        <c:noMultiLvlLbl val="0"/>
      </c:catAx>
      <c:valAx>
        <c:axId val="413376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3171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18458681001143"/>
          <c:y val="0.24890603717639226"/>
          <c:w val="0.83550006151199341"/>
          <c:h val="0.65275001525878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1</c:v>
                </c:pt>
                <c:pt idx="1">
                  <c:v>0.6333333333333333</c:v>
                </c:pt>
                <c:pt idx="2">
                  <c:v>0.71111111111111114</c:v>
                </c:pt>
                <c:pt idx="3">
                  <c:v>0.85057471264367812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93536"/>
        <c:axId val="41399424"/>
      </c:barChart>
      <c:catAx>
        <c:axId val="413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99424"/>
        <c:crosses val="autoZero"/>
        <c:auto val="1"/>
        <c:lblAlgn val="ctr"/>
        <c:lblOffset val="100"/>
        <c:tickMarkSkip val="1"/>
        <c:noMultiLvlLbl val="0"/>
      </c:catAx>
      <c:valAx>
        <c:axId val="41399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39353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0.19556</cdr:x>
      <cdr:y>0.77656</cdr:y>
    </cdr:from>
    <cdr:to>
      <cdr:x>0.4254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23925" y="2019301"/>
          <a:ext cx="1085850" cy="5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49</a:t>
          </a:r>
        </a:p>
      </cdr:txBody>
    </cdr:sp>
  </cdr:relSizeAnchor>
  <cdr:relSizeAnchor xmlns:cdr="http://schemas.openxmlformats.org/drawingml/2006/chartDrawing">
    <cdr:from>
      <cdr:x>0.40726</cdr:x>
      <cdr:y>0.78388</cdr:y>
    </cdr:from>
    <cdr:to>
      <cdr:x>0.63306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924050" y="2038350"/>
          <a:ext cx="1066800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104</a:t>
          </a:r>
        </a:p>
      </cdr:txBody>
    </cdr:sp>
  </cdr:relSizeAnchor>
  <cdr:relSizeAnchor xmlns:cdr="http://schemas.openxmlformats.org/drawingml/2006/chartDrawing">
    <cdr:from>
      <cdr:x>0.61492</cdr:x>
      <cdr:y>0.77289</cdr:y>
    </cdr:from>
    <cdr:to>
      <cdr:x>0.84476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905125" y="2009775"/>
          <a:ext cx="1085850" cy="59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170</a:t>
          </a:r>
        </a:p>
      </cdr:txBody>
    </cdr:sp>
  </cdr:relSizeAnchor>
  <cdr:relSizeAnchor xmlns:cdr="http://schemas.openxmlformats.org/drawingml/2006/chartDrawing">
    <cdr:from>
      <cdr:x>0.82258</cdr:x>
      <cdr:y>0.75824</cdr:y>
    </cdr:from>
    <cdr:to>
      <cdr:x>1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886200" y="1971675"/>
          <a:ext cx="83820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277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0.41393</cdr:x>
      <cdr:y>0.59041</cdr:y>
    </cdr:from>
    <cdr:to>
      <cdr:x>0.62295</cdr:x>
      <cdr:y>0.97048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24050" y="1524000"/>
          <a:ext cx="971550" cy="981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61</a:t>
          </a:r>
        </a:p>
      </cdr:txBody>
    </cdr:sp>
  </cdr:relSizeAnchor>
  <cdr:relSizeAnchor xmlns:cdr="http://schemas.openxmlformats.org/drawingml/2006/chartDrawing">
    <cdr:from>
      <cdr:x>0.6168</cdr:x>
      <cdr:y>0.56458</cdr:y>
    </cdr:from>
    <cdr:to>
      <cdr:x>0.84426</cdr:x>
      <cdr:y>0.92251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67025" y="1457325"/>
          <a:ext cx="1057275" cy="9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113</a:t>
          </a:r>
        </a:p>
      </cdr:txBody>
    </cdr:sp>
  </cdr:relSizeAnchor>
  <cdr:relSizeAnchor xmlns:cdr="http://schemas.openxmlformats.org/drawingml/2006/chartDrawing">
    <cdr:from>
      <cdr:x>0.82377</cdr:x>
      <cdr:y>0.57934</cdr:y>
    </cdr:from>
    <cdr:to>
      <cdr:x>1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829050" y="1495425"/>
          <a:ext cx="819150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220</a:t>
          </a:r>
        </a:p>
      </cdr:txBody>
    </cdr:sp>
  </cdr:relSizeAnchor>
  <cdr:relSizeAnchor xmlns:cdr="http://schemas.openxmlformats.org/drawingml/2006/chartDrawing">
    <cdr:from>
      <cdr:x>0.19048</cdr:x>
      <cdr:y>0.4863</cdr:y>
    </cdr:from>
    <cdr:to>
      <cdr:x>0.43966</cdr:x>
      <cdr:y>0.93305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864096" y="1152128"/>
          <a:ext cx="1130424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dirty="0" smtClean="0"/>
            <a:t>49</a:t>
          </a:r>
          <a:endParaRPr lang="pt-BR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0.40161</cdr:x>
      <cdr:y>0.43376</cdr:y>
    </cdr:from>
    <cdr:to>
      <cdr:x>0.64409</cdr:x>
      <cdr:y>0.9493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72208" y="1080120"/>
          <a:ext cx="1130424" cy="1283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72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0.61785</cdr:x>
      <cdr:y>0.43376</cdr:y>
    </cdr:from>
    <cdr:to>
      <cdr:x>0.82945</cdr:x>
      <cdr:y>0.87514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80320" y="1080120"/>
          <a:ext cx="986408" cy="1099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138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0.8341</cdr:x>
      <cdr:y>0.43376</cdr:y>
    </cdr:from>
    <cdr:to>
      <cdr:x>1</cdr:x>
      <cdr:y>0.87514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888431" y="1080120"/>
          <a:ext cx="773375" cy="1099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245</a:t>
          </a:r>
          <a:endParaRPr lang="pt-BR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0.4143</cdr:x>
      <cdr:y>0.38933</cdr:y>
    </cdr:from>
    <cdr:to>
      <cdr:x>0.63259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72208" y="936104"/>
          <a:ext cx="986408" cy="1468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0.62145</cdr:x>
      <cdr:y>0.38933</cdr:y>
    </cdr:from>
    <cdr:to>
      <cdr:x>0.83974</cdr:x>
      <cdr:y>0.92325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08312" y="936104"/>
          <a:ext cx="986408" cy="1283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0.82861</cdr:x>
      <cdr:y>0.38933</cdr:y>
    </cdr:from>
    <cdr:to>
      <cdr:x>1</cdr:x>
      <cdr:y>0.76964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744416" y="936104"/>
          <a:ext cx="7745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0.61475</cdr:x>
      <cdr:y>0.57875</cdr:y>
    </cdr:from>
    <cdr:to>
      <cdr:x>0.8627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57500" y="1504950"/>
          <a:ext cx="115252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101</a:t>
          </a:r>
        </a:p>
      </cdr:txBody>
    </cdr:sp>
  </cdr:relSizeAnchor>
  <cdr:relSizeAnchor xmlns:cdr="http://schemas.openxmlformats.org/drawingml/2006/chartDrawing">
    <cdr:from>
      <cdr:x>0.82992</cdr:x>
      <cdr:y>0.5641</cdr:y>
    </cdr:from>
    <cdr:to>
      <cdr:x>1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857624" y="1466850"/>
          <a:ext cx="790575" cy="113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208</a:t>
          </a:r>
        </a:p>
      </cdr:txBody>
    </cdr:sp>
  </cdr:relSizeAnchor>
  <cdr:relSizeAnchor xmlns:cdr="http://schemas.openxmlformats.org/drawingml/2006/chartDrawing">
    <cdr:from>
      <cdr:x>0.19409</cdr:x>
      <cdr:y>0.57642</cdr:y>
    </cdr:from>
    <cdr:to>
      <cdr:x>0.42368</cdr:x>
      <cdr:y>0.98367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94780" y="1498095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0.41277</cdr:x>
      <cdr:y>0.54871</cdr:y>
    </cdr:from>
    <cdr:to>
      <cdr:x>0.62673</cdr:x>
      <cdr:y>0.92825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902892" y="1426087"/>
          <a:ext cx="986408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0.41277</cdr:x>
      <cdr:y>0.54871</cdr:y>
    </cdr:from>
    <cdr:to>
      <cdr:x>0.64235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902892" y="1426087"/>
          <a:ext cx="1058416" cy="1172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46</a:t>
          </a:r>
          <a:endParaRPr lang="pt-BR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0.18731</cdr:x>
      <cdr:y>0.44744</cdr:y>
    </cdr:from>
    <cdr:to>
      <cdr:x>0.40113</cdr:x>
      <cdr:y>0.97035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64096" y="1152128"/>
          <a:ext cx="986408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12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0.43705</cdr:x>
      <cdr:y>0.5593</cdr:y>
    </cdr:from>
    <cdr:to>
      <cdr:x>0.63526</cdr:x>
      <cdr:y>0.91442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16224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0.62435</cdr:x>
      <cdr:y>0.44744</cdr:y>
    </cdr:from>
    <cdr:to>
      <cdr:x>0.85378</cdr:x>
      <cdr:y>0.94599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880320" y="1152128"/>
          <a:ext cx="1058416" cy="1283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0.81166</cdr:x>
      <cdr:y>0.44744</cdr:y>
    </cdr:from>
    <cdr:to>
      <cdr:x>1</cdr:x>
      <cdr:y>0.80256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744415" y="1152128"/>
          <a:ext cx="86885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81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0.40919</cdr:x>
      <cdr:y>0.77143</cdr:y>
    </cdr:from>
    <cdr:to>
      <cdr:x>0.63257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66900" y="2057400"/>
          <a:ext cx="1019175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30</a:t>
          </a:r>
        </a:p>
      </cdr:txBody>
    </cdr:sp>
  </cdr:relSizeAnchor>
  <cdr:relSizeAnchor xmlns:cdr="http://schemas.openxmlformats.org/drawingml/2006/chartDrawing">
    <cdr:from>
      <cdr:x>0.61795</cdr:x>
      <cdr:y>0.78214</cdr:y>
    </cdr:from>
    <cdr:to>
      <cdr:x>0.84551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19400" y="2085974"/>
          <a:ext cx="103822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45</a:t>
          </a:r>
        </a:p>
      </cdr:txBody>
    </cdr:sp>
  </cdr:relSizeAnchor>
  <cdr:relSizeAnchor xmlns:cdr="http://schemas.openxmlformats.org/drawingml/2006/chartDrawing">
    <cdr:from>
      <cdr:x>0.82463</cdr:x>
      <cdr:y>0.74286</cdr:y>
    </cdr:from>
    <cdr:to>
      <cdr:x>1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762375" y="1981200"/>
          <a:ext cx="8001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87</a:t>
          </a:r>
        </a:p>
      </cdr:txBody>
    </cdr:sp>
  </cdr:relSizeAnchor>
  <cdr:relSizeAnchor xmlns:cdr="http://schemas.openxmlformats.org/drawingml/2006/chartDrawing">
    <cdr:from>
      <cdr:x>0.19178</cdr:x>
      <cdr:y>0.78339</cdr:y>
    </cdr:from>
    <cdr:to>
      <cdr:x>0.40683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008112" y="2088231"/>
          <a:ext cx="1130424" cy="577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15</a:t>
          </a:r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0.19253</cdr:x>
      <cdr:y>0.71053</cdr:y>
    </cdr:from>
    <cdr:to>
      <cdr:x>0.389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33450" y="1800224"/>
          <a:ext cx="952500" cy="733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25</a:t>
          </a:r>
        </a:p>
      </cdr:txBody>
    </cdr:sp>
  </cdr:relSizeAnchor>
  <cdr:relSizeAnchor xmlns:cdr="http://schemas.openxmlformats.org/drawingml/2006/chartDrawing">
    <cdr:from>
      <cdr:x>0.40275</cdr:x>
      <cdr:y>0.70301</cdr:y>
    </cdr:from>
    <cdr:to>
      <cdr:x>0.65226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952625" y="1781174"/>
          <a:ext cx="1209675" cy="75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34</a:t>
          </a:r>
        </a:p>
      </cdr:txBody>
    </cdr:sp>
  </cdr:relSizeAnchor>
  <cdr:relSizeAnchor xmlns:cdr="http://schemas.openxmlformats.org/drawingml/2006/chartDrawing">
    <cdr:from>
      <cdr:x>0.6169</cdr:x>
      <cdr:y>0.71429</cdr:y>
    </cdr:from>
    <cdr:to>
      <cdr:x>0.81729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990850" y="1809750"/>
          <a:ext cx="97155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84</a:t>
          </a:r>
        </a:p>
      </cdr:txBody>
    </cdr:sp>
  </cdr:relSizeAnchor>
  <cdr:relSizeAnchor xmlns:cdr="http://schemas.openxmlformats.org/drawingml/2006/chartDrawing">
    <cdr:from>
      <cdr:x>0.82908</cdr:x>
      <cdr:y>0.69173</cdr:y>
    </cdr:from>
    <cdr:to>
      <cdr:x>0.99018</cdr:x>
      <cdr:y>0.99248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4019550" y="1752600"/>
          <a:ext cx="7810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191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0.40764</cdr:x>
      <cdr:y>0.60687</cdr:y>
    </cdr:from>
    <cdr:to>
      <cdr:x>0.64331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28800" y="1514475"/>
          <a:ext cx="1057275" cy="981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16</a:t>
          </a:r>
        </a:p>
      </cdr:txBody>
    </cdr:sp>
  </cdr:relSizeAnchor>
  <cdr:relSizeAnchor xmlns:cdr="http://schemas.openxmlformats.org/drawingml/2006/chartDrawing">
    <cdr:from>
      <cdr:x>0.61996</cdr:x>
      <cdr:y>0.59924</cdr:y>
    </cdr:from>
    <cdr:to>
      <cdr:x>0.83227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781300" y="1495425"/>
          <a:ext cx="952500" cy="100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30</a:t>
          </a:r>
        </a:p>
      </cdr:txBody>
    </cdr:sp>
  </cdr:relSizeAnchor>
  <cdr:relSizeAnchor xmlns:cdr="http://schemas.openxmlformats.org/drawingml/2006/chartDrawing">
    <cdr:from>
      <cdr:x>0.82378</cdr:x>
      <cdr:y>0.5916</cdr:y>
    </cdr:from>
    <cdr:to>
      <cdr:x>1</cdr:x>
      <cdr:y>0.98092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695699" y="1476375"/>
          <a:ext cx="790575" cy="971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72</a:t>
          </a:r>
        </a:p>
      </cdr:txBody>
    </cdr:sp>
  </cdr:relSizeAnchor>
  <cdr:relSizeAnchor xmlns:cdr="http://schemas.openxmlformats.org/drawingml/2006/chartDrawing">
    <cdr:from>
      <cdr:x>0.20479</cdr:x>
      <cdr:y>0.62207</cdr:y>
    </cdr:from>
    <cdr:to>
      <cdr:x>0.41213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974267" y="1728192"/>
          <a:ext cx="986408" cy="1049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10</a:t>
          </a:r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0.40779</cdr:x>
      <cdr:y>0.70221</cdr:y>
    </cdr:from>
    <cdr:to>
      <cdr:x>0.64959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95475" y="1819274"/>
          <a:ext cx="1123950" cy="77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28</a:t>
          </a:r>
        </a:p>
      </cdr:txBody>
    </cdr:sp>
  </cdr:relSizeAnchor>
  <cdr:relSizeAnchor xmlns:cdr="http://schemas.openxmlformats.org/drawingml/2006/chartDrawing">
    <cdr:from>
      <cdr:x>0.62295</cdr:x>
      <cdr:y>0.70588</cdr:y>
    </cdr:from>
    <cdr:to>
      <cdr:x>0.85861</cdr:x>
      <cdr:y>0.99632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95600" y="1828799"/>
          <a:ext cx="1095375" cy="75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82</a:t>
          </a:r>
        </a:p>
      </cdr:txBody>
    </cdr:sp>
  </cdr:relSizeAnchor>
  <cdr:relSizeAnchor xmlns:cdr="http://schemas.openxmlformats.org/drawingml/2006/chartDrawing">
    <cdr:from>
      <cdr:x>0.82992</cdr:x>
      <cdr:y>0.69853</cdr:y>
    </cdr:from>
    <cdr:to>
      <cdr:x>1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857624" y="1809750"/>
          <a:ext cx="790575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189</a:t>
          </a:r>
        </a:p>
      </cdr:txBody>
    </cdr:sp>
  </cdr:relSizeAnchor>
  <cdr:relSizeAnchor xmlns:cdr="http://schemas.openxmlformats.org/drawingml/2006/chartDrawing">
    <cdr:from>
      <cdr:x>0.19399</cdr:x>
      <cdr:y>0.68932</cdr:y>
    </cdr:from>
    <cdr:to>
      <cdr:x>0.38557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071736" y="1935830"/>
          <a:ext cx="1058416" cy="872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21</a:t>
          </a:r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0.19737</cdr:x>
      <cdr:y>0.54054</cdr:y>
    </cdr:from>
    <cdr:to>
      <cdr:x>0.43024</cdr:x>
      <cdr:y>0.96483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80120" y="1440160"/>
          <a:ext cx="127444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0.40789</cdr:x>
      <cdr:y>0.51351</cdr:y>
    </cdr:from>
    <cdr:to>
      <cdr:x>0.62761</cdr:x>
      <cdr:y>0.99185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232248" y="1368152"/>
          <a:ext cx="1202432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0.61842</cdr:x>
      <cdr:y>0.51351</cdr:y>
    </cdr:from>
    <cdr:to>
      <cdr:x>0.81182</cdr:x>
      <cdr:y>0.99185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384376" y="1368152"/>
          <a:ext cx="1058416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28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0.81579</cdr:x>
      <cdr:y>0.45946</cdr:y>
    </cdr:from>
    <cdr:to>
      <cdr:x>1</cdr:x>
      <cdr:y>0.9378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4464496" y="1224136"/>
          <a:ext cx="1008112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70</a:t>
          </a:r>
          <a:endParaRPr lang="pt-B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0.40808</cdr:x>
      <cdr:y>0.60967</cdr:y>
    </cdr:from>
    <cdr:to>
      <cdr:x>0.63838</cdr:x>
      <cdr:y>0.97026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24050" y="1562100"/>
          <a:ext cx="1085850" cy="9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81</a:t>
          </a:r>
        </a:p>
      </cdr:txBody>
    </cdr:sp>
  </cdr:relSizeAnchor>
  <cdr:relSizeAnchor xmlns:cdr="http://schemas.openxmlformats.org/drawingml/2006/chartDrawing">
    <cdr:from>
      <cdr:x>0.61414</cdr:x>
      <cdr:y>0.60223</cdr:y>
    </cdr:from>
    <cdr:to>
      <cdr:x>0.84444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95600" y="1543050"/>
          <a:ext cx="1085850" cy="1019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143</a:t>
          </a:r>
        </a:p>
      </cdr:txBody>
    </cdr:sp>
  </cdr:relSizeAnchor>
  <cdr:relSizeAnchor xmlns:cdr="http://schemas.openxmlformats.org/drawingml/2006/chartDrawing">
    <cdr:from>
      <cdr:x>0.82828</cdr:x>
      <cdr:y>0.60595</cdr:y>
    </cdr:from>
    <cdr:to>
      <cdr:x>1</cdr:x>
      <cdr:y>0.94796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905249" y="1552575"/>
          <a:ext cx="809625" cy="87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250</a:t>
          </a:r>
        </a:p>
      </cdr:txBody>
    </cdr:sp>
  </cdr:relSizeAnchor>
  <cdr:relSizeAnchor xmlns:cdr="http://schemas.openxmlformats.org/drawingml/2006/chartDrawing">
    <cdr:from>
      <cdr:x>0.18498</cdr:x>
      <cdr:y>0.54054</cdr:y>
    </cdr:from>
    <cdr:to>
      <cdr:x>0.42697</cdr:x>
      <cdr:y>0.9378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864096" y="1440160"/>
          <a:ext cx="1130424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41</a:t>
          </a:r>
          <a:endParaRPr lang="pt-B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0.61875</cdr:x>
      <cdr:y>0.60902</cdr:y>
    </cdr:from>
    <cdr:to>
      <cdr:x>0.81667</cdr:x>
      <cdr:y>0.98496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28924" y="1543050"/>
          <a:ext cx="904875" cy="952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39</a:t>
          </a:r>
        </a:p>
      </cdr:txBody>
    </cdr:sp>
  </cdr:relSizeAnchor>
  <cdr:relSizeAnchor xmlns:cdr="http://schemas.openxmlformats.org/drawingml/2006/chartDrawing">
    <cdr:from>
      <cdr:x>0.82917</cdr:x>
      <cdr:y>0.58271</cdr:y>
    </cdr:from>
    <cdr:to>
      <cdr:x>1</cdr:x>
      <cdr:y>0.94737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790950" y="1476375"/>
          <a:ext cx="781050" cy="9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81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0.61905</cdr:x>
      <cdr:y>0.5941</cdr:y>
    </cdr:from>
    <cdr:to>
      <cdr:x>0.81781</cdr:x>
      <cdr:y>0.94834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47975" y="1533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32</a:t>
          </a:r>
        </a:p>
      </cdr:txBody>
    </cdr:sp>
  </cdr:relSizeAnchor>
  <cdr:relSizeAnchor xmlns:cdr="http://schemas.openxmlformats.org/drawingml/2006/chartDrawing">
    <cdr:from>
      <cdr:x>0.83437</cdr:x>
      <cdr:y>0.59779</cdr:y>
    </cdr:from>
    <cdr:to>
      <cdr:x>1</cdr:x>
      <cdr:y>0.94834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838575" y="1543049"/>
          <a:ext cx="7620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74</a:t>
          </a:r>
        </a:p>
      </cdr:txBody>
    </cdr:sp>
  </cdr:relSizeAnchor>
  <cdr:relSizeAnchor xmlns:cdr="http://schemas.openxmlformats.org/drawingml/2006/chartDrawing">
    <cdr:from>
      <cdr:x>0.22122</cdr:x>
      <cdr:y>0.52836</cdr:y>
    </cdr:from>
    <cdr:to>
      <cdr:x>0.43768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008112" y="1368152"/>
          <a:ext cx="986408" cy="1221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15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0.42664</cdr:x>
      <cdr:y>0.55617</cdr:y>
    </cdr:from>
    <cdr:to>
      <cdr:x>0.6589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944216" y="1440160"/>
          <a:ext cx="1058416" cy="1149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19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D43D-0A44-4EA8-9D34-0BF517C085C5}" type="datetimeFigureOut">
              <a:rPr lang="pt-BR" smtClean="0"/>
              <a:t>24/05/2015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31E94-7EAF-4793-B860-2B2397CE1A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3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1E94-7EAF-4793-B860-2B2397CE1A4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79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C59DAB-4813-4A1C-A282-EA7D5741713F}" type="datetimeFigureOut">
              <a:rPr lang="pt-BR" smtClean="0"/>
              <a:pPr/>
              <a:t>24/05/2015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5FC53EF-178A-4D42-B2D9-BC2704694F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UNIVERSIDADE ABERTA DO SUS – </a:t>
            </a:r>
            <a:r>
              <a:rPr lang="pt-BR" sz="2000" dirty="0" smtClean="0">
                <a:solidFill>
                  <a:schemeClr val="tx1"/>
                </a:solidFill>
                <a:latin typeface="Constantia" pitchFamily="18" charset="0"/>
              </a:rPr>
              <a:t>UNASUS</a:t>
            </a:r>
            <a:br>
              <a:rPr lang="pt-BR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Constantia" pitchFamily="18" charset="0"/>
              </a:rPr>
              <a:t>UNIVERSIDADE FEDERAL DE </a:t>
            </a:r>
            <a:r>
              <a:rPr lang="pt-BR" sz="2000" dirty="0" smtClean="0">
                <a:solidFill>
                  <a:schemeClr val="tx1"/>
                </a:solidFill>
              </a:rPr>
              <a:t>PELOTAS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DEPARTAMENTO DE MEDICINA SOCIAL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ESPECIALIZAÇÃO EM SAÚDE DA FAMÍLIA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MODALIDADE À DIST</a:t>
            </a:r>
            <a:r>
              <a:rPr lang="pt-BR" sz="2000" dirty="0" smtClean="0">
                <a:solidFill>
                  <a:schemeClr val="tx1"/>
                </a:solidFill>
                <a:latin typeface="Constantia" pitchFamily="18" charset="0"/>
              </a:rPr>
              <a:t>ÂNCIA</a:t>
            </a: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TURMA 5    </a:t>
            </a:r>
            <a:r>
              <a:rPr lang="pt-BR" sz="1100" dirty="0" smtClean="0"/>
              <a:t/>
            </a:r>
            <a:br>
              <a:rPr lang="pt-BR" sz="1100" dirty="0" smtClean="0"/>
            </a:br>
            <a:endParaRPr lang="pt-BR" sz="1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78592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 </a:t>
            </a:r>
          </a:p>
          <a:p>
            <a:pPr>
              <a:buNone/>
            </a:pPr>
            <a:r>
              <a:rPr lang="x-none" b="1" smtClean="0"/>
              <a:t>Melhoria da Atenção aos usuários com HAS e DM na UBS/ES F Infraero II, Macapá /AP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                                       </a:t>
            </a:r>
            <a:r>
              <a:rPr lang="pt-BR" sz="2000" b="1" dirty="0" err="1" smtClean="0"/>
              <a:t>Leyanit</a:t>
            </a:r>
            <a:r>
              <a:rPr lang="pt-BR" sz="2000" b="1" dirty="0" smtClean="0"/>
              <a:t>  </a:t>
            </a:r>
            <a:r>
              <a:rPr lang="pt-BR" sz="2000" b="1" dirty="0" err="1" smtClean="0"/>
              <a:t>Vasallo</a:t>
            </a:r>
            <a:r>
              <a:rPr lang="pt-BR" sz="2000" b="1" dirty="0" smtClean="0"/>
              <a:t> Perez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/>
              <a:t> </a:t>
            </a:r>
            <a:r>
              <a:rPr lang="pt-BR" b="1" dirty="0" smtClean="0"/>
              <a:t>                                   </a:t>
            </a:r>
          </a:p>
          <a:p>
            <a:pPr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                                      Pelotas/RS</a:t>
            </a:r>
          </a:p>
          <a:p>
            <a:pPr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                                            2015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2938924" y="3244334"/>
            <a:ext cx="40296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2000" b="1" dirty="0" smtClean="0"/>
              <a:t>Orientador (a): </a:t>
            </a:r>
            <a:r>
              <a:rPr lang="pt-BR" sz="2000" b="1" dirty="0"/>
              <a:t>Linda Cristina </a:t>
            </a:r>
            <a:r>
              <a:rPr lang="pt-BR" sz="2000" b="1" dirty="0" err="1"/>
              <a:t>Sangoi</a:t>
            </a:r>
            <a:endParaRPr lang="pt-BR" sz="2000" b="1" dirty="0"/>
          </a:p>
        </p:txBody>
      </p:sp>
      <p:pic>
        <p:nvPicPr>
          <p:cNvPr id="1026" name="Imagem 8"/>
          <p:cNvPicPr>
            <a:picLocks noChangeAspect="1" noChangeArrowheads="1"/>
          </p:cNvPicPr>
          <p:nvPr/>
        </p:nvPicPr>
        <p:blipFill>
          <a:blip r:embed="rId2"/>
          <a:srcRect l="19225" t="18695" r="19223" b="18871"/>
          <a:stretch>
            <a:fillRect/>
          </a:stretch>
        </p:blipFill>
        <p:spPr bwMode="auto">
          <a:xfrm>
            <a:off x="6715140" y="285728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8860" y="857232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OBJETIVOS ESPECÍFICOS</a:t>
            </a:r>
          </a:p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 	METAS </a:t>
            </a:r>
          </a:p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	INDICADORES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		</a:t>
            </a:r>
            <a:r>
              <a:rPr lang="pt-BR" sz="3200" b="1" dirty="0" smtClean="0"/>
              <a:t>	RESULTADO</a:t>
            </a:r>
            <a:r>
              <a:rPr lang="pt-BR" sz="3200" b="1" dirty="0"/>
              <a:t>S</a:t>
            </a:r>
            <a:endParaRPr lang="pt-BR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6439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1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Ampliar a cobertura a hipertensos e /ou diabéticos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1.1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Cadastrar 10% dos hipertensos da área de abrangência do programa de atenção à Hipertensão Arterial Sistêmica e à Diabetes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Mellitus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da Unidade de saúde.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1.1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Cobertura do programa de atenção ao hipertenso na unidade de saúde.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1.2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Cadastrar 10% dos diabéticos da área de abrangência do programa de atenção à Hipertensão Arterial Sistêmica e à Diabetes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Mellitus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da Unidade de saúde.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1.2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Cobertura do programa de atenção ao diabético na unidade de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saúde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906393"/>
              </p:ext>
            </p:extLst>
          </p:nvPr>
        </p:nvGraphicFramePr>
        <p:xfrm>
          <a:off x="2081194" y="404664"/>
          <a:ext cx="51435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51702"/>
              </p:ext>
            </p:extLst>
          </p:nvPr>
        </p:nvGraphicFramePr>
        <p:xfrm>
          <a:off x="1979712" y="3140968"/>
          <a:ext cx="5256584" cy="266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78684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Melhorar a qualidade da atenção a hipertensos e diabéticos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2.1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Realizar exame clínico apropriado em 100% dos hipertensos.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o exame clínico em dia de acordo com o protocolo.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Realizar exame clínico apropriado em 100% dos diabéticos.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o exame clínico em dia de acordo com o protocolo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613287"/>
              </p:ext>
            </p:extLst>
          </p:nvPr>
        </p:nvGraphicFramePr>
        <p:xfrm>
          <a:off x="2172380" y="620689"/>
          <a:ext cx="4799239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9842"/>
              </p:ext>
            </p:extLst>
          </p:nvPr>
        </p:nvGraphicFramePr>
        <p:xfrm>
          <a:off x="2157573" y="3573016"/>
          <a:ext cx="4757415" cy="277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" y="0"/>
            <a:ext cx="8858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Garantir a 100% dos hipertensos a realização de exames complementares em dia de acordo com o protocolo.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os exames complementares em dia de acordo com o protocolo.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2.4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Garantir a 100% diabéticos a realização de exames complementares em dia de acordo com o protocolo.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Indicador 2.4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os exames complementares em dia de acordo com o protocolo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092723"/>
              </p:ext>
            </p:extLst>
          </p:nvPr>
        </p:nvGraphicFramePr>
        <p:xfrm>
          <a:off x="1700064" y="413049"/>
          <a:ext cx="552466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078049"/>
              </p:ext>
            </p:extLst>
          </p:nvPr>
        </p:nvGraphicFramePr>
        <p:xfrm>
          <a:off x="1763688" y="3356992"/>
          <a:ext cx="5472608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86439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2.5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Priorizar a prescrição de medicamento da farmácia popular para 100% dos hipertensos.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2.5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prescrição de medicamentos da Farmácia Popular priorizada.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Priorizar a prescrição de medicamento da farmácia popular para 100% dos diabéticos.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prescrição de medicamentos da Farmácia Popular priorizada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47541"/>
              </p:ext>
            </p:extLst>
          </p:nvPr>
        </p:nvGraphicFramePr>
        <p:xfrm>
          <a:off x="1979712" y="404664"/>
          <a:ext cx="46713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57541"/>
              </p:ext>
            </p:extLst>
          </p:nvPr>
        </p:nvGraphicFramePr>
        <p:xfrm>
          <a:off x="1979712" y="3429000"/>
          <a:ext cx="474448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915816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51920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" y="0"/>
            <a:ext cx="87154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Meta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2.7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Realizar avaliação da necessidade de atendimento odontológico em 100% dos hipertensos.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2.7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avaliação da necessidade de atendimento odontológico.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2.8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Realizar avaliação da necessidade de atendimento odontológico em 100% dos diabéticos.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2.8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avaliação da necessidade de atendimento odontológico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município há um elevado número de usuários de </a:t>
            </a:r>
            <a:r>
              <a:rPr lang="pt-BR" dirty="0"/>
              <a:t>HAS/DM </a:t>
            </a:r>
            <a:r>
              <a:rPr lang="pt-BR" dirty="0" smtClean="0"/>
              <a:t>que não recebem uma </a:t>
            </a:r>
            <a:r>
              <a:rPr lang="pt-BR" dirty="0" smtClean="0"/>
              <a:t>adequada assistência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R</a:t>
            </a:r>
            <a:r>
              <a:rPr lang="pt-BR" dirty="0" smtClean="0"/>
              <a:t>efletir sobre essa demanda na unidade; alem disso mostrar os fatores de risco modificáveis,para evitar a </a:t>
            </a:r>
            <a:r>
              <a:rPr lang="pt-BR" dirty="0" err="1" smtClean="0"/>
              <a:t>morbimortalidade</a:t>
            </a:r>
            <a:r>
              <a:rPr lang="pt-BR" dirty="0" smtClean="0"/>
              <a:t> por esses agravos.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434024"/>
              </p:ext>
            </p:extLst>
          </p:nvPr>
        </p:nvGraphicFramePr>
        <p:xfrm>
          <a:off x="2339752" y="3140968"/>
          <a:ext cx="4557032" cy="258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86660"/>
              </p:ext>
            </p:extLst>
          </p:nvPr>
        </p:nvGraphicFramePr>
        <p:xfrm>
          <a:off x="2339752" y="476672"/>
          <a:ext cx="4536504" cy="236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0"/>
            <a:ext cx="8715404" cy="93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3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Melhorar a adesão de hipertensos e /ou diabéticos ao programa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3.1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Buscar 100% dos hipertensos faltosos ás consultas na Unidade Básica de Saúde conforme a periodicidade recomendada.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3.1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faltosos às consultas com busca ativa.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3.2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Buscar 100% dos diabéticos faltosos ás consultas na Unidade Básica de Saúde conforme a periodicidade recomendada.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3.2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faltosos às consultas com busca ativa.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cs typeface="Arial" pitchFamily="34" charset="0"/>
              </a:rPr>
              <a:t>                                                  Metas  100%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871540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4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Melhorar o registro das informações.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4.1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Manter ficha de acompanhamento de100% dos hipertensos cadastrados na UBS.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4.1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registro adequado na ficha de acompanhamento.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4.2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Manter ficha de acompanhamento de100% dos diabéticos cadastrados na UBS.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4.2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Proporção de diabéticos com registro adequado na ficha de acompanhamento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45541"/>
              </p:ext>
            </p:extLst>
          </p:nvPr>
        </p:nvGraphicFramePr>
        <p:xfrm>
          <a:off x="2339752" y="404664"/>
          <a:ext cx="4661807" cy="249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46619"/>
              </p:ext>
            </p:extLst>
          </p:nvPr>
        </p:nvGraphicFramePr>
        <p:xfrm>
          <a:off x="2411760" y="3501008"/>
          <a:ext cx="4518932" cy="240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203848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49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5856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15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142984"/>
            <a:ext cx="8786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Meta 5.1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Realizar estratificação do risco cardiovascular em 100% dos hipertensos cadastrados na UBS.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5.1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estratificação de risco cardiovascular por exame clínico em dia.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5.2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Realizar estratificação do risco cardiovascular em 100% dos diabéticos cadastrados na UBS.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5.2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estratificação de risco cardiovascular por exame clínico em dia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89297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5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Mapear hipertensos e diabéticos de risco para doenças cardiovascular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596696"/>
              </p:ext>
            </p:extLst>
          </p:nvPr>
        </p:nvGraphicFramePr>
        <p:xfrm>
          <a:off x="2813124" y="634761"/>
          <a:ext cx="4610100" cy="259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083418"/>
              </p:ext>
            </p:extLst>
          </p:nvPr>
        </p:nvGraphicFramePr>
        <p:xfrm>
          <a:off x="2843808" y="3645024"/>
          <a:ext cx="4613275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716016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24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07904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" y="0"/>
            <a:ext cx="8929718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Objetivo 6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Promover a saúde de hipertensos e diabéticos.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6.1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Garantir orientação nutricional sobre alimentação saudável a 100% dos hipertensos.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6.1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hipertensos com orientação nutricional sobre alimentação saudável.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6.2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Garantir orientação nutricional sobre alimentação saudável a 100% dos diabéticos.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Indicador 6.2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Proporção de diabéticos com orientação nutricional sobre alimentação saudável.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6.3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Garantir orientação em relação a pratica regular de atividade física a 100% dos hipertensos.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6.3</a:t>
            </a:r>
            <a:r>
              <a:rPr lang="pt-BR" sz="2400" dirty="0" smtClean="0"/>
              <a:t> Proporção de hipertensos com orientação sobre a pratica de atividade física regular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" y="0"/>
            <a:ext cx="8858280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Meta 6.4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Garantir orientação em relação a pratica regular de atividade física a 100% dos diabéticos.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6.4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Proporção de hipertensos com orientação sobre a prática de atividade física regular</a:t>
            </a:r>
            <a:r>
              <a:rPr lang="pt-BR" sz="1200" dirty="0" smtClean="0">
                <a:ea typeface="Calibri" pitchFamily="34" charset="0"/>
                <a:cs typeface="Arial" pitchFamily="34" charset="0"/>
              </a:rPr>
              <a:t>.</a:t>
            </a:r>
            <a:endParaRPr lang="pt-BR" sz="12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Meta 6.5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Ga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rantir orientação sobre os riscos  do tabagismo a 100% dos hipertensos.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6.5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Proporção de hipertensos com orientação sobre a prática de atividade física regular.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Garantir orientação sobre os riscos do tabagismo a 100% dos diabéticos.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6.6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Proporção de diabéticos com orientação sobre a prática de atividade física regular.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 smtClean="0"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                                                          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428605"/>
            <a:ext cx="7858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Meta 6.7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Garantir orientação sobre higiene bucal a 100% dos hipertensos.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6.7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Proporção de hipertensos com orientação sobre higiene bucal.</a:t>
            </a:r>
            <a:endParaRPr lang="pt-BR" sz="2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Meta 6.8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Garantir orientação sobre higiene bucal a 100% dos diabéticos.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ea typeface="Calibri" pitchFamily="34" charset="0"/>
                <a:cs typeface="Arial" pitchFamily="34" charset="0"/>
              </a:rPr>
              <a:t>Indicador 6.8</a:t>
            </a:r>
            <a:r>
              <a:rPr lang="pt-BR" sz="2400" dirty="0" smtClean="0">
                <a:ea typeface="Calibri" pitchFamily="34" charset="0"/>
                <a:cs typeface="Arial" pitchFamily="34" charset="0"/>
              </a:rPr>
              <a:t> Proporção de diabéticos com orientação sobre higiene bucal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ea typeface="Calibri" pitchFamily="34" charset="0"/>
                <a:cs typeface="Arial" pitchFamily="34" charset="0"/>
              </a:rPr>
              <a:t>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ea typeface="Calibri" pitchFamily="34" charset="0"/>
                <a:cs typeface="Arial" pitchFamily="34" charset="0"/>
              </a:rPr>
              <a:t>                                         Metas   100%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cs typeface="Arial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53094" y="324433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9600" dirty="0" smtClean="0"/>
              <a:t>                                  A intervenção possibilitou: </a:t>
            </a:r>
          </a:p>
          <a:p>
            <a:r>
              <a:rPr lang="pt-BR" sz="9600" dirty="0" smtClean="0"/>
              <a:t>    ampliar a cobertura  do programa de </a:t>
            </a:r>
            <a:r>
              <a:rPr lang="pt-BR" sz="9600" dirty="0" smtClean="0"/>
              <a:t>HAS e DM  </a:t>
            </a:r>
            <a:r>
              <a:rPr lang="pt-BR" sz="9600" dirty="0" smtClean="0"/>
              <a:t>da unidade.</a:t>
            </a:r>
          </a:p>
          <a:p>
            <a:r>
              <a:rPr lang="pt-BR" sz="9600" dirty="0" smtClean="0"/>
              <a:t>   melhorar  a adesão  dos usuários ao programa</a:t>
            </a:r>
          </a:p>
          <a:p>
            <a:r>
              <a:rPr lang="pt-BR" sz="9600" dirty="0" smtClean="0"/>
              <a:t>   melhorar a qualidade da atenção e o registro das informações, apesar de no alcançar as metas propostas.   </a:t>
            </a:r>
          </a:p>
          <a:p>
            <a:r>
              <a:rPr lang="pt-BR" sz="9600" dirty="0" smtClean="0"/>
              <a:t>   realizar  atividades de promoção de saúde em relação  </a:t>
            </a:r>
          </a:p>
          <a:p>
            <a:pPr>
              <a:buNone/>
            </a:pPr>
            <a:r>
              <a:rPr lang="pt-BR" sz="9600" dirty="0" smtClean="0"/>
              <a:t>       aos fatores de risco  modificáveis.</a:t>
            </a:r>
          </a:p>
          <a:p>
            <a:r>
              <a:rPr lang="pt-BR" sz="9600" dirty="0" smtClean="0"/>
              <a:t>   aumentar a organização e trabalho de conjunto da equipe</a:t>
            </a:r>
          </a:p>
          <a:p>
            <a:r>
              <a:rPr lang="pt-BR" sz="9600" dirty="0" smtClean="0"/>
              <a:t>acrescentar os laços com a comunidade e lideres</a:t>
            </a:r>
          </a:p>
          <a:p>
            <a:endParaRPr lang="pt-BR" sz="9600" dirty="0" smtClean="0"/>
          </a:p>
          <a:p>
            <a:endParaRPr lang="pt-BR" sz="9600" dirty="0" smtClean="0"/>
          </a:p>
          <a:p>
            <a:pPr>
              <a:buNone/>
            </a:pPr>
            <a:r>
              <a:rPr lang="pt-BR" sz="9600" dirty="0" smtClean="0"/>
              <a:t>  </a:t>
            </a:r>
          </a:p>
          <a:p>
            <a:endParaRPr lang="pt-BR" sz="2400" dirty="0" smtClean="0">
              <a:latin typeface="Constantia" pitchFamily="18" charset="0"/>
            </a:endParaRPr>
          </a:p>
          <a:p>
            <a:pPr>
              <a:buNone/>
            </a:pPr>
            <a:endParaRPr lang="pt-BR" sz="2400" dirty="0" smtClean="0">
              <a:latin typeface="Constantia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Constantia" pitchFamily="18" charset="0"/>
              </a:rPr>
              <a:t> </a:t>
            </a:r>
          </a:p>
          <a:p>
            <a:pPr>
              <a:buNone/>
            </a:pPr>
            <a:r>
              <a:rPr lang="pt-BR" sz="2400" dirty="0" smtClean="0">
                <a:latin typeface="Constantia" pitchFamily="18" charset="0"/>
              </a:rPr>
              <a:t>              </a:t>
            </a:r>
          </a:p>
          <a:p>
            <a:pPr>
              <a:buNone/>
            </a:pPr>
            <a:r>
              <a:rPr lang="pt-BR" sz="2400" dirty="0" smtClean="0">
                <a:latin typeface="Constantia" pitchFamily="18" charset="0"/>
              </a:rPr>
              <a:t>          </a:t>
            </a:r>
          </a:p>
          <a:p>
            <a:pPr>
              <a:buNone/>
            </a:pPr>
            <a:r>
              <a:rPr lang="pt-BR" sz="2400" dirty="0" smtClean="0">
                <a:latin typeface="Constantia" pitchFamily="18" charset="0"/>
              </a:rPr>
              <a:t>                   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Município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Macapá – capital do Estado do Amapá</a:t>
            </a:r>
          </a:p>
          <a:p>
            <a:pPr algn="just"/>
            <a:r>
              <a:rPr lang="pt-BR" dirty="0" smtClean="0"/>
              <a:t>Apresenta uma população de </a:t>
            </a:r>
            <a:r>
              <a:rPr lang="pt-BR" dirty="0" smtClean="0"/>
              <a:t>437.256 hab</a:t>
            </a:r>
            <a:r>
              <a:rPr lang="pt-BR" dirty="0" smtClean="0"/>
              <a:t>. Existe 23 UBS e 5 USF</a:t>
            </a:r>
          </a:p>
          <a:p>
            <a:pPr algn="just"/>
            <a:r>
              <a:rPr lang="pt-BR" dirty="0" smtClean="0"/>
              <a:t>Tem 72 Equipes de  Saúde da Família </a:t>
            </a:r>
          </a:p>
          <a:p>
            <a:pPr algn="just"/>
            <a:r>
              <a:rPr lang="pt-BR" dirty="0" smtClean="0"/>
              <a:t>Apoio do NASF</a:t>
            </a:r>
          </a:p>
          <a:p>
            <a:pPr algn="just"/>
            <a:r>
              <a:rPr lang="pt-BR" dirty="0" smtClean="0"/>
              <a:t>No município existem 4 hospitais: 1 para atenção da criança, 1 para atenção da mulher e 2 para as urgências médicas.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        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t-BR" sz="7400" dirty="0" smtClean="0"/>
              <a:t>A intervenção ajudou a melhorar a atenção aos usuários  e seu acompanhamento na UBS</a:t>
            </a:r>
            <a:r>
              <a:rPr lang="pt-BR" sz="6000" dirty="0" smtClean="0"/>
              <a:t>.</a:t>
            </a:r>
          </a:p>
          <a:p>
            <a:endParaRPr lang="pt-BR" sz="6000" dirty="0" smtClean="0"/>
          </a:p>
          <a:p>
            <a:r>
              <a:rPr lang="pt-BR" sz="7400" dirty="0" smtClean="0"/>
              <a:t>A parceria com os  profissionais da outra equipe foi necessária para o desenvolvimento da intervenção.</a:t>
            </a:r>
          </a:p>
          <a:p>
            <a:endParaRPr lang="pt-BR" sz="6000" dirty="0" smtClean="0"/>
          </a:p>
          <a:p>
            <a:r>
              <a:rPr lang="pt-BR" sz="7400" dirty="0" smtClean="0"/>
              <a:t>A</a:t>
            </a:r>
            <a:r>
              <a:rPr lang="pt-BR" sz="6000" dirty="0" smtClean="0"/>
              <a:t> </a:t>
            </a:r>
            <a:r>
              <a:rPr lang="pt-BR" sz="7400" dirty="0" smtClean="0"/>
              <a:t>experiência tomada permitirá sua aplicação na rotina do serviço e em outras ações programáticas da unidade</a:t>
            </a:r>
            <a:r>
              <a:rPr lang="pt-BR" sz="6000" dirty="0" smtClean="0"/>
              <a:t>.</a:t>
            </a:r>
          </a:p>
          <a:p>
            <a:endParaRPr lang="pt-BR" sz="6000" dirty="0" smtClean="0"/>
          </a:p>
          <a:p>
            <a:r>
              <a:rPr lang="pt-BR" sz="7400" dirty="0" smtClean="0"/>
              <a:t>Existem situações como a disponibilidade de serviço odontológico e laboratório na UBS que são necessárias para uma melhor implementação </a:t>
            </a:r>
            <a:r>
              <a:rPr lang="pt-BR" sz="6000" dirty="0" smtClean="0"/>
              <a:t>.</a:t>
            </a:r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  REFERÊNCIAS BIBLIOGRAFICAS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 </a:t>
            </a:r>
            <a:endParaRPr lang="pt-BR" sz="2400" dirty="0" smtClean="0"/>
          </a:p>
          <a:p>
            <a:r>
              <a:rPr lang="pt-BR" sz="2400" dirty="0" smtClean="0"/>
              <a:t>1 BRASIL. Ministério da Saúde. </a:t>
            </a:r>
            <a:r>
              <a:rPr lang="pt-BR" sz="2400" b="1" dirty="0" smtClean="0"/>
              <a:t>Estratégias para o cuidado da pessoa com doença crônica: diabetes </a:t>
            </a:r>
            <a:r>
              <a:rPr lang="pt-BR" sz="2400" b="1" dirty="0" err="1" smtClean="0"/>
              <a:t>mellitus</a:t>
            </a:r>
            <a:r>
              <a:rPr lang="pt-BR" sz="2400" dirty="0" smtClean="0"/>
              <a:t>. Brasília: Ministério da Saúde, 2013. (Cadernos de Atenção Básica, n. 36)</a:t>
            </a:r>
          </a:p>
          <a:p>
            <a:pPr>
              <a:buNone/>
            </a:pPr>
            <a:r>
              <a:rPr lang="pt-BR" sz="2400" b="1" dirty="0" smtClean="0"/>
              <a:t> </a:t>
            </a:r>
            <a:endParaRPr lang="pt-BR" sz="2400" dirty="0" smtClean="0"/>
          </a:p>
          <a:p>
            <a:r>
              <a:rPr lang="pt-BR" sz="2400" dirty="0" smtClean="0"/>
              <a:t>2 BRASIL. Ministério da Saúde. </a:t>
            </a:r>
            <a:r>
              <a:rPr lang="pt-BR" sz="2400" b="1" dirty="0" smtClean="0"/>
              <a:t>Estratégias para o cuidado da pessoa com doença crônica: hipertensão arterial sistêmica.</a:t>
            </a:r>
            <a:r>
              <a:rPr lang="pt-BR" sz="2400" dirty="0" smtClean="0"/>
              <a:t> Brasília: Ministério da Saúde, 2013. (Cadernos de Atenção Básica, n. 37)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dirty="0"/>
          </a:p>
        </p:txBody>
      </p:sp>
      <p:pic>
        <p:nvPicPr>
          <p:cNvPr id="50178" name="Picture 2" descr="C:\Users\Luis Emilio Madraso\Documents\LEYANIT CURSO\leyanit especializacao\FOTOS PARA INTERVENCAO LEYANIT\DSC01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3214710" cy="2990024"/>
          </a:xfrm>
          <a:prstGeom prst="rect">
            <a:avLst/>
          </a:prstGeom>
          <a:noFill/>
        </p:spPr>
      </p:pic>
      <p:pic>
        <p:nvPicPr>
          <p:cNvPr id="50179" name="Picture 3" descr="C:\Users\Luis Emilio Madraso\Documents\LEYANIT CURSO\leyanit especializacao\FOTOS PARA INTERVENCAO LEYANIT\DSC01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1142984"/>
            <a:ext cx="4622826" cy="2913079"/>
          </a:xfrm>
          <a:prstGeom prst="rect">
            <a:avLst/>
          </a:prstGeom>
          <a:noFill/>
        </p:spPr>
      </p:pic>
      <p:pic>
        <p:nvPicPr>
          <p:cNvPr id="50180" name="Picture 4" descr="C:\Users\Luis Emilio Madraso\Documents\LEYANIT CURSO\leyanit especializacao\FOTOS PARA INTERVENCAO LEYANIT\DSC01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7358114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UBS Infraero II – zona urbana</a:t>
            </a:r>
          </a:p>
          <a:p>
            <a:pPr algn="just"/>
            <a:r>
              <a:rPr lang="pt-BR" dirty="0" smtClean="0"/>
              <a:t>população da área adstrita = </a:t>
            </a:r>
            <a:r>
              <a:rPr lang="pt-BR" dirty="0" smtClean="0"/>
              <a:t>12000 hab.</a:t>
            </a:r>
            <a:endParaRPr lang="pt-BR" dirty="0" smtClean="0"/>
          </a:p>
          <a:p>
            <a:pPr algn="just"/>
            <a:r>
              <a:rPr lang="pt-BR" dirty="0" smtClean="0"/>
              <a:t>Somente 8000 usuários cadastrados</a:t>
            </a:r>
          </a:p>
          <a:p>
            <a:pPr algn="just"/>
            <a:r>
              <a:rPr lang="pt-BR" dirty="0" smtClean="0"/>
              <a:t>Há 2 </a:t>
            </a:r>
            <a:r>
              <a:rPr lang="pt-BR" dirty="0" smtClean="0"/>
              <a:t>ESF. Equipe </a:t>
            </a:r>
            <a:r>
              <a:rPr lang="pt-BR" dirty="0" smtClean="0"/>
              <a:t>016 tem 1 enfermeira, 2 técnicos de enfermagem, 9 </a:t>
            </a:r>
            <a:r>
              <a:rPr lang="pt-BR" dirty="0" smtClean="0"/>
              <a:t>ACS </a:t>
            </a:r>
            <a:r>
              <a:rPr lang="pt-BR" dirty="0" smtClean="0"/>
              <a:t>e 1 médico que realizam acompanhamento às mais de 4000 pessoas de diferentes idades	</a:t>
            </a:r>
          </a:p>
          <a:p>
            <a:pPr lvl="1" algn="just"/>
            <a:r>
              <a:rPr lang="pt-BR" sz="2200" dirty="0" smtClean="0"/>
              <a:t>Há uma população descoberta de ESF de, aproximadamente 4000, cujo atendimento ocorre de maneira esporádica quando as mesmas procuram por atendimento na UBS </a:t>
            </a:r>
            <a:endParaRPr lang="pt-BR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SITUAÇÃO DA ATENÇÃO AOS USUARIOS DE HIPERDIA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 Consulta programadas todas as semanas para </a:t>
            </a:r>
            <a:r>
              <a:rPr lang="pt-BR" dirty="0" smtClean="0"/>
              <a:t>usuários </a:t>
            </a:r>
            <a:r>
              <a:rPr lang="pt-BR" dirty="0" smtClean="0"/>
              <a:t>de </a:t>
            </a:r>
            <a:r>
              <a:rPr lang="pt-BR" dirty="0" smtClean="0"/>
              <a:t>HAS/e ou </a:t>
            </a:r>
            <a:r>
              <a:rPr lang="pt-BR" dirty="0"/>
              <a:t>DM </a:t>
            </a:r>
            <a:r>
              <a:rPr lang="pt-BR" dirty="0" smtClean="0"/>
              <a:t>para seu controle e </a:t>
            </a:r>
            <a:r>
              <a:rPr lang="pt-BR" dirty="0" smtClean="0"/>
              <a:t>orientação.</a:t>
            </a:r>
            <a:endParaRPr lang="pt-BR" dirty="0" smtClean="0"/>
          </a:p>
          <a:p>
            <a:pPr algn="just"/>
            <a:r>
              <a:rPr lang="pt-BR" dirty="0" smtClean="0"/>
              <a:t>Tínhamos dificuldades com a cobertura  do programa na área de abrangência.</a:t>
            </a:r>
          </a:p>
          <a:p>
            <a:pPr algn="just"/>
            <a:r>
              <a:rPr lang="pt-BR" dirty="0" smtClean="0"/>
              <a:t> Dificuldades no acompanhamento dos </a:t>
            </a:r>
            <a:r>
              <a:rPr lang="pt-BR" dirty="0" smtClean="0"/>
              <a:t>HAS </a:t>
            </a:r>
            <a:r>
              <a:rPr lang="pt-BR" dirty="0" smtClean="0"/>
              <a:t>e </a:t>
            </a:r>
            <a:r>
              <a:rPr lang="pt-BR" dirty="0" smtClean="0"/>
              <a:t>DM </a:t>
            </a:r>
            <a:r>
              <a:rPr lang="pt-BR" dirty="0" smtClean="0"/>
              <a:t>faltosos, falha na realização dos exames solicitados.</a:t>
            </a:r>
          </a:p>
          <a:p>
            <a:pPr algn="just"/>
            <a:r>
              <a:rPr lang="pt-BR" dirty="0" smtClean="0"/>
              <a:t>Existe uma área descoberta com população alvo  </a:t>
            </a:r>
          </a:p>
          <a:p>
            <a:pPr marL="274320" lvl="1" indent="-274320" algn="just">
              <a:buClr>
                <a:schemeClr val="accent3"/>
              </a:buClr>
              <a:buSzPct val="95000"/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Melhoria </a:t>
            </a:r>
            <a:r>
              <a:rPr lang="pt-BR" dirty="0"/>
              <a:t>da Atenção aos Usuários com HAS e DM na UBS Infraero II, Macapá/AP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600" dirty="0" smtClean="0"/>
              <a:t>intervenção na prática assistencial com o cadastramento e acompanhamento da população alvo; </a:t>
            </a:r>
          </a:p>
          <a:p>
            <a:pPr algn="just"/>
            <a:r>
              <a:rPr lang="pt-BR" sz="2600" dirty="0" smtClean="0"/>
              <a:t>período  16 </a:t>
            </a:r>
            <a:r>
              <a:rPr lang="pt-BR" sz="2600" dirty="0" smtClean="0"/>
              <a:t>semanas: </a:t>
            </a:r>
            <a:r>
              <a:rPr lang="pt-BR" sz="2600" dirty="0" smtClean="0"/>
              <a:t>novembro </a:t>
            </a:r>
            <a:r>
              <a:rPr lang="pt-BR" sz="2600" dirty="0" smtClean="0"/>
              <a:t>2014 </a:t>
            </a:r>
            <a:r>
              <a:rPr lang="pt-BR" sz="2600" dirty="0" smtClean="0"/>
              <a:t>a </a:t>
            </a:r>
            <a:r>
              <a:rPr lang="pt-BR" sz="2600" dirty="0" smtClean="0"/>
              <a:t>fevereiro 2015</a:t>
            </a:r>
            <a:endParaRPr lang="pt-BR" sz="2600" dirty="0" smtClean="0"/>
          </a:p>
          <a:p>
            <a:pPr algn="just"/>
            <a:r>
              <a:rPr lang="pt-BR" sz="2600" dirty="0" smtClean="0"/>
              <a:t> Cadernos de Atenção </a:t>
            </a:r>
            <a:r>
              <a:rPr lang="pt-BR" sz="2600" dirty="0" smtClean="0"/>
              <a:t>Básica: </a:t>
            </a:r>
            <a:r>
              <a:rPr lang="pt-BR" sz="2600" dirty="0" smtClean="0"/>
              <a:t>ESTRATÉGIA PARA O CUIDADO DA PESSOA COM DOENÇA </a:t>
            </a:r>
            <a:r>
              <a:rPr lang="pt-BR" sz="2600" dirty="0" smtClean="0"/>
              <a:t>CRÔNICA (Nº </a:t>
            </a:r>
            <a:r>
              <a:rPr lang="pt-BR" sz="2600" dirty="0" smtClean="0"/>
              <a:t>36 e </a:t>
            </a:r>
            <a:r>
              <a:rPr lang="pt-BR" sz="2600" dirty="0" smtClean="0"/>
              <a:t>37), </a:t>
            </a:r>
            <a:r>
              <a:rPr lang="pt-BR" sz="2600" dirty="0" smtClean="0"/>
              <a:t>Brasília- 2013 </a:t>
            </a:r>
          </a:p>
          <a:p>
            <a:pPr algn="just"/>
            <a:r>
              <a:rPr lang="pt-BR" sz="2600" dirty="0" smtClean="0"/>
              <a:t>Utilizados: fichas espelhos, prontuários, e planilha de coleta de </a:t>
            </a:r>
            <a:r>
              <a:rPr lang="pt-BR" sz="2600" dirty="0" smtClean="0"/>
              <a:t>dados.</a:t>
            </a:r>
            <a:endParaRPr lang="pt-BR" sz="2600" dirty="0" smtClean="0"/>
          </a:p>
          <a:p>
            <a:pPr algn="just"/>
            <a:r>
              <a:rPr lang="pt-BR" sz="2600" dirty="0" smtClean="0"/>
              <a:t>ações segundo </a:t>
            </a:r>
          </a:p>
          <a:p>
            <a:pPr lvl="2" algn="just"/>
            <a:r>
              <a:rPr lang="pt-BR" sz="2600" dirty="0" smtClean="0"/>
              <a:t>monitoramento e avaliação,</a:t>
            </a:r>
          </a:p>
          <a:p>
            <a:pPr lvl="2" algn="just"/>
            <a:r>
              <a:rPr lang="pt-BR" sz="2600" dirty="0" smtClean="0"/>
              <a:t>organização e gestão dos serviços,</a:t>
            </a:r>
          </a:p>
          <a:p>
            <a:pPr lvl="2" algn="just"/>
            <a:r>
              <a:rPr lang="pt-BR" sz="2600" dirty="0" smtClean="0"/>
              <a:t> engajamento públicos e,</a:t>
            </a:r>
          </a:p>
          <a:p>
            <a:pPr lvl="2" algn="just"/>
            <a:r>
              <a:rPr lang="pt-BR" sz="2600" dirty="0" smtClean="0"/>
              <a:t> qualificação da prática clínica   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INTERVENÇÃO</a:t>
            </a:r>
            <a:endParaRPr lang="pt-BR" dirty="0"/>
          </a:p>
        </p:txBody>
      </p:sp>
      <p:pic>
        <p:nvPicPr>
          <p:cNvPr id="1026" name="Picture 2" descr="C:\Users\Luis Emilio Madraso\Documents\LEYANIT CURSO\leyanit especializacao\FOTOS PARA INTERVENCAO LEYANIT\CAM0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500175"/>
            <a:ext cx="3071834" cy="2500330"/>
          </a:xfrm>
          <a:prstGeom prst="rect">
            <a:avLst/>
          </a:prstGeom>
          <a:noFill/>
        </p:spPr>
      </p:pic>
      <p:pic>
        <p:nvPicPr>
          <p:cNvPr id="1027" name="Picture 3" descr="C:\Users\Luis Emilio Madraso\Documents\LEYANIT CURSO\leyanit especializacao\FOTOS PARA INTERVENCAO LEYANIT\DSC01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3357586" cy="2484451"/>
          </a:xfrm>
          <a:prstGeom prst="rect">
            <a:avLst/>
          </a:prstGeom>
          <a:noFill/>
        </p:spPr>
      </p:pic>
      <p:pic>
        <p:nvPicPr>
          <p:cNvPr id="1028" name="Picture 4" descr="C:\Users\Luis Emilio Madraso\Documents\LEYANIT CURSO\leyanit especializacao\FOTOS PARA INTERVENCAO LEYANIT\DSC0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3857628"/>
            <a:ext cx="3500462" cy="2143140"/>
          </a:xfrm>
          <a:prstGeom prst="rect">
            <a:avLst/>
          </a:prstGeom>
          <a:noFill/>
        </p:spPr>
      </p:pic>
      <p:pic>
        <p:nvPicPr>
          <p:cNvPr id="1029" name="Picture 5" descr="C:\Users\Luis Emilio Madraso\Documents\LEYANIT CURSO\leyanit especializacao\FOTOS PARA INTERVENCAO LEYANIT\DSC014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INTERVENÇÃO</a:t>
            </a:r>
            <a:endParaRPr lang="pt-BR" dirty="0"/>
          </a:p>
        </p:txBody>
      </p:sp>
      <p:pic>
        <p:nvPicPr>
          <p:cNvPr id="2050" name="Picture 2" descr="C:\Users\Luis Emilio Madraso\Documents\LEYANIT CURSO\leyanit especializacao\FOTOS PARA INTERVENCAO LEYANIT\DSC014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142984"/>
            <a:ext cx="3357586" cy="3143272"/>
          </a:xfrm>
          <a:prstGeom prst="rect">
            <a:avLst/>
          </a:prstGeom>
          <a:noFill/>
        </p:spPr>
      </p:pic>
      <p:pic>
        <p:nvPicPr>
          <p:cNvPr id="2051" name="Picture 3" descr="C:\Users\Luis Emilio Madraso\Documents\LEYANIT CURSO\leyanit especializacao\FOTOS PARA INTERVENCAO LEYANIT\DSC01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14422"/>
            <a:ext cx="4000528" cy="2841641"/>
          </a:xfrm>
          <a:prstGeom prst="rect">
            <a:avLst/>
          </a:prstGeom>
          <a:noFill/>
        </p:spPr>
      </p:pic>
      <p:pic>
        <p:nvPicPr>
          <p:cNvPr id="2053" name="Picture 5" descr="C:\Users\Luis Emilio Madraso\Documents\LEYANIT CURSO\leyanit especializacao\FOTOS PARA INTERVENCAO LEYANIT\IMG-20141015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57628"/>
            <a:ext cx="3881438" cy="2428872"/>
          </a:xfrm>
          <a:prstGeom prst="rect">
            <a:avLst/>
          </a:prstGeom>
          <a:noFill/>
        </p:spPr>
      </p:pic>
      <p:pic>
        <p:nvPicPr>
          <p:cNvPr id="2054" name="Picture 6" descr="C:\Users\Luis Emilio Madraso\Documents\LEYANIT CURSO\leyanit especializacao\FOTOS PARA INTERVENCAO LEYANIT\DSC01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5388" y="3714752"/>
            <a:ext cx="419419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2001</TotalTime>
  <Words>1364</Words>
  <Application>Microsoft Office PowerPoint</Application>
  <PresentationFormat>Apresentação na tela (4:3)</PresentationFormat>
  <Paragraphs>290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Metrô</vt:lpstr>
      <vt:lpstr>UNIVERSIDADE ABERTA DO SUS – UNASUS UNIVERSIDADE FEDERAL DE PELOTAS DEPARTAMENTO DE MEDICINA SOCIAL ESPECIALIZAÇÃO EM SAÚDE DA FAMÍLIA MODALIDADE À DISTÂNCIA TURMA 5     </vt:lpstr>
      <vt:lpstr>INTRODUÇÃO </vt:lpstr>
      <vt:lpstr>Município </vt:lpstr>
      <vt:lpstr>UBS</vt:lpstr>
      <vt:lpstr>SITUAÇÃO DA ATENÇÃO AOS USUARIOS DE HIPERDIA</vt:lpstr>
      <vt:lpstr>OBJETIVO GERAL</vt:lpstr>
      <vt:lpstr>METODOLOGIA</vt:lpstr>
      <vt:lpstr>INTERVENÇÃO</vt:lpstr>
      <vt:lpstr>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         CONCLUSÕES</vt:lpstr>
      <vt:lpstr>  REFERÊNCIAS BIBLIOGRAFICAS 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DEPARTAMENTO DE MEDICINA SOCIAL ESPECIALIZAÇÃO EM SAÚDE DA FAMÍLIA MODALIDADE À DISTÂNCIA TURMA 5</dc:title>
  <dc:creator>USER</dc:creator>
  <cp:lastModifiedBy>USER</cp:lastModifiedBy>
  <cp:revision>5</cp:revision>
  <dcterms:created xsi:type="dcterms:W3CDTF">2015-05-20T10:54:05Z</dcterms:created>
  <dcterms:modified xsi:type="dcterms:W3CDTF">2015-05-25T02:43:27Z</dcterms:modified>
</cp:coreProperties>
</file>