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4" r:id="rId4"/>
    <p:sldId id="308" r:id="rId5"/>
    <p:sldId id="273" r:id="rId6"/>
    <p:sldId id="276" r:id="rId7"/>
    <p:sldId id="317" r:id="rId8"/>
    <p:sldId id="277" r:id="rId9"/>
    <p:sldId id="309" r:id="rId10"/>
    <p:sldId id="278" r:id="rId11"/>
    <p:sldId id="310" r:id="rId12"/>
    <p:sldId id="296" r:id="rId13"/>
    <p:sldId id="311" r:id="rId14"/>
    <p:sldId id="275" r:id="rId15"/>
    <p:sldId id="318" r:id="rId16"/>
    <p:sldId id="319" r:id="rId17"/>
    <p:sldId id="320" r:id="rId18"/>
    <p:sldId id="321" r:id="rId19"/>
    <p:sldId id="322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Curso\Unidade%204\Semana%201\2014_11_06%20Coleta%20de%20dados%20Pre-Nat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Curso\Unidade%204\Semana%201\2014_11_06%20Coleta%20de%20dados%20Pre-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Curso\Unidade%204\Semana%201\2014_11_06%20Coleta%20de%20dados%20Pre-Na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0327868852459"/>
          <c:y val="0.11821378027866043"/>
          <c:w val="0.85245901639344257"/>
          <c:h val="0.77533072374573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1.9130698067121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9.3023255813953487E-2</c:v>
                </c:pt>
                <c:pt idx="1">
                  <c:v>0.53488372093023251</c:v>
                </c:pt>
                <c:pt idx="2">
                  <c:v>0.97674418604651159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84256"/>
        <c:axId val="159084816"/>
      </c:barChart>
      <c:catAx>
        <c:axId val="1590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084816"/>
        <c:crosses val="autoZero"/>
        <c:auto val="1"/>
        <c:lblAlgn val="ctr"/>
        <c:lblOffset val="100"/>
        <c:noMultiLvlLbl val="0"/>
      </c:catAx>
      <c:valAx>
        <c:axId val="1590848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08425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0327868852459"/>
          <c:y val="9.757189191084982E-2"/>
          <c:w val="0.85245901639344257"/>
          <c:h val="0.78373498767199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"/>
              <c:layout>
                <c:manualLayout>
                  <c:x val="2.670940170940171E-3"/>
                  <c:y val="2.02461904879571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0.5</c:v>
                </c:pt>
                <c:pt idx="1">
                  <c:v>0.82608695652173914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32224"/>
        <c:axId val="180532784"/>
      </c:barChart>
      <c:catAx>
        <c:axId val="18053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0532784"/>
        <c:crosses val="autoZero"/>
        <c:auto val="1"/>
        <c:lblAlgn val="ctr"/>
        <c:lblOffset val="100"/>
        <c:noMultiLvlLbl val="0"/>
      </c:catAx>
      <c:valAx>
        <c:axId val="180532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053222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483163863923"/>
          <c:y val="0.14070471438651166"/>
          <c:w val="0.85124052819171314"/>
          <c:h val="0.74506112620878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1.966915879309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0.5</c:v>
                </c:pt>
                <c:pt idx="1">
                  <c:v>0.82608695652173914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35024"/>
        <c:axId val="180535584"/>
      </c:barChart>
      <c:catAx>
        <c:axId val="18053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0535584"/>
        <c:crosses val="autoZero"/>
        <c:auto val="1"/>
        <c:lblAlgn val="ctr"/>
        <c:lblOffset val="100"/>
        <c:noMultiLvlLbl val="0"/>
      </c:catAx>
      <c:valAx>
        <c:axId val="1805355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053502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3A65-399D-452B-B032-1E19A3DD0021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2499-32EE-4D89-B72D-BCEB85E112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18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5197-22A8-4223-90B3-A0E3B466AF3B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3EDA-46A0-4287-9B5A-B73A1D4E07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2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B06F-B67C-404E-88F6-1FA904722E00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93F47-6991-40A2-99CE-8F3804B1AF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9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434F-DB15-4F65-8757-89651E7FB113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47AF-4D14-4D17-82E2-1E39FE55B5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5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5C67-A61B-4323-A6E4-CF93BFA62002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146C-DE2A-4641-8CCC-826D95388C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5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5F8F-4DD1-4115-AD9B-873C83453F0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F0750-5F7E-4681-954E-AC2C9BC0CF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9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DCDD-DE79-42D0-905C-7D7A252A05B9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790F-D8D1-4CEC-9740-0AECEC2500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13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FB76-03B7-4511-B302-4C3FB37A271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7D781-7D7A-45B7-9F14-A83DC0B7D4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50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D660-A3D4-42FE-92B7-0521311E1A4B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011F-8BD6-44BE-9949-F641102EA1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465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C65D-B059-416D-9867-8A0F6AD459E1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C452-1BF7-4065-9CB5-C1BB07AF68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59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66E8-06AD-47D1-818C-504E93430D6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D81A-4C17-4598-AD8E-EDF1F978A2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155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A16C6-67BA-463C-97F0-51BDE07EAD3F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ED00184-947E-4D08-9134-D1CD0286F8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2.xls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3.xls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4.xls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5.xls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6.xls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79388" y="2997200"/>
            <a:ext cx="8856662" cy="1463675"/>
          </a:xfrm>
        </p:spPr>
        <p:txBody>
          <a:bodyPr/>
          <a:lstStyle/>
          <a:p>
            <a:pPr eaLnBrk="1" hangingPunct="1"/>
            <a:r>
              <a:rPr lang="pt-BR" altLang="pt-BR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Melhoria da atenção ao pré-natal e puerpério na UBS/ESF Vila Rica, </a:t>
            </a: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Santiago-RS</a:t>
            </a:r>
            <a:endParaRPr lang="pt-BR" altLang="pt-BR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2" name="Picture 5" descr="541803_321830107928344_164592428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60350"/>
            <a:ext cx="11636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ítulo 1"/>
          <p:cNvSpPr txBox="1">
            <a:spLocks/>
          </p:cNvSpPr>
          <p:nvPr/>
        </p:nvSpPr>
        <p:spPr bwMode="auto">
          <a:xfrm>
            <a:off x="1908175" y="1773238"/>
            <a:ext cx="52562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2400" b="1" dirty="0" err="1">
                <a:latin typeface="Arial" charset="0"/>
              </a:rPr>
              <a:t>Leydi</a:t>
            </a:r>
            <a:r>
              <a:rPr lang="es-ES" altLang="pt-BR" sz="2400" b="1" dirty="0">
                <a:latin typeface="Arial" charset="0"/>
              </a:rPr>
              <a:t> </a:t>
            </a:r>
            <a:r>
              <a:rPr lang="es-ES" altLang="pt-BR" sz="2400" b="1" dirty="0" err="1">
                <a:latin typeface="Arial" charset="0"/>
              </a:rPr>
              <a:t>Nayla</a:t>
            </a:r>
            <a:r>
              <a:rPr lang="es-ES" altLang="pt-BR" sz="2400" b="1" dirty="0">
                <a:latin typeface="Arial" charset="0"/>
              </a:rPr>
              <a:t> Montoya Hernández</a:t>
            </a:r>
            <a:endParaRPr lang="pt-BR" altLang="pt-BR" sz="2400" dirty="0">
              <a:latin typeface="Arial" charset="0"/>
            </a:endParaRPr>
          </a:p>
        </p:txBody>
      </p:sp>
      <p:sp>
        <p:nvSpPr>
          <p:cNvPr id="2054" name="Título 1"/>
          <p:cNvSpPr txBox="1">
            <a:spLocks/>
          </p:cNvSpPr>
          <p:nvPr/>
        </p:nvSpPr>
        <p:spPr bwMode="auto">
          <a:xfrm>
            <a:off x="611188" y="4652963"/>
            <a:ext cx="79930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charset="0"/>
              </a:rPr>
              <a:t>Orientador: Prof. Manoel Messias Santos Alves</a:t>
            </a:r>
            <a:endParaRPr lang="pt-BR" altLang="pt-BR" sz="2400">
              <a:latin typeface="Arial" charset="0"/>
            </a:endParaRPr>
          </a:p>
        </p:txBody>
      </p:sp>
      <p:sp>
        <p:nvSpPr>
          <p:cNvPr id="2055" name="Título 1"/>
          <p:cNvSpPr txBox="1">
            <a:spLocks/>
          </p:cNvSpPr>
          <p:nvPr/>
        </p:nvSpPr>
        <p:spPr bwMode="auto">
          <a:xfrm>
            <a:off x="3348038" y="6021388"/>
            <a:ext cx="2303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charset="0"/>
              </a:rPr>
              <a:t>Pelotas, 2015</a:t>
            </a:r>
            <a:endParaRPr lang="pt-BR" altLang="pt-BR" sz="2400">
              <a:latin typeface="Arial" charset="0"/>
            </a:endParaRPr>
          </a:p>
        </p:txBody>
      </p:sp>
      <p:sp>
        <p:nvSpPr>
          <p:cNvPr id="2056" name="Título 1"/>
          <p:cNvSpPr>
            <a:spLocks noGrp="1"/>
          </p:cNvSpPr>
          <p:nvPr>
            <p:ph type="ctrTitle"/>
          </p:nvPr>
        </p:nvSpPr>
        <p:spPr>
          <a:xfrm>
            <a:off x="1565275" y="158750"/>
            <a:ext cx="6967538" cy="1325563"/>
          </a:xfrm>
        </p:spPr>
        <p:txBody>
          <a:bodyPr/>
          <a:lstStyle/>
          <a:p>
            <a:pPr algn="l"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Universidade Federal de Pelotas</a:t>
            </a:r>
            <a:r>
              <a:rPr lang="pt-BR" altLang="pt-BR" sz="2400" smtClean="0">
                <a:latin typeface="Arial" charset="0"/>
                <a:cs typeface="Arial" charset="0"/>
              </a:rPr>
              <a:t/>
            </a:r>
            <a:br>
              <a:rPr lang="pt-BR" altLang="pt-BR" sz="2400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latin typeface="Arial" charset="0"/>
                <a:cs typeface="Arial" charset="0"/>
              </a:rPr>
              <a:t>Departamento de Medicina Social</a:t>
            </a:r>
            <a:r>
              <a:rPr lang="pt-BR" altLang="pt-BR" sz="2400" smtClean="0">
                <a:latin typeface="Arial" charset="0"/>
                <a:cs typeface="Arial" charset="0"/>
              </a:rPr>
              <a:t/>
            </a:r>
            <a:br>
              <a:rPr lang="pt-BR" altLang="pt-BR" sz="2400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latin typeface="Arial" charset="0"/>
                <a:cs typeface="Arial" charset="0"/>
              </a:rPr>
              <a:t>Curso de Especialização em Saúde da Família</a:t>
            </a:r>
            <a:endParaRPr lang="pt-BR" altLang="pt-B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1125538"/>
            <a:ext cx="8497887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monitoramento e avaliação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Manuais Técnicos, 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Cadastro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Análise 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prontuários clínicos e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fichas-espelhos;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Monitoramento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semanal das ações programáticas.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1125538"/>
            <a:ext cx="8497887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organização e gestão do serviço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acolhimento;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Definição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funções específicas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toda a equipe;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Registro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organização dos dados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usuárias;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visitas domiciliares.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981075"/>
            <a:ext cx="8497887" cy="54721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engajamento público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Divulgação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população sobre a existência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Oportunidade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 comunidade sugerir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Contado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líderes comunitários;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Incentivar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comunidade para solicitar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gestor municipal melhorias e regularização da UBS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981075"/>
            <a:ext cx="8497887" cy="54721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Eixo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qualificação da prática clínica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Capacitação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Melhoria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 dos registros dos dados clínicos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usuárias.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899592" y="1366678"/>
            <a:ext cx="755454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A estimativa do CAP referente ao número de gestantes residentes na área de abrangência da UBS era de 50 gestantes, no entanto, ao verificar os registros atualizados foi constatado que o número real de gestantes residentes na área de abrangência da ESF Vila Rica era de 43 gestantes, ou seja, aproximadamente 84% do estimado no CAP. </a:t>
            </a: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969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/>
              <a:t>Meta:</a:t>
            </a:r>
            <a:r>
              <a:rPr lang="pt-BR" sz="2400" dirty="0" smtClean="0"/>
              <a:t> </a:t>
            </a:r>
            <a:r>
              <a:rPr lang="pt-BR" sz="2400" dirty="0"/>
              <a:t>Alcançar 95% de cobertura do programa de pré-natal.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 b="1" dirty="0" smtClean="0">
              <a:latin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pt-BR" altLang="pt-BR" sz="2400" b="1" dirty="0"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470693" y="1509752"/>
            <a:ext cx="8202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000" dirty="0"/>
              <a:t>No primeiro mês da intervenção somente 04 gestantes (9,3%) foram cadastradas e acompanhadas na unidade; no segundo mês 23 gestantes (53,2%) foram acompanhadas; no terceiro mês o número de gestantes </a:t>
            </a:r>
            <a:r>
              <a:rPr lang="pt-BR" sz="2000" dirty="0" smtClean="0"/>
              <a:t>atendidas foi </a:t>
            </a:r>
            <a:r>
              <a:rPr lang="pt-BR" sz="2000" dirty="0"/>
              <a:t>de 42 gestantes (97,7%); e no quarto </a:t>
            </a:r>
            <a:r>
              <a:rPr lang="pt-BR" sz="2000" dirty="0" smtClean="0"/>
              <a:t>mês </a:t>
            </a:r>
            <a:r>
              <a:rPr lang="pt-BR" sz="2000" dirty="0"/>
              <a:t>da intervenção, constatou-se que 43 gestantes (100</a:t>
            </a:r>
            <a:r>
              <a:rPr lang="pt-BR" sz="2000" dirty="0" smtClean="0"/>
              <a:t>%).</a:t>
            </a:r>
            <a:endParaRPr lang="pt-BR" altLang="pt-BR" sz="2000" dirty="0">
              <a:latin typeface="Arial" charset="0"/>
            </a:endParaRP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hart 1"/>
          <p:cNvGraphicFramePr/>
          <p:nvPr>
            <p:extLst>
              <p:ext uri="{D42A27DB-BD31-4B8C-83A1-F6EECF244321}">
                <p14:modId xmlns:p14="http://schemas.microsoft.com/office/powerpoint/2010/main" val="3126717907"/>
              </p:ext>
            </p:extLst>
          </p:nvPr>
        </p:nvGraphicFramePr>
        <p:xfrm>
          <a:off x="1881188" y="3230404"/>
          <a:ext cx="5068252" cy="294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621756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1:</a:t>
            </a:r>
            <a:r>
              <a:rPr lang="pt-BR" sz="1400" dirty="0"/>
              <a:t> Proporção de gestantes cadastradas no Programa de Pré-natal na ESF Vila Rica, em Santiago-RS, 2015.</a:t>
            </a:r>
          </a:p>
        </p:txBody>
      </p:sp>
    </p:spTree>
    <p:extLst>
      <p:ext uri="{BB962C8B-B14F-4D97-AF65-F5344CB8AC3E}">
        <p14:creationId xmlns:p14="http://schemas.microsoft.com/office/powerpoint/2010/main" val="40738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969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/>
              <a:t>Meta:</a:t>
            </a:r>
            <a:r>
              <a:rPr lang="pt-BR" sz="2400" dirty="0" smtClean="0"/>
              <a:t> Garantir </a:t>
            </a:r>
            <a:r>
              <a:rPr lang="pt-BR" sz="2400" dirty="0"/>
              <a:t>que 100% das gestantes estejam com vacina antitetânica em </a:t>
            </a:r>
            <a:r>
              <a:rPr lang="pt-BR" sz="2400" dirty="0" smtClean="0"/>
              <a:t>dia.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 b="1" dirty="0" smtClean="0">
              <a:latin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pt-BR" altLang="pt-BR" sz="2400" b="1" dirty="0"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536602" y="1844824"/>
            <a:ext cx="8202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000" dirty="0"/>
              <a:t>no primeiro mês das quatro gestantes que realizavam o pré-natal na unidade, duas tinham  a vacina antitetânica em dia (50%); No segundo mês das 23 gestantes acompanhadas, conseguiu-se que 19 estivessem vacinadas (82.6%); No terceiro e no quarto mês, todas as gestantes (100%) acompanhadas estavam vacinadas contra o tétano conforme o protocolo utilizado. </a:t>
            </a:r>
            <a:endParaRPr lang="pt-BR" altLang="pt-BR" sz="2000" dirty="0">
              <a:latin typeface="Arial" charset="0"/>
            </a:endParaRP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621756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Figura 2: </a:t>
            </a:r>
            <a:r>
              <a:rPr lang="pt-BR" sz="1400" dirty="0" smtClean="0"/>
              <a:t>Proporção </a:t>
            </a:r>
            <a:r>
              <a:rPr lang="pt-BR" sz="1400" dirty="0"/>
              <a:t>de gestantes com vacina antitetânica em dia na ESF Vila Rica, em Santiago-RS, 2015.</a:t>
            </a:r>
          </a:p>
        </p:txBody>
      </p:sp>
      <p:graphicFrame>
        <p:nvGraphicFramePr>
          <p:cNvPr id="14" name="Chart 9"/>
          <p:cNvGraphicFramePr/>
          <p:nvPr>
            <p:extLst>
              <p:ext uri="{D42A27DB-BD31-4B8C-83A1-F6EECF244321}">
                <p14:modId xmlns:p14="http://schemas.microsoft.com/office/powerpoint/2010/main" val="4156206206"/>
              </p:ext>
            </p:extLst>
          </p:nvPr>
        </p:nvGraphicFramePr>
        <p:xfrm>
          <a:off x="2266568" y="3702967"/>
          <a:ext cx="475488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115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969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/>
              <a:t>Meta:</a:t>
            </a:r>
            <a:r>
              <a:rPr lang="pt-BR" sz="2400" dirty="0" smtClean="0"/>
              <a:t> Garantir </a:t>
            </a:r>
            <a:r>
              <a:rPr lang="pt-BR" sz="2400" dirty="0"/>
              <a:t>que 100% das gestantes estejam com vacina contra hepatite B em dia</a:t>
            </a:r>
            <a:r>
              <a:rPr lang="pt-BR" sz="2400" dirty="0" smtClean="0"/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 b="1" dirty="0" smtClean="0">
              <a:latin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pt-BR" altLang="pt-BR" sz="2400" b="1" dirty="0"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536602" y="1844824"/>
            <a:ext cx="8202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000" dirty="0" smtClean="0"/>
              <a:t>Somente nos </a:t>
            </a:r>
            <a:r>
              <a:rPr lang="pt-BR" sz="2000" dirty="0"/>
              <a:t>dois últimos meses da intervenção </a:t>
            </a:r>
            <a:r>
              <a:rPr lang="pt-BR" sz="2000" dirty="0" smtClean="0"/>
              <a:t>foi alcançado 100</a:t>
            </a:r>
            <a:r>
              <a:rPr lang="pt-BR" sz="2000" dirty="0"/>
              <a:t>% das gestantes vacinadas em dia contra a hepatite B, já que o primeiro mês apenas duas gestantes (50%) estavam com essa vacinação em dia; e no segundo mês 19 gestantes (82,6%) estavam vacinadas conforme o protocolo do Ministério da </a:t>
            </a:r>
            <a:r>
              <a:rPr lang="pt-BR" sz="2000" dirty="0" smtClean="0"/>
              <a:t>Saúde.</a:t>
            </a:r>
            <a:endParaRPr lang="pt-BR" altLang="pt-BR" sz="2000" dirty="0">
              <a:latin typeface="Arial" charset="0"/>
            </a:endParaRP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539552" y="621756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Figura 3:</a:t>
            </a:r>
            <a:r>
              <a:rPr lang="pt-BR" sz="1400" dirty="0"/>
              <a:t> Proporção de gestantes com vacina contra hepatite B em dia na ESF Vila Rica, em Santiago-RS, 2015.</a:t>
            </a:r>
          </a:p>
        </p:txBody>
      </p:sp>
      <p:graphicFrame>
        <p:nvGraphicFramePr>
          <p:cNvPr id="15" name="Chart 10"/>
          <p:cNvGraphicFramePr/>
          <p:nvPr>
            <p:extLst>
              <p:ext uri="{D42A27DB-BD31-4B8C-83A1-F6EECF244321}">
                <p14:modId xmlns:p14="http://schemas.microsoft.com/office/powerpoint/2010/main" val="1730804314"/>
              </p:ext>
            </p:extLst>
          </p:nvPr>
        </p:nvGraphicFramePr>
        <p:xfrm>
          <a:off x="2089340" y="3607435"/>
          <a:ext cx="4716780" cy="25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20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969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/>
              <a:t>Meta:</a:t>
            </a:r>
            <a:r>
              <a:rPr lang="pt-BR" sz="2400" dirty="0" smtClean="0"/>
              <a:t> Garantir </a:t>
            </a:r>
            <a:r>
              <a:rPr lang="pt-BR" sz="2400" dirty="0"/>
              <a:t>100% das puérperas cadastradas no programa de Pré-natal e Puerpério da Unidade de Saúde com consulta puerperal antes dos 42 dias após o parto. 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 b="1" dirty="0" smtClean="0">
              <a:latin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pt-BR" altLang="pt-BR" sz="2400" b="1" dirty="0"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470693" y="2492896"/>
            <a:ext cx="82026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000" dirty="0"/>
              <a:t>Em relação à </a:t>
            </a:r>
            <a:r>
              <a:rPr lang="pt-BR" sz="2000" dirty="0" smtClean="0"/>
              <a:t>essa meta </a:t>
            </a:r>
            <a:r>
              <a:rPr lang="pt-BR" sz="2000" dirty="0"/>
              <a:t>de cobertura, todas as puérperas pertencentes a área de abrangência da UBS foram acompanhadas e cadastradas, obtendo assim o indicador de 100% em todos os meses. Sendo que no primeiro mês havia apenas 01 puérpera de até 42 dias após o parto, acompanhadas pela equipe; no segundo mês esse número era de 02 puérpera; no terceiro mês havia 07 puérperas cadastradas e acompanhadas pela equipe; e ao término da intervenção no quarto mês, a quantidade de puérpera acompanhada correspondeu a 10 usuárias. </a:t>
            </a: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467544" y="908720"/>
            <a:ext cx="84969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dirty="0" smtClean="0"/>
              <a:t>Todas as demais metas de qualidade foram alcançadas 100% em todos os meses de intervenção, como:</a:t>
            </a:r>
          </a:p>
          <a:p>
            <a:r>
              <a:rPr lang="pt-BR" sz="2400" dirty="0" smtClean="0"/>
              <a:t>Garantir o </a:t>
            </a:r>
            <a:r>
              <a:rPr lang="pt-BR" sz="2400" dirty="0"/>
              <a:t>ingresso no Programa de Pré-Natal no primeiro trimestre de </a:t>
            </a:r>
            <a:r>
              <a:rPr lang="pt-BR" sz="2400" dirty="0" smtClean="0"/>
              <a:t>gestação; solicitação </a:t>
            </a:r>
            <a:r>
              <a:rPr lang="pt-BR" sz="2400" dirty="0"/>
              <a:t>de exames laboratoriais de acordo com </a:t>
            </a:r>
            <a:r>
              <a:rPr lang="pt-BR" sz="2400" dirty="0" smtClean="0"/>
              <a:t>protocolo; a </a:t>
            </a:r>
            <a:r>
              <a:rPr lang="pt-BR" sz="2400" dirty="0"/>
              <a:t>prescrição de sulfato ferroso e ácido fólico </a:t>
            </a:r>
            <a:r>
              <a:rPr lang="pt-BR" sz="2400" dirty="0" smtClean="0"/>
              <a:t>para as gestantes conforme protocolo; vacina </a:t>
            </a:r>
            <a:r>
              <a:rPr lang="pt-BR" sz="2400" dirty="0"/>
              <a:t>antitetânica </a:t>
            </a:r>
            <a:r>
              <a:rPr lang="pt-BR" sz="2400" dirty="0" smtClean="0"/>
              <a:t>e contra </a:t>
            </a:r>
            <a:r>
              <a:rPr lang="pt-BR" sz="2400" dirty="0"/>
              <a:t>hepatite B </a:t>
            </a:r>
            <a:r>
              <a:rPr lang="pt-BR" sz="2400" dirty="0" smtClean="0"/>
              <a:t>em dia; avaliação </a:t>
            </a:r>
            <a:r>
              <a:rPr lang="pt-BR" sz="2400" dirty="0"/>
              <a:t>da necessidade de atendimento odontológico </a:t>
            </a:r>
            <a:r>
              <a:rPr lang="pt-BR" sz="2400" dirty="0" smtClean="0"/>
              <a:t>durante </a:t>
            </a:r>
            <a:r>
              <a:rPr lang="pt-BR" sz="2400" dirty="0"/>
              <a:t>o </a:t>
            </a:r>
            <a:r>
              <a:rPr lang="pt-BR" sz="2400" dirty="0" smtClean="0"/>
              <a:t>pré-natal; </a:t>
            </a:r>
            <a:r>
              <a:rPr lang="pt-BR" sz="2400" dirty="0"/>
              <a:t>registro na ficha espelho de vacinação, </a:t>
            </a:r>
            <a:r>
              <a:rPr lang="pt-BR" sz="2400" dirty="0" smtClean="0"/>
              <a:t>avaliação de riscos; orientações nutricionais, sobre </a:t>
            </a:r>
            <a:r>
              <a:rPr lang="pt-BR" sz="2400" dirty="0"/>
              <a:t>o aleitamento </a:t>
            </a:r>
            <a:r>
              <a:rPr lang="pt-BR" sz="2400" dirty="0" smtClean="0"/>
              <a:t>materno, sobre </a:t>
            </a:r>
            <a:r>
              <a:rPr lang="pt-BR" sz="2400" dirty="0"/>
              <a:t>os cuidados com o </a:t>
            </a:r>
            <a:r>
              <a:rPr lang="pt-BR" sz="2400" dirty="0" smtClean="0"/>
              <a:t>recém-nascido, sobre </a:t>
            </a:r>
            <a:r>
              <a:rPr lang="pt-BR" sz="2400" dirty="0"/>
              <a:t>higiene </a:t>
            </a:r>
            <a:r>
              <a:rPr lang="pt-BR" sz="2400" dirty="0" smtClean="0"/>
              <a:t>bucal; avaliar </a:t>
            </a:r>
            <a:r>
              <a:rPr lang="pt-BR" sz="2400" dirty="0"/>
              <a:t>o estado psíquico em </a:t>
            </a:r>
            <a:r>
              <a:rPr lang="pt-BR" sz="2400" dirty="0" smtClean="0"/>
              <a:t>todas as </a:t>
            </a:r>
            <a:r>
              <a:rPr lang="pt-BR" sz="2400" dirty="0"/>
              <a:t>puérperas cadastradas no </a:t>
            </a:r>
            <a:r>
              <a:rPr lang="pt-BR" sz="2400" dirty="0" smtClean="0"/>
              <a:t>Programa; dentre outras.</a:t>
            </a:r>
            <a:endParaRPr lang="pt-BR" sz="2400" dirty="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4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36718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400" dirty="0" smtClean="0">
                <a:latin typeface="Arial" charset="0"/>
                <a:cs typeface="Arial" charset="0"/>
              </a:rPr>
              <a:t>Importância da ação programática escolhida para realizar a intervenção;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Arial" charset="0"/>
                <a:cs typeface="Arial" charset="0"/>
              </a:rPr>
              <a:t>Caracterização do município </a:t>
            </a:r>
            <a:r>
              <a:rPr lang="pt-BR" sz="2400" dirty="0"/>
              <a:t>Santiago</a:t>
            </a:r>
            <a:r>
              <a:rPr lang="pt-BR" altLang="pt-BR" sz="24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9458" name="Picture 2" descr="https://upload.wikimedia.org/wikipedia/commons/thumb/7/78/RioGrandedoSul_Municip_Santiago.svg/280px-RioGrandedoSul_Municip_Santia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667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achetudoeregiao.com.br/rs/santiago/santiago.gif/santiagoFO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Discussão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750" y="1484313"/>
            <a:ext cx="8064500" cy="5040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Importância da intervenção: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a equipe;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o serviço;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a comunidade.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 Incorporação da intervenção à rotina do serviço;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 Adaptações necessárias.</a:t>
            </a:r>
            <a:endParaRPr lang="pt-BR" sz="24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Reflexão crítica sobre o processo pessoal de aprendizagem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750" y="1484313"/>
            <a:ext cx="8064500" cy="5040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Expectativas iniciais;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Prática profissional: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Melhoria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na prática clínica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- Trabalho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multidisciplinar.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Troca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de experiências entre colegas e orientadores;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Material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pedagógico excelente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Importância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das ações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educativas/preventivas.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ítulo 1"/>
          <p:cNvSpPr>
            <a:spLocks noGrp="1"/>
          </p:cNvSpPr>
          <p:nvPr>
            <p:ph type="title"/>
          </p:nvPr>
        </p:nvSpPr>
        <p:spPr>
          <a:xfrm>
            <a:off x="1331913" y="2708275"/>
            <a:ext cx="6335712" cy="1296988"/>
          </a:xfrm>
        </p:spPr>
        <p:txBody>
          <a:bodyPr/>
          <a:lstStyle/>
          <a:p>
            <a:pPr eaLnBrk="1" hangingPunct="1"/>
            <a:r>
              <a:rPr lang="pt-BR" altLang="pt-BR" sz="6000" b="1" dirty="0" smtClean="0">
                <a:latin typeface="Arial" charset="0"/>
                <a:cs typeface="Arial" charset="0"/>
              </a:rPr>
              <a:t>Obrigada.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5538"/>
            <a:ext cx="8280400" cy="5399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Santiago - Localização: </a:t>
            </a:r>
            <a:r>
              <a:rPr lang="pt-BR" sz="2400" dirty="0"/>
              <a:t>O município Santiago está situado na região centro oeste do Estado do Rio Grande do </a:t>
            </a:r>
            <a:r>
              <a:rPr lang="pt-BR" sz="2400" dirty="0" smtClean="0"/>
              <a:t>Sul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total: </a:t>
            </a:r>
            <a:r>
              <a:rPr lang="pt-BR" sz="2400" dirty="0"/>
              <a:t>49.071 habitantes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(IBGE, 2010);</a:t>
            </a: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 territorial: </a:t>
            </a:r>
            <a:r>
              <a:rPr lang="pt-BR" sz="2400" dirty="0"/>
              <a:t>2.413,133 Km²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5538"/>
            <a:ext cx="8280400" cy="5399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Saúde: </a:t>
            </a:r>
          </a:p>
          <a:p>
            <a:r>
              <a:rPr lang="pt-BR" sz="2400" dirty="0"/>
              <a:t>11 Unidades Básicas de Saúde (UBS), todas com equipes atuando na ESF e atendendo um total de 13.729 </a:t>
            </a:r>
            <a:r>
              <a:rPr lang="pt-BR" sz="2400" dirty="0" smtClean="0"/>
              <a:t>famílias;</a:t>
            </a:r>
            <a:endParaRPr lang="pt-BR" sz="2400" dirty="0"/>
          </a:p>
          <a:p>
            <a:r>
              <a:rPr lang="pt-BR" sz="2400" dirty="0"/>
              <a:t>01 Núcleo de Apoio à Saúde da Família (NASF</a:t>
            </a:r>
            <a:r>
              <a:rPr lang="pt-BR" sz="2400" dirty="0" smtClean="0"/>
              <a:t>); </a:t>
            </a:r>
            <a:endParaRPr lang="pt-BR" sz="2400" dirty="0"/>
          </a:p>
          <a:p>
            <a:r>
              <a:rPr lang="pt-BR" sz="2400" dirty="0" smtClean="0"/>
              <a:t>01 </a:t>
            </a:r>
            <a:r>
              <a:rPr lang="pt-BR" sz="2400" dirty="0"/>
              <a:t>Centro de Especialidades Odontológicas (CEO</a:t>
            </a:r>
            <a:r>
              <a:rPr lang="pt-BR" sz="2400" dirty="0" smtClean="0"/>
              <a:t>); </a:t>
            </a:r>
            <a:endParaRPr lang="pt-BR" sz="2400" dirty="0"/>
          </a:p>
          <a:p>
            <a:r>
              <a:rPr lang="pt-BR" sz="2400" dirty="0" smtClean="0"/>
              <a:t>01 Centros </a:t>
            </a:r>
            <a:r>
              <a:rPr lang="pt-BR" sz="2400" dirty="0"/>
              <a:t>de Atenção Psicossocial (CAPS </a:t>
            </a:r>
            <a:r>
              <a:rPr lang="pt-BR" sz="2400" dirty="0" smtClean="0"/>
              <a:t>I); </a:t>
            </a:r>
          </a:p>
          <a:p>
            <a:r>
              <a:rPr lang="pt-BR" sz="2400" dirty="0" smtClean="0"/>
              <a:t>01 </a:t>
            </a:r>
            <a:r>
              <a:rPr lang="pt-BR" sz="2400" dirty="0"/>
              <a:t>CAPS </a:t>
            </a:r>
            <a:r>
              <a:rPr lang="pt-BR" sz="2400" dirty="0" smtClean="0"/>
              <a:t>AD para os usuários de álcool e drogas;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4744"/>
            <a:ext cx="8280400" cy="53285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	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ESF Vila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Rica: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Área urbana da cidade;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Pessoas: </a:t>
            </a:r>
            <a:r>
              <a:rPr lang="pt-BR" sz="2400" dirty="0"/>
              <a:t>3.395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(SIAB, 2014);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ESF, composta por:</a:t>
            </a:r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/>
              <a:t>01 médica da família; </a:t>
            </a:r>
            <a:endParaRPr lang="pt-BR" sz="2400" i="1" dirty="0" smtClean="0"/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01 </a:t>
            </a:r>
            <a:r>
              <a:rPr lang="pt-BR" sz="2400" i="1" dirty="0"/>
              <a:t>enfermeira; </a:t>
            </a:r>
            <a:endParaRPr lang="pt-BR" sz="2400" i="1" dirty="0" smtClean="0"/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01 </a:t>
            </a:r>
            <a:r>
              <a:rPr lang="pt-BR" sz="2400" i="1" dirty="0"/>
              <a:t>técnico em enfermagem; </a:t>
            </a:r>
            <a:endParaRPr lang="pt-BR" sz="2400" i="1" dirty="0" smtClean="0"/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01 </a:t>
            </a:r>
            <a:r>
              <a:rPr lang="pt-BR" sz="2400" i="1" dirty="0"/>
              <a:t>odontólogo</a:t>
            </a:r>
            <a:r>
              <a:rPr lang="pt-BR" sz="2400" i="1" dirty="0" smtClean="0"/>
              <a:t>;</a:t>
            </a:r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 </a:t>
            </a:r>
            <a:r>
              <a:rPr lang="pt-BR" sz="2400" i="1" dirty="0"/>
              <a:t>01 auxiliar em saúde bucal, </a:t>
            </a:r>
            <a:endParaRPr lang="pt-BR" sz="2400" i="1" dirty="0" smtClean="0"/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04 </a:t>
            </a:r>
            <a:r>
              <a:rPr lang="pt-BR" sz="2400" i="1" dirty="0"/>
              <a:t>ACS; </a:t>
            </a:r>
            <a:endParaRPr lang="pt-BR" sz="2400" i="1" dirty="0" smtClean="0"/>
          </a:p>
          <a:p>
            <a:pPr marL="1347788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i="1" dirty="0" smtClean="0"/>
              <a:t>01 </a:t>
            </a:r>
            <a:r>
              <a:rPr lang="pt-BR" sz="2400" i="1" dirty="0"/>
              <a:t>auxiliar administrativo</a:t>
            </a:r>
            <a:r>
              <a:rPr lang="pt-BR" sz="2400" i="1" dirty="0" smtClean="0"/>
              <a:t>.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 Geral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1800" y="1412875"/>
            <a:ext cx="8280400" cy="2808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pré-natal e ao puerpério da área de abrangência da ESF Vila Rica, Santiago-RS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pPr algn="l" eaLnBrk="1" hangingPunct="1"/>
            <a:r>
              <a:rPr lang="pt-BR" altLang="pt-BR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Objetivos específicos </a:t>
            </a:r>
            <a:endParaRPr lang="pt-BR" altLang="pt-BR" sz="32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1800" y="1052736"/>
            <a:ext cx="8280400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/>
              <a:t>Objetivo </a:t>
            </a:r>
            <a:r>
              <a:rPr lang="pt-BR" sz="2400" b="1" dirty="0"/>
              <a:t>1</a:t>
            </a:r>
            <a:r>
              <a:rPr lang="pt-BR" sz="2400" dirty="0"/>
              <a:t>: Ampliar a cobertura de </a:t>
            </a:r>
            <a:r>
              <a:rPr lang="pt-BR" sz="2400" dirty="0" smtClean="0"/>
              <a:t>pré-natal;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2:</a:t>
            </a:r>
            <a:r>
              <a:rPr lang="pt-BR" sz="2400" dirty="0"/>
              <a:t> Melhorar a qualidade da atenção ao pré-natal realizado na </a:t>
            </a:r>
            <a:r>
              <a:rPr lang="pt-BR" sz="2400" dirty="0" smtClean="0"/>
              <a:t>Unidade;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3:  </a:t>
            </a:r>
            <a:r>
              <a:rPr lang="pt-BR" sz="2400" dirty="0"/>
              <a:t>Melhorar a adesão ao </a:t>
            </a:r>
            <a:r>
              <a:rPr lang="pt-BR" sz="2400" dirty="0" smtClean="0"/>
              <a:t>pré-natal;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4:</a:t>
            </a:r>
            <a:r>
              <a:rPr lang="pt-BR" sz="2400" dirty="0"/>
              <a:t>  Melhorar o registro do programa de </a:t>
            </a:r>
            <a:r>
              <a:rPr lang="pt-BR" sz="2400" dirty="0" smtClean="0"/>
              <a:t>pré-natal;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5</a:t>
            </a:r>
            <a:r>
              <a:rPr lang="pt-BR" sz="2400" dirty="0"/>
              <a:t>: Realizar avaliação de </a:t>
            </a:r>
            <a:r>
              <a:rPr lang="pt-BR" sz="2400" dirty="0" smtClean="0"/>
              <a:t>risco;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/>
              <a:t>Objetivo </a:t>
            </a:r>
            <a:r>
              <a:rPr lang="pt-BR" sz="2400" b="1" dirty="0"/>
              <a:t>6:</a:t>
            </a:r>
            <a:r>
              <a:rPr lang="pt-BR" sz="2400" dirty="0"/>
              <a:t>  Promover a saúde no </a:t>
            </a:r>
            <a:r>
              <a:rPr lang="pt-BR" sz="2400" dirty="0" smtClean="0"/>
              <a:t>pré-natal;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7:</a:t>
            </a:r>
            <a:r>
              <a:rPr lang="pt-BR" sz="2400" dirty="0"/>
              <a:t>  Ampliar a cobertura da atenção a </a:t>
            </a:r>
            <a:r>
              <a:rPr lang="pt-BR" sz="2400" dirty="0" smtClean="0"/>
              <a:t>puérperas;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9:</a:t>
            </a:r>
            <a:r>
              <a:rPr lang="pt-BR" sz="2400" dirty="0"/>
              <a:t>  Melhorar a adesão das mães ao </a:t>
            </a:r>
            <a:r>
              <a:rPr lang="pt-BR" sz="2400" dirty="0" smtClean="0"/>
              <a:t>puerpério;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10:</a:t>
            </a:r>
            <a:r>
              <a:rPr lang="pt-BR" sz="2400" dirty="0"/>
              <a:t> Melhorar o registro das </a:t>
            </a:r>
            <a:r>
              <a:rPr lang="pt-BR" sz="2400" dirty="0" smtClean="0"/>
              <a:t>informações;</a:t>
            </a:r>
            <a:endParaRPr lang="pt-BR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/>
              <a:t>Objetivo 11:</a:t>
            </a:r>
            <a:r>
              <a:rPr lang="pt-BR" sz="2400" dirty="0"/>
              <a:t>  Promover a saúde das puérperas.</a:t>
            </a:r>
          </a:p>
          <a:p>
            <a:pPr marL="614363" algn="just" fontAlgn="auto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fontAlgn="auto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fontAlgn="auto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t-B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Principais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acordo com os eixos pedagógicos) </a:t>
            </a:r>
            <a:endParaRPr lang="pt-BR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Espaço Reservado para Conteúdo 2"/>
          <p:cNvSpPr txBox="1">
            <a:spLocks/>
          </p:cNvSpPr>
          <p:nvPr/>
        </p:nvSpPr>
        <p:spPr bwMode="auto">
          <a:xfrm>
            <a:off x="395288" y="1484313"/>
            <a:ext cx="84978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Divulgação na comunidade;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Capacitação dos profissionais;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Monitoramento do número de </a:t>
            </a:r>
            <a:r>
              <a:rPr lang="pt-BR" altLang="pt-BR" sz="2400" dirty="0" smtClean="0">
                <a:latin typeface="Arial" charset="0"/>
              </a:rPr>
              <a:t>gestantes e puérperas residentes na área de abrangência da unidade;</a:t>
            </a:r>
            <a:endParaRPr lang="pt-BR" altLang="pt-BR" sz="2400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Contato com lideranças comunitárias;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Garantir o registro dos hipertensos e diabéticos;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Principais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acordo com os eixos pedagógicos) </a:t>
            </a:r>
            <a:endParaRPr lang="pt-BR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Espaço Reservado para Conteúdo 2"/>
          <p:cNvSpPr txBox="1">
            <a:spLocks/>
          </p:cNvSpPr>
          <p:nvPr/>
        </p:nvSpPr>
        <p:spPr bwMode="auto">
          <a:xfrm>
            <a:off x="395288" y="1484313"/>
            <a:ext cx="84978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Atendimento clínico </a:t>
            </a:r>
            <a:r>
              <a:rPr lang="pt-BR" altLang="pt-BR" sz="2400" dirty="0" smtClean="0">
                <a:latin typeface="Arial" charset="0"/>
              </a:rPr>
              <a:t>das gestantes e puérperas;</a:t>
            </a:r>
            <a:endParaRPr lang="pt-BR" altLang="pt-BR" sz="2400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Avaliação e estratificação de </a:t>
            </a:r>
            <a:r>
              <a:rPr lang="pt-BR" altLang="pt-BR" sz="2400" dirty="0" smtClean="0">
                <a:latin typeface="Arial" charset="0"/>
              </a:rPr>
              <a:t>risco;</a:t>
            </a:r>
            <a:endParaRPr lang="pt-BR" altLang="pt-BR" sz="2400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 smtClean="0">
                <a:latin typeface="Arial" charset="0"/>
              </a:rPr>
              <a:t>Ações educativas por meio de grupos;</a:t>
            </a:r>
            <a:endParaRPr lang="pt-BR" altLang="pt-BR" sz="2400" dirty="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Busca ativa </a:t>
            </a:r>
            <a:r>
              <a:rPr lang="pt-BR" altLang="pt-BR" sz="2400" dirty="0" smtClean="0">
                <a:latin typeface="Arial" charset="0"/>
              </a:rPr>
              <a:t>das </a:t>
            </a:r>
            <a:r>
              <a:rPr lang="pt-BR" altLang="pt-BR" sz="2400" dirty="0">
                <a:latin typeface="Arial" charset="0"/>
              </a:rPr>
              <a:t>gestantes e </a:t>
            </a:r>
            <a:r>
              <a:rPr lang="pt-BR" altLang="pt-BR" sz="2400" dirty="0" smtClean="0">
                <a:latin typeface="Arial" charset="0"/>
              </a:rPr>
              <a:t>puérperas </a:t>
            </a:r>
            <a:r>
              <a:rPr lang="pt-BR" altLang="pt-BR" sz="2400" dirty="0" err="1" smtClean="0">
                <a:latin typeface="Arial" charset="0"/>
              </a:rPr>
              <a:t>faltodas</a:t>
            </a:r>
            <a:r>
              <a:rPr lang="pt-BR" altLang="pt-BR" sz="2400" dirty="0" smtClean="0">
                <a:latin typeface="Arial" charset="0"/>
              </a:rPr>
              <a:t> às </a:t>
            </a:r>
            <a:r>
              <a:rPr lang="pt-BR" altLang="pt-BR" sz="2400" dirty="0">
                <a:latin typeface="Arial" charset="0"/>
              </a:rPr>
              <a:t>consultas;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 dirty="0">
                <a:latin typeface="Arial" charset="0"/>
              </a:rPr>
              <a:t>Monitoramento das intervenções.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1231</Words>
  <Application>Microsoft Office PowerPoint</Application>
  <PresentationFormat>Apresentação na tela (4:3)</PresentationFormat>
  <Paragraphs>141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Tema do Office</vt:lpstr>
      <vt:lpstr>Gráfico</vt:lpstr>
      <vt:lpstr>Universidade Federal de Pelotas Departamento de Medicina Social Curso de Especialização em Saúde da Família</vt:lpstr>
      <vt:lpstr>Introdução</vt:lpstr>
      <vt:lpstr>Introdução – Local do estudo</vt:lpstr>
      <vt:lpstr>Introdução – Local do estudo</vt:lpstr>
      <vt:lpstr>Introdução – Local do estudo</vt:lpstr>
      <vt:lpstr>Objetivo Geral</vt:lpstr>
      <vt:lpstr>Objetivos específicos </vt:lpstr>
      <vt:lpstr>Metodologia – Principais Ações  (de acordo com os eixos pedagógicos) </vt:lpstr>
      <vt:lpstr>Metodologia – Principais Ações  (de acordo com os eixos pedagógicos) </vt:lpstr>
      <vt:lpstr>Metodologia – Logística</vt:lpstr>
      <vt:lpstr>Metodologia – Logística</vt:lpstr>
      <vt:lpstr>Metodologia – Logística</vt:lpstr>
      <vt:lpstr>Metodologia – Logística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Discussão </vt:lpstr>
      <vt:lpstr>Reflexão crítica sobre o processo pessoal de aprendizagem </vt:lpstr>
      <vt:lpstr>Obrigada.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Messias</dc:creator>
  <cp:lastModifiedBy>Vera</cp:lastModifiedBy>
  <cp:revision>156</cp:revision>
  <dcterms:created xsi:type="dcterms:W3CDTF">2014-03-26T00:15:51Z</dcterms:created>
  <dcterms:modified xsi:type="dcterms:W3CDTF">2015-08-18T00:59:48Z</dcterms:modified>
</cp:coreProperties>
</file>