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1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85" r:id="rId16"/>
    <p:sldId id="271" r:id="rId17"/>
    <p:sldId id="293" r:id="rId18"/>
    <p:sldId id="274" r:id="rId19"/>
    <p:sldId id="286" r:id="rId20"/>
    <p:sldId id="277" r:id="rId21"/>
    <p:sldId id="294" r:id="rId22"/>
    <p:sldId id="280" r:id="rId23"/>
    <p:sldId id="282" r:id="rId24"/>
    <p:sldId id="283" r:id="rId25"/>
    <p:sldId id="284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A69"/>
    <a:srgbClr val="333333"/>
    <a:srgbClr val="363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Leysi\2014_11_06%20Coleta%20de%20dados%20CA%20de%20colo%20e%20mama%20(1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483"/>
          <c:y val="0.24509745256622298"/>
          <c:w val="0.8584915546823807"/>
          <c:h val="0.6225475295182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0.28225806451612906</c:v>
                </c:pt>
                <c:pt idx="1">
                  <c:v>0.69354838709677424</c:v>
                </c:pt>
                <c:pt idx="2">
                  <c:v>0.85483870967741937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46368"/>
        <c:axId val="27547904"/>
      </c:barChart>
      <c:catAx>
        <c:axId val="275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7547904"/>
        <c:crosses val="autoZero"/>
        <c:auto val="1"/>
        <c:lblAlgn val="ctr"/>
        <c:lblOffset val="100"/>
        <c:noMultiLvlLbl val="0"/>
      </c:catAx>
      <c:valAx>
        <c:axId val="275479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75463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0.1206896551724138</c:v>
                </c:pt>
                <c:pt idx="1">
                  <c:v>0.29310344827586204</c:v>
                </c:pt>
                <c:pt idx="2">
                  <c:v>0.41379310344827586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77344"/>
        <c:axId val="27583232"/>
      </c:barChart>
      <c:catAx>
        <c:axId val="2757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7583232"/>
        <c:crosses val="autoZero"/>
        <c:auto val="1"/>
        <c:lblAlgn val="ctr"/>
        <c:lblOffset val="100"/>
        <c:noMultiLvlLbl val="0"/>
      </c:catAx>
      <c:valAx>
        <c:axId val="27583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757734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0.75877192982456143</c:v>
                </c:pt>
                <c:pt idx="2">
                  <c:v>0.78888888888888886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36928"/>
        <c:axId val="29038464"/>
      </c:barChart>
      <c:catAx>
        <c:axId val="290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9038464"/>
        <c:crosses val="autoZero"/>
        <c:auto val="1"/>
        <c:lblAlgn val="ctr"/>
        <c:lblOffset val="100"/>
        <c:noMultiLvlLbl val="0"/>
      </c:catAx>
      <c:valAx>
        <c:axId val="29038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903692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2201132703507"/>
          <c:y val="0.19047643652400137"/>
          <c:w val="0.85257908544524286"/>
          <c:h val="0.6719585399596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0.58333333333333337</c:v>
                </c:pt>
                <c:pt idx="1">
                  <c:v>0.36734693877551022</c:v>
                </c:pt>
                <c:pt idx="2">
                  <c:v>0.40833333333333333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9712"/>
        <c:axId val="29094272"/>
      </c:barChart>
      <c:catAx>
        <c:axId val="2905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9094272"/>
        <c:crosses val="autoZero"/>
        <c:auto val="1"/>
        <c:lblAlgn val="ctr"/>
        <c:lblOffset val="100"/>
        <c:noMultiLvlLbl val="0"/>
      </c:catAx>
      <c:valAx>
        <c:axId val="29094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2905971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4"/>
          <c:h val="0.6051266898870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0.80519480519480524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74400"/>
        <c:axId val="30775936"/>
      </c:barChart>
      <c:catAx>
        <c:axId val="3077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0775936"/>
        <c:crosses val="autoZero"/>
        <c:auto val="1"/>
        <c:lblAlgn val="ctr"/>
        <c:lblOffset val="100"/>
        <c:noMultiLvlLbl val="0"/>
      </c:catAx>
      <c:valAx>
        <c:axId val="30775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0774400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0.625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17664"/>
        <c:axId val="30823552"/>
      </c:barChart>
      <c:catAx>
        <c:axId val="308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0823552"/>
        <c:crosses val="autoZero"/>
        <c:auto val="1"/>
        <c:lblAlgn val="ctr"/>
        <c:lblOffset val="100"/>
        <c:noMultiLvlLbl val="0"/>
      </c:catAx>
      <c:valAx>
        <c:axId val="308235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081766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73589238845144"/>
          <c:y val="2.8372241592968035E-2"/>
          <c:w val="0.84752906487650581"/>
          <c:h val="0.82712609970674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Indicadores!$D$63:$G$63</c:f>
              <c:numCache>
                <c:formatCode>0.0%</c:formatCode>
                <c:ptCount val="4"/>
                <c:pt idx="0">
                  <c:v>0.79220779220779225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36992"/>
        <c:axId val="31596544"/>
      </c:barChart>
      <c:catAx>
        <c:axId val="3083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1596544"/>
        <c:crosses val="autoZero"/>
        <c:auto val="1"/>
        <c:lblAlgn val="ctr"/>
        <c:lblOffset val="100"/>
        <c:noMultiLvlLbl val="0"/>
      </c:catAx>
      <c:valAx>
        <c:axId val="3159654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083699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117183074678"/>
          <c:y val="0.24401871118506704"/>
          <c:w val="0.85611485729926096"/>
          <c:h val="0.6267931601028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Indicadores!$D$69:$G$69</c:f>
              <c:numCache>
                <c:formatCode>0.0%</c:formatCode>
                <c:ptCount val="4"/>
                <c:pt idx="0">
                  <c:v>0.625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38272"/>
        <c:axId val="31639808"/>
      </c:barChart>
      <c:catAx>
        <c:axId val="3163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1639808"/>
        <c:crosses val="autoZero"/>
        <c:auto val="1"/>
        <c:lblAlgn val="ctr"/>
        <c:lblOffset val="100"/>
        <c:noMultiLvlLbl val="0"/>
      </c:catAx>
      <c:valAx>
        <c:axId val="316398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3163827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56A5B2-1D96-4C7D-A0AD-A0B18187CB56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AF77DF-0D0E-4584-9D06-CE0301E27F3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79" y="506287"/>
            <a:ext cx="129857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7537"/>
            <a:ext cx="9334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10454" y="336792"/>
            <a:ext cx="58138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UNIVERSIDADE ABERTA DO SUS </a:t>
            </a:r>
          </a:p>
          <a:p>
            <a:pPr algn="ctr"/>
            <a:r>
              <a:rPr lang="pt-BR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UNIVERSIDADE FEDERAL D PELOTAS </a:t>
            </a:r>
          </a:p>
          <a:p>
            <a:pPr algn="ctr"/>
            <a:r>
              <a:rPr lang="pt-BR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pPr algn="ctr"/>
            <a:r>
              <a:rPr lang="pt-BR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Turma n° 7</a:t>
            </a:r>
            <a:endParaRPr lang="pt-BR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11879" y="2090539"/>
            <a:ext cx="833658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Melhoria na prevenção e detecção </a:t>
            </a: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câncer de colo de útero e de mama na UBS Maria das Mercês de Lima, Jaicós/PI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61165" y="4653136"/>
            <a:ext cx="69298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LEYSI GLORIA POZO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ZALDIVAR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 : Clodoaldo Penha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Antoniassi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57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276872"/>
            <a:ext cx="828092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 algn="ctr">
              <a:buBlip>
                <a:blip r:embed="rId2"/>
              </a:buBlip>
            </a:pPr>
            <a:r>
              <a:rPr lang="pt-BR" sz="4800" b="1" dirty="0" smtClean="0">
                <a:solidFill>
                  <a:srgbClr val="363636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Objetivos, Metas e Resultados 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423" y="11663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Objetivo1: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Ampliar a cobertura de detecção precoce do câncer de colo e do câncer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mama.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cobertura de detecção precoce do câncer de colo de útero das mulheres na faixa etária entre 25 e 64 anos de idade para 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28,2%), 172 (69,4%), 212 (85,5%)</a:t>
            </a:r>
            <a:endParaRPr lang="pt-BR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448213659"/>
              </p:ext>
            </p:extLst>
          </p:nvPr>
        </p:nvGraphicFramePr>
        <p:xfrm>
          <a:off x="1475656" y="3246843"/>
          <a:ext cx="5627323" cy="274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19572" y="6021288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1. Proporção de mulheres entre 25 e 64 anos com exame em dia para detecção precoce do câncer de colo de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útero,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2015, Jaicós/PI.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9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-37961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pt-B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Ampliar a cobertura de detecção precoce do câncer de mama das mulheres na faixa etária entre 50 e 69 anos de idade para 60%.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  (12,1%); 34  (29,3%),   48  (41,4</a:t>
            </a: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78271783"/>
              </p:ext>
            </p:extLst>
          </p:nvPr>
        </p:nvGraphicFramePr>
        <p:xfrm>
          <a:off x="1475656" y="2276872"/>
          <a:ext cx="6336704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331640" y="6140590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2: Proporção de mulheres entre 50 e 69 anos com exame em dia para detecção precoce de câncer de mama,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2: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 a qualidade do atendimento das mulheres que realizam detecção precoce de câncer de colo de útero e de mama na unidade de saúde.</a:t>
            </a:r>
          </a:p>
          <a:p>
            <a:pPr marL="342900" indent="-342900" algn="just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Obter 100% de coleta de amostras satisfatórias do exame citopatológico de colo de útero. 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70  (100%), 172 (100%),  212   (100%).  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0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4156" y="332656"/>
            <a:ext cx="828092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a adesão das mulheres à realização de exame citopatológico de colo de útero 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mamografia.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Identificar 100% das mulheres com exame citopatológico alterado sem acompanhamento pela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dirty="0">
                <a:solidFill>
                  <a:srgbClr val="FF0000"/>
                </a:solidFill>
              </a:rPr>
              <a:t>Não tivemos em nenhum dos três meses exame </a:t>
            </a:r>
            <a:r>
              <a:rPr lang="pt-BR" sz="2000" dirty="0" err="1">
                <a:solidFill>
                  <a:srgbClr val="FF0000"/>
                </a:solidFill>
              </a:rPr>
              <a:t>citopatológico</a:t>
            </a:r>
            <a:r>
              <a:rPr lang="pt-BR" sz="2000" dirty="0">
                <a:solidFill>
                  <a:srgbClr val="FF0000"/>
                </a:solidFill>
              </a:rPr>
              <a:t> alterado que não retornaram para conhecer resultado, pois não tivemos exame </a:t>
            </a:r>
            <a:r>
              <a:rPr lang="pt-BR" sz="2000" dirty="0" err="1">
                <a:solidFill>
                  <a:srgbClr val="FF0000"/>
                </a:solidFill>
              </a:rPr>
              <a:t>citopatológico</a:t>
            </a:r>
            <a:r>
              <a:rPr lang="pt-BR" sz="2000" dirty="0">
                <a:solidFill>
                  <a:srgbClr val="FF0000"/>
                </a:solidFill>
              </a:rPr>
              <a:t> até agora com resultado alterados.</a:t>
            </a:r>
            <a:endParaRPr lang="pt-B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Identificar 100% das mulheres com mamografia alterada sem acompanhamento pela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000" dirty="0">
                <a:solidFill>
                  <a:srgbClr val="FF0000"/>
                </a:solidFill>
              </a:rPr>
              <a:t>Não tivemos mulheres com mamografias que não retornaram na UBS nos três meses da intervenção. No primeiro mês não tivemos nenhuma alteração, no segundo mês três mulheres tiveram a mamografia alterada, e no terceiro mês quatro mulheres com mamografias alteradas, mas todas estão sendo acompanhadas por especialista mastologista e na UBS. </a:t>
            </a:r>
          </a:p>
          <a:p>
            <a:pPr marL="342900" indent="-342900" algn="just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9981" y="47667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Realizar busca ativa em 100% de mulheres com exame citopatológico alterado sem acompanhamento pela unidade de saúde.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70C0"/>
              </a:buClr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>
                <a:solidFill>
                  <a:srgbClr val="FF0000"/>
                </a:solidFill>
              </a:rPr>
              <a:t>Nos três meses da intervenção não tivemos exames </a:t>
            </a:r>
            <a:r>
              <a:rPr lang="pt-BR" sz="2400" dirty="0" err="1">
                <a:solidFill>
                  <a:srgbClr val="FF0000"/>
                </a:solidFill>
              </a:rPr>
              <a:t>citopatologico</a:t>
            </a:r>
            <a:r>
              <a:rPr lang="pt-BR" sz="2400" dirty="0">
                <a:solidFill>
                  <a:srgbClr val="FF0000"/>
                </a:solidFill>
              </a:rPr>
              <a:t> alterados. Assim não houve necessidade de fazer busca ativa. </a:t>
            </a:r>
            <a:endParaRPr lang="pt-BR" sz="2400" dirty="0" smtClean="0">
              <a:solidFill>
                <a:srgbClr val="FF0000"/>
              </a:solidFill>
            </a:endParaRPr>
          </a:p>
          <a:p>
            <a:pPr algn="just">
              <a:buClr>
                <a:srgbClr val="0070C0"/>
              </a:buClr>
            </a:pP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7: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Realizar busca ativa em 100% de mulheres com mamografia alterada sem acompanhamento pela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0070C0"/>
              </a:buClr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>
                <a:solidFill>
                  <a:srgbClr val="FF0000"/>
                </a:solidFill>
              </a:rPr>
              <a:t>Em relação aos exames de mamografias 100% das realizadas, todas as que apresentaram alteração retornaram a UBS e estão em acompanhamento pela UBS, não precisando realizar busca ativa</a:t>
            </a:r>
            <a:r>
              <a:rPr lang="pt-BR" sz="2400" dirty="0" smtClean="0">
                <a:solidFill>
                  <a:srgbClr val="FF0000"/>
                </a:solidFill>
              </a:rPr>
              <a:t>.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8849" y="117693"/>
            <a:ext cx="87849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8: </a:t>
            </a:r>
            <a:r>
              <a:rPr lang="pt-B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registro da coleta de exame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citopatológico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colo de útero  em registro específico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mulheres cadastradas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número de mulheres com registros adequados do exame citopatológico de colo de útero foi 70  (90,9 %),  173  (75,9 %), 213  (78,9%).</a:t>
            </a:r>
          </a:p>
          <a:p>
            <a:pPr lvl="1" algn="just">
              <a:lnSpc>
                <a:spcPct val="150000"/>
              </a:lnSpc>
              <a:buClr>
                <a:srgbClr val="0070C0"/>
              </a:buClr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24882034"/>
              </p:ext>
            </p:extLst>
          </p:nvPr>
        </p:nvGraphicFramePr>
        <p:xfrm>
          <a:off x="1835696" y="2996952"/>
          <a:ext cx="54006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193398" y="6202178"/>
            <a:ext cx="795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3. Proporção de mulheres com registro adequado do exame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citopatológico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de colo de útero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2015, Jaicós/PI. 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809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8849" y="117693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lvl="1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9: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registro da realização da mamografia em registro específico em 100% das mulheres  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cadastradas.</a:t>
            </a:r>
          </a:p>
          <a:p>
            <a:pPr marL="342900" lvl="1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número de mulheres com registros adequados da mamografias foi 14 (58,3 %), 36  (36,7 %),  49  (40,8 %).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18831" y="5517232"/>
            <a:ext cx="79506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4. Proporção de mulheres com registro adequado da mamografia,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Jaicós/PI. </a:t>
            </a:r>
          </a:p>
          <a:p>
            <a:endParaRPr lang="pt-BR" sz="12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896377415"/>
              </p:ext>
            </p:extLst>
          </p:nvPr>
        </p:nvGraphicFramePr>
        <p:xfrm>
          <a:off x="1174909" y="2492896"/>
          <a:ext cx="691276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4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663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Mapear as mulheres de risco para câncer de colo de útero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mama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10: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Pesquisar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sinais de alerta para  câncer de colo de útero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mulheres entre 25 e 64 anos (Dor e sangramento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após relação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sexual e/ou corrimento vaginal excessivo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número de mulheres entre 25- 64 anos com pesquisa de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sinais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alerta para câncer de colo de útero  62  (80,5%),  228  (100%),  270  (100%).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512240061"/>
              </p:ext>
            </p:extLst>
          </p:nvPr>
        </p:nvGraphicFramePr>
        <p:xfrm>
          <a:off x="1331640" y="3573016"/>
          <a:ext cx="615668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29042" y="6093296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5. Proporção de mulheres entre 25 e 64 anos com pesquisa de sinais de alerta para câncer de colo de útero,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</a:t>
            </a:r>
            <a:r>
              <a:rPr lang="pt-BR" sz="1200" dirty="0"/>
              <a:t>. </a:t>
            </a:r>
          </a:p>
          <a:p>
            <a:pPr>
              <a:lnSpc>
                <a:spcPct val="150000"/>
              </a:lnSpc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901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de risco para câncer de mama em 100%     das mulheres entre 50 e 69 anos.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 mulheres entre 50 e 69 anos com avaliação de risco   para câncer de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mama: 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 (62,5%),  98  (100%), 120 (100%).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200485309"/>
              </p:ext>
            </p:extLst>
          </p:nvPr>
        </p:nvGraphicFramePr>
        <p:xfrm>
          <a:off x="1259632" y="2924944"/>
          <a:ext cx="626469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259632" y="5445224"/>
            <a:ext cx="6264696" cy="612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6. Proporção de mulheres entre 50 e 69 anos com avaliação de risco para câncer de mama,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</a:t>
            </a:r>
            <a:r>
              <a:rPr lang="pt-BR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48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4824536" cy="1143000"/>
          </a:xfrm>
        </p:spPr>
        <p:txBody>
          <a:bodyPr/>
          <a:lstStyle/>
          <a:p>
            <a:pPr algn="ctr">
              <a:buBlip>
                <a:blip r:embed="rId2"/>
              </a:buBlip>
            </a:pPr>
            <a:r>
              <a:rPr lang="pt-BR" sz="4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87624" y="2132856"/>
            <a:ext cx="6400800" cy="347472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Nos últimos tempos o câncer de colo de útero e câncer de mama são umas das causas mais frequentes de </a:t>
            </a:r>
            <a:r>
              <a:rPr lang="pt-BR" sz="2400" dirty="0" smtClean="0"/>
              <a:t>morbidade-mortalidade </a:t>
            </a:r>
            <a:r>
              <a:rPr lang="pt-BR" sz="2400" dirty="0"/>
              <a:t>na mulher. Por exemplo, o câncer de mama é o segundo tipo mais frequente na população </a:t>
            </a:r>
            <a:r>
              <a:rPr lang="pt-BR" sz="2400" dirty="0" smtClean="0"/>
              <a:t>feminina. </a:t>
            </a:r>
            <a:r>
              <a:rPr lang="pt-BR" sz="2400" dirty="0"/>
              <a:t>O câncer de colo de útero e câncer de mama são previsível, e tem bom prognóstico quando são diagnosticado e tratado </a:t>
            </a:r>
            <a:r>
              <a:rPr lang="pt-BR" sz="2400" dirty="0" smtClean="0"/>
              <a:t>precocemente (BRASIL,2013).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151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4313"/>
            <a:ext cx="871296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Objetivo 6: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mulheres que realizam detecção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precoce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câncer de colo de útero e de mama  na unidade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 12: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100% das mulheres cadastradas sobre doenças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sexualmente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transmissíveis (DST) e fatores de risco para câncer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colo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útero.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número de mulheres que foram orientadas sobre DST e </a:t>
            </a:r>
            <a: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fatores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risco para câncer de colo de útero foi 61  (79,2 %), 228  (100%), 270  (100%).</a:t>
            </a:r>
          </a:p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997394284"/>
              </p:ext>
            </p:extLst>
          </p:nvPr>
        </p:nvGraphicFramePr>
        <p:xfrm>
          <a:off x="1691680" y="3645024"/>
          <a:ext cx="633670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12026" y="6211669"/>
            <a:ext cx="7624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7: Proporção de mulheres entre 25 e 64 anos que receberam orientação sobre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colo de útero,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</a:t>
            </a:r>
            <a:r>
              <a:rPr lang="pt-BR" sz="1200" dirty="0"/>
              <a:t>. 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3403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13: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Orientar 100% das mulheres cadastradas sobre doenças   sexualmente transmissíveis (DST) e fatores de risco para câncer de mama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1" indent="-342900" algn="just"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número de mulheres  entre 50 e 69 anos que receberam orientação sobre DST e fatores de risco para CA de mama foi 15  </a:t>
            </a:r>
            <a: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(62,5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%), 98  (100%), 120  (100</a:t>
            </a:r>
            <a: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pt-BR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24928372"/>
              </p:ext>
            </p:extLst>
          </p:nvPr>
        </p:nvGraphicFramePr>
        <p:xfrm>
          <a:off x="1619672" y="2924944"/>
          <a:ext cx="6120680" cy="269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19672" y="5733256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Figura 9: Proporção de mulheres entre 50 e 69 anos que receberam orientação sobre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DSTs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 fatores de risco para câncer de mama,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Jaicós/PI.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195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1091" y="206445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equipe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Capacitação seguindo o protocolo;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Integração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equipe,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Definição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tarefas,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Ampliação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ativa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mulheres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faltosas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51720" y="302628"/>
            <a:ext cx="48245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302628"/>
            <a:ext cx="48245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95536" y="1700808"/>
            <a:ext cx="8280920" cy="42668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para o serviço: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do atendimento as usuárias com citopatológico para câncer de colo de útero e mamografias alteradas.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Ações de promoção e prevenção-que antes não ocorriam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Agendamento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consultas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semanais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_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Domiciliar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mensais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11560" y="1700808"/>
            <a:ext cx="7560840" cy="42668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pt-BR" sz="2400" dirty="0" smtClean="0"/>
              <a:t> Importância para a comunidade: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</a:t>
            </a:r>
            <a:r>
              <a:rPr lang="pt-BR" sz="2400" dirty="0" smtClean="0"/>
              <a:t> na qualidade de atendimento na realização da prevenção de citopatológico de câncer de colo de útero e exame de prevenção  para  câncer de mama.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pt-BR" sz="2400" dirty="0"/>
              <a:t> </a:t>
            </a:r>
            <a:r>
              <a:rPr lang="en-US" sz="2400" dirty="0" smtClean="0"/>
              <a:t>As </a:t>
            </a:r>
            <a:r>
              <a:rPr lang="en-US" sz="2400" dirty="0" err="1" smtClean="0"/>
              <a:t>usuárias</a:t>
            </a:r>
            <a:r>
              <a:rPr lang="en-US" sz="2400" dirty="0" smtClean="0"/>
              <a:t>  </a:t>
            </a:r>
            <a:r>
              <a:rPr lang="en-US" sz="2400" dirty="0" err="1" smtClean="0"/>
              <a:t>demonstram</a:t>
            </a:r>
            <a:r>
              <a:rPr lang="en-US" sz="2400" dirty="0" smtClean="0"/>
              <a:t> </a:t>
            </a:r>
            <a:r>
              <a:rPr lang="en-US" sz="2400" dirty="0" err="1" smtClean="0"/>
              <a:t>satisfação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pois</a:t>
            </a:r>
            <a:r>
              <a:rPr lang="en-US" sz="2400" dirty="0" smtClean="0"/>
              <a:t> agora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acompanhadas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2051720" y="302628"/>
            <a:ext cx="48245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31640" y="302628"/>
            <a:ext cx="604867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844824"/>
            <a:ext cx="7848872" cy="432048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en-US" sz="2400" dirty="0" smtClean="0"/>
              <a:t>  </a:t>
            </a:r>
            <a:r>
              <a:rPr lang="en-US" sz="2800" dirty="0" err="1" smtClean="0"/>
              <a:t>Dificuldades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estar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outro </a:t>
            </a:r>
            <a:r>
              <a:rPr lang="en-US" sz="2800" dirty="0" err="1" smtClean="0"/>
              <a:t>país</a:t>
            </a:r>
            <a:r>
              <a:rPr lang="en-US" sz="2800" dirty="0" smtClean="0"/>
              <a:t>, </a:t>
            </a:r>
            <a:r>
              <a:rPr lang="pt-BR" sz="2800" dirty="0" smtClean="0"/>
              <a:t>com </a:t>
            </a:r>
            <a:r>
              <a:rPr lang="pt-BR" sz="2800" dirty="0"/>
              <a:t>uma língua </a:t>
            </a:r>
            <a:r>
              <a:rPr lang="pt-BR" sz="2800" dirty="0" smtClean="0"/>
              <a:t>diferente, </a:t>
            </a:r>
            <a:r>
              <a:rPr lang="pt-BR" sz="2800" dirty="0"/>
              <a:t>com costumes, cultura, idiossincrasia diferente da nossa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pt-BR" sz="2800" dirty="0"/>
              <a:t>esclarecer casos clínicos  frequentes na pratica diária</a:t>
            </a:r>
            <a:endParaRPr lang="en-US" sz="2800" dirty="0" smtClean="0"/>
          </a:p>
          <a:p>
            <a:pPr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en-US" sz="2800" dirty="0" smtClean="0"/>
              <a:t> </a:t>
            </a:r>
            <a:r>
              <a:rPr lang="en-US" sz="2800" dirty="0" err="1" smtClean="0"/>
              <a:t>Recepção</a:t>
            </a:r>
            <a:r>
              <a:rPr lang="en-US" sz="2800" dirty="0" smtClean="0"/>
              <a:t> da </a:t>
            </a:r>
            <a:r>
              <a:rPr lang="en-US" sz="2800" dirty="0" err="1" smtClean="0"/>
              <a:t>equipe</a:t>
            </a:r>
            <a:r>
              <a:rPr lang="en-US" sz="2800" dirty="0" smtClean="0"/>
              <a:t>, </a:t>
            </a:r>
            <a:r>
              <a:rPr lang="en-US" sz="2800" dirty="0" err="1" smtClean="0"/>
              <a:t>gestores</a:t>
            </a:r>
            <a:r>
              <a:rPr lang="en-US" sz="2800" dirty="0" smtClean="0"/>
              <a:t> e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pt-BR" sz="2800" dirty="0" smtClean="0"/>
              <a:t> Trabalho em equipe. </a:t>
            </a:r>
          </a:p>
          <a:p>
            <a:pPr>
              <a:lnSpc>
                <a:spcPct val="150000"/>
              </a:lnSpc>
              <a:buClr>
                <a:srgbClr val="0033CC"/>
              </a:buClr>
              <a:buFont typeface="Trebuchet MS" panose="020B0603020202020204" pitchFamily="34" charset="0"/>
              <a:buChar char="_"/>
            </a:pPr>
            <a:r>
              <a:rPr lang="pt-BR" sz="2800" dirty="0"/>
              <a:t> O orientador ajudou a esclarecer duvidas que surgiram durante todo o curso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8334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02628"/>
            <a:ext cx="604867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187624" y="1844824"/>
            <a:ext cx="6768752" cy="41227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pt-BR" sz="2600" dirty="0" smtClean="0"/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pt-BR" sz="2800" dirty="0"/>
              <a:t>Também me ajudou a melhorar com a língua e gramatica portuguesa, que dentro de todas foi a mais difícil de todas as metas. </a:t>
            </a:r>
            <a:endParaRPr lang="pt-BR" sz="2800" dirty="0" smtClean="0"/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_"/>
            </a:pPr>
            <a:r>
              <a:rPr lang="en-US" sz="2600" dirty="0" err="1" smtClean="0"/>
              <a:t>Importância</a:t>
            </a:r>
            <a:r>
              <a:rPr lang="en-US" sz="2600" dirty="0" smtClean="0"/>
              <a:t> de </a:t>
            </a:r>
            <a:r>
              <a:rPr lang="en-US" sz="2600" dirty="0" err="1" smtClean="0"/>
              <a:t>ter</a:t>
            </a:r>
            <a:r>
              <a:rPr lang="en-US" sz="2600" dirty="0" smtClean="0"/>
              <a:t> </a:t>
            </a:r>
            <a:r>
              <a:rPr lang="en-US" sz="2600" dirty="0" err="1" smtClean="0"/>
              <a:t>ações</a:t>
            </a:r>
            <a:r>
              <a:rPr lang="en-US" sz="2600" dirty="0" smtClean="0"/>
              <a:t> </a:t>
            </a:r>
            <a:r>
              <a:rPr lang="en-US" sz="2600" dirty="0" err="1" smtClean="0"/>
              <a:t>nos</a:t>
            </a:r>
            <a:r>
              <a:rPr lang="en-US" sz="2600" dirty="0" smtClean="0"/>
              <a:t> 4 </a:t>
            </a:r>
            <a:r>
              <a:rPr lang="en-US" sz="2600" dirty="0" err="1" smtClean="0"/>
              <a:t>eixos</a:t>
            </a:r>
            <a:r>
              <a:rPr lang="en-US" sz="2600" dirty="0" smtClean="0"/>
              <a:t>: </a:t>
            </a:r>
            <a:r>
              <a:rPr lang="pt-BR" sz="2600" dirty="0" smtClean="0"/>
              <a:t>Monitoramento e Avaliação, Qualificação da Prática Clínica, Organização e Gestão do Serviço e Engajamento Público.</a:t>
            </a:r>
            <a:endParaRPr lang="en-US" sz="2600" dirty="0" smtClean="0"/>
          </a:p>
          <a:p>
            <a:pPr marL="45720" indent="0">
              <a:buFont typeface="Georgia" pitchFamily="18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2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3816424" cy="309634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48680"/>
            <a:ext cx="3672954" cy="30963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77" y="3933056"/>
            <a:ext cx="3823699" cy="25202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716016" y="4269866"/>
            <a:ext cx="36729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DC0A69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Obrigada</a:t>
            </a:r>
            <a:endParaRPr lang="pt-B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DC0A69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98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56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51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692696"/>
            <a:ext cx="554461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552" y="2551836"/>
            <a:ext cx="7560840" cy="3347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Jaicós – PI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aproximadamente 18.585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habitantes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(IBGE,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2010).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UBS, todas possuem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ESF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Estadual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—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392" y="394423"/>
            <a:ext cx="1524000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692696"/>
            <a:ext cx="554461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1560" y="2060848"/>
            <a:ext cx="7920880" cy="390676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600" dirty="0" smtClean="0"/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Maria das Mercês de Lima – povoado Croazal</a:t>
            </a:r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População </a:t>
            </a:r>
            <a:r>
              <a:rPr lang="pt-BR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adscrita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2665 usuários </a:t>
            </a:r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Uma Equipe de Saúde da Família: uma médica, um cirurgião-dentista, uma enfermeira, um técnico de higiene bucal, um técnico de enfermagem, um auxiliar de enfermagem, três  Agentes Comunitários de Saúde (ACS), um auxiliar de serviços gerais ou de limpeza e um motorista. </a:t>
            </a:r>
          </a:p>
          <a:p>
            <a:pPr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UBS em reforma.</a:t>
            </a:r>
          </a:p>
          <a:p>
            <a:pPr>
              <a:buFontTx/>
              <a:buChar char="-"/>
            </a:pP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7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03648" y="692696"/>
            <a:ext cx="554461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1521" y="2060848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adastro de mulheres  entre 25 – 64 anos, </a:t>
            </a:r>
            <a:r>
              <a:rPr lang="pt-BR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-intervenção: 253 (dados do SIAB).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de mulheres entre 50 – 69 anos pré- intervenção: 50 (dados SIAB).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dados apresentados pelo SIAB, não correspondem com a realidade.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tínhamos o controle  real de todas as mulheres com exame  de citopatológico de câncer de útero  e câncer de mama feitos  e em dia. 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existia avaliação do risco para câncer de colo de útero e câncer de mama.</a:t>
            </a:r>
          </a:p>
        </p:txBody>
      </p:sp>
    </p:spTree>
    <p:extLst>
      <p:ext uri="{BB962C8B-B14F-4D97-AF65-F5344CB8AC3E}">
        <p14:creationId xmlns:p14="http://schemas.microsoft.com/office/powerpoint/2010/main" val="42927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692696"/>
            <a:ext cx="554461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4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9" y="292494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 e a detecção precoce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câncer de colo de útero e de mama na UBS Maria das Mercês de Lima,  Jaicós/ PI.</a:t>
            </a:r>
          </a:p>
        </p:txBody>
      </p:sp>
    </p:spTree>
    <p:extLst>
      <p:ext uri="{BB962C8B-B14F-4D97-AF65-F5344CB8AC3E}">
        <p14:creationId xmlns:p14="http://schemas.microsoft.com/office/powerpoint/2010/main" val="17265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77197"/>
            <a:ext cx="7632848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523693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de detecção precoce do câncer de colo e do câncer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mama.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das mulheres que realizam detecção precoce de câncer de colo de útero e de mama na unidade de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adesão das mulheres à realização de exame citopatológico de colo de útero e mamografia.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Mapear as mulheres de risco para câncer de colo de útero e de mama.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Promover a saúde das mulheres que realizam detecção precoce de câncer de colo de útero e de mama  na unidade de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302628"/>
            <a:ext cx="48245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685800" indent="-685800">
              <a:buBlip>
                <a:blip r:embed="rId2"/>
              </a:buBlip>
            </a:pP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4800" b="1" dirty="0" smtClean="0">
                <a:solidFill>
                  <a:srgbClr val="363636"/>
                </a:solidFill>
                <a:effectLst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800" b="1" dirty="0">
              <a:solidFill>
                <a:srgbClr val="363636"/>
              </a:solidFill>
              <a:effectLst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1540" y="1340768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Fichas espelhos, planilhas e prontuários eletrônicos.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Arquivo especifico para as fichas espelhos.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Treinamento  da equipe.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Caderno de Atenção Básica n° 13, Controle de cânceres de colo de útero e  da mama, do Ministério de saúde,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Brasília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DF,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2013. 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clinico das mulheres  para realizar exame citopatológico  e oferecer orientações de educação de saúde nas faixas etárias entre 25 e 64 anos.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 clinico das mulheres para realizar exame de mamografias   e oferecer orientações de educação nas faixas etárias entre 50 e 69 anos.</a:t>
            </a:r>
          </a:p>
        </p:txBody>
      </p:sp>
    </p:spTree>
    <p:extLst>
      <p:ext uri="{BB962C8B-B14F-4D97-AF65-F5344CB8AC3E}">
        <p14:creationId xmlns:p14="http://schemas.microsoft.com/office/powerpoint/2010/main" val="10243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0991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Estabelecendo a função de cada membro da equipe na intervenção.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Monitoramento semanal.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Trebuchet MS" panose="020B0603020202020204" pitchFamily="34" charset="0"/>
              <a:buChar char="—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Palestras continuas na UBS e outros espaços da comunidade. </a:t>
            </a:r>
          </a:p>
        </p:txBody>
      </p:sp>
    </p:spTree>
    <p:extLst>
      <p:ext uri="{BB962C8B-B14F-4D97-AF65-F5344CB8AC3E}">
        <p14:creationId xmlns:p14="http://schemas.microsoft.com/office/powerpoint/2010/main" val="9234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628</TotalTime>
  <Words>1710</Words>
  <Application>Microsoft Office PowerPoint</Application>
  <PresentationFormat>Apresentação na tela (4:3)</PresentationFormat>
  <Paragraphs>126</Paragraphs>
  <Slides>29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Integração</vt:lpstr>
      <vt:lpstr>Apresentação do PowerPoint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.....</dc:title>
  <dc:creator>LEYSI</dc:creator>
  <cp:lastModifiedBy>LEYSI</cp:lastModifiedBy>
  <cp:revision>76</cp:revision>
  <dcterms:created xsi:type="dcterms:W3CDTF">2015-08-31T18:29:33Z</dcterms:created>
  <dcterms:modified xsi:type="dcterms:W3CDTF">2015-09-15T20:04:47Z</dcterms:modified>
</cp:coreProperties>
</file>