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312" r:id="rId3"/>
    <p:sldId id="313" r:id="rId4"/>
    <p:sldId id="328" r:id="rId5"/>
    <p:sldId id="314" r:id="rId6"/>
    <p:sldId id="315" r:id="rId7"/>
    <p:sldId id="316" r:id="rId8"/>
    <p:sldId id="267" r:id="rId9"/>
    <p:sldId id="317" r:id="rId10"/>
    <p:sldId id="258" r:id="rId11"/>
    <p:sldId id="319" r:id="rId12"/>
    <p:sldId id="268" r:id="rId13"/>
    <p:sldId id="269" r:id="rId14"/>
    <p:sldId id="320" r:id="rId15"/>
    <p:sldId id="322" r:id="rId16"/>
    <p:sldId id="260" r:id="rId17"/>
    <p:sldId id="274" r:id="rId18"/>
    <p:sldId id="276" r:id="rId19"/>
    <p:sldId id="279" r:id="rId20"/>
    <p:sldId id="282" r:id="rId21"/>
    <p:sldId id="284" r:id="rId22"/>
    <p:sldId id="285" r:id="rId23"/>
    <p:sldId id="286" r:id="rId24"/>
    <p:sldId id="288" r:id="rId25"/>
    <p:sldId id="289" r:id="rId26"/>
    <p:sldId id="308" r:id="rId27"/>
    <p:sldId id="310" r:id="rId28"/>
    <p:sldId id="261" r:id="rId29"/>
    <p:sldId id="291" r:id="rId30"/>
    <p:sldId id="326" r:id="rId31"/>
    <p:sldId id="297" r:id="rId32"/>
    <p:sldId id="298" r:id="rId33"/>
    <p:sldId id="327" r:id="rId34"/>
    <p:sldId id="323" r:id="rId35"/>
    <p:sldId id="262" r:id="rId36"/>
    <p:sldId id="325" r:id="rId37"/>
    <p:sldId id="305" r:id="rId38"/>
    <p:sldId id="306" r:id="rId39"/>
    <p:sldId id="263" r:id="rId40"/>
    <p:sldId id="307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9EDF-0F6A-40D8-B26E-F94CA79656BE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6B40C-4FCB-424A-8BF8-467E5AAEFA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6B40C-4FCB-424A-8BF8-467E5AAEFA28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8771C-3C76-4B5F-8088-F8232CD012E2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02F48-086A-4EA1-AF75-06A9A5E65E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8771C-3C76-4B5F-8088-F8232CD012E2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02F48-086A-4EA1-AF75-06A9A5E65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8771C-3C76-4B5F-8088-F8232CD012E2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02F48-086A-4EA1-AF75-06A9A5E65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8771C-3C76-4B5F-8088-F8232CD012E2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02F48-086A-4EA1-AF75-06A9A5E65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8771C-3C76-4B5F-8088-F8232CD012E2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02F48-086A-4EA1-AF75-06A9A5E65E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8771C-3C76-4B5F-8088-F8232CD012E2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02F48-086A-4EA1-AF75-06A9A5E65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8771C-3C76-4B5F-8088-F8232CD012E2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02F48-086A-4EA1-AF75-06A9A5E65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8771C-3C76-4B5F-8088-F8232CD012E2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02F48-086A-4EA1-AF75-06A9A5E65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8771C-3C76-4B5F-8088-F8232CD012E2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02F48-086A-4EA1-AF75-06A9A5E65E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8771C-3C76-4B5F-8088-F8232CD012E2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02F48-086A-4EA1-AF75-06A9A5E65E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8771C-3C76-4B5F-8088-F8232CD012E2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02F48-086A-4EA1-AF75-06A9A5E65E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E8771C-3C76-4B5F-8088-F8232CD012E2}" type="datetimeFigureOut">
              <a:rPr lang="pt-BR" smtClean="0"/>
              <a:pPr/>
              <a:t>30/05/2013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302F48-086A-4EA1-AF75-06A9A5E65E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32" y="2276872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solidFill>
                  <a:schemeClr val="tx1"/>
                </a:solidFill>
              </a:rPr>
              <a:t>Especialização em Saúde da Família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Prevenção do Câncer de Colo Uterino e de Mama em uma Estratégia de Saúde da Família do município de Estação </a:t>
            </a:r>
            <a:r>
              <a:rPr lang="pt-BR" sz="3100" b="1" smtClean="0"/>
              <a:t>- RS</a:t>
            </a:r>
            <a:r>
              <a:rPr lang="pt-BR" sz="3100" b="1" dirty="0" smtClean="0"/>
              <a:t/>
            </a:r>
            <a:br>
              <a:rPr lang="pt-BR" sz="3100" b="1" dirty="0" smtClean="0"/>
            </a:br>
            <a:endParaRPr lang="pt-BR" sz="31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6237312"/>
            <a:ext cx="7406640" cy="1752600"/>
          </a:xfrm>
        </p:spPr>
        <p:txBody>
          <a:bodyPr/>
          <a:lstStyle/>
          <a:p>
            <a:pPr algn="ctr"/>
            <a:r>
              <a:rPr lang="pt-BR" dirty="0" err="1" smtClean="0"/>
              <a:t>Liamara</a:t>
            </a:r>
            <a:r>
              <a:rPr lang="pt-BR" dirty="0" smtClean="0"/>
              <a:t> </a:t>
            </a:r>
            <a:r>
              <a:rPr lang="pt-BR" dirty="0" err="1" smtClean="0"/>
              <a:t>Bernardon</a:t>
            </a:r>
            <a:r>
              <a:rPr lang="pt-BR" dirty="0" smtClean="0"/>
              <a:t> </a:t>
            </a:r>
            <a:r>
              <a:rPr lang="pt-BR" dirty="0" err="1" smtClean="0"/>
              <a:t>Morillos</a:t>
            </a:r>
            <a:endParaRPr lang="pt-BR" dirty="0"/>
          </a:p>
        </p:txBody>
      </p:sp>
      <p:pic>
        <p:nvPicPr>
          <p:cNvPr id="7170" name="Picture 2" descr="http://www.cabo.pe.gov.br/wp_saude/wp-content/uploads/2013/03/SAUDE-DA-MULHER_LOGO-470x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56992"/>
            <a:ext cx="4476750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1143000"/>
          </a:xfrm>
        </p:spPr>
        <p:txBody>
          <a:bodyPr/>
          <a:lstStyle/>
          <a:p>
            <a:pPr algn="ctr"/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156" y="1071546"/>
            <a:ext cx="8790844" cy="5786454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Geral: </a:t>
            </a:r>
            <a:r>
              <a:rPr lang="pt-BR" u="sng" dirty="0" smtClean="0"/>
              <a:t>Melhorar a detecção de câncer de colo de útero e de mama na UBS.</a:t>
            </a:r>
          </a:p>
        </p:txBody>
      </p:sp>
      <p:pic>
        <p:nvPicPr>
          <p:cNvPr id="61442" name="Picture 2" descr="http://4.bp.blogspot.com/-4_StwUdnEe0/UOdu1NYi-rI/AAAAAAAAA_s/887LzDlpgCc/s1600/cancer-de-ma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80928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0"/>
            <a:ext cx="7498080" cy="1143000"/>
          </a:xfrm>
        </p:spPr>
        <p:txBody>
          <a:bodyPr/>
          <a:lstStyle/>
          <a:p>
            <a:pPr algn="ctr"/>
            <a:r>
              <a:rPr lang="pt-BR" b="1" dirty="0" smtClean="0"/>
              <a:t>Metas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204864"/>
            <a:ext cx="7498080" cy="48006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400" dirty="0" smtClean="0"/>
              <a:t>Ampliar a cobertura de detecção precoce do câncer de colo e do câncer de mama para 90%.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Aplicar a periodicidade do rastreamento a 100% das mulheres que realizarem acompanhamento na UBS para o câncer de colo e câncer de mama.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Captar todas as mulheres da área de cobertura que nunca realizaram preventivo para câncer de colo uterino e mamografia.</a:t>
            </a:r>
          </a:p>
          <a:p>
            <a:pPr lvl="0" algn="just">
              <a:lnSpc>
                <a:spcPct val="150000"/>
              </a:lnSpc>
            </a:pPr>
            <a:endParaRPr lang="pt-BR" sz="2400" dirty="0" smtClean="0"/>
          </a:p>
          <a:p>
            <a:pPr algn="just">
              <a:lnSpc>
                <a:spcPct val="150000"/>
              </a:lnSpc>
            </a:pP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755576" y="980728"/>
            <a:ext cx="396044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Câncer de colo uterino</a:t>
            </a:r>
          </a:p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Mulheres de 25 a 64 anos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004048" y="980728"/>
            <a:ext cx="396044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Câncer de mama</a:t>
            </a:r>
          </a:p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Mulheres de 50 a 69 anos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755576" y="476672"/>
            <a:ext cx="7499350" cy="5256584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pt-BR" sz="3000" dirty="0" smtClean="0"/>
              <a:t>Buscar 100% das mulheres faltosas à realização dos exames conforme periodicidade recomendada</a:t>
            </a:r>
            <a:r>
              <a:rPr lang="pt-BR" sz="3000" b="1" dirty="0" smtClean="0"/>
              <a:t>.</a:t>
            </a:r>
          </a:p>
          <a:p>
            <a:pPr lvl="0" algn="just">
              <a:lnSpc>
                <a:spcPct val="160000"/>
              </a:lnSpc>
            </a:pP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Implementar o Programa de prevenção do câncer de colo uterino e de mama na UBS.</a:t>
            </a:r>
          </a:p>
          <a:p>
            <a:pPr algn="just">
              <a:lnSpc>
                <a:spcPct val="160000"/>
              </a:lnSpc>
            </a:pPr>
            <a:r>
              <a:rPr lang="pt-BR" sz="3000" dirty="0" smtClean="0"/>
              <a:t>Capacitar 100% dos profissionais para a prevenção do câncer de colo de útero e do câncer de mama.</a:t>
            </a:r>
          </a:p>
          <a:p>
            <a:pPr lvl="0" algn="just">
              <a:lnSpc>
                <a:spcPct val="160000"/>
              </a:lnSpc>
            </a:pPr>
            <a:endParaRPr lang="pt-BR" sz="30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88937" y="548680"/>
            <a:ext cx="8287519" cy="594995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800" dirty="0" smtClean="0"/>
              <a:t>Aumentar a coleta de amostras satisfatórias do CP de colo uterino em 100%.</a:t>
            </a:r>
          </a:p>
          <a:p>
            <a:pPr lvl="0"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Facilitar o acesso das mulheres ao resultado do CP de colo de útero e da mamografia.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Garantir a adoção de condutas terapêuticas conforme fluxogramas adotados pela UBS para 100% das mulheres.</a:t>
            </a:r>
          </a:p>
          <a:p>
            <a:pPr lvl="0" algn="just">
              <a:lnSpc>
                <a:spcPct val="150000"/>
              </a:lnSpc>
            </a:pPr>
            <a:endParaRPr lang="pt-BR" sz="28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259632" y="620688"/>
            <a:ext cx="7499350" cy="516064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pt-BR" sz="2800" dirty="0" smtClean="0"/>
              <a:t>Garantir referência e </a:t>
            </a:r>
            <a:r>
              <a:rPr lang="pt-BR" sz="2800" dirty="0" err="1" smtClean="0"/>
              <a:t>contra-referência</a:t>
            </a:r>
            <a:r>
              <a:rPr lang="pt-BR" sz="2800" dirty="0" smtClean="0"/>
              <a:t> para 100% das mulheres com exame CP alterado e mamografia alterada.</a:t>
            </a:r>
          </a:p>
          <a:p>
            <a:pPr lvl="0"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Manter registro da coleta de CP de colo uterino e realização da mamografia nas fichas-espelho e registro específico.</a:t>
            </a:r>
          </a:p>
          <a:p>
            <a:pPr lvl="0" algn="just">
              <a:lnSpc>
                <a:spcPct val="150000"/>
              </a:lnSpc>
            </a:pPr>
            <a:r>
              <a:rPr lang="pt-BR" sz="2800" dirty="0" smtClean="0"/>
              <a:t>Realizar avaliação de risco em 100% das mulheres nas faixas </a:t>
            </a:r>
            <a:r>
              <a:rPr lang="pt-BR" sz="2800" dirty="0" err="1" smtClean="0"/>
              <a:t>etárias-alvo</a:t>
            </a:r>
            <a:r>
              <a:rPr lang="pt-BR" sz="2800" dirty="0" smtClean="0"/>
              <a:t>.</a:t>
            </a:r>
          </a:p>
          <a:p>
            <a:pPr lvl="0" algn="just">
              <a:buNone/>
            </a:pPr>
            <a:endParaRPr lang="pt-BR" sz="2800" dirty="0" smtClean="0"/>
          </a:p>
          <a:p>
            <a:pPr lvl="0" algn="just">
              <a:lnSpc>
                <a:spcPct val="150000"/>
              </a:lnSpc>
            </a:pPr>
            <a:endParaRPr lang="pt-BR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83568" y="332656"/>
            <a:ext cx="7931398" cy="65253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pt-BR" sz="3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pt-BR" sz="3300" dirty="0" smtClean="0"/>
              <a:t>Orientar 100% das mulheres cadastradas sobre doenças sexualmente transmissíveis (DST) e fatores de risco para câncer de colo uterino e mama.</a:t>
            </a:r>
          </a:p>
          <a:p>
            <a:pPr algn="just">
              <a:lnSpc>
                <a:spcPct val="150000"/>
              </a:lnSpc>
            </a:pPr>
            <a:r>
              <a:rPr lang="pt-BR" sz="3300" dirty="0" smtClean="0">
                <a:solidFill>
                  <a:schemeClr val="accent3">
                    <a:lumMod val="75000"/>
                  </a:schemeClr>
                </a:solidFill>
              </a:rPr>
              <a:t>Realizar ações de promoção à saúde e prevenção de doenças a 100% das famílias das mulheres acompanhadas na UBS para a prevenção do câncer de colo de útero e de mama.</a:t>
            </a:r>
          </a:p>
          <a:p>
            <a:pPr lvl="0" algn="just">
              <a:lnSpc>
                <a:spcPct val="150000"/>
              </a:lnSpc>
            </a:pPr>
            <a:r>
              <a:rPr lang="pt-BR" sz="3300" dirty="0" smtClean="0"/>
              <a:t>Avaliar a situação de risco e vulnerabilidade das famílias das mulheres.</a:t>
            </a:r>
          </a:p>
          <a:p>
            <a:endParaRPr lang="pt-BR" sz="3300" dirty="0" smtClean="0"/>
          </a:p>
          <a:p>
            <a:pPr lvl="0" algn="just">
              <a:lnSpc>
                <a:spcPct val="150000"/>
              </a:lnSpc>
            </a:pPr>
            <a:endParaRPr lang="pt-BR" sz="28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447800"/>
            <a:ext cx="8322128" cy="4800600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/>
              <a:t>1. Para ampliar a cobertura de detecção precoce do câncer de colo uterino e do câncer de mama foram desenvolvidas as seguintes ações:</a:t>
            </a:r>
          </a:p>
          <a:p>
            <a:pPr>
              <a:buNone/>
            </a:pPr>
            <a:endParaRPr lang="pt-BR" sz="3000" dirty="0" smtClean="0"/>
          </a:p>
          <a:p>
            <a:pPr lvl="1" algn="just"/>
            <a:r>
              <a:rPr lang="pt-BR" sz="2600" i="1" dirty="0" smtClean="0"/>
              <a:t>Capacitamos novamente à equipe de saúde sobre ...</a:t>
            </a:r>
          </a:p>
          <a:p>
            <a:pPr lvl="1" algn="just">
              <a:buNone/>
            </a:pPr>
            <a:endParaRPr lang="pt-BR" sz="2600" i="1" dirty="0" smtClean="0"/>
          </a:p>
          <a:p>
            <a:pPr lvl="1" algn="just"/>
            <a:r>
              <a:rPr lang="pt-BR" sz="2600" i="1" dirty="0" smtClean="0"/>
              <a:t>As </a:t>
            </a:r>
            <a:r>
              <a:rPr lang="pt-BR" sz="2600" i="1" dirty="0" err="1" smtClean="0"/>
              <a:t>ACSs</a:t>
            </a:r>
            <a:r>
              <a:rPr lang="pt-BR" sz="2600" i="1" dirty="0" smtClean="0"/>
              <a:t> convidaram as mulheres e agendaram os exames preventivos durante as </a:t>
            </a:r>
            <a:r>
              <a:rPr lang="pt-BR" sz="2600" i="1" dirty="0" err="1" smtClean="0"/>
              <a:t>VDs</a:t>
            </a:r>
            <a:r>
              <a:rPr lang="pt-BR" sz="2600" i="1" dirty="0" smtClean="0"/>
              <a:t>...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187624" y="1052736"/>
            <a:ext cx="7499350" cy="5184576"/>
          </a:xfrm>
        </p:spPr>
        <p:txBody>
          <a:bodyPr>
            <a:normAutofit/>
          </a:bodyPr>
          <a:lstStyle/>
          <a:p>
            <a:pPr marL="365760" lvl="1" indent="-283464" algn="just">
              <a:spcBef>
                <a:spcPts val="600"/>
              </a:spcBef>
              <a:buSzPct val="80000"/>
              <a:buNone/>
            </a:pPr>
            <a:endParaRPr lang="pt-BR" sz="3300" i="1" dirty="0" smtClean="0"/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pt-BR" i="1" dirty="0" smtClean="0"/>
              <a:t>Os exames preventivos também foram agendados no momento em que a mulher chegou espontaneamente até a UBS, após o acolhimento e esclarecimento da necessidade de realizar os exames preventivos.</a:t>
            </a:r>
          </a:p>
          <a:p>
            <a:endParaRPr lang="pt-BR" sz="33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27584" y="764704"/>
            <a:ext cx="7859390" cy="6093296"/>
          </a:xfrm>
        </p:spPr>
        <p:txBody>
          <a:bodyPr>
            <a:normAutofit/>
          </a:bodyPr>
          <a:lstStyle/>
          <a:p>
            <a:pPr lvl="0" algn="just"/>
            <a:r>
              <a:rPr lang="pt-BR" sz="3000" b="1" dirty="0" smtClean="0"/>
              <a:t>2. Para melhorar a adesão das mulheres à realização de CP de colo uterino e mamografia foram desenvolvidas as seguintes ações:</a:t>
            </a:r>
          </a:p>
          <a:p>
            <a:pPr algn="just"/>
            <a:r>
              <a:rPr lang="pt-BR" sz="4000" dirty="0" smtClean="0"/>
              <a:t> </a:t>
            </a:r>
            <a:r>
              <a:rPr lang="pt-BR" sz="2600" i="1" dirty="0" smtClean="0"/>
              <a:t>Promoção de orientações específicas de forma verbal e através de folhetos educativos...</a:t>
            </a:r>
          </a:p>
          <a:p>
            <a:pPr lvl="1" algn="just"/>
            <a:endParaRPr lang="pt-BR" sz="2600" i="1" dirty="0" smtClean="0"/>
          </a:p>
          <a:p>
            <a:pPr lvl="1" algn="just"/>
            <a:r>
              <a:rPr lang="pt-BR" sz="2600" i="1" dirty="0" smtClean="0"/>
              <a:t>Garantido através de acordo com o gestor de saúde:</a:t>
            </a:r>
          </a:p>
          <a:p>
            <a:pPr lvl="1" algn="just"/>
            <a:endParaRPr lang="pt-BR" sz="2400" i="1" dirty="0" smtClean="0"/>
          </a:p>
          <a:p>
            <a:pPr>
              <a:buNone/>
            </a:pP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1691680" y="5301208"/>
            <a:ext cx="30243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Mamografia</a:t>
            </a:r>
          </a:p>
          <a:p>
            <a:pPr algn="ctr"/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(prazo razoável)</a:t>
            </a:r>
            <a:endParaRPr lang="pt-BR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148064" y="5301208"/>
            <a:ext cx="3456384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Encaminhamentos para </a:t>
            </a:r>
          </a:p>
          <a:p>
            <a:pPr algn="ctr"/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CP alterados</a:t>
            </a:r>
            <a:endParaRPr lang="pt-BR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Seta para baixo 5"/>
          <p:cNvSpPr/>
          <p:nvPr/>
        </p:nvSpPr>
        <p:spPr>
          <a:xfrm flipH="1">
            <a:off x="3000364" y="4643446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 flipH="1">
            <a:off x="6189354" y="4643446"/>
            <a:ext cx="24003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43608" y="836712"/>
            <a:ext cx="7499350" cy="48006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pt-BR" sz="3000" b="1" dirty="0" smtClean="0"/>
              <a:t>3. Para melhorar a qualidade do atendimento das mulheres que realizam detecção precoce de câncer de colo útero e de mama na UBS foram desenvolvidas as seguintes ações:</a:t>
            </a:r>
          </a:p>
          <a:p>
            <a:pPr algn="just">
              <a:buNone/>
            </a:pPr>
            <a:endParaRPr lang="pt-BR" sz="2800" dirty="0" smtClean="0"/>
          </a:p>
          <a:p>
            <a:pPr lvl="1" algn="just"/>
            <a:r>
              <a:rPr lang="pt-BR" i="1" dirty="0" smtClean="0"/>
              <a:t>Feito o acolhimento na chegada da mulher à UBS por toda a equipe de saúde.</a:t>
            </a:r>
          </a:p>
          <a:p>
            <a:pPr lvl="1" algn="just">
              <a:buNone/>
            </a:pPr>
            <a:endParaRPr lang="pt-BR" i="1" dirty="0" smtClean="0"/>
          </a:p>
          <a:p>
            <a:pPr lvl="1" algn="just"/>
            <a:r>
              <a:rPr lang="pt-BR" i="1" dirty="0" smtClean="0"/>
              <a:t>Agendamento de horários para que ela não tivesse que ficar muito tempo aguardando para ser atendida.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99592" y="332656"/>
            <a:ext cx="749935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</a:rPr>
              <a:t>Estimativas da OMS</a:t>
            </a:r>
            <a:endParaRPr lang="pt-B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42844" y="1785926"/>
            <a:ext cx="4320480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</a:rPr>
              <a:t>1.050.000 casos novos de câncer de mama/ano no mundo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tx1"/>
                </a:solidFill>
              </a:rPr>
              <a:t>Câncer mais comum entre as mulheres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43438" y="1785926"/>
            <a:ext cx="4284538" cy="2723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</a:rPr>
              <a:t>471 mil casos novos de câncer de colo uterino/ano no mundo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tx1"/>
                </a:solidFill>
              </a:rPr>
              <a:t>2º tipo de câncer mais comum entre as mulheres</a:t>
            </a:r>
            <a:endParaRPr lang="pt-BR" sz="2400" b="1" dirty="0">
              <a:solidFill>
                <a:schemeClr val="tx1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4067944" y="83671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ta para baixo 10"/>
          <p:cNvSpPr/>
          <p:nvPr/>
        </p:nvSpPr>
        <p:spPr>
          <a:xfrm>
            <a:off x="2500298" y="1071546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baixo 11"/>
          <p:cNvSpPr/>
          <p:nvPr/>
        </p:nvSpPr>
        <p:spPr>
          <a:xfrm>
            <a:off x="6072198" y="1000108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619672" y="5157192"/>
            <a:ext cx="5968813" cy="1309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Quase 80% deles ocorrem em países </a:t>
            </a:r>
          </a:p>
          <a:p>
            <a:pPr algn="ctr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em desenvolvimento.</a:t>
            </a:r>
            <a:endParaRPr lang="pt-B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115616" y="1412776"/>
            <a:ext cx="7499350" cy="4800600"/>
          </a:xfrm>
        </p:spPr>
        <p:txBody>
          <a:bodyPr>
            <a:normAutofit fontScale="92500" lnSpcReduction="10000"/>
          </a:bodyPr>
          <a:lstStyle/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pt-BR" sz="2600" i="1" dirty="0" smtClean="0"/>
              <a:t>No momento da realização dos exames estivemos atentos para as queixas da mulher e possíveis alterações detectadas.</a:t>
            </a:r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endParaRPr lang="pt-BR" sz="2600" i="1" dirty="0" smtClean="0"/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pt-BR" sz="2600" i="1" dirty="0" smtClean="0"/>
              <a:t>Dedicamos um tempo maior para a realização dos exames para que a mulher se sentisse segura e acolhida, conversando sobre as suas dúvidas e necessidades.</a:t>
            </a:r>
          </a:p>
          <a:p>
            <a:pPr marL="365760" lvl="1" indent="-283464" algn="just">
              <a:spcBef>
                <a:spcPts val="600"/>
              </a:spcBef>
              <a:buSzPct val="80000"/>
              <a:buNone/>
            </a:pPr>
            <a:endParaRPr lang="pt-BR" sz="2600" i="1" dirty="0" smtClean="0"/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pt-BR" sz="2600" i="1" dirty="0" smtClean="0"/>
              <a:t>Mantivemos uma escuta ativa e simpática para detectar possíveis conflitos que envolvessem a mulher para poder ajudá-la nas suas necessidades íntimas.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187624" y="908720"/>
            <a:ext cx="7499350" cy="4800600"/>
          </a:xfrm>
        </p:spPr>
        <p:txBody>
          <a:bodyPr>
            <a:normAutofit/>
          </a:bodyPr>
          <a:lstStyle/>
          <a:p>
            <a:pPr lvl="0" algn="just"/>
            <a:r>
              <a:rPr lang="pt-BR" sz="3000" b="1" dirty="0" smtClean="0"/>
              <a:t>4. Para melhorar registros das informações foram desenvolvidas as seguintes ações:</a:t>
            </a:r>
          </a:p>
          <a:p>
            <a:pPr algn="just"/>
            <a:endParaRPr lang="pt-BR" sz="2800" dirty="0" smtClean="0"/>
          </a:p>
          <a:p>
            <a:pPr lvl="1" algn="just"/>
            <a:r>
              <a:rPr lang="pt-BR" sz="2600" i="1" dirty="0" smtClean="0"/>
              <a:t>Atualizamos o cadastro das mulheres no SIAB.</a:t>
            </a:r>
          </a:p>
          <a:p>
            <a:pPr lvl="1" algn="just">
              <a:buNone/>
            </a:pPr>
            <a:endParaRPr lang="pt-BR" sz="2600" i="1" dirty="0" smtClean="0"/>
          </a:p>
          <a:p>
            <a:pPr lvl="1" algn="just"/>
            <a:r>
              <a:rPr lang="pt-BR" sz="2600" i="1" dirty="0" smtClean="0"/>
              <a:t>Fizemos o registro dos exames realizados ...</a:t>
            </a:r>
          </a:p>
          <a:p>
            <a:pPr>
              <a:buNone/>
            </a:pPr>
            <a:endParaRPr lang="pt-BR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115616" y="980728"/>
            <a:ext cx="7499350" cy="4800600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sz="2800" b="1" dirty="0" smtClean="0"/>
              <a:t>5. Para mapear as mulheres de risco para câncer de colo de útero e de mama foram desenvolvidas as seguintes ações:</a:t>
            </a:r>
          </a:p>
          <a:p>
            <a:pPr algn="just">
              <a:buNone/>
            </a:pPr>
            <a:endParaRPr lang="pt-BR" sz="2800" dirty="0" smtClean="0"/>
          </a:p>
          <a:p>
            <a:pPr lvl="1" algn="just"/>
            <a:r>
              <a:rPr lang="pt-BR" sz="2400" i="1" dirty="0" smtClean="0"/>
              <a:t>No momento que a mulher chegou à UBS, mantivemos um cadastro atualizado, assim como durante as </a:t>
            </a:r>
            <a:r>
              <a:rPr lang="pt-BR" sz="2400" i="1" dirty="0" err="1" smtClean="0"/>
              <a:t>VDs</a:t>
            </a:r>
            <a:r>
              <a:rPr lang="pt-BR" sz="2400" i="1" dirty="0" smtClean="0"/>
              <a:t> das </a:t>
            </a:r>
            <a:r>
              <a:rPr lang="pt-BR" sz="2400" i="1" dirty="0" err="1" smtClean="0"/>
              <a:t>ACSs</a:t>
            </a:r>
            <a:r>
              <a:rPr lang="pt-BR" sz="2400" i="1" dirty="0" smtClean="0"/>
              <a:t>.</a:t>
            </a:r>
          </a:p>
          <a:p>
            <a:pPr lvl="1" algn="just">
              <a:buNone/>
            </a:pPr>
            <a:endParaRPr lang="pt-BR" sz="2400" i="1" dirty="0" smtClean="0"/>
          </a:p>
          <a:p>
            <a:pPr lvl="1" algn="just"/>
            <a:r>
              <a:rPr lang="pt-BR" sz="2400" i="1" dirty="0" smtClean="0"/>
              <a:t>O responsável pelo encaminhamento e recebimento dos resultados de exames na UBS esteve atento aos resultados dos exames preventivos...</a:t>
            </a:r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43608" y="1340768"/>
            <a:ext cx="7499350" cy="5112568"/>
          </a:xfrm>
        </p:spPr>
        <p:txBody>
          <a:bodyPr>
            <a:normAutofit/>
          </a:bodyPr>
          <a:lstStyle/>
          <a:p>
            <a:pPr marL="365760" lvl="1" indent="-283464" algn="just">
              <a:spcBef>
                <a:spcPts val="600"/>
              </a:spcBef>
              <a:buSzPct val="80000"/>
              <a:buNone/>
            </a:pPr>
            <a:endParaRPr lang="pt-BR" sz="3000" i="1" dirty="0" smtClean="0"/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pt-BR" sz="2600" i="1" dirty="0" smtClean="0"/>
              <a:t>O contato com as mulheres que tiveram resultados alterados foram feitos através ...</a:t>
            </a:r>
          </a:p>
          <a:p>
            <a:pPr marL="365760" lvl="1" indent="-283464" algn="just">
              <a:spcBef>
                <a:spcPts val="600"/>
              </a:spcBef>
              <a:buSzPct val="80000"/>
              <a:buNone/>
            </a:pPr>
            <a:endParaRPr lang="pt-BR" sz="2600" i="1" dirty="0" smtClean="0"/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pt-BR" sz="2600" i="1" dirty="0" smtClean="0"/>
              <a:t>Sempre que a mulher veio em busca do resultado do exame, aproveitamos para ...</a:t>
            </a:r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endParaRPr lang="pt-BR" sz="2600" i="1" dirty="0" smtClean="0"/>
          </a:p>
          <a:p>
            <a:pPr algn="just"/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187624" y="980728"/>
            <a:ext cx="7499350" cy="4800600"/>
          </a:xfrm>
        </p:spPr>
        <p:txBody>
          <a:bodyPr/>
          <a:lstStyle/>
          <a:p>
            <a:pPr lvl="0" algn="just"/>
            <a:r>
              <a:rPr lang="pt-BR" sz="2800" b="1" dirty="0" smtClean="0"/>
              <a:t>6. Para a promoção da saúde foram desenvolvidas as seguintes ações:</a:t>
            </a:r>
          </a:p>
          <a:p>
            <a:pPr algn="just">
              <a:buNone/>
            </a:pPr>
            <a:endParaRPr lang="pt-BR" sz="2800" dirty="0" smtClean="0"/>
          </a:p>
          <a:p>
            <a:pPr lvl="1" algn="just"/>
            <a:r>
              <a:rPr lang="pt-BR" i="1" dirty="0" smtClean="0"/>
              <a:t>Orientações verbais e através de folhetos educativos no momento da realização dos exames, nas </a:t>
            </a:r>
            <a:r>
              <a:rPr lang="pt-BR" i="1" dirty="0" err="1" smtClean="0"/>
              <a:t>VDs</a:t>
            </a:r>
            <a:r>
              <a:rPr lang="pt-BR" i="1" dirty="0" smtClean="0"/>
              <a:t> e também nos grupos que foram feitos na comunidade, além dos grupos de caminhada, de gestantes e de relax, por toda a equipe de saúde.</a:t>
            </a:r>
          </a:p>
          <a:p>
            <a:pPr algn="just"/>
            <a:endParaRPr lang="pt-B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115616" y="1052736"/>
            <a:ext cx="7499350" cy="4800600"/>
          </a:xfrm>
        </p:spPr>
        <p:txBody>
          <a:bodyPr>
            <a:normAutofit/>
          </a:bodyPr>
          <a:lstStyle/>
          <a:p>
            <a:pPr lvl="0" algn="just"/>
            <a:r>
              <a:rPr lang="pt-BR" sz="2800" b="1" dirty="0" smtClean="0"/>
              <a:t>7. Para realizar ações de promoção à saúde e prevenção de doenças nas famílias das mulheres foram desenvolvidas as seguintes ações:</a:t>
            </a:r>
          </a:p>
          <a:p>
            <a:pPr algn="just">
              <a:buNone/>
            </a:pPr>
            <a:endParaRPr lang="pt-BR" sz="3000" dirty="0" smtClean="0"/>
          </a:p>
          <a:p>
            <a:pPr lvl="1" algn="just"/>
            <a:r>
              <a:rPr lang="pt-BR" i="1" dirty="0" smtClean="0"/>
              <a:t>Orientações verbais e através de folhetos educativos nas </a:t>
            </a:r>
            <a:r>
              <a:rPr lang="pt-BR" i="1" dirty="0" err="1" smtClean="0"/>
              <a:t>VDs</a:t>
            </a:r>
            <a:r>
              <a:rPr lang="pt-BR" i="1" dirty="0" smtClean="0"/>
              <a:t>, nos grupos que foram feitos na comunidade, além dos grupos de caminhada, de gestantes e de relax, por toda a equipe de saúde.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Logística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1340768"/>
            <a:ext cx="8290778" cy="57332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Adotamos o protocolo do MS/06.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Utilizamos o prontuário clínico da mulher e implementamos as fichas-espelhos.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Listagem de todas as mulheres pelas </a:t>
            </a:r>
            <a:r>
              <a:rPr lang="pt-BR" sz="2800" dirty="0" err="1" smtClean="0"/>
              <a:t>ACSs</a:t>
            </a:r>
            <a:r>
              <a:rPr lang="pt-BR" sz="2800" dirty="0" smtClean="0"/>
              <a:t> por </a:t>
            </a:r>
            <a:r>
              <a:rPr lang="pt-BR" sz="2800" dirty="0" err="1" smtClean="0"/>
              <a:t>micro-área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Revisão nos prontuários clínicos.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Capacitação da equipe de saúde.</a:t>
            </a:r>
          </a:p>
          <a:p>
            <a:pPr algn="just">
              <a:lnSpc>
                <a:spcPct val="120000"/>
              </a:lnSpc>
            </a:pPr>
            <a:endParaRPr lang="pt-BR" sz="2800" dirty="0" smtClean="0"/>
          </a:p>
          <a:p>
            <a:pPr algn="just">
              <a:lnSpc>
                <a:spcPct val="120000"/>
              </a:lnSpc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71538" y="-214338"/>
            <a:ext cx="9144000" cy="707233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Mapeamento das mulheres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Registro das informações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Atualização de dados no SIAB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Agendamento dos exames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Distribuição de folhetos informativos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Reunião com o gestor de saúde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Acolhimento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Agendamento de horários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Escuta ativa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Monitoramento das ações programadas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Reunião semanal da ESF.</a:t>
            </a:r>
          </a:p>
          <a:p>
            <a:pPr algn="just">
              <a:lnSpc>
                <a:spcPct val="150000"/>
              </a:lnSpc>
            </a:pPr>
            <a:endParaRPr 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7498080" cy="1143000"/>
          </a:xfrm>
        </p:spPr>
        <p:txBody>
          <a:bodyPr/>
          <a:lstStyle/>
          <a:p>
            <a:pPr algn="ctr"/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836712"/>
            <a:ext cx="8394136" cy="5544616"/>
          </a:xfrm>
        </p:spPr>
        <p:txBody>
          <a:bodyPr>
            <a:normAutofit/>
          </a:bodyPr>
          <a:lstStyle/>
          <a:p>
            <a:pPr lvl="0" algn="ctr"/>
            <a:r>
              <a:rPr lang="pt-BR" sz="2600" b="1" dirty="0" smtClean="0"/>
              <a:t>Colo uterino - Mulheres de 25 a 64 anos de idade </a:t>
            </a:r>
          </a:p>
          <a:p>
            <a:pPr lvl="0" algn="ctr">
              <a:buNone/>
            </a:pPr>
            <a:r>
              <a:rPr lang="pt-BR" sz="2600" b="1" dirty="0" smtClean="0">
                <a:solidFill>
                  <a:schemeClr val="accent3">
                    <a:lumMod val="75000"/>
                  </a:schemeClr>
                </a:solidFill>
              </a:rPr>
              <a:t>Objetivo = 90% para essas metas</a:t>
            </a:r>
          </a:p>
          <a:p>
            <a:pPr lvl="0" algn="ctr">
              <a:buNone/>
            </a:pPr>
            <a:endParaRPr lang="pt-BR" sz="2600" b="1" dirty="0" smtClean="0"/>
          </a:p>
          <a:p>
            <a:pPr lvl="0" algn="just"/>
            <a:r>
              <a:rPr lang="pt-BR" sz="2400" dirty="0" smtClean="0"/>
              <a:t>Residentes na área de cobertura da ESF com realização do CP do colo de útero na UBS.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	Meta alcançada = 100%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 smtClean="0"/>
              <a:t>Com CP para câncer de colo uterino em dia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	Meta alcançada = 82,6%</a:t>
            </a:r>
          </a:p>
          <a:p>
            <a:pPr algn="just">
              <a:lnSpc>
                <a:spcPct val="150000"/>
              </a:lnSpc>
              <a:buNone/>
            </a:pPr>
            <a:endParaRPr lang="pt-BR" sz="28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27584" y="0"/>
            <a:ext cx="7715374" cy="652534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2600" b="1" dirty="0" smtClean="0">
                <a:solidFill>
                  <a:schemeClr val="accent3">
                    <a:lumMod val="75000"/>
                  </a:schemeClr>
                </a:solidFill>
              </a:rPr>
              <a:t>Objetivos = 100% para essas metas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 smtClean="0"/>
              <a:t>Com registro do resultado do último CP na ficha-espelho ou prontuário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	Meta alcançada = 82,6%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Com resultados de CP com amostras satisfatórias</a:t>
            </a: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  Meta alcançada = 100%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 smtClean="0"/>
              <a:t>Com encaminhamentos conforme fluxograma de resultados de CP do de acordo com o protocolo/MS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	Meta alcançada = 100%</a:t>
            </a:r>
          </a:p>
          <a:p>
            <a:endParaRPr lang="pt-B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51720" y="404664"/>
            <a:ext cx="5202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</a:rPr>
              <a:t>Estimativas do INCA</a:t>
            </a:r>
            <a:endParaRPr lang="pt-B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395536" y="1844824"/>
            <a:ext cx="4176464" cy="28803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tx1"/>
                </a:solidFill>
              </a:rPr>
              <a:t>Ano de 2006/Brasil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</a:rPr>
              <a:t>48.930 casos novos para câncer de mama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</a:rPr>
              <a:t>19.260 casos novos para câncer de colo uterino</a:t>
            </a: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4716016" y="1844824"/>
            <a:ext cx="4176464" cy="28083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tx1"/>
                </a:solidFill>
              </a:rPr>
              <a:t>Ano de 2012/Brasil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</a:rPr>
              <a:t>53 mil casos novos para câncer de mama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</a:rPr>
              <a:t>18 mil casos novos para câncer de colo uterino</a:t>
            </a:r>
          </a:p>
          <a:p>
            <a:pPr algn="ctr">
              <a:lnSpc>
                <a:spcPct val="150000"/>
              </a:lnSpc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ctr"/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2915816" y="1052736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5940152" y="1052736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755576" y="4906504"/>
            <a:ext cx="7765267" cy="195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chemeClr val="accent3">
                    <a:lumMod val="75000"/>
                  </a:schemeClr>
                </a:solidFill>
              </a:rPr>
              <a:t>No Rio Grande do Sul para o ano de 2012: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4.610 casos novos para câncer de mama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850 casos novos para câncer de colo uterino.</a:t>
            </a:r>
            <a:endParaRPr lang="pt-B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332656"/>
            <a:ext cx="8280920" cy="6768752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600" dirty="0" smtClean="0"/>
              <a:t>Com avaliação de risco para câncer de colo uterino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t-BR" sz="2600" dirty="0" smtClean="0"/>
              <a:t>	</a:t>
            </a:r>
            <a:r>
              <a:rPr lang="pt-BR" sz="2600" dirty="0" smtClean="0">
                <a:solidFill>
                  <a:schemeClr val="accent3">
                    <a:lumMod val="75000"/>
                  </a:schemeClr>
                </a:solidFill>
              </a:rPr>
              <a:t>Meta alcançada = 82,6%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Com orientações sobre </a:t>
            </a:r>
            <a:r>
              <a:rPr lang="pt-BR" sz="2600" dirty="0" err="1" smtClean="0"/>
              <a:t>DSTs</a:t>
            </a:r>
            <a:r>
              <a:rPr lang="pt-BR" sz="2600" dirty="0" smtClean="0"/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600" dirty="0" smtClean="0">
                <a:solidFill>
                  <a:schemeClr val="accent3">
                    <a:lumMod val="75000"/>
                  </a:schemeClr>
                </a:solidFill>
              </a:rPr>
              <a:t>	Meta alcançada = 82,6%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Com orientações sobre fatores de risco para câncer de colo uterino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600" dirty="0" smtClean="0"/>
              <a:t>	</a:t>
            </a:r>
            <a:r>
              <a:rPr lang="pt-BR" sz="2600" dirty="0" smtClean="0">
                <a:solidFill>
                  <a:schemeClr val="accent3">
                    <a:lumMod val="75000"/>
                  </a:schemeClr>
                </a:solidFill>
              </a:rPr>
              <a:t>Meta alcançada = 82,6%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Que receberam orientação quanto à detecção precoce do CA de colo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600" dirty="0" smtClean="0">
                <a:solidFill>
                  <a:schemeClr val="accent3">
                    <a:lumMod val="75000"/>
                  </a:schemeClr>
                </a:solidFill>
              </a:rPr>
              <a:t>	Meta alcançada = 82,6%</a:t>
            </a:r>
          </a:p>
          <a:p>
            <a:pPr algn="just">
              <a:lnSpc>
                <a:spcPct val="150000"/>
              </a:lnSpc>
              <a:buNone/>
            </a:pPr>
            <a:endParaRPr lang="pt-BR" sz="26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43608" y="188640"/>
            <a:ext cx="7499350" cy="666936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t-BR" sz="2800" b="1" dirty="0" smtClean="0"/>
              <a:t>Mama - Mulheres de 50 a 69 anos de idade</a:t>
            </a:r>
          </a:p>
          <a:p>
            <a:pPr lvl="0" algn="ctr">
              <a:buNone/>
            </a:pPr>
            <a:r>
              <a:rPr lang="pt-BR" sz="3000" b="1" i="1" dirty="0" smtClean="0">
                <a:solidFill>
                  <a:schemeClr val="accent3">
                    <a:lumMod val="75000"/>
                  </a:schemeClr>
                </a:solidFill>
              </a:rPr>
              <a:t>Objetivo = 90% para essas metas</a:t>
            </a:r>
          </a:p>
          <a:p>
            <a:pPr lvl="0" algn="ctr">
              <a:buNone/>
            </a:pPr>
            <a:endParaRPr lang="pt-BR" sz="3000" b="1" dirty="0" smtClean="0"/>
          </a:p>
          <a:p>
            <a:pPr algn="just"/>
            <a:r>
              <a:rPr lang="pt-BR" sz="2600" dirty="0" smtClean="0"/>
              <a:t>Residentes na área de cobertura da ESF com realização de mamografia.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600" i="1" dirty="0" smtClean="0"/>
              <a:t>	</a:t>
            </a:r>
            <a:r>
              <a:rPr lang="pt-BR" sz="2600" i="1" dirty="0" smtClean="0">
                <a:solidFill>
                  <a:schemeClr val="accent3">
                    <a:lumMod val="75000"/>
                  </a:schemeClr>
                </a:solidFill>
              </a:rPr>
              <a:t>Meta alcançada = 100%</a:t>
            </a:r>
          </a:p>
          <a:p>
            <a:pPr lvl="0" algn="just">
              <a:lnSpc>
                <a:spcPct val="150000"/>
              </a:lnSpc>
            </a:pPr>
            <a:r>
              <a:rPr lang="pt-BR" sz="2600" dirty="0" smtClean="0"/>
              <a:t>Com CP em dia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t-BR" sz="2600" i="1" dirty="0" smtClean="0">
                <a:solidFill>
                  <a:schemeClr val="accent3">
                    <a:lumMod val="75000"/>
                  </a:schemeClr>
                </a:solidFill>
              </a:rPr>
              <a:t>	Meta alcançada = </a:t>
            </a:r>
            <a:r>
              <a:rPr lang="pt-BR" sz="2600" dirty="0" smtClean="0">
                <a:solidFill>
                  <a:schemeClr val="accent3">
                    <a:lumMod val="75000"/>
                  </a:schemeClr>
                </a:solidFill>
              </a:rPr>
              <a:t>82%</a:t>
            </a:r>
          </a:p>
          <a:p>
            <a:pPr lvl="0" algn="just">
              <a:lnSpc>
                <a:spcPct val="150000"/>
              </a:lnSpc>
            </a:pPr>
            <a:r>
              <a:rPr lang="pt-BR" sz="2600" dirty="0" smtClean="0"/>
              <a:t>Com mamografia em dia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t-BR" sz="2600" i="1" dirty="0" smtClean="0">
                <a:solidFill>
                  <a:schemeClr val="accent3">
                    <a:lumMod val="75000"/>
                  </a:schemeClr>
                </a:solidFill>
              </a:rPr>
              <a:t>	Meta alcançada </a:t>
            </a:r>
            <a:r>
              <a:rPr lang="pt-BR" sz="2600" dirty="0" smtClean="0">
                <a:solidFill>
                  <a:schemeClr val="accent3">
                    <a:lumMod val="75000"/>
                  </a:schemeClr>
                </a:solidFill>
              </a:rPr>
              <a:t>= 78%</a:t>
            </a:r>
          </a:p>
          <a:p>
            <a:pPr algn="just">
              <a:lnSpc>
                <a:spcPct val="150000"/>
              </a:lnSpc>
              <a:buNone/>
            </a:pPr>
            <a:endParaRPr lang="pt-BR" sz="2600" i="1" dirty="0" smtClean="0"/>
          </a:p>
          <a:p>
            <a:pPr algn="just">
              <a:lnSpc>
                <a:spcPct val="150000"/>
              </a:lnSpc>
            </a:pPr>
            <a:endParaRPr lang="pt-BR" sz="26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188640"/>
            <a:ext cx="8003406" cy="6453336"/>
          </a:xfrm>
        </p:spPr>
        <p:txBody>
          <a:bodyPr>
            <a:noAutofit/>
          </a:bodyPr>
          <a:lstStyle/>
          <a:p>
            <a:pPr lvl="0" algn="ctr">
              <a:lnSpc>
                <a:spcPct val="150000"/>
              </a:lnSpc>
              <a:buNone/>
            </a:pPr>
            <a:r>
              <a:rPr lang="pt-BR" sz="2600" b="1" dirty="0" smtClean="0">
                <a:solidFill>
                  <a:schemeClr val="accent3">
                    <a:lumMod val="75000"/>
                  </a:schemeClr>
                </a:solidFill>
              </a:rPr>
              <a:t>Objetivo = 100% para essas metas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 smtClean="0"/>
              <a:t>Com encaminhamento adequado para avaliação de mamas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t-BR" sz="2400" i="1" dirty="0" smtClean="0">
                <a:solidFill>
                  <a:schemeClr val="accent3">
                    <a:lumMod val="75000"/>
                  </a:schemeClr>
                </a:solidFill>
              </a:rPr>
              <a:t>	Meta alcançada = </a:t>
            </a: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82%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 smtClean="0"/>
              <a:t>Com avaliação de risco para câncer de colo uterino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	Meta alcançada = 82,3%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 smtClean="0"/>
              <a:t>Com avaliação de risco para câncer de mama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	Meta alcançada = 82,8%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 smtClean="0"/>
              <a:t>Com registro do resultado de mamografias na ficha-espelho ou prontuário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	Meta alcançada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= 78%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27584" y="404664"/>
            <a:ext cx="7643366" cy="6453336"/>
          </a:xfrm>
        </p:spPr>
        <p:txBody>
          <a:bodyPr>
            <a:normAutofit fontScale="625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pt-BR" sz="3800" dirty="0" smtClean="0"/>
              <a:t>Que receberam orientações sobre </a:t>
            </a:r>
            <a:r>
              <a:rPr lang="pt-BR" sz="3800" dirty="0" err="1" smtClean="0"/>
              <a:t>DSTs</a:t>
            </a:r>
            <a:endParaRPr lang="pt-BR" sz="3800" dirty="0" smtClean="0"/>
          </a:p>
          <a:p>
            <a:pPr lvl="0" algn="just">
              <a:lnSpc>
                <a:spcPct val="150000"/>
              </a:lnSpc>
              <a:buNone/>
            </a:pPr>
            <a:r>
              <a:rPr lang="pt-BR" sz="3800" dirty="0" smtClean="0">
                <a:solidFill>
                  <a:schemeClr val="accent3">
                    <a:lumMod val="75000"/>
                  </a:schemeClr>
                </a:solidFill>
              </a:rPr>
              <a:t>	Meta alcançada</a:t>
            </a:r>
            <a:r>
              <a:rPr lang="pt-BR" sz="3800" dirty="0" smtClean="0"/>
              <a:t> </a:t>
            </a:r>
            <a:r>
              <a:rPr lang="pt-BR" sz="3800" dirty="0" smtClean="0">
                <a:solidFill>
                  <a:schemeClr val="accent3">
                    <a:lumMod val="75000"/>
                  </a:schemeClr>
                </a:solidFill>
              </a:rPr>
              <a:t>= 82,8%</a:t>
            </a:r>
          </a:p>
          <a:p>
            <a:pPr lvl="0" algn="just">
              <a:lnSpc>
                <a:spcPct val="150000"/>
              </a:lnSpc>
            </a:pPr>
            <a:r>
              <a:rPr lang="pt-BR" sz="3800" dirty="0" smtClean="0"/>
              <a:t>Que receberam orientações sobre os fatores de risco para câncer de mama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t-BR" sz="3800" dirty="0" smtClean="0">
                <a:solidFill>
                  <a:schemeClr val="accent3">
                    <a:lumMod val="75000"/>
                  </a:schemeClr>
                </a:solidFill>
              </a:rPr>
              <a:t>	Meta alcançada = 82,8%</a:t>
            </a:r>
          </a:p>
          <a:p>
            <a:pPr lvl="0" algn="just">
              <a:lnSpc>
                <a:spcPct val="150000"/>
              </a:lnSpc>
            </a:pPr>
            <a:r>
              <a:rPr lang="pt-BR" sz="3800" dirty="0" smtClean="0"/>
              <a:t>Que receberam orientação sobre rotinas para detecção precoce do CA de mama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t-BR" sz="3800" dirty="0" smtClean="0">
                <a:solidFill>
                  <a:schemeClr val="accent3">
                    <a:lumMod val="75000"/>
                  </a:schemeClr>
                </a:solidFill>
              </a:rPr>
              <a:t>	Meta alcançada = 82,8%</a:t>
            </a:r>
          </a:p>
          <a:p>
            <a:pPr lvl="0" algn="just">
              <a:lnSpc>
                <a:spcPct val="150000"/>
              </a:lnSpc>
              <a:buNone/>
            </a:pPr>
            <a:endParaRPr lang="pt-B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4200" i="1" dirty="0" smtClean="0">
                <a:solidFill>
                  <a:schemeClr val="accent3">
                    <a:lumMod val="75000"/>
                  </a:schemeClr>
                </a:solidFill>
              </a:rPr>
              <a:t>As facilidades para desempenhar o projeto foram várias... </a:t>
            </a:r>
          </a:p>
          <a:p>
            <a:pPr algn="just">
              <a:lnSpc>
                <a:spcPct val="150000"/>
              </a:lnSpc>
            </a:pPr>
            <a:r>
              <a:rPr lang="pt-BR" sz="4200" i="1" dirty="0" smtClean="0"/>
              <a:t>As dificuldades encontradas foram...</a:t>
            </a:r>
            <a:endParaRPr lang="pt-BR" sz="4200" dirty="0" smtClean="0"/>
          </a:p>
          <a:p>
            <a:pPr lvl="0" algn="just"/>
            <a:endParaRPr lang="pt-BR" sz="4800" b="1" dirty="0" smtClean="0"/>
          </a:p>
          <a:p>
            <a:pPr lvl="0" algn="just"/>
            <a:endParaRPr lang="pt-BR" sz="4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214422"/>
            <a:ext cx="7933588" cy="538293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t-BR" sz="3900" u="sng" dirty="0" smtClean="0"/>
              <a:t>Antes da intervenção: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Os exames preventivos eram realizados sem a integração da ESF.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Não era feito um controle nos registros.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Não era avaliada a cobertura dentro das idades estabelecidas pelo MS.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Cada profissional de saúde trabalhava de forma isolada</a:t>
            </a:r>
            <a:r>
              <a:rPr lang="pt-BR" sz="36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Não era feito a busca ativa das faltosas.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Não havia preocupação com o acolhimento da mulher.</a:t>
            </a:r>
            <a:endParaRPr lang="pt-B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3400" y="428604"/>
            <a:ext cx="8610600" cy="60483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u="sng" dirty="0" smtClean="0"/>
              <a:t>A intervenção proposta para a UBS propiciou</a:t>
            </a:r>
            <a:r>
              <a:rPr lang="pt-BR" sz="3300" u="sng" dirty="0" smtClean="0"/>
              <a:t>: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A ampliação da cobertura da atenção ao câncer de colo uterino e de mama.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melhoria dos registros e a qualificação da atenção com destaque ao acolhimento.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A escuta e o acompanhamento da saúde mulher.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capacitação para seguir as recomendações do MS relativas ao rastreamento, busca ativa e monitoramento das mulheres.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28662" y="428604"/>
            <a:ext cx="7715304" cy="642939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3100" dirty="0" smtClean="0"/>
              <a:t>Promoveu o trabalho integrado de toda ESF, no acolhimento, na orientação, na captação e agendamento de exames preventivos...</a:t>
            </a:r>
          </a:p>
          <a:p>
            <a:pPr algn="just">
              <a:lnSpc>
                <a:spcPct val="170000"/>
              </a:lnSpc>
            </a:pPr>
            <a:r>
              <a:rPr lang="pt-BR" sz="3100" dirty="0" smtClean="0">
                <a:solidFill>
                  <a:schemeClr val="accent3">
                    <a:lumMod val="75000"/>
                  </a:schemeClr>
                </a:solidFill>
              </a:rPr>
              <a:t>Reorganizou as atividades da ESF, responsabilizando cada profissional para desempenhar o seu papel, de forma integrada.</a:t>
            </a:r>
          </a:p>
          <a:p>
            <a:pPr algn="just">
              <a:lnSpc>
                <a:spcPct val="170000"/>
              </a:lnSpc>
            </a:pPr>
            <a:r>
              <a:rPr lang="pt-BR" sz="3100" dirty="0" smtClean="0"/>
              <a:t>Viabilizou a atenção a um maior número de mulheres, resgatando as que estavam em atraso com os exames e também as que nunca os haviam realizado. </a:t>
            </a:r>
          </a:p>
          <a:p>
            <a:pPr algn="just">
              <a:lnSpc>
                <a:spcPct val="170000"/>
              </a:lnSpc>
            </a:pPr>
            <a:endParaRPr lang="pt-BR" sz="3100" dirty="0" smtClean="0"/>
          </a:p>
          <a:p>
            <a:pPr>
              <a:lnSpc>
                <a:spcPct val="170000"/>
              </a:lnSpc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23528" y="260648"/>
            <a:ext cx="8820472" cy="59877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Isto acabou tendo impacto também em outras atividades no serviço como melhoria dos registros e rotina de trabalho.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A melhoria do registro e do agendamento viabilizou a otimização da agenda.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A classificação de risco para câncer de colo uterino e de mamas foram cruciais para apoiar a priorização do atendimento dos mesmos.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O impacto da intervenção ainda é pouco percebido pela comunidade, pois todo trabalho preventivo não tem resultados imediatos e sim, a longo prazo.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404664"/>
            <a:ext cx="8820472" cy="64533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Apesar da ampliação da cobertura ter alcançado uma grande melhoria, ainda temos mulheres sem cobertura; coloca-se como dificuldades a falta de uma ACS numa das micro-áreas e o fato da UBS ser mista.</a:t>
            </a:r>
            <a:endParaRPr lang="pt-BR" sz="2600" smtClean="0"/>
          </a:p>
          <a:p>
            <a:pPr algn="just">
              <a:lnSpc>
                <a:spcPct val="150000"/>
              </a:lnSpc>
              <a:buNone/>
            </a:pPr>
            <a:endParaRPr lang="pt-BR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solidFill>
                  <a:schemeClr val="accent3">
                    <a:lumMod val="75000"/>
                  </a:schemeClr>
                </a:solidFill>
              </a:rPr>
              <a:t>Tomando este projeto como exemplo, também se pretende implementar intervenções com foco em outras áreas de saúde, como o pré-natal, a saúde da criança, do adolescente, do adulto e do idoso.</a:t>
            </a:r>
          </a:p>
          <a:p>
            <a:endParaRPr lang="pt-BR" sz="2600" dirty="0" smtClean="0"/>
          </a:p>
          <a:p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0"/>
            <a:ext cx="7498080" cy="1143000"/>
          </a:xfrm>
        </p:spPr>
        <p:txBody>
          <a:bodyPr/>
          <a:lstStyle/>
          <a:p>
            <a:pPr algn="ctr"/>
            <a:r>
              <a:rPr lang="pt-BR" b="1" dirty="0" smtClean="0"/>
              <a:t>Reflexão Crítica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08720"/>
            <a:ext cx="8394136" cy="619268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O desenvolvimento do meu trabalho no curso em relação às minhas expectativas iniciais foi positivo...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O significado do curso para a minha prática profissional foi muito significativo...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Os aprendizados mais relevantes decorrentes do curso foram em relação ao câncer de colo de útero e de mama e de todo o trabalho estratégico desenvolvido para a sua promoção e prevenção...</a:t>
            </a:r>
          </a:p>
          <a:p>
            <a:pPr algn="just">
              <a:lnSpc>
                <a:spcPct val="150000"/>
              </a:lnSpc>
            </a:pPr>
            <a:endParaRPr lang="pt-BR" sz="2800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99592" y="620688"/>
            <a:ext cx="7499350" cy="1143000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/>
              <a:t>Mulheres do Rio Grande do Sul são as segundas mais sujeitas ao câncer de mama no país, e Porto Alegre lidera ranking das capitais:</a:t>
            </a:r>
            <a:br>
              <a:rPr lang="pt-BR" sz="3200" b="1" dirty="0" smtClean="0"/>
            </a:br>
            <a:endParaRPr lang="pt-BR" sz="3200" b="1" dirty="0"/>
          </a:p>
        </p:txBody>
      </p:sp>
      <p:sp>
        <p:nvSpPr>
          <p:cNvPr id="4" name="Retângulo 3"/>
          <p:cNvSpPr/>
          <p:nvPr/>
        </p:nvSpPr>
        <p:spPr>
          <a:xfrm>
            <a:off x="1475656" y="2060848"/>
            <a:ext cx="4824536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325"/>
              </a:lnSpc>
              <a:spcAft>
                <a:spcPts val="1730"/>
              </a:spcAft>
            </a:pPr>
            <a:r>
              <a:rPr lang="pt-BR" dirty="0" smtClean="0">
                <a:latin typeface="Times New Roman"/>
                <a:ea typeface="Times New Roman"/>
                <a:cs typeface="Times New Roman"/>
              </a:rPr>
              <a:t>Estados*</a:t>
            </a:r>
            <a:endParaRPr lang="pt-BR" sz="1600" dirty="0" smtClean="0">
              <a:latin typeface="Calibri"/>
              <a:ea typeface="Calibri"/>
              <a:cs typeface="Times New Roman"/>
            </a:endParaRPr>
          </a:p>
          <a:p>
            <a:r>
              <a:rPr lang="pt-BR" sz="3200" b="1" dirty="0" smtClean="0">
                <a:solidFill>
                  <a:schemeClr val="tx1"/>
                </a:solidFill>
              </a:rPr>
              <a:t>Estados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1º Rio de Janeiro - 94,93</a:t>
            </a:r>
          </a:p>
          <a:p>
            <a:r>
              <a:rPr lang="pt-BR" sz="2800" u="sng" dirty="0" smtClean="0">
                <a:solidFill>
                  <a:schemeClr val="tx1"/>
                </a:solidFill>
              </a:rPr>
              <a:t>2º Rio Grande do Sul - 81,07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75656" y="4365104"/>
            <a:ext cx="6552728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Casos por 100 mil mulheres</a:t>
            </a:r>
          </a:p>
          <a:p>
            <a:r>
              <a:rPr lang="pt-BR" sz="3200" b="1" dirty="0" smtClean="0">
                <a:solidFill>
                  <a:schemeClr val="tx1"/>
                </a:solidFill>
              </a:rPr>
              <a:t>Capitais</a:t>
            </a:r>
          </a:p>
          <a:p>
            <a:r>
              <a:rPr lang="pt-BR" sz="2800" u="sng" dirty="0" smtClean="0">
                <a:solidFill>
                  <a:schemeClr val="tx1"/>
                </a:solidFill>
              </a:rPr>
              <a:t>1º Porto Alegre - 125,63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2º Rio de Janeiro - 121,75</a:t>
            </a:r>
          </a:p>
          <a:p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Fonte: Zero Hora – 15/05/13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285852" y="1000108"/>
            <a:ext cx="7499350" cy="480060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ctr">
              <a:buNone/>
            </a:pPr>
            <a:r>
              <a:rPr lang="pt-BR" sz="4000" dirty="0" smtClean="0"/>
              <a:t>“A mente que se abre a uma nova idéia jamais voltará ao seu tamanho original”. </a:t>
            </a:r>
          </a:p>
          <a:p>
            <a:pPr algn="ctr">
              <a:buNone/>
            </a:pPr>
            <a:r>
              <a:rPr lang="pt-BR" sz="4000" dirty="0" smtClean="0"/>
              <a:t>(Albert Einstein)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99350" cy="4800600"/>
          </a:xfrm>
        </p:spPr>
        <p:txBody>
          <a:bodyPr/>
          <a:lstStyle/>
          <a:p>
            <a:pPr algn="just"/>
            <a:r>
              <a:rPr lang="pt-BR" sz="2800" dirty="0" smtClean="0"/>
              <a:t>No sentido de garantir à sua detecção precoce, com a garantia de recursos diagnósticos adequados e tratamento oportuno percebeu-se a necessidade de implementar melhorias no âmbito da saúde do município de </a:t>
            </a:r>
            <a:r>
              <a:rPr lang="pt-BR" sz="2800" b="1" dirty="0" smtClean="0"/>
              <a:t>Estação.</a:t>
            </a:r>
          </a:p>
          <a:p>
            <a:pPr algn="just"/>
            <a:endParaRPr lang="pt-BR" dirty="0"/>
          </a:p>
        </p:txBody>
      </p:sp>
      <p:pic>
        <p:nvPicPr>
          <p:cNvPr id="21508" name="Picture 4" descr="http://www.estacoesferroviarias.com.br/rs_marcelino-stamaria/fotos/getulio0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068960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4414" y="404664"/>
            <a:ext cx="8789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</a:rPr>
              <a:t>Descrição do Município de Estação</a:t>
            </a:r>
            <a:endParaRPr lang="pt-B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4294967295"/>
          </p:nvPr>
        </p:nvSpPr>
        <p:spPr>
          <a:xfrm>
            <a:off x="827584" y="1412776"/>
            <a:ext cx="8064896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Área territorial: 98 Km²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Situa-se no Alto Uruguai, zona colonial de Erexim, no Estado do Rio Grande do Sul e pertence a 11ª Coordenadoria Regional de Saúde (CRS) de Erexim.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Dados do IBGE – 2010: 6011habitantes.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pPr algn="ctr"/>
            <a:r>
              <a:rPr lang="pt-BR" b="1" dirty="0" smtClean="0"/>
              <a:t>Descrição da UBS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71600" y="1412776"/>
            <a:ext cx="7499350" cy="4800600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Uma UBS urbana e mista com duas </a:t>
            </a:r>
            <a:r>
              <a:rPr lang="pt-BR" sz="2800" dirty="0" err="1" smtClean="0"/>
              <a:t>ESFs</a:t>
            </a:r>
            <a:r>
              <a:rPr lang="pt-BR" sz="2800" dirty="0" smtClean="0"/>
              <a:t> que cobrem 100% da população.  </a:t>
            </a:r>
          </a:p>
          <a:p>
            <a:pPr algn="ctr">
              <a:buNone/>
            </a:pPr>
            <a:r>
              <a:rPr lang="pt-BR" dirty="0" smtClean="0"/>
              <a:t> Composição das equipes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331640" y="3573016"/>
            <a:ext cx="3528392" cy="3142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ESF 01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Médico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Enfermeiro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Técnico de enfermagem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6 </a:t>
            </a:r>
            <a:r>
              <a:rPr lang="pt-BR" sz="2400" dirty="0" err="1" smtClean="0">
                <a:solidFill>
                  <a:schemeClr val="tx1"/>
                </a:solidFill>
              </a:rPr>
              <a:t>ACSs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400" dirty="0" err="1" smtClean="0">
                <a:solidFill>
                  <a:schemeClr val="tx1"/>
                </a:solidFill>
              </a:rPr>
              <a:t>Odontólogo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148064" y="3573016"/>
            <a:ext cx="3600400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b="1" u="sng" dirty="0" smtClean="0">
                <a:solidFill>
                  <a:schemeClr val="accent3">
                    <a:lumMod val="50000"/>
                  </a:schemeClr>
                </a:solidFill>
              </a:rPr>
              <a:t>ESF 02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Médico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Enfermeiro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Técnico de enfermagem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6 </a:t>
            </a:r>
            <a:r>
              <a:rPr lang="pt-BR" sz="2400" dirty="0" err="1" smtClean="0">
                <a:solidFill>
                  <a:schemeClr val="tx1"/>
                </a:solidFill>
              </a:rPr>
              <a:t>ACSs</a:t>
            </a:r>
            <a:endParaRPr lang="pt-BR" sz="2400" dirty="0" smtClean="0">
              <a:solidFill>
                <a:schemeClr val="tx1"/>
              </a:solidFill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3275856" y="2852936"/>
            <a:ext cx="333751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6300192" y="2924944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285728"/>
          <a:ext cx="9144000" cy="6572272"/>
        </p:xfrm>
        <a:graphic>
          <a:graphicData uri="http://schemas.openxmlformats.org/presentationml/2006/ole">
            <p:oleObj spid="_x0000_s1026" name="Documento" r:id="rId3" imgW="5544054" imgH="238868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Antes do início do projeto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4800600"/>
          </a:xfrm>
        </p:spPr>
        <p:txBody>
          <a:bodyPr/>
          <a:lstStyle/>
          <a:p>
            <a:r>
              <a:rPr lang="pt-BR" dirty="0" smtClean="0"/>
              <a:t>Cobertura  </a:t>
            </a:r>
            <a:r>
              <a:rPr lang="pt-BR" sz="2400" dirty="0" smtClean="0"/>
              <a:t>74,4% para o preventivo de câncer de colo                   		                  uterino (CP em dia)</a:t>
            </a:r>
          </a:p>
          <a:p>
            <a:pPr>
              <a:buNone/>
            </a:pPr>
            <a:r>
              <a:rPr lang="pt-BR" sz="2400" dirty="0" smtClean="0"/>
              <a:t>			       67%    para a prevenção do câncer de mama 			       (MG em dia)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Chave esquerda 3"/>
          <p:cNvSpPr/>
          <p:nvPr/>
        </p:nvSpPr>
        <p:spPr>
          <a:xfrm>
            <a:off x="1979712" y="1412776"/>
            <a:ext cx="648072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51520" y="3140968"/>
            <a:ext cx="889248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/>
              <a:t> Não havia</a:t>
            </a:r>
            <a:r>
              <a:rPr lang="pt-BR" sz="2400" dirty="0" smtClean="0"/>
              <a:t>   Fichas-espelhos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         		      Acompanhamento dos exames atrasados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                            Planejamento estratégico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                            Objetivos geral e específicos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                            Indicadores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                            Trabalho conjunto da equipe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  <p:sp>
        <p:nvSpPr>
          <p:cNvPr id="7" name="Chave esquerda 6"/>
          <p:cNvSpPr/>
          <p:nvPr/>
        </p:nvSpPr>
        <p:spPr>
          <a:xfrm>
            <a:off x="2195736" y="3356992"/>
            <a:ext cx="576064" cy="3212976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1341</TotalTime>
  <Words>1753</Words>
  <Application>Microsoft Office PowerPoint</Application>
  <PresentationFormat>Apresentação na tela (4:3)</PresentationFormat>
  <Paragraphs>236</Paragraphs>
  <Slides>40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2" baseType="lpstr">
      <vt:lpstr>Solstício</vt:lpstr>
      <vt:lpstr>Documento</vt:lpstr>
      <vt:lpstr>   Especialização em Saúde da Família  Prevenção do Câncer de Colo Uterino e de Mama em uma Estratégia de Saúde da Família do município de Estação - RS </vt:lpstr>
      <vt:lpstr>Slide 2</vt:lpstr>
      <vt:lpstr>Slide 3</vt:lpstr>
      <vt:lpstr>Mulheres do Rio Grande do Sul são as segundas mais sujeitas ao câncer de mama no país, e Porto Alegre lidera ranking das capitais: </vt:lpstr>
      <vt:lpstr>Slide 5</vt:lpstr>
      <vt:lpstr>Slide 6</vt:lpstr>
      <vt:lpstr>Descrição da UBS</vt:lpstr>
      <vt:lpstr>Slide 8</vt:lpstr>
      <vt:lpstr>Antes do início do projeto</vt:lpstr>
      <vt:lpstr>Objetivos</vt:lpstr>
      <vt:lpstr>Metas</vt:lpstr>
      <vt:lpstr>Slide 12</vt:lpstr>
      <vt:lpstr>Slide 13</vt:lpstr>
      <vt:lpstr>Slide 14</vt:lpstr>
      <vt:lpstr>Slide 15</vt:lpstr>
      <vt:lpstr>Metodologia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Logística</vt:lpstr>
      <vt:lpstr>Slide 27</vt:lpstr>
      <vt:lpstr>Resultados</vt:lpstr>
      <vt:lpstr>Slide 29</vt:lpstr>
      <vt:lpstr>Slide 30</vt:lpstr>
      <vt:lpstr>Slide 31</vt:lpstr>
      <vt:lpstr>Slide 32</vt:lpstr>
      <vt:lpstr>Slide 33</vt:lpstr>
      <vt:lpstr>Discussão</vt:lpstr>
      <vt:lpstr>Slide 35</vt:lpstr>
      <vt:lpstr>Slide 36</vt:lpstr>
      <vt:lpstr>Slide 37</vt:lpstr>
      <vt:lpstr>Slide 38</vt:lpstr>
      <vt:lpstr>Reflexão Crítica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Especialização em Saúde da Família  Prevenção do Câncer de Colo Uterino e de Mama</dc:title>
  <dc:creator>comp</dc:creator>
  <cp:lastModifiedBy>user</cp:lastModifiedBy>
  <cp:revision>133</cp:revision>
  <dcterms:created xsi:type="dcterms:W3CDTF">2013-05-05T23:53:57Z</dcterms:created>
  <dcterms:modified xsi:type="dcterms:W3CDTF">2013-05-30T17:26:05Z</dcterms:modified>
</cp:coreProperties>
</file>