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2" r:id="rId4"/>
    <p:sldId id="393" r:id="rId5"/>
    <p:sldId id="360" r:id="rId6"/>
    <p:sldId id="303" r:id="rId7"/>
    <p:sldId id="361" r:id="rId8"/>
    <p:sldId id="362" r:id="rId9"/>
    <p:sldId id="304" r:id="rId10"/>
    <p:sldId id="305" r:id="rId11"/>
    <p:sldId id="306" r:id="rId12"/>
    <p:sldId id="307" r:id="rId13"/>
    <p:sldId id="364" r:id="rId14"/>
    <p:sldId id="365" r:id="rId15"/>
    <p:sldId id="366" r:id="rId16"/>
    <p:sldId id="368" r:id="rId17"/>
    <p:sldId id="369" r:id="rId18"/>
    <p:sldId id="370" r:id="rId19"/>
    <p:sldId id="371" r:id="rId20"/>
    <p:sldId id="373" r:id="rId21"/>
    <p:sldId id="372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9" r:id="rId37"/>
    <p:sldId id="388" r:id="rId38"/>
    <p:sldId id="350" r:id="rId39"/>
    <p:sldId id="391" r:id="rId40"/>
    <p:sldId id="392" r:id="rId41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46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ANA%20MARIA\Desktop\Planilha%20de%20Coleta%20de%20Dados%20Liana%20Mar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8.2905982905983246E-3</c:v>
                </c:pt>
                <c:pt idx="1">
                  <c:v>1.6495726495726521E-2</c:v>
                </c:pt>
                <c:pt idx="2">
                  <c:v>1.6495726495726521E-2</c:v>
                </c:pt>
                <c:pt idx="3">
                  <c:v>2.1452991452991482E-2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70944"/>
        <c:axId val="60372096"/>
      </c:barChart>
      <c:catAx>
        <c:axId val="603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0372096"/>
        <c:crosses val="autoZero"/>
        <c:auto val="1"/>
        <c:lblAlgn val="ctr"/>
        <c:lblOffset val="100"/>
        <c:noMultiLvlLbl val="0"/>
      </c:catAx>
      <c:valAx>
        <c:axId val="6037209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0370944"/>
        <c:crosses val="autoZero"/>
        <c:crossBetween val="between"/>
        <c:majorUnit val="0.1"/>
        <c:minorUnit val="2.000000000000005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0.98837209302325579</c:v>
                </c:pt>
                <c:pt idx="2">
                  <c:v>0.98837209302325579</c:v>
                </c:pt>
                <c:pt idx="3">
                  <c:v>0.94285714285714284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80000"/>
        <c:axId val="66481536"/>
      </c:barChart>
      <c:catAx>
        <c:axId val="664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481536"/>
        <c:crosses val="autoZero"/>
        <c:auto val="1"/>
        <c:lblAlgn val="ctr"/>
        <c:lblOffset val="100"/>
        <c:noMultiLvlLbl val="0"/>
      </c:catAx>
      <c:valAx>
        <c:axId val="664815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480000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Indicadores!$C$81</c:f>
              <c:strCache>
                <c:ptCount val="1"/>
                <c:pt idx="0">
                  <c:v>Proporção de mulheres entre 50 e 69 anos que receberam orientação sobre os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Indicadores!$D$80:$G$80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Indicadores!$D$81:$G$81</c:f>
              <c:numCache>
                <c:formatCode>0.0%</c:formatCode>
                <c:ptCount val="4"/>
                <c:pt idx="0">
                  <c:v>1</c:v>
                </c:pt>
                <c:pt idx="1">
                  <c:v>0.98837209302325579</c:v>
                </c:pt>
                <c:pt idx="2">
                  <c:v>0.98837209302325579</c:v>
                </c:pt>
                <c:pt idx="3">
                  <c:v>0.94285714285714284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39520"/>
        <c:axId val="66541056"/>
      </c:barChart>
      <c:catAx>
        <c:axId val="6653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541056"/>
        <c:crosses val="autoZero"/>
        <c:auto val="1"/>
        <c:lblAlgn val="ctr"/>
        <c:lblOffset val="100"/>
        <c:noMultiLvlLbl val="0"/>
      </c:catAx>
      <c:valAx>
        <c:axId val="66541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539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1.285140562248996E-2</c:v>
                </c:pt>
                <c:pt idx="1">
                  <c:v>2.2757697456492636E-2</c:v>
                </c:pt>
                <c:pt idx="2">
                  <c:v>2.2757697456492636E-2</c:v>
                </c:pt>
                <c:pt idx="3">
                  <c:v>2.7041499330655958E-2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24384"/>
        <c:axId val="65025920"/>
      </c:barChart>
      <c:catAx>
        <c:axId val="6502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25920"/>
        <c:crosses val="autoZero"/>
        <c:auto val="1"/>
        <c:lblAlgn val="ctr"/>
        <c:lblOffset val="100"/>
        <c:noMultiLvlLbl val="0"/>
      </c:catAx>
      <c:valAx>
        <c:axId val="650259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243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38208"/>
        <c:axId val="65039744"/>
      </c:barChart>
      <c:catAx>
        <c:axId val="6503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39744"/>
        <c:crosses val="autoZero"/>
        <c:auto val="1"/>
        <c:lblAlgn val="ctr"/>
        <c:lblOffset val="100"/>
        <c:noMultiLvlLbl val="0"/>
      </c:catAx>
      <c:valAx>
        <c:axId val="650397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38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8.247422680412371E-2</c:v>
                </c:pt>
                <c:pt idx="1">
                  <c:v>0.13471502590673576</c:v>
                </c:pt>
                <c:pt idx="2">
                  <c:v>0.13471502590673576</c:v>
                </c:pt>
                <c:pt idx="3">
                  <c:v>0.10358565737051793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84032"/>
        <c:axId val="65098112"/>
      </c:barChart>
      <c:catAx>
        <c:axId val="6508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98112"/>
        <c:crosses val="autoZero"/>
        <c:auto val="1"/>
        <c:lblAlgn val="ctr"/>
        <c:lblOffset val="100"/>
        <c:noMultiLvlLbl val="0"/>
      </c:catAx>
      <c:valAx>
        <c:axId val="650981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840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14496"/>
        <c:axId val="65116032"/>
      </c:barChart>
      <c:catAx>
        <c:axId val="6511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16032"/>
        <c:crosses val="autoZero"/>
        <c:auto val="1"/>
        <c:lblAlgn val="ctr"/>
        <c:lblOffset val="100"/>
        <c:noMultiLvlLbl val="0"/>
      </c:catAx>
      <c:valAx>
        <c:axId val="651160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14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4993354783424145"/>
          <c:y val="3.240739644386557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0.875</c:v>
                </c:pt>
                <c:pt idx="1">
                  <c:v>0.42307692307692307</c:v>
                </c:pt>
                <c:pt idx="2">
                  <c:v>0.42307692307692307</c:v>
                </c:pt>
                <c:pt idx="3">
                  <c:v>0.42307692307692307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39840"/>
        <c:axId val="65141376"/>
      </c:barChart>
      <c:catAx>
        <c:axId val="6513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41376"/>
        <c:crosses val="autoZero"/>
        <c:auto val="1"/>
        <c:lblAlgn val="ctr"/>
        <c:lblOffset val="100"/>
        <c:noMultiLvlLbl val="0"/>
      </c:catAx>
      <c:valAx>
        <c:axId val="651413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139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66016"/>
        <c:axId val="64992384"/>
      </c:barChart>
      <c:catAx>
        <c:axId val="649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92384"/>
        <c:crosses val="autoZero"/>
        <c:auto val="1"/>
        <c:lblAlgn val="ctr"/>
        <c:lblOffset val="100"/>
        <c:noMultiLvlLbl val="0"/>
      </c:catAx>
      <c:valAx>
        <c:axId val="649923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660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mulheres com mamografia alterada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2.0833333333333332E-2</c:v>
                </c:pt>
                <c:pt idx="1">
                  <c:v>1.1764705882352941E-2</c:v>
                </c:pt>
                <c:pt idx="2">
                  <c:v>1.1764705882352941E-2</c:v>
                </c:pt>
                <c:pt idx="3">
                  <c:v>9.9009900990099011E-3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98560"/>
        <c:axId val="64900096"/>
      </c:barChart>
      <c:catAx>
        <c:axId val="648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00096"/>
        <c:crosses val="autoZero"/>
        <c:auto val="1"/>
        <c:lblAlgn val="ctr"/>
        <c:lblOffset val="100"/>
        <c:noMultiLvlLbl val="0"/>
      </c:catAx>
      <c:valAx>
        <c:axId val="649000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898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1</c:v>
                </c:pt>
                <c:pt idx="1">
                  <c:v>0.98837209302325579</c:v>
                </c:pt>
                <c:pt idx="2">
                  <c:v>0.98837209302325579</c:v>
                </c:pt>
                <c:pt idx="3">
                  <c:v>0.94285714285714284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45536"/>
        <c:axId val="66454656"/>
      </c:barChart>
      <c:catAx>
        <c:axId val="649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454656"/>
        <c:crosses val="autoZero"/>
        <c:auto val="1"/>
        <c:lblAlgn val="ctr"/>
        <c:lblOffset val="100"/>
        <c:noMultiLvlLbl val="0"/>
      </c:catAx>
      <c:valAx>
        <c:axId val="664546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455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4FDD-71A5-4969-853C-1A6DF16316D7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dab.saude.gov.br/portaldab/ape_esf.ph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revistas.bvs.br/transf.php?xsl=xsl/titles.xsl&amp;xml=http://catserver.bireme.br/cgi-bin/wxis1660.exe/?IsisScript=../cgi-bin/catrevistas/catrevistas.xis|database_name=TITLES|list_type=title|cat_name=ALL|from=1|count=50&amp;lang=pt&amp;comefrom=home&amp;home=false&amp;task=show_magazines&amp;request_made_adv_search=false&amp;lang=pt&amp;show_adv_search=false&amp;help_file=/help_pt.htm&amp;connector=ET&amp;search_exp=Ci%EAnc.%20sa%FAde%20coletiva" TargetMode="External"/><Relationship Id="rId2" Type="http://schemas.openxmlformats.org/officeDocument/2006/relationships/hyperlink" Target="http://www.sidra.ibge.gov.br/bda/popul/default.asp?t=3&amp;z=t&amp;o=22&amp;u1=1&amp;u2=1&amp;u4=1&amp;u5=1&amp;u6=1&amp;u3=34%3e.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1.globo.com/pr/parana/noticia/2012/08/curitiba-e-cidade-mais-populosa-do-sul-do-brasil-ha-21-anos-aponta-ibg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 l="6361" t="17719" r="31655" b="63578"/>
          <a:stretch>
            <a:fillRect/>
          </a:stretch>
        </p:blipFill>
        <p:spPr bwMode="auto">
          <a:xfrm>
            <a:off x="0" y="0"/>
            <a:ext cx="9144000" cy="18118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" name="il_fi" descr="http://3.bp.blogspot.com/_TMzEax0xNOA/TOpL8Tn1RfI/AAAAAAAAAEw/3d30uvcmv3I/S220/logo_UFPE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0688"/>
            <a:ext cx="1309328" cy="872885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23528" y="1916833"/>
            <a:ext cx="8438120" cy="187220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MELHORIA NA PREVENÇÃO E DETECÇÃO PRECOCE  </a:t>
            </a:r>
            <a:r>
              <a:rPr lang="pt-BR" sz="2800" b="1" dirty="0"/>
              <a:t>DO CÂNCER DO COLO DO ÚTERO E DE MAMA NA UNIDADE DE SAÚDE MÃE CURITIBANA, CURITIBA/PR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6760840" cy="3024336"/>
          </a:xfrm>
        </p:spPr>
        <p:txBody>
          <a:bodyPr>
            <a:normAutofit/>
          </a:bodyPr>
          <a:lstStyle/>
          <a:p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Liana Maria Vasconcellos Pissetti</a:t>
            </a:r>
          </a:p>
          <a:p>
            <a:endParaRPr lang="pt-BR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Maria Marta </a:t>
            </a:r>
            <a:r>
              <a:rPr lang="pt-BR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Amancio</a:t>
            </a:r>
            <a:r>
              <a:rPr lang="pt-B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Amorim</a:t>
            </a:r>
          </a:p>
          <a:p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Co-Orientadora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Fabiana Vargas Ferreira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Maio de 2014</a:t>
            </a: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Objetivo geral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b="1" dirty="0"/>
              <a:t>Melhorar </a:t>
            </a:r>
            <a:r>
              <a:rPr lang="pt-BR" sz="3600" b="1" dirty="0" smtClean="0"/>
              <a:t>a Prevenção e </a:t>
            </a:r>
            <a:r>
              <a:rPr lang="pt-BR" sz="3600" b="1" dirty="0"/>
              <a:t>Detecção </a:t>
            </a:r>
            <a:r>
              <a:rPr lang="pt-BR" sz="3600" b="1" dirty="0" smtClean="0"/>
              <a:t>Precoce do </a:t>
            </a:r>
            <a:r>
              <a:rPr lang="pt-BR" sz="3600" b="1" dirty="0"/>
              <a:t>Câncer de Colo do Útero e de Mama</a:t>
            </a:r>
            <a:r>
              <a:rPr lang="pt-BR" sz="3600" dirty="0"/>
              <a:t>	</a:t>
            </a:r>
          </a:p>
          <a:p>
            <a:pPr algn="ctr">
              <a:buNone/>
            </a:pPr>
            <a:endParaRPr lang="pt-BR" sz="3600" dirty="0"/>
          </a:p>
          <a:p>
            <a:pPr algn="ctr">
              <a:buNone/>
            </a:pPr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>
                <a:latin typeface="Cambria" pitchFamily="18" charset="0"/>
              </a:rPr>
              <a:t>Protocolo - Ministério da saúde, 2013 -  </a:t>
            </a:r>
            <a:r>
              <a:rPr lang="pt-BR" sz="3600" i="1" dirty="0" smtClean="0">
                <a:latin typeface="Cambria" pitchFamily="18" charset="0"/>
              </a:rPr>
              <a:t>“Cadernos de Atenção Básica: ¨Controle dos Cânceres de Colo do Útero e do câncer da mama¨ e Protocolo Viva Mulher, Curitiba,2002 –Controle do Câncer de Mama e Colo do útero </a:t>
            </a:r>
          </a:p>
          <a:p>
            <a:pPr algn="just"/>
            <a:endParaRPr lang="pt-BR" sz="3600" i="1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pt-BR" sz="3600" i="1" dirty="0" smtClean="0">
              <a:latin typeface="Cambria" pitchFamily="18" charset="0"/>
            </a:endParaRPr>
          </a:p>
          <a:p>
            <a:pPr algn="just"/>
            <a:r>
              <a:rPr lang="pt-BR" sz="5100" b="1" u="sng" dirty="0" smtClean="0">
                <a:latin typeface="Cambria" pitchFamily="18" charset="0"/>
              </a:rPr>
              <a:t>Ações em 4 eixos:</a:t>
            </a:r>
          </a:p>
          <a:p>
            <a:pPr marL="0" indent="0" algn="just">
              <a:buNone/>
            </a:pPr>
            <a:endParaRPr lang="pt-BR" sz="5100" b="1" u="sng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pt-BR" sz="5100" b="1" dirty="0" smtClean="0">
                <a:latin typeface="Cambria" pitchFamily="18" charset="0"/>
              </a:rPr>
              <a:t>   - Organização e gestão dos serviços</a:t>
            </a:r>
          </a:p>
          <a:p>
            <a:pPr algn="just">
              <a:buNone/>
            </a:pPr>
            <a:r>
              <a:rPr lang="pt-BR" sz="5100" b="1" dirty="0" smtClean="0">
                <a:latin typeface="Cambria" pitchFamily="18" charset="0"/>
              </a:rPr>
              <a:t>   - Qualificação da prática clínica- Protocolos</a:t>
            </a:r>
          </a:p>
          <a:p>
            <a:pPr algn="just">
              <a:buNone/>
            </a:pPr>
            <a:r>
              <a:rPr lang="pt-BR" sz="5100" b="1" dirty="0" smtClean="0">
                <a:latin typeface="Cambria" pitchFamily="18" charset="0"/>
              </a:rPr>
              <a:t>   - Engajamento Público – Educação em Saúde </a:t>
            </a:r>
          </a:p>
          <a:p>
            <a:pPr algn="just">
              <a:buNone/>
            </a:pPr>
            <a:r>
              <a:rPr lang="pt-BR" sz="5100" b="1" dirty="0" smtClean="0">
                <a:latin typeface="Cambria" pitchFamily="18" charset="0"/>
              </a:rPr>
              <a:t>  </a:t>
            </a:r>
            <a:r>
              <a:rPr lang="pt-BR" sz="5100" b="1" dirty="0">
                <a:latin typeface="Cambria" pitchFamily="18" charset="0"/>
              </a:rPr>
              <a:t> </a:t>
            </a:r>
            <a:r>
              <a:rPr lang="pt-BR" sz="5100" b="1" dirty="0" smtClean="0">
                <a:latin typeface="Cambria" pitchFamily="18" charset="0"/>
              </a:rPr>
              <a:t>- Monitoramento e avaliação- Planilha para coleta de dados      </a:t>
            </a:r>
          </a:p>
          <a:p>
            <a:pPr algn="just"/>
            <a:endParaRPr lang="pt-BR" sz="5100" b="1" dirty="0" smtClean="0">
              <a:latin typeface="Cambria" pitchFamily="18" charset="0"/>
            </a:endParaRPr>
          </a:p>
          <a:p>
            <a:pPr algn="just"/>
            <a:endParaRPr lang="pt-BR" sz="51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92514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4600" b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4600" b="1" dirty="0" smtClean="0">
                <a:latin typeface="Cambria" pitchFamily="18" charset="0"/>
              </a:rPr>
              <a:t>Logística</a:t>
            </a:r>
          </a:p>
          <a:p>
            <a:pPr marL="0" indent="0" algn="just">
              <a:buNone/>
            </a:pPr>
            <a:endParaRPr lang="pt-BR" sz="4600" b="1" dirty="0" smtClean="0">
              <a:latin typeface="Cambria" pitchFamily="18" charset="0"/>
            </a:endParaRPr>
          </a:p>
          <a:p>
            <a:pPr algn="just"/>
            <a:r>
              <a:rPr lang="pt-BR" sz="3800" b="1" dirty="0" smtClean="0">
                <a:latin typeface="Cambria" pitchFamily="18" charset="0"/>
              </a:rPr>
              <a:t>Sensibilização da equipe para captação das mulheres na faixa etária alvo</a:t>
            </a:r>
          </a:p>
          <a:p>
            <a:pPr algn="just"/>
            <a:r>
              <a:rPr lang="pt-BR" sz="3800" b="1" dirty="0" smtClean="0">
                <a:latin typeface="Cambria" pitchFamily="18" charset="0"/>
              </a:rPr>
              <a:t>Registro dos resultados dos exames preventivo  e mamografia– Ficha Espelho e Prontuário Eletrônico</a:t>
            </a:r>
          </a:p>
          <a:p>
            <a:pPr algn="just"/>
            <a:r>
              <a:rPr lang="pt-BR" sz="3800" b="1" dirty="0" smtClean="0">
                <a:latin typeface="Cambria" pitchFamily="18" charset="0"/>
              </a:rPr>
              <a:t>Monitoramento das mulheres nas consultas de retorno com médico ou enfermeiro</a:t>
            </a:r>
          </a:p>
          <a:p>
            <a:pPr algn="just"/>
            <a:r>
              <a:rPr lang="pt-BR" sz="3800" b="1" dirty="0" smtClean="0">
                <a:latin typeface="Cambria" pitchFamily="18" charset="0"/>
              </a:rPr>
              <a:t>Busca ativa da mulheres faltosas</a:t>
            </a:r>
          </a:p>
          <a:p>
            <a:pPr algn="just"/>
            <a:r>
              <a:rPr lang="pt-BR" sz="3800" b="1" dirty="0" smtClean="0">
                <a:latin typeface="Cambria" pitchFamily="18" charset="0"/>
              </a:rPr>
              <a:t>Educação em Saúde</a:t>
            </a:r>
          </a:p>
          <a:p>
            <a:pPr algn="just"/>
            <a:r>
              <a:rPr lang="pt-BR" sz="3800" b="1" dirty="0" smtClean="0">
                <a:latin typeface="Cambria" pitchFamily="18" charset="0"/>
              </a:rPr>
              <a:t>Educação Continuada</a:t>
            </a:r>
          </a:p>
          <a:p>
            <a:pPr marL="0" indent="0" algn="just">
              <a:buNone/>
            </a:pPr>
            <a:endParaRPr lang="pt-BR" sz="3600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pt-BR" sz="3600" dirty="0" smtClean="0">
              <a:latin typeface="Cambria" pitchFamily="18" charset="0"/>
            </a:endParaRPr>
          </a:p>
          <a:p>
            <a:pPr algn="just"/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488832" cy="122413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Sensibilização da Equipe de Enfermagem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 descr="C:\Users\LIANA MARIA\Desktop\FOTO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34481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7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5"/>
            <a:ext cx="7524328" cy="144016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Educação em Saúde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 descr="C:\Users\LIANA MARIA\Desktop\Foto 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5"/>
            <a:ext cx="655272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6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83152" cy="115698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Educação Continuada para Equipe de Enfermagem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 descr="C:\Users\LIANA MARIA\Desktop\FO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1276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2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840760" cy="129614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Educação Continuada para ACS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 descr="C:\Users\LIANA MARIA\Desktop\FOT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92088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4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Objetivos Específicos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77281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1.Ampliar </a:t>
            </a:r>
            <a:r>
              <a:rPr lang="pt-BR" sz="2400" b="1" dirty="0"/>
              <a:t>a cobertura de detecção precoce do câncer de colo do útero e do câncer de mama.</a:t>
            </a:r>
            <a:endParaRPr lang="pt-BR" sz="2400" dirty="0"/>
          </a:p>
          <a:p>
            <a:r>
              <a:rPr lang="pt-BR" sz="2400" b="1" dirty="0"/>
              <a:t>2. Melhorar a adesão das mulheres à realização de exame </a:t>
            </a:r>
            <a:r>
              <a:rPr lang="pt-BR" sz="2400" b="1" dirty="0" err="1"/>
              <a:t>citopatológico</a:t>
            </a:r>
            <a:r>
              <a:rPr lang="pt-BR" sz="2400" b="1" dirty="0"/>
              <a:t> de colo uterino e mamografia.</a:t>
            </a:r>
            <a:endParaRPr lang="pt-BR" sz="2400" dirty="0"/>
          </a:p>
          <a:p>
            <a:r>
              <a:rPr lang="pt-BR" sz="2400" b="1" dirty="0"/>
              <a:t>3. Melhorar a qualidade do atendimento das mulheres que realizam detecção precoce de câncer de colo do útero e de mama na unidade de saúde.</a:t>
            </a:r>
            <a:endParaRPr lang="pt-BR" sz="2400" dirty="0"/>
          </a:p>
          <a:p>
            <a:r>
              <a:rPr lang="pt-BR" sz="2400" b="1" dirty="0"/>
              <a:t>4. Melhorar registros das informações.</a:t>
            </a:r>
            <a:endParaRPr lang="pt-BR" sz="2400" dirty="0"/>
          </a:p>
          <a:p>
            <a:r>
              <a:rPr lang="pt-BR" sz="2400" b="1" dirty="0"/>
              <a:t>5. Mapear as mulheres de risco para câncer de colo de útero e de mama.</a:t>
            </a:r>
            <a:endParaRPr lang="pt-BR" sz="2400" dirty="0"/>
          </a:p>
          <a:p>
            <a:r>
              <a:rPr lang="pt-BR" sz="2400" b="1" dirty="0"/>
              <a:t>6. Promover a saúde das mulheres que realizam detecção precoce de câncer de colo de útero e de mama na unidade de saúde.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0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28792" cy="1633661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Indicador - </a:t>
            </a:r>
            <a:r>
              <a:rPr lang="pt-BR" sz="2800" b="1" dirty="0"/>
              <a:t>Proporção de mulheres entre 25 e 64 anos com exame em dia para detecção precoce do câncer de colo de </a:t>
            </a:r>
            <a:r>
              <a:rPr lang="pt-BR" sz="2800" b="1" dirty="0" smtClean="0"/>
              <a:t>útero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10385141"/>
              </p:ext>
            </p:extLst>
          </p:nvPr>
        </p:nvGraphicFramePr>
        <p:xfrm>
          <a:off x="467544" y="1412776"/>
          <a:ext cx="684076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83568" y="4797152"/>
            <a:ext cx="784887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Meta esperada: 100</a:t>
            </a:r>
            <a:r>
              <a:rPr lang="pt-BR" sz="2000" b="1" dirty="0" smtClean="0">
                <a:solidFill>
                  <a:srgbClr val="FF0000"/>
                </a:solidFill>
              </a:rPr>
              <a:t>%</a:t>
            </a:r>
            <a:endParaRPr lang="pt-BR" sz="20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Meta alcançada: 	Mês 1 </a:t>
            </a:r>
            <a:r>
              <a:rPr lang="pt-BR" sz="2000" b="1" dirty="0" smtClean="0">
                <a:solidFill>
                  <a:srgbClr val="FF0000"/>
                </a:solidFill>
              </a:rPr>
              <a:t>– 0,8% (97)</a:t>
            </a:r>
            <a:endParaRPr lang="pt-BR" sz="20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		Mês 2- </a:t>
            </a:r>
            <a:r>
              <a:rPr lang="pt-BR" sz="2000" b="1" dirty="0" smtClean="0">
                <a:solidFill>
                  <a:srgbClr val="FF0000"/>
                </a:solidFill>
              </a:rPr>
              <a:t>1,6% (193)</a:t>
            </a:r>
            <a:endParaRPr lang="pt-BR" sz="20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 		 Mês 3 </a:t>
            </a:r>
            <a:r>
              <a:rPr lang="pt-BR" sz="2000" b="1" dirty="0" smtClean="0">
                <a:solidFill>
                  <a:srgbClr val="FF0000"/>
                </a:solidFill>
              </a:rPr>
              <a:t>– 1,6% (193)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                                   Mês 4 -  2,1% ( 251)</a:t>
            </a:r>
            <a:endParaRPr lang="pt-BR" sz="2000" b="1" dirty="0">
              <a:solidFill>
                <a:srgbClr val="FF0000"/>
              </a:solidFill>
            </a:endParaRPr>
          </a:p>
          <a:p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683568" y="908720"/>
            <a:ext cx="7488832" cy="1152128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> Indicador - Proporção </a:t>
            </a:r>
            <a:r>
              <a:rPr lang="pt-BR" sz="3100" b="1" dirty="0"/>
              <a:t>de mulheres entre 50 e 69 anos com exame em dia para detecção precoce de câncer de mama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03648" y="4869161"/>
            <a:ext cx="60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          Meta </a:t>
            </a:r>
            <a:r>
              <a:rPr lang="pt-BR" b="1" dirty="0">
                <a:solidFill>
                  <a:srgbClr val="FF0000"/>
                </a:solidFill>
              </a:rPr>
              <a:t>esperada: 100</a:t>
            </a:r>
            <a:r>
              <a:rPr lang="pt-BR" b="1" dirty="0" smtClean="0">
                <a:solidFill>
                  <a:srgbClr val="FF0000"/>
                </a:solidFill>
              </a:rPr>
              <a:t>%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 alcançada: 	Mês 1 </a:t>
            </a:r>
            <a:r>
              <a:rPr lang="pt-BR" b="1" dirty="0" smtClean="0">
                <a:solidFill>
                  <a:srgbClr val="FF0000"/>
                </a:solidFill>
              </a:rPr>
              <a:t>– 1,3%- (48)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	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             Mês 2-    2,3%(85)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		 Mês 3 – </a:t>
            </a:r>
            <a:r>
              <a:rPr lang="pt-BR" b="1" dirty="0" smtClean="0">
                <a:solidFill>
                  <a:srgbClr val="FF0000"/>
                </a:solidFill>
              </a:rPr>
              <a:t>2,3% (85)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</a:t>
            </a:r>
            <a:r>
              <a:rPr lang="pt-BR" b="1" dirty="0">
                <a:solidFill>
                  <a:srgbClr val="FF0000"/>
                </a:solidFill>
              </a:rPr>
              <a:t>Mês 4 -  </a:t>
            </a:r>
            <a:r>
              <a:rPr lang="pt-BR" b="1" dirty="0" smtClean="0">
                <a:solidFill>
                  <a:srgbClr val="FF0000"/>
                </a:solidFill>
              </a:rPr>
              <a:t>2,7%( 105)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462488"/>
              </p:ext>
            </p:extLst>
          </p:nvPr>
        </p:nvGraphicFramePr>
        <p:xfrm>
          <a:off x="1547664" y="1484783"/>
          <a:ext cx="5904656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3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56989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t-BR" sz="6400" dirty="0" smtClean="0"/>
          </a:p>
          <a:p>
            <a:pPr algn="ctr">
              <a:buNone/>
            </a:pPr>
            <a:endParaRPr lang="pt-BR" sz="6400" dirty="0"/>
          </a:p>
          <a:p>
            <a:pPr algn="ctr">
              <a:buNone/>
            </a:pPr>
            <a:endParaRPr lang="pt-BR" sz="6400" dirty="0" smtClean="0"/>
          </a:p>
          <a:p>
            <a:pPr algn="ctr">
              <a:buNone/>
            </a:pPr>
            <a:r>
              <a:rPr lang="pt-BR" sz="6400" dirty="0" smtClean="0"/>
              <a:t/>
            </a:r>
            <a:br>
              <a:rPr lang="pt-BR" sz="6400" dirty="0" smtClean="0"/>
            </a:br>
            <a:endParaRPr lang="pt-BR" sz="6400" b="1" i="1" dirty="0" smtClean="0">
              <a:solidFill>
                <a:srgbClr val="0070C0"/>
              </a:solidFill>
              <a:latin typeface="Cambria" pitchFamily="18" charset="0"/>
              <a:cs typeface="Arial"/>
            </a:endParaRPr>
          </a:p>
          <a:p>
            <a:r>
              <a:rPr lang="pt-BR" sz="11200" b="1" dirty="0" smtClean="0"/>
              <a:t>Câncer – Problema de Saúde Pública Mundial</a:t>
            </a:r>
          </a:p>
          <a:p>
            <a:r>
              <a:rPr lang="pt-BR" sz="11200" b="1" dirty="0"/>
              <a:t>Melhorar  Prevenção  e Detecção </a:t>
            </a:r>
            <a:endParaRPr lang="pt-BR" sz="11200" b="1" dirty="0" smtClean="0"/>
          </a:p>
          <a:p>
            <a:r>
              <a:rPr lang="pt-BR" sz="11200" b="1" dirty="0"/>
              <a:t>Binômio – Câncer de Colo do Útero e da </a:t>
            </a:r>
            <a:r>
              <a:rPr lang="pt-BR" sz="11200" b="1" dirty="0" smtClean="0"/>
              <a:t>Mama</a:t>
            </a:r>
          </a:p>
          <a:p>
            <a:r>
              <a:rPr lang="pt-BR" sz="11200" b="1" dirty="0" smtClean="0"/>
              <a:t>Sensibilização </a:t>
            </a:r>
            <a:r>
              <a:rPr lang="pt-BR" sz="11200" b="1" dirty="0"/>
              <a:t>da equipe e </a:t>
            </a:r>
            <a:r>
              <a:rPr lang="pt-BR" sz="11200" b="1" dirty="0" smtClean="0"/>
              <a:t>população</a:t>
            </a:r>
          </a:p>
          <a:p>
            <a:r>
              <a:rPr lang="pt-BR" sz="11200" b="1" dirty="0" smtClean="0"/>
              <a:t>Melhorar os registros</a:t>
            </a:r>
          </a:p>
          <a:p>
            <a:r>
              <a:rPr lang="pt-BR" sz="11200" b="1" dirty="0"/>
              <a:t>Conhecer população </a:t>
            </a:r>
            <a:r>
              <a:rPr lang="pt-BR" sz="11200" b="1" dirty="0" smtClean="0"/>
              <a:t>alvo da área </a:t>
            </a:r>
            <a:r>
              <a:rPr lang="pt-BR" sz="11200" b="1" dirty="0" err="1" smtClean="0"/>
              <a:t>adscrita</a:t>
            </a:r>
            <a:endParaRPr lang="pt-BR" sz="11200" b="1" dirty="0" smtClean="0"/>
          </a:p>
          <a:p>
            <a:r>
              <a:rPr lang="pt-BR" sz="11200" b="1" dirty="0" smtClean="0"/>
              <a:t>Melhorar o monitoramento</a:t>
            </a:r>
            <a:endParaRPr lang="pt-BR" sz="40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4900" dirty="0"/>
              <a:t> </a:t>
            </a:r>
          </a:p>
          <a:p>
            <a:pPr marL="0" indent="0">
              <a:buNone/>
            </a:pPr>
            <a:r>
              <a:rPr lang="pt-BR" sz="4900" dirty="0"/>
              <a:t> </a:t>
            </a:r>
          </a:p>
          <a:p>
            <a:endParaRPr lang="pt-BR" sz="4000" dirty="0" smtClean="0"/>
          </a:p>
          <a:p>
            <a:endParaRPr lang="pt-BR" sz="3500" dirty="0"/>
          </a:p>
          <a:p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560840" cy="1584175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Indicador - Proporção </a:t>
            </a:r>
            <a:r>
              <a:rPr lang="pt-BR" sz="3200" b="1" dirty="0"/>
              <a:t>de mulheres com exame </a:t>
            </a:r>
            <a:r>
              <a:rPr lang="pt-BR" sz="3200" b="1" dirty="0" err="1"/>
              <a:t>citopatológico</a:t>
            </a:r>
            <a:r>
              <a:rPr lang="pt-BR" sz="3200" b="1" dirty="0"/>
              <a:t> alterado</a:t>
            </a:r>
            <a:br>
              <a:rPr lang="pt-BR" sz="3200" b="1" dirty="0"/>
            </a:br>
            <a:endParaRPr lang="pt-BR" sz="3200" b="1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196549"/>
              </p:ext>
            </p:extLst>
          </p:nvPr>
        </p:nvGraphicFramePr>
        <p:xfrm>
          <a:off x="1259632" y="1628800"/>
          <a:ext cx="63367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49934" y="5157192"/>
            <a:ext cx="5586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 Meta esperada: 100%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 </a:t>
            </a:r>
            <a:r>
              <a:rPr lang="pt-BR" b="1" dirty="0" smtClean="0">
                <a:solidFill>
                  <a:srgbClr val="FF0000"/>
                </a:solidFill>
              </a:rPr>
              <a:t>alcançada: Mês </a:t>
            </a:r>
            <a:r>
              <a:rPr lang="pt-BR" b="1" dirty="0">
                <a:solidFill>
                  <a:srgbClr val="FF0000"/>
                </a:solidFill>
              </a:rPr>
              <a:t>1 </a:t>
            </a:r>
            <a:r>
              <a:rPr lang="pt-BR" b="1" dirty="0" smtClean="0">
                <a:solidFill>
                  <a:srgbClr val="FF0000"/>
                </a:solidFill>
              </a:rPr>
              <a:t>–das 97 - 8,2%-(8)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	                   Mês 2-das 193- 13,5%-(26)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		 Mês 3 </a:t>
            </a:r>
            <a:r>
              <a:rPr lang="pt-BR" b="1" dirty="0" smtClean="0">
                <a:solidFill>
                  <a:srgbClr val="FF0000"/>
                </a:solidFill>
              </a:rPr>
              <a:t>–das 193- 13,0%-(26)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</a:t>
            </a:r>
            <a:r>
              <a:rPr lang="pt-BR" b="1" dirty="0">
                <a:solidFill>
                  <a:srgbClr val="FF0000"/>
                </a:solidFill>
              </a:rPr>
              <a:t>Mês 4 </a:t>
            </a:r>
            <a:r>
              <a:rPr lang="pt-BR" b="1" dirty="0" smtClean="0">
                <a:solidFill>
                  <a:srgbClr val="FF0000"/>
                </a:solidFill>
              </a:rPr>
              <a:t>–das 251-  9,2%-(26)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854327"/>
              </p:ext>
            </p:extLst>
          </p:nvPr>
        </p:nvGraphicFramePr>
        <p:xfrm>
          <a:off x="1331640" y="1628800"/>
          <a:ext cx="6264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09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04856" cy="1872208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>Indicador - Proporção </a:t>
            </a:r>
            <a:r>
              <a:rPr lang="pt-BR" sz="3100" b="1" dirty="0"/>
              <a:t>de mulheres com exame </a:t>
            </a:r>
            <a:r>
              <a:rPr lang="pt-BR" sz="3100" b="1" dirty="0" err="1"/>
              <a:t>citopatológico</a:t>
            </a:r>
            <a:r>
              <a:rPr lang="pt-BR" sz="3100" b="1" dirty="0"/>
              <a:t> alterado que não retornaram para conhecer resultado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67309814"/>
              </p:ext>
            </p:extLst>
          </p:nvPr>
        </p:nvGraphicFramePr>
        <p:xfrm>
          <a:off x="899592" y="1772815"/>
          <a:ext cx="7056784" cy="316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51829" y="5217974"/>
            <a:ext cx="5267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Meta esperada: 100%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 </a:t>
            </a:r>
            <a:r>
              <a:rPr lang="pt-BR" b="1" dirty="0" smtClean="0">
                <a:solidFill>
                  <a:srgbClr val="FF0000"/>
                </a:solidFill>
              </a:rPr>
              <a:t>alcançada: Mês </a:t>
            </a:r>
            <a:r>
              <a:rPr lang="pt-BR" b="1" dirty="0">
                <a:solidFill>
                  <a:srgbClr val="FF0000"/>
                </a:solidFill>
              </a:rPr>
              <a:t>1 </a:t>
            </a:r>
            <a:r>
              <a:rPr lang="pt-BR" b="1" dirty="0" smtClean="0">
                <a:solidFill>
                  <a:srgbClr val="FF0000"/>
                </a:solidFill>
              </a:rPr>
              <a:t>–8- 87,5% - (7)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	               Mês </a:t>
            </a:r>
            <a:r>
              <a:rPr lang="pt-BR" b="1" dirty="0" smtClean="0">
                <a:solidFill>
                  <a:srgbClr val="FF0000"/>
                </a:solidFill>
              </a:rPr>
              <a:t>2- 26-  42,3%-(11)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                            Mês </a:t>
            </a:r>
            <a:r>
              <a:rPr lang="pt-BR" b="1" dirty="0">
                <a:solidFill>
                  <a:srgbClr val="FF0000"/>
                </a:solidFill>
              </a:rPr>
              <a:t>3 </a:t>
            </a:r>
            <a:r>
              <a:rPr lang="pt-BR" b="1" dirty="0" smtClean="0">
                <a:solidFill>
                  <a:srgbClr val="FF0000"/>
                </a:solidFill>
              </a:rPr>
              <a:t>–26 -42,3%-(11)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   </a:t>
            </a:r>
            <a:r>
              <a:rPr lang="pt-BR" b="1" dirty="0">
                <a:solidFill>
                  <a:srgbClr val="FF0000"/>
                </a:solidFill>
              </a:rPr>
              <a:t>Mês 4 </a:t>
            </a:r>
            <a:r>
              <a:rPr lang="pt-BR" b="1" dirty="0" smtClean="0">
                <a:solidFill>
                  <a:srgbClr val="FF0000"/>
                </a:solidFill>
              </a:rPr>
              <a:t>-26- 42,3%-(11) </a:t>
            </a:r>
            <a:endParaRPr lang="pt-BR" dirty="0"/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157892"/>
              </p:ext>
            </p:extLst>
          </p:nvPr>
        </p:nvGraphicFramePr>
        <p:xfrm>
          <a:off x="899592" y="1772816"/>
          <a:ext cx="69847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3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56784" cy="1152128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Indicador - Proporção </a:t>
            </a:r>
            <a:r>
              <a:rPr lang="pt-BR" sz="3600" b="1" dirty="0"/>
              <a:t>de mulheres que não retornaram para resultado de exame </a:t>
            </a:r>
            <a:r>
              <a:rPr lang="pt-BR" sz="3600" b="1" dirty="0" err="1"/>
              <a:t>citopatológico</a:t>
            </a:r>
            <a:r>
              <a:rPr lang="pt-BR" sz="3600" b="1" dirty="0"/>
              <a:t> e foi feita busca ativa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56876219"/>
              </p:ext>
            </p:extLst>
          </p:nvPr>
        </p:nvGraphicFramePr>
        <p:xfrm>
          <a:off x="755576" y="1916832"/>
          <a:ext cx="676875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051720" y="5229200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Meta esperada: 100%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 alcançada: Mês </a:t>
            </a:r>
            <a:r>
              <a:rPr lang="pt-BR" b="1" dirty="0" smtClean="0">
                <a:solidFill>
                  <a:srgbClr val="FF0000"/>
                </a:solidFill>
              </a:rPr>
              <a:t>1 - 7 </a:t>
            </a:r>
            <a:r>
              <a:rPr lang="pt-BR" b="1" dirty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100% (7)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	             </a:t>
            </a:r>
            <a:r>
              <a:rPr lang="pt-BR" b="1" dirty="0" smtClean="0">
                <a:solidFill>
                  <a:srgbClr val="FF0000"/>
                </a:solidFill>
              </a:rPr>
              <a:t>      </a:t>
            </a:r>
            <a:r>
              <a:rPr lang="pt-BR" b="1" dirty="0">
                <a:solidFill>
                  <a:srgbClr val="FF0000"/>
                </a:solidFill>
              </a:rPr>
              <a:t>Mês </a:t>
            </a:r>
            <a:r>
              <a:rPr lang="pt-BR" b="1" dirty="0" smtClean="0">
                <a:solidFill>
                  <a:srgbClr val="FF0000"/>
                </a:solidFill>
              </a:rPr>
              <a:t>2-  11 -  100%-(11)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  Mês </a:t>
            </a:r>
            <a:r>
              <a:rPr lang="pt-BR" b="1" dirty="0">
                <a:solidFill>
                  <a:srgbClr val="FF0000"/>
                </a:solidFill>
              </a:rPr>
              <a:t>3 – </a:t>
            </a:r>
            <a:r>
              <a:rPr lang="pt-BR" b="1" dirty="0" smtClean="0">
                <a:solidFill>
                  <a:srgbClr val="FF0000"/>
                </a:solidFill>
              </a:rPr>
              <a:t>11 - 100%-(11)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</a:t>
            </a:r>
            <a:r>
              <a:rPr lang="pt-BR" b="1" dirty="0">
                <a:solidFill>
                  <a:srgbClr val="FF0000"/>
                </a:solidFill>
              </a:rPr>
              <a:t>Mês </a:t>
            </a:r>
            <a:r>
              <a:rPr lang="pt-BR" b="1" dirty="0" smtClean="0">
                <a:solidFill>
                  <a:srgbClr val="FF0000"/>
                </a:solidFill>
              </a:rPr>
              <a:t>4-  11  -100%-(11) 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7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84776" cy="1584175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Indicador - Proporção </a:t>
            </a:r>
            <a:r>
              <a:rPr lang="pt-BR" sz="3200" b="1" dirty="0"/>
              <a:t>de mulheres com mamografia alterada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370068"/>
              </p:ext>
            </p:extLst>
          </p:nvPr>
        </p:nvGraphicFramePr>
        <p:xfrm>
          <a:off x="1187624" y="1412776"/>
          <a:ext cx="633670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03648" y="5157192"/>
            <a:ext cx="5400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Meta esperada: 100%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 alcançada: Mês 1 </a:t>
            </a:r>
            <a:r>
              <a:rPr lang="pt-BR" b="1" dirty="0" smtClean="0">
                <a:solidFill>
                  <a:srgbClr val="FF0000"/>
                </a:solidFill>
              </a:rPr>
              <a:t>– 48- 2,1%-(1)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	               Mês </a:t>
            </a:r>
            <a:r>
              <a:rPr lang="pt-BR" b="1" dirty="0" smtClean="0">
                <a:solidFill>
                  <a:srgbClr val="FF0000"/>
                </a:solidFill>
              </a:rPr>
              <a:t>2-85-  1,2%-(1)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</a:t>
            </a:r>
            <a:r>
              <a:rPr lang="pt-BR" b="1" dirty="0">
                <a:solidFill>
                  <a:srgbClr val="FF0000"/>
                </a:solidFill>
              </a:rPr>
              <a:t>Mês 3 </a:t>
            </a:r>
            <a:r>
              <a:rPr lang="pt-BR" b="1" dirty="0" smtClean="0">
                <a:solidFill>
                  <a:srgbClr val="FF0000"/>
                </a:solidFill>
              </a:rPr>
              <a:t>–85- 1,2%-(1)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    </a:t>
            </a:r>
            <a:r>
              <a:rPr lang="pt-BR" b="1" dirty="0">
                <a:solidFill>
                  <a:srgbClr val="FF0000"/>
                </a:solidFill>
              </a:rPr>
              <a:t>Mês 4 </a:t>
            </a:r>
            <a:r>
              <a:rPr lang="pt-BR" b="1" dirty="0" smtClean="0">
                <a:solidFill>
                  <a:srgbClr val="FF0000"/>
                </a:solidFill>
              </a:rPr>
              <a:t>-105 - 1%- (1) 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1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640960" cy="324036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Indicador -  </a:t>
            </a:r>
            <a:r>
              <a:rPr lang="pt-BR" sz="2800" dirty="0"/>
              <a:t>Proporção de mulheres entre 50 e 69 anos com mamografia alterada que não retornaram para conhecer o </a:t>
            </a:r>
            <a:r>
              <a:rPr lang="pt-BR" sz="2800" dirty="0" smtClean="0"/>
              <a:t>resultado-  </a:t>
            </a:r>
            <a:r>
              <a:rPr lang="pt-BR" sz="2800" b="1" dirty="0" smtClean="0"/>
              <a:t>1 mulher</a:t>
            </a:r>
            <a:br>
              <a:rPr lang="pt-BR" sz="2800" b="1" dirty="0" smtClean="0"/>
            </a:br>
            <a:r>
              <a:rPr lang="pt-BR" sz="2800" b="1" dirty="0" smtClean="0"/>
              <a:t>Indicador - </a:t>
            </a:r>
            <a:r>
              <a:rPr lang="pt-BR" sz="2800" dirty="0" smtClean="0"/>
              <a:t> </a:t>
            </a:r>
            <a:r>
              <a:rPr lang="pt-BR" sz="2800" dirty="0"/>
              <a:t>Proporção de mulheres entre 50 e 69 anos com exame de mamografia alterada que não retornaram para conhecer o resultado e que foi realizada busca </a:t>
            </a:r>
            <a:r>
              <a:rPr lang="pt-BR" sz="2800" dirty="0" smtClean="0"/>
              <a:t>ativa-</a:t>
            </a:r>
            <a:r>
              <a:rPr lang="pt-BR" sz="2800" b="1" dirty="0" smtClean="0"/>
              <a:t>1 mulher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3861048"/>
            <a:ext cx="7416824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400" dirty="0" smtClean="0"/>
              <a:t>Meta Esperada – 100%</a:t>
            </a:r>
          </a:p>
          <a:p>
            <a:r>
              <a:rPr lang="pt-BR" sz="4400" dirty="0" smtClean="0"/>
              <a:t>Meta Alcançada – 100%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4347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920880" cy="1656183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 Indicador - Proporção </a:t>
            </a:r>
            <a:r>
              <a:rPr lang="pt-BR" sz="3200" b="1" dirty="0"/>
              <a:t>de mulheres entre 25 e 64 anos com exame </a:t>
            </a:r>
            <a:r>
              <a:rPr lang="pt-BR" sz="3200" b="1" dirty="0" err="1"/>
              <a:t>citopatológico</a:t>
            </a:r>
            <a:r>
              <a:rPr lang="pt-BR" sz="3200" b="1" dirty="0"/>
              <a:t> do colo do útero com amostras satisfatórias. 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060848"/>
            <a:ext cx="91440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4400" dirty="0" smtClean="0"/>
          </a:p>
          <a:p>
            <a:pPr algn="ctr"/>
            <a:r>
              <a:rPr lang="pt-BR" sz="4400" dirty="0" smtClean="0"/>
              <a:t>Meta Esperada  - 100%</a:t>
            </a:r>
          </a:p>
          <a:p>
            <a:pPr algn="ctr"/>
            <a:r>
              <a:rPr lang="pt-BR" sz="4400" dirty="0" smtClean="0"/>
              <a:t>Meta Alcançada – 100%</a:t>
            </a:r>
          </a:p>
          <a:p>
            <a:pPr algn="ctr"/>
            <a:endParaRPr lang="pt-BR" sz="4400" dirty="0"/>
          </a:p>
          <a:p>
            <a:endParaRPr lang="pt-BR" sz="4400" dirty="0" smtClean="0"/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2000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332657"/>
            <a:ext cx="7597352" cy="129614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Indicador -  </a:t>
            </a:r>
            <a:r>
              <a:rPr lang="pt-BR" sz="3200" b="1" dirty="0"/>
              <a:t>Proporção de mulheres entre 50 e 69 anos com registro adequado da mamografia. 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52145763"/>
              </p:ext>
            </p:extLst>
          </p:nvPr>
        </p:nvGraphicFramePr>
        <p:xfrm>
          <a:off x="827584" y="1412777"/>
          <a:ext cx="68407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63688" y="5013176"/>
            <a:ext cx="5328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Meta esperada: 100%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 alcançada: Mês 1 </a:t>
            </a:r>
            <a:r>
              <a:rPr lang="pt-BR" b="1" dirty="0" smtClean="0">
                <a:solidFill>
                  <a:srgbClr val="FF0000"/>
                </a:solidFill>
              </a:rPr>
              <a:t>– 48- 100%-(48 )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	        </a:t>
            </a:r>
            <a:r>
              <a:rPr lang="pt-BR" b="1" dirty="0" smtClean="0">
                <a:solidFill>
                  <a:srgbClr val="FF0000"/>
                </a:solidFill>
              </a:rPr>
              <a:t>       </a:t>
            </a:r>
            <a:r>
              <a:rPr lang="pt-BR" b="1" dirty="0">
                <a:solidFill>
                  <a:srgbClr val="FF0000"/>
                </a:solidFill>
              </a:rPr>
              <a:t>Mês </a:t>
            </a:r>
            <a:r>
              <a:rPr lang="pt-BR" b="1" dirty="0" smtClean="0">
                <a:solidFill>
                  <a:srgbClr val="FF0000"/>
                </a:solidFill>
              </a:rPr>
              <a:t>2-  86-  98,8% -(85)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    Mês 3 </a:t>
            </a:r>
            <a:r>
              <a:rPr lang="pt-BR" b="1" dirty="0" smtClean="0">
                <a:solidFill>
                  <a:srgbClr val="FF0000"/>
                </a:solidFill>
              </a:rPr>
              <a:t>– 86 -98,8%-(85)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Mês </a:t>
            </a:r>
            <a:r>
              <a:rPr lang="pt-BR" b="1" dirty="0">
                <a:solidFill>
                  <a:srgbClr val="FF0000"/>
                </a:solidFill>
              </a:rPr>
              <a:t>4 </a:t>
            </a:r>
            <a:r>
              <a:rPr lang="pt-BR" b="1" dirty="0" smtClean="0">
                <a:solidFill>
                  <a:srgbClr val="FF0000"/>
                </a:solidFill>
              </a:rPr>
              <a:t>–105- 94,3% -(99)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7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7283152" cy="1728193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Indicador - Proporção </a:t>
            </a:r>
            <a:r>
              <a:rPr lang="pt-BR" sz="3200" b="1" dirty="0"/>
              <a:t>de mulheres com registro adequado do exame </a:t>
            </a:r>
            <a:r>
              <a:rPr lang="pt-BR" sz="3200" b="1" dirty="0" err="1"/>
              <a:t>citopatológico</a:t>
            </a:r>
            <a:r>
              <a:rPr lang="pt-BR" sz="3200" b="1" dirty="0"/>
              <a:t> de colo do útero.</a:t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2060848"/>
            <a:ext cx="86035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Indicador - Proporção </a:t>
            </a:r>
            <a:r>
              <a:rPr lang="pt-BR" sz="3200" b="1" dirty="0"/>
              <a:t>de mulheres entre 25 e 64 anos com pesquisa de sinais de alerta para câncer de colo de útero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3573016"/>
            <a:ext cx="7739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Indicador - Proporção </a:t>
            </a:r>
            <a:r>
              <a:rPr lang="pt-BR" sz="3200" b="1" dirty="0"/>
              <a:t>de mulheres entre 25 e 64 anos que receberam orientação sobre </a:t>
            </a:r>
            <a:r>
              <a:rPr lang="pt-BR" sz="3200" b="1" dirty="0" err="1"/>
              <a:t>DSTs</a:t>
            </a:r>
            <a:endParaRPr lang="pt-BR" sz="3200" b="1" dirty="0"/>
          </a:p>
          <a:p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5013176"/>
            <a:ext cx="806489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Meta Esperada – 100%</a:t>
            </a:r>
          </a:p>
          <a:p>
            <a:pPr algn="ctr"/>
            <a:r>
              <a:rPr lang="pt-BR" sz="4800" b="1" dirty="0" smtClean="0"/>
              <a:t>Meta Alcançada- 100% 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0776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46" y="0"/>
            <a:ext cx="6912768" cy="2088233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Indicador - Proporção </a:t>
            </a:r>
            <a:r>
              <a:rPr lang="pt-BR" sz="3200" b="1" dirty="0"/>
              <a:t>de mulheres entre 50 e 69 anos com avaliação de risco para câncer de mama</a:t>
            </a:r>
            <a:br>
              <a:rPr lang="pt-BR" sz="3200" b="1" dirty="0"/>
            </a:br>
            <a:endParaRPr lang="pt-BR" sz="3200" b="1" dirty="0"/>
          </a:p>
        </p:txBody>
      </p:sp>
      <p:graphicFrame>
        <p:nvGraphicFramePr>
          <p:cNvPr id="4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21226"/>
              </p:ext>
            </p:extLst>
          </p:nvPr>
        </p:nvGraphicFramePr>
        <p:xfrm>
          <a:off x="791580" y="1484784"/>
          <a:ext cx="69847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31640" y="4941169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Meta esperada: 100%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 alcançada: Mês 1 </a:t>
            </a:r>
            <a:r>
              <a:rPr lang="pt-BR" b="1" dirty="0" smtClean="0">
                <a:solidFill>
                  <a:srgbClr val="FF0000"/>
                </a:solidFill>
              </a:rPr>
              <a:t>–48- 100%-(48)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	        </a:t>
            </a:r>
            <a:r>
              <a:rPr lang="pt-BR" b="1" dirty="0" smtClean="0">
                <a:solidFill>
                  <a:srgbClr val="FF0000"/>
                </a:solidFill>
              </a:rPr>
              <a:t>   </a:t>
            </a:r>
            <a:r>
              <a:rPr lang="pt-BR" b="1" dirty="0">
                <a:solidFill>
                  <a:srgbClr val="FF0000"/>
                </a:solidFill>
              </a:rPr>
              <a:t>Mês </a:t>
            </a:r>
            <a:r>
              <a:rPr lang="pt-BR" b="1" dirty="0" smtClean="0">
                <a:solidFill>
                  <a:srgbClr val="FF0000"/>
                </a:solidFill>
              </a:rPr>
              <a:t>2- 86 -98,8%-(85)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 </a:t>
            </a:r>
            <a:r>
              <a:rPr lang="pt-BR" b="1" dirty="0">
                <a:solidFill>
                  <a:srgbClr val="FF0000"/>
                </a:solidFill>
              </a:rPr>
              <a:t>Mês 3 </a:t>
            </a:r>
            <a:r>
              <a:rPr lang="pt-BR" b="1" dirty="0" smtClean="0">
                <a:solidFill>
                  <a:srgbClr val="FF0000"/>
                </a:solidFill>
              </a:rPr>
              <a:t>–86 - 98,8%-(85)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  </a:t>
            </a:r>
            <a:r>
              <a:rPr lang="pt-BR" b="1" dirty="0">
                <a:solidFill>
                  <a:srgbClr val="FF0000"/>
                </a:solidFill>
              </a:rPr>
              <a:t>Mês 4 </a:t>
            </a:r>
            <a:r>
              <a:rPr lang="pt-BR" b="1" dirty="0" smtClean="0">
                <a:solidFill>
                  <a:srgbClr val="FF0000"/>
                </a:solidFill>
              </a:rPr>
              <a:t>–105- 94,3%-(99)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15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7596336" cy="2304256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>Indicador - Proporção </a:t>
            </a:r>
            <a:r>
              <a:rPr lang="pt-BR" sz="3100" b="1" dirty="0"/>
              <a:t>de mulheres entre 50 e 69 anos que receberam orientação sobre os fatores de risco para câncer de mama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11811775"/>
              </p:ext>
            </p:extLst>
          </p:nvPr>
        </p:nvGraphicFramePr>
        <p:xfrm>
          <a:off x="1187624" y="1484784"/>
          <a:ext cx="61926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47664" y="530120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Meta esperada: 100%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 alcançada: Mês 1 </a:t>
            </a:r>
            <a:r>
              <a:rPr lang="pt-BR" b="1" dirty="0" smtClean="0">
                <a:solidFill>
                  <a:srgbClr val="FF0000"/>
                </a:solidFill>
              </a:rPr>
              <a:t>–48- 100%-(48)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	           Mês </a:t>
            </a:r>
            <a:r>
              <a:rPr lang="pt-BR" b="1" dirty="0" smtClean="0">
                <a:solidFill>
                  <a:srgbClr val="FF0000"/>
                </a:solidFill>
              </a:rPr>
              <a:t>2- 86 -98,8%-(85)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</a:t>
            </a:r>
            <a:r>
              <a:rPr lang="pt-BR" b="1" dirty="0">
                <a:solidFill>
                  <a:srgbClr val="FF0000"/>
                </a:solidFill>
              </a:rPr>
              <a:t>Mês 3 </a:t>
            </a:r>
            <a:r>
              <a:rPr lang="pt-BR" b="1" dirty="0" smtClean="0">
                <a:solidFill>
                  <a:srgbClr val="FF0000"/>
                </a:solidFill>
              </a:rPr>
              <a:t>– 86 -98,8%-(85)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                         </a:t>
            </a:r>
            <a:r>
              <a:rPr lang="pt-BR" b="1" dirty="0" smtClean="0">
                <a:solidFill>
                  <a:srgbClr val="FF0000"/>
                </a:solidFill>
              </a:rPr>
              <a:t>      </a:t>
            </a:r>
            <a:r>
              <a:rPr lang="pt-BR" b="1" dirty="0">
                <a:solidFill>
                  <a:srgbClr val="FF0000"/>
                </a:solidFill>
              </a:rPr>
              <a:t>Mês 4 </a:t>
            </a:r>
            <a:r>
              <a:rPr lang="pt-BR" b="1" dirty="0" smtClean="0">
                <a:solidFill>
                  <a:srgbClr val="FF0000"/>
                </a:solidFill>
              </a:rPr>
              <a:t>–105- 94,3%-(99)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7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Cambria" pitchFamily="18" charset="0"/>
              </a:rPr>
              <a:t>Análise Situacional</a:t>
            </a: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/>
            </a:r>
            <a:br>
              <a:rPr lang="pt-BR" dirty="0" smtClean="0">
                <a:solidFill>
                  <a:schemeClr val="accent1"/>
                </a:solidFill>
                <a:latin typeface="Cambria" pitchFamily="18" charset="0"/>
              </a:rPr>
            </a:br>
            <a:r>
              <a:rPr lang="pt-B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Município de Curitiba, PR</a:t>
            </a:r>
            <a:endParaRPr lang="pt-BR" sz="4000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84177"/>
            <a:ext cx="8229600" cy="6766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pt-BR" sz="2800" b="1" i="1" dirty="0" smtClean="0">
                <a:solidFill>
                  <a:srgbClr val="0070C0"/>
                </a:solidFill>
              </a:rPr>
              <a:t>População: </a:t>
            </a:r>
            <a:r>
              <a:rPr lang="pt-BR" sz="2800" b="1" dirty="0">
                <a:solidFill>
                  <a:srgbClr val="0070C0"/>
                </a:solidFill>
              </a:rPr>
              <a:t>1.776.761</a:t>
            </a:r>
            <a:r>
              <a:rPr lang="pt-BR" sz="2800" b="1" dirty="0"/>
              <a:t> </a:t>
            </a:r>
            <a:r>
              <a:rPr lang="pt-BR" sz="2800" b="1" i="1" dirty="0" smtClean="0">
                <a:solidFill>
                  <a:srgbClr val="0070C0"/>
                </a:solidFill>
              </a:rPr>
              <a:t> </a:t>
            </a:r>
            <a:r>
              <a:rPr lang="pt-BR" sz="2800" b="1" i="1" dirty="0">
                <a:solidFill>
                  <a:srgbClr val="0070C0"/>
                </a:solidFill>
              </a:rPr>
              <a:t>habitantes (IBGE, 2010)</a:t>
            </a:r>
          </a:p>
          <a:p>
            <a:pPr marL="0" indent="0" algn="ctr">
              <a:buNone/>
            </a:pPr>
            <a:endParaRPr lang="pt-BR" sz="28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28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pt-BR" sz="28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LIANA MARIA\Desktop\Jardim Botâ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7701"/>
            <a:ext cx="7848871" cy="48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LIANA MARIA\Desktop\Foto 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92088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7" y="476672"/>
            <a:ext cx="77768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Registro fotográfico da Oficina sobre Controle de Câncer de Colo Uterino e de Mama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7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6064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sz="4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39013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3600" b="1" i="1" dirty="0" smtClean="0">
                <a:solidFill>
                  <a:schemeClr val="accent1"/>
                </a:solidFill>
                <a:latin typeface="Cambria" pitchFamily="18" charset="0"/>
              </a:rPr>
              <a:t>Importância </a:t>
            </a:r>
            <a:r>
              <a:rPr lang="pt-BR" sz="3600" b="1" i="1" dirty="0">
                <a:solidFill>
                  <a:schemeClr val="accent1"/>
                </a:solidFill>
                <a:latin typeface="Cambria" pitchFamily="18" charset="0"/>
              </a:rPr>
              <a:t>da intervenção para o </a:t>
            </a:r>
            <a:r>
              <a:rPr lang="pt-BR" sz="3600" b="1" i="1" dirty="0" smtClean="0">
                <a:solidFill>
                  <a:schemeClr val="accent1"/>
                </a:solidFill>
                <a:latin typeface="Cambria" pitchFamily="18" charset="0"/>
              </a:rPr>
              <a:t>serviço</a:t>
            </a:r>
          </a:p>
          <a:p>
            <a:pPr algn="ctr">
              <a:buNone/>
            </a:pPr>
            <a:endParaRPr lang="pt-BR" sz="3600" b="1" i="1" dirty="0">
              <a:solidFill>
                <a:schemeClr val="accent1"/>
              </a:solidFill>
              <a:latin typeface="Cambria" pitchFamily="18" charset="0"/>
            </a:endParaRPr>
          </a:p>
          <a:p>
            <a:endParaRPr lang="pt-BR" sz="3600" dirty="0">
              <a:latin typeface="Cambria" pitchFamily="18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2204864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Sensibilizar os profissionais para a captação da população alvo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Melhorar dos registros em prontuário eletrônico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Conhecer o perfil </a:t>
            </a:r>
            <a:r>
              <a:rPr lang="pt-BR" sz="3200" b="1" dirty="0"/>
              <a:t>da </a:t>
            </a:r>
            <a:r>
              <a:rPr lang="pt-BR" sz="3200" b="1" dirty="0" smtClean="0"/>
              <a:t>população </a:t>
            </a:r>
            <a:r>
              <a:rPr lang="pt-BR" sz="3200" b="1" dirty="0"/>
              <a:t>na faixa etária alvo </a:t>
            </a:r>
            <a:endParaRPr lang="pt-BR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Melhorar o monitoramento da população alvo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Organização do serviço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1126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DISCUSSÃO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1196752"/>
            <a:ext cx="79928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3600" b="1" i="1" dirty="0">
                <a:solidFill>
                  <a:schemeClr val="accent1"/>
                </a:solidFill>
                <a:latin typeface="Cambria" pitchFamily="18" charset="0"/>
              </a:rPr>
              <a:t>Importância da intervenção para </a:t>
            </a:r>
            <a:r>
              <a:rPr lang="pt-BR" sz="3600" b="1" i="1" dirty="0" smtClean="0">
                <a:solidFill>
                  <a:schemeClr val="accent1"/>
                </a:solidFill>
                <a:latin typeface="Cambria" pitchFamily="18" charset="0"/>
              </a:rPr>
              <a:t>a equipe</a:t>
            </a:r>
          </a:p>
          <a:p>
            <a:pPr algn="ctr">
              <a:buNone/>
            </a:pPr>
            <a:endParaRPr lang="pt-BR" sz="36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200" b="1" dirty="0" smtClean="0">
                <a:latin typeface="Cambria" pitchFamily="18" charset="0"/>
              </a:rPr>
              <a:t>Conhecimento do Protocolo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200" b="1" dirty="0" smtClean="0">
                <a:latin typeface="Cambria" pitchFamily="18" charset="0"/>
              </a:rPr>
              <a:t>Capacitação em relação ao Foco da Intervenção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200" b="1" dirty="0" smtClean="0">
                <a:latin typeface="Cambria" pitchFamily="18" charset="0"/>
              </a:rPr>
              <a:t> Entrosamento da Unidade Básica, Especializada e ESF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200" b="1" dirty="0" smtClean="0">
                <a:latin typeface="Cambria" pitchFamily="18" charset="0"/>
              </a:rPr>
              <a:t>Maior envolvimento em relação ao Foco da Intervenção</a:t>
            </a:r>
            <a:endParaRPr lang="pt-BR" sz="3200" b="1" dirty="0">
              <a:latin typeface="Cambria" pitchFamily="18" charset="0"/>
            </a:endParaRPr>
          </a:p>
          <a:p>
            <a:pPr algn="ctr">
              <a:buNone/>
            </a:pPr>
            <a:endParaRPr lang="pt-BR" sz="3200" b="1" i="1" dirty="0">
              <a:solidFill>
                <a:schemeClr val="accent1"/>
              </a:solidFill>
              <a:latin typeface="Cambria" pitchFamily="18" charset="0"/>
            </a:endParaRPr>
          </a:p>
          <a:p>
            <a:endParaRPr lang="pt-BR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DISCUSSÃO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268760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/>
                </a:solidFill>
                <a:latin typeface="Cambria" pitchFamily="18" charset="0"/>
              </a:rPr>
              <a:t>Importância da intervenção para </a:t>
            </a:r>
            <a:r>
              <a:rPr lang="pt-BR" sz="3600" b="1" i="1" dirty="0" smtClean="0">
                <a:solidFill>
                  <a:schemeClr val="accent1"/>
                </a:solidFill>
                <a:latin typeface="Cambria" pitchFamily="18" charset="0"/>
              </a:rPr>
              <a:t>a comunidade </a:t>
            </a:r>
          </a:p>
          <a:p>
            <a:endParaRPr lang="pt-BR" sz="3600" b="1" i="1" dirty="0">
              <a:solidFill>
                <a:schemeClr val="accent1"/>
              </a:solidFill>
              <a:latin typeface="Cambria" pitchFamily="18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2708920"/>
            <a:ext cx="92794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Educação em Saúde em sala de espera e nas visitas domiciliares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Captação das mulheres na faixa etária alvo- no serviço e nas visitas domiciliares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Busca ativa das faltosas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Detecção precoce- garantia de acesso a procedimento diagnóstico e terapêutico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2063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836" y="1095735"/>
            <a:ext cx="7571184" cy="92211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Incorporação da Intervenção para a rotina do serviço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268761"/>
            <a:ext cx="82809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pt-BR" sz="3200" b="1" dirty="0" smtClean="0"/>
          </a:p>
          <a:p>
            <a:endParaRPr lang="pt-BR" sz="3200" b="1" dirty="0"/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Sensibilização da equipe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Educação em Saúde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Educação Continuada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Planilha Excel com resultado de exames da população alvo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Captação das mulheres na faixa etária alvo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Busca ativa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Perfil da população da área </a:t>
            </a:r>
            <a:r>
              <a:rPr lang="pt-BR" sz="3200" b="1" dirty="0" err="1" smtClean="0"/>
              <a:t>adscrita</a:t>
            </a:r>
            <a:endParaRPr lang="pt-BR" sz="3200" b="1" dirty="0" smtClean="0"/>
          </a:p>
          <a:p>
            <a:endParaRPr lang="pt-BR" sz="32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59832" y="260648"/>
            <a:ext cx="263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Discussão</a:t>
            </a:r>
            <a:endParaRPr lang="pt-BR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1" y="1484784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pt-BR" sz="32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Monitoramento</a:t>
            </a:r>
            <a:endParaRPr lang="pt-BR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/>
              <a:t>Registros adequados no prontuário Eletrônico da paciente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/>
              <a:t>Utilização do Protocolo Viva Mulher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1" y="836712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Incorporação da Intervenção para a rotina do serviço </a:t>
            </a:r>
            <a:r>
              <a:rPr lang="pt-B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(contin.)</a:t>
            </a:r>
            <a:endParaRPr lang="pt-BR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  <a:latin typeface="Cambria" pitchFamily="18" charset="0"/>
              </a:rPr>
              <a:t>Reflexões Críticas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119675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1" dirty="0" smtClean="0">
              <a:solidFill>
                <a:schemeClr val="accent1"/>
              </a:solidFill>
              <a:latin typeface="Cambria" pitchFamily="18" charset="0"/>
              <a:cs typeface="Arial"/>
            </a:endParaRPr>
          </a:p>
          <a:p>
            <a:pPr algn="ctr"/>
            <a:r>
              <a:rPr lang="pt-BR" sz="32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D</a:t>
            </a:r>
            <a:r>
              <a:rPr lang="pt-BR" sz="3200" b="1" i="1" dirty="0" smtClean="0">
                <a:solidFill>
                  <a:schemeClr val="accent1"/>
                </a:solidFill>
                <a:latin typeface="Cambria" pitchFamily="18" charset="0"/>
              </a:rPr>
              <a:t>esenvolvimento </a:t>
            </a:r>
            <a:r>
              <a:rPr lang="pt-BR" sz="3200" b="1" i="1" dirty="0">
                <a:solidFill>
                  <a:schemeClr val="accent1"/>
                </a:solidFill>
                <a:latin typeface="Cambria" pitchFamily="18" charset="0"/>
              </a:rPr>
              <a:t>do curso em relação às  expectativas </a:t>
            </a:r>
            <a:r>
              <a:rPr lang="pt-BR" sz="3200" b="1" i="1" dirty="0" smtClean="0">
                <a:solidFill>
                  <a:schemeClr val="accent1"/>
                </a:solidFill>
                <a:latin typeface="Cambria" pitchFamily="18" charset="0"/>
              </a:rPr>
              <a:t>iniciais</a:t>
            </a:r>
          </a:p>
          <a:p>
            <a:pPr algn="ctr"/>
            <a:endParaRPr lang="pt-BR" sz="3200" b="1" i="1" dirty="0">
              <a:solidFill>
                <a:schemeClr val="accent1"/>
              </a:solidFill>
              <a:latin typeface="Cambria" pitchFamily="18" charset="0"/>
            </a:endParaRPr>
          </a:p>
          <a:p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2564904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pt-BR" sz="4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4000" dirty="0" smtClean="0"/>
              <a:t>Aprendizado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4000" dirty="0" smtClean="0"/>
              <a:t>Interesse pela Pesquisa Científica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4000" dirty="0" smtClean="0"/>
              <a:t>Estímulo à leitura e conhecimento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4000" dirty="0" smtClean="0"/>
              <a:t>Melhoria da Prática Clínica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871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851104" cy="63408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/>
                </a:solidFill>
                <a:latin typeface="Cambria" pitchFamily="18" charset="0"/>
              </a:rPr>
              <a:t>Reflexões </a:t>
            </a:r>
            <a:r>
              <a:rPr lang="pt-BR" b="1" dirty="0" smtClean="0">
                <a:solidFill>
                  <a:schemeClr val="accent1"/>
                </a:solidFill>
                <a:latin typeface="Cambria" pitchFamily="18" charset="0"/>
              </a:rPr>
              <a:t>Críticas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endParaRPr lang="pt-BR" sz="3200" b="1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124744"/>
            <a:ext cx="84249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Mudanças na forma de funcionamento da 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/>
              <a:t>Equipe ESF reduzida – entrosamento </a:t>
            </a:r>
            <a:endParaRPr lang="pt-BR" sz="3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Baixa cobertura x área de abrangência  extensa x equipe reduzida x população SUS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Registros em prontuário eletrônico poderiam melhorar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Monitoramento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Educação em Saúde – Vínculo com usuário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Educação Continuada – Interesse pela prevenção e promoção em saúde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Organização do serviço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32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54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1"/>
                </a:solidFill>
                <a:latin typeface="Cambria" pitchFamily="18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000" dirty="0"/>
              <a:t>BRASIL. MINISTÉRIO DA SÁUDE. Carta dos direitos dos usuários da saúde: ilustrada/Ministério da Saúde. –Brasília: Ministério da Saúde, 2006. 8 p.: il. (Série F. Comunicação e Educação em Saúde). </a:t>
            </a:r>
          </a:p>
          <a:p>
            <a:r>
              <a:rPr lang="pt-BR" sz="2000" dirty="0"/>
              <a:t> BRASIL. MINISTÉRIO DA SAÚDE. Manual de estrutura física das unidades básicas de saúde: saúde da família. 2. ed. Brasil: Ministério da Saúde, 2008 (Série A. Normas e Manuais Técnicos).  </a:t>
            </a:r>
          </a:p>
          <a:p>
            <a:r>
              <a:rPr lang="pt-BR" sz="2000" dirty="0"/>
              <a:t>BRASIL. MINISTÉRIO DA SAÚDE. Disponível em: &lt; </a:t>
            </a:r>
            <a:r>
              <a:rPr lang="pt-BR" sz="2000" u="sng" dirty="0">
                <a:hlinkClick r:id="rId2"/>
              </a:rPr>
              <a:t>http://dab.saude.gov.br/portaldab/ape_esf.php</a:t>
            </a:r>
            <a:r>
              <a:rPr lang="pt-BR" sz="2000" dirty="0"/>
              <a:t>&gt;. 2012 a. Acessado em: jul. 2013.  </a:t>
            </a:r>
          </a:p>
          <a:p>
            <a:r>
              <a:rPr lang="pt-BR" sz="2000" dirty="0"/>
              <a:t>BRASIL. MINISTÉRIO DA SAÚDE. INSTITUTO NACIONAL DO CÂNCER JOSÉ ALENCAR GOMES DA SILVA (INCA). Coordenação-Geral de Prevenção e Vigilância Divisão de Detecção Precoce e Apoio à Organização de Rede. Nomenclatura Brasileira para Laudos </a:t>
            </a:r>
            <a:r>
              <a:rPr lang="pt-BR" sz="2000" dirty="0" err="1"/>
              <a:t>Citopatológicos</a:t>
            </a:r>
            <a:r>
              <a:rPr lang="pt-BR" sz="2000" dirty="0"/>
              <a:t> Cervicais. 3ª </a:t>
            </a:r>
            <a:r>
              <a:rPr lang="pt-BR" sz="2000" dirty="0" err="1"/>
              <a:t>ed</a:t>
            </a:r>
            <a:r>
              <a:rPr lang="pt-BR" sz="2000" dirty="0"/>
              <a:t>, Rio de Janeiro, 2012 b . Disponível em: &lt;http://www.inca.gov.br&gt;. </a:t>
            </a:r>
          </a:p>
          <a:p>
            <a:r>
              <a:rPr lang="pt-BR" sz="2000" dirty="0"/>
              <a:t>Acesso em: jul.2013. </a:t>
            </a:r>
          </a:p>
          <a:p>
            <a:r>
              <a:rPr lang="pt-BR" sz="2000" dirty="0"/>
              <a:t>BRASIL. MINISTÉRIO DA SAÚDE - Secretaria de Atenção à Saúde. Departamento de Atenção Básica. Brasília (DF). Caderno de Atenção Básica nº13. Controle dos Cânceres do Colo do Útero e da Mama, 2ª ed. Brasília, 2013. Disponível em: &lt;http://dab.saude.gov.br/portaldab/&gt;. Acesso em: jul. 2013.</a:t>
            </a:r>
          </a:p>
          <a:p>
            <a:pPr marL="0" indent="0">
              <a:buNone/>
            </a:pPr>
            <a:r>
              <a:rPr lang="pt-BR" sz="2000" dirty="0"/>
              <a:t> </a:t>
            </a:r>
          </a:p>
          <a:p>
            <a:pPr marL="0" indent="0">
              <a:buNone/>
            </a:pPr>
            <a:r>
              <a:rPr lang="pt-BR" sz="2000" dirty="0"/>
              <a:t> 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64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  <a:latin typeface="Cambria" pitchFamily="18" charset="0"/>
              </a:rPr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71450" indent="-171450"/>
            <a:endParaRPr lang="pt-BR" dirty="0" smtClean="0"/>
          </a:p>
          <a:p>
            <a:pPr marL="171450" indent="-171450"/>
            <a:endParaRPr lang="pt-BR" dirty="0"/>
          </a:p>
          <a:p>
            <a:pPr marL="171450" indent="-171450"/>
            <a:r>
              <a:rPr lang="pt-BR" dirty="0" smtClean="0"/>
              <a:t>BRASIL</a:t>
            </a:r>
            <a:r>
              <a:rPr lang="pt-BR" dirty="0"/>
              <a:t>. Ministério do Planejamento, Orçamento e Gestão. Instituto Brasileiro de  Geografia e Estatística. Contagem Populacional. 2014. Disponível em:  &lt;</a:t>
            </a:r>
            <a:r>
              <a:rPr lang="pt-BR" u="sng" dirty="0">
                <a:hlinkClick r:id="rId2"/>
              </a:rPr>
              <a:t>http://www.sidra.ibge.gov.br/bda/popul/d..</a:t>
            </a:r>
            <a:r>
              <a:rPr lang="pt-BR" dirty="0">
                <a:hlinkClick r:id="rId2"/>
              </a:rPr>
              <a:t> &gt;</a:t>
            </a:r>
            <a:r>
              <a:rPr lang="pt-BR" dirty="0"/>
              <a:t>. Acesso em fevereiro 2014.  CURITIBA. Programa Viva Mulher em  Curitiba. Controle do Câncer de Mama e Colo de Útero.  Protocolo Viva Mulher. SMS. Curitiba, 2002.  </a:t>
            </a:r>
          </a:p>
          <a:p>
            <a:pPr marL="171450" indent="-171450"/>
            <a:r>
              <a:rPr lang="pt-BR" dirty="0"/>
              <a:t>SIQUEIRA, F.C.V.; FACCHINI, L.A.S.; PICCINI, D.S.; THUMÉ, R.X.; TOMASI, E.  Barreiras arquitetônicas a idosos e portadores de deficiência física: um estudo epidemiológico da estrutura física das unidades básicas de saúde de sete estados do Brasil. </a:t>
            </a:r>
            <a:r>
              <a:rPr lang="pt-BR" dirty="0">
                <a:hlinkClick r:id="rId3"/>
              </a:rPr>
              <a:t>  Ciênc. Saúde Coletiva</a:t>
            </a:r>
            <a:r>
              <a:rPr lang="pt-BR" dirty="0"/>
              <a:t>, v.14, n.1. p. 39-44, 2009.  </a:t>
            </a:r>
          </a:p>
          <a:p>
            <a:pPr marL="171450" indent="-171450"/>
            <a:r>
              <a:rPr lang="pt-BR" dirty="0"/>
              <a:t>WIKIPEDIA. Curitiba. Disponível em: &lt; http://pt.wikipedia.org/wiki/Regi%C3%A3o_Metropolitana_de_Curitiba &gt;. 2014. Acessado em: jul. 2013. </a:t>
            </a:r>
          </a:p>
          <a:p>
            <a:pPr marL="171450" indent="-171450"/>
            <a:r>
              <a:rPr lang="pt-BR" dirty="0"/>
              <a:t>Instituto Brasileiro de Geografia e Estatística (IBGE) - Disponível em: </a:t>
            </a:r>
            <a:r>
              <a:rPr lang="pt-BR" u="sng" dirty="0">
                <a:hlinkClick r:id="rId4"/>
              </a:rPr>
              <a:t>http://g1.globo.com/pr/parana/noticia/2012/08/curitiba-e-cidade-mais-populosa-do-sul-do-brasil-ha-21-anos-aponta-ibge.html</a:t>
            </a:r>
            <a:r>
              <a:rPr lang="pt-BR" dirty="0"/>
              <a:t>. Acesso em: jul. </a:t>
            </a:r>
            <a:r>
              <a:rPr lang="pt-BR" dirty="0" smtClean="0"/>
              <a:t>2013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7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Análise Situacional</a:t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Rede de Atenção da Secretaria Municipal da Saúde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9933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pt-BR" b="1" dirty="0" smtClean="0"/>
          </a:p>
          <a:p>
            <a:r>
              <a:rPr lang="pt-BR" b="1" dirty="0" smtClean="0"/>
              <a:t>105 </a:t>
            </a:r>
            <a:r>
              <a:rPr lang="pt-BR" b="1" dirty="0"/>
              <a:t>Unidades Básicas de Saúde, sendo que em</a:t>
            </a:r>
          </a:p>
          <a:p>
            <a:r>
              <a:rPr lang="pt-BR" b="1" dirty="0"/>
              <a:t>  56 delas Funciona equipes Estratégia Saúde da Família         (ESF )</a:t>
            </a:r>
          </a:p>
          <a:p>
            <a:r>
              <a:rPr lang="pt-BR" b="1" dirty="0"/>
              <a:t>     9 Distritos Sanitários</a:t>
            </a:r>
          </a:p>
          <a:p>
            <a:r>
              <a:rPr lang="pt-BR" b="1" dirty="0"/>
              <a:t>     2 Centros de Especialidades Médicas(CEM)</a:t>
            </a:r>
          </a:p>
          <a:p>
            <a:r>
              <a:rPr lang="pt-BR" b="1" dirty="0"/>
              <a:t>     2 Centros de Especialidades Odontológicas(CEO)</a:t>
            </a:r>
          </a:p>
          <a:p>
            <a:r>
              <a:rPr lang="pt-BR" b="1" dirty="0"/>
              <a:t>   29 Núcleos de Apoio a Saúde da Família(NASF)</a:t>
            </a:r>
          </a:p>
          <a:p>
            <a:r>
              <a:rPr lang="pt-BR" b="1" dirty="0"/>
              <a:t>     3 Unidades Especializadas (COA, Amigo especial e Centro de Especialidades Médicas Matriz)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2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404664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¨TUDO POSSO </a:t>
            </a:r>
            <a:r>
              <a:rPr lang="pt-BR" sz="2800" b="1" u="sng" dirty="0">
                <a:solidFill>
                  <a:schemeClr val="accent6">
                    <a:lumMod val="75000"/>
                  </a:schemeClr>
                </a:solidFill>
              </a:rPr>
              <a:t>NAQUELE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QUE ME FORTALECE...¨</a:t>
            </a:r>
          </a:p>
          <a:p>
            <a:pPr algn="r"/>
            <a:r>
              <a:rPr lang="pt-BR" b="1" dirty="0"/>
              <a:t>(Filipenses 4,13)</a:t>
            </a:r>
          </a:p>
          <a:p>
            <a:pPr algn="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1" y="1340768"/>
            <a:ext cx="6839781" cy="45605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499992" y="6237312"/>
            <a:ext cx="1296144" cy="58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95952" y="6093296"/>
            <a:ext cx="3704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OBRIGADA!!!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31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204864"/>
            <a:ext cx="8928992" cy="43088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11 Centros de Apoio Psicossocial (CAPS)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/>
              <a:t>  </a:t>
            </a:r>
            <a:r>
              <a:rPr lang="pt-BR" sz="3200" b="1" dirty="0" smtClean="0"/>
              <a:t>7Centro Municipal de Urgências Médicas </a:t>
            </a:r>
          </a:p>
          <a:p>
            <a:r>
              <a:rPr lang="pt-BR" sz="3200" b="1" dirty="0" smtClean="0"/>
              <a:t>       ( CMUM)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  1 Laboratório Municipal de Análises Clínicas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/>
              <a:t>  5</a:t>
            </a:r>
            <a:r>
              <a:rPr lang="pt-BR" sz="3200" b="1" dirty="0" smtClean="0"/>
              <a:t> Hospitais Públicos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/>
              <a:t>  7</a:t>
            </a:r>
            <a:r>
              <a:rPr lang="pt-BR" sz="3200" b="1" dirty="0" smtClean="0"/>
              <a:t> Hospitais de Ensino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/>
              <a:t> </a:t>
            </a:r>
            <a:r>
              <a:rPr lang="pt-BR" sz="3200" b="1" dirty="0"/>
              <a:t> 6</a:t>
            </a:r>
            <a:r>
              <a:rPr lang="pt-BR" sz="3200" b="1" dirty="0" smtClean="0"/>
              <a:t> Hospitais Filantrópicos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/>
              <a:t>  </a:t>
            </a:r>
            <a:r>
              <a:rPr lang="pt-BR" sz="3200" b="1" dirty="0" smtClean="0"/>
              <a:t>7 Hospitais Privados Credenciados</a:t>
            </a:r>
          </a:p>
          <a:p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8864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Análise Situacional</a:t>
            </a:r>
            <a:b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Rede de Atenção da Secretaria</a:t>
            </a:r>
          </a:p>
          <a:p>
            <a:pPr algn="ctr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Municipal de Saúde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583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Análise Situacional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36912"/>
            <a:ext cx="8424936" cy="319695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pt-BR" sz="3600" dirty="0" smtClean="0"/>
          </a:p>
          <a:p>
            <a:pPr algn="just">
              <a:buNone/>
            </a:pPr>
            <a:r>
              <a:rPr lang="pt-BR" sz="3600" b="1" dirty="0" smtClean="0"/>
              <a:t>População: 45.000 habitantes</a:t>
            </a:r>
          </a:p>
          <a:p>
            <a:pPr algn="just">
              <a:buNone/>
            </a:pPr>
            <a:endParaRPr lang="pt-BR" sz="3600" dirty="0" smtClean="0"/>
          </a:p>
          <a:p>
            <a:pPr algn="just">
              <a:buNone/>
            </a:pPr>
            <a:r>
              <a:rPr lang="pt-BR" sz="3600" dirty="0" smtClean="0"/>
              <a:t>   Unidade de Saúde Mista (Básica, Especializada e Estratégia Saúde da família)</a:t>
            </a:r>
          </a:p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endParaRPr lang="pt-BR" sz="3600" u="sng" dirty="0" smtClean="0"/>
          </a:p>
          <a:p>
            <a:pPr algn="just">
              <a:buNone/>
            </a:pPr>
            <a:endParaRPr lang="pt-BR" sz="3500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70080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Caracterização da Unidade de Saúde Mãe Curitibana </a:t>
            </a:r>
            <a:r>
              <a:rPr lang="pt-BR" sz="2800" b="1" i="1" dirty="0" smtClean="0">
                <a:solidFill>
                  <a:srgbClr val="0070C0"/>
                </a:solidFill>
              </a:rPr>
              <a:t>– Zona Urbana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52736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Equipe da Unidade Básica é  composta por:</a:t>
            </a:r>
          </a:p>
          <a:p>
            <a:r>
              <a:rPr lang="pt-BR" sz="2800" b="1" dirty="0"/>
              <a:t>1</a:t>
            </a:r>
            <a:r>
              <a:rPr lang="pt-BR" sz="2800" b="1" dirty="0" smtClean="0"/>
              <a:t> pediatra, 1 médico ginecologista - obstetra, 6 enfermeiros</a:t>
            </a:r>
            <a:r>
              <a:rPr lang="pt-BR" sz="2800" b="1" dirty="0"/>
              <a:t>, </a:t>
            </a:r>
            <a:r>
              <a:rPr lang="pt-BR" sz="2800" b="1" dirty="0" smtClean="0"/>
              <a:t>1 psicóloga, </a:t>
            </a:r>
            <a:r>
              <a:rPr lang="pt-BR" sz="2800" b="1" dirty="0"/>
              <a:t>1 nutricionista, 1 fisioterapeuta, </a:t>
            </a:r>
            <a:r>
              <a:rPr lang="pt-BR" sz="2800" b="1" dirty="0" smtClean="0"/>
              <a:t>1 farmacêutica, 30 </a:t>
            </a:r>
            <a:r>
              <a:rPr lang="pt-BR" sz="2800" b="1" dirty="0"/>
              <a:t>auxiliares de enfermagem e 5</a:t>
            </a:r>
            <a:r>
              <a:rPr lang="pt-BR" sz="2800" b="1" dirty="0" smtClean="0"/>
              <a:t> </a:t>
            </a:r>
            <a:r>
              <a:rPr lang="pt-BR" sz="2800" b="1" dirty="0"/>
              <a:t>ACS </a:t>
            </a:r>
            <a:endParaRPr lang="pt-BR" sz="2800" b="1" dirty="0" smtClean="0"/>
          </a:p>
          <a:p>
            <a:endParaRPr lang="pt-BR" sz="2800" b="1" dirty="0"/>
          </a:p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Equipe da Unidade Especializada é composta por:</a:t>
            </a:r>
          </a:p>
          <a:p>
            <a:r>
              <a:rPr lang="pt-BR" sz="2800" b="1" dirty="0" smtClean="0"/>
              <a:t>4 cardiologistas, 2 endocrinologistas, 2 infectologistas, 4 neurologistas, 2 gastroenterologistas, 2 urologistas, 1 nefrologista, 1 dermatologista,  11 </a:t>
            </a:r>
            <a:r>
              <a:rPr lang="pt-BR" sz="2800" b="1" dirty="0" err="1" smtClean="0"/>
              <a:t>ecografistas</a:t>
            </a:r>
            <a:r>
              <a:rPr lang="pt-BR" sz="2800" b="1" dirty="0" smtClean="0"/>
              <a:t>, 2  mastologistas e 2 </a:t>
            </a:r>
            <a:r>
              <a:rPr lang="pt-BR" sz="2800" b="1" dirty="0" err="1" smtClean="0"/>
              <a:t>Colposcopistas</a:t>
            </a:r>
            <a:r>
              <a:rPr lang="pt-BR" sz="2800" b="1" dirty="0" smtClean="0"/>
              <a:t>.</a:t>
            </a:r>
          </a:p>
          <a:p>
            <a:r>
              <a:rPr lang="pt-BR" sz="2800" b="1" dirty="0" smtClean="0"/>
              <a:t>A Equipe de Enfermagem é a mesma que atua na US Básica.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2606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Análise Situacional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5" y="260648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Análise Situacional</a:t>
            </a:r>
          </a:p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Equipe da  Unidade  de Saúde ESF  é </a:t>
            </a: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formada  por:</a:t>
            </a:r>
          </a:p>
          <a:p>
            <a:r>
              <a:rPr lang="pt-BR" sz="2800" b="1" dirty="0" smtClean="0"/>
              <a:t>4 Equipes  compostas cada uma por:</a:t>
            </a:r>
          </a:p>
          <a:p>
            <a:r>
              <a:rPr lang="pt-BR" sz="2800" b="1" dirty="0" smtClean="0"/>
              <a:t>1 médico generalista</a:t>
            </a:r>
          </a:p>
          <a:p>
            <a:r>
              <a:rPr lang="pt-BR" sz="2800" b="1" dirty="0" smtClean="0"/>
              <a:t>1 enfermeiro</a:t>
            </a:r>
          </a:p>
          <a:p>
            <a:r>
              <a:rPr lang="pt-BR" sz="2800" b="1" dirty="0" smtClean="0"/>
              <a:t>1 auxiliar de enfermagem</a:t>
            </a:r>
          </a:p>
          <a:p>
            <a:r>
              <a:rPr lang="pt-BR" sz="2800" b="1" dirty="0" smtClean="0"/>
              <a:t>1 agente comunitário de saúde(ACS)</a:t>
            </a:r>
            <a:endParaRPr lang="pt-BR" sz="2800" b="1" dirty="0"/>
          </a:p>
        </p:txBody>
      </p:sp>
      <p:pic>
        <p:nvPicPr>
          <p:cNvPr id="1026" name="Picture 2" descr="http://politicavip.jornale.com.br/wp-content/uploads/2013/06/maecuritiba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7" y="3435914"/>
            <a:ext cx="6048671" cy="33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852936"/>
            <a:ext cx="6984776" cy="3412975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>
                <a:latin typeface="Cambria" pitchFamily="18" charset="0"/>
              </a:rPr>
              <a:t>Baixa cobertura</a:t>
            </a:r>
          </a:p>
          <a:p>
            <a:r>
              <a:rPr lang="pt-BR" sz="2800" dirty="0" smtClean="0">
                <a:latin typeface="Cambria" pitchFamily="18" charset="0"/>
              </a:rPr>
              <a:t> Educação em Saúde com baixa adesão</a:t>
            </a:r>
          </a:p>
          <a:p>
            <a:r>
              <a:rPr lang="pt-BR" sz="2800" dirty="0" smtClean="0">
                <a:latin typeface="Cambria" pitchFamily="18" charset="0"/>
              </a:rPr>
              <a:t>Ausência da Educação Continuada</a:t>
            </a:r>
          </a:p>
          <a:p>
            <a:r>
              <a:rPr lang="pt-BR" sz="2800" dirty="0" smtClean="0">
                <a:latin typeface="Cambria" pitchFamily="18" charset="0"/>
              </a:rPr>
              <a:t>Falta de meios para se traçar perfil epidemiológico da população alvo </a:t>
            </a:r>
          </a:p>
          <a:p>
            <a:r>
              <a:rPr lang="pt-BR" sz="2800" dirty="0">
                <a:latin typeface="Cambria" pitchFamily="18" charset="0"/>
              </a:rPr>
              <a:t>Deficiência nos registros médicos e do enfermeiro no prontuário eletrônico da </a:t>
            </a:r>
            <a:r>
              <a:rPr lang="pt-BR" sz="2800" dirty="0" smtClean="0">
                <a:latin typeface="Cambria" pitchFamily="18" charset="0"/>
              </a:rPr>
              <a:t>paciente</a:t>
            </a:r>
          </a:p>
          <a:p>
            <a:r>
              <a:rPr lang="pt-BR" sz="2800" dirty="0" smtClean="0">
                <a:latin typeface="Cambria" pitchFamily="18" charset="0"/>
              </a:rPr>
              <a:t>Deficiência no monitoramento</a:t>
            </a:r>
          </a:p>
          <a:p>
            <a:pPr marL="0" indent="0">
              <a:buNone/>
            </a:pPr>
            <a:endParaRPr lang="pt-BR" sz="2800" dirty="0" smtClean="0">
              <a:latin typeface="Cambria" pitchFamily="18" charset="0"/>
            </a:endParaRPr>
          </a:p>
          <a:p>
            <a:pPr>
              <a:buNone/>
            </a:pPr>
            <a:endParaRPr lang="pt-BR" sz="28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pt-BR" sz="28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pt-BR" sz="28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pt-BR" dirty="0" smtClean="0">
              <a:latin typeface="Cambria" pitchFamily="18" charset="0"/>
            </a:endParaRPr>
          </a:p>
          <a:p>
            <a:pPr>
              <a:buNone/>
            </a:pPr>
            <a:endParaRPr lang="pt-BR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484784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Situação da ação programática antes da intervenção</a:t>
            </a:r>
            <a:endParaRPr lang="pt-BR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1453</Words>
  <Application>Microsoft Office PowerPoint</Application>
  <PresentationFormat>Apresentação na tela (4:3)</PresentationFormat>
  <Paragraphs>265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MELHORIA NA PREVENÇÃO E DETECÇÃO PRECOCE  DO CÂNCER DO COLO DO ÚTERO E DE MAMA NA UNIDADE DE SAÚDE MÃE CURITIBANA, CURITIBA/PR </vt:lpstr>
      <vt:lpstr>Introdução</vt:lpstr>
      <vt:lpstr>Análise Situacional Município de Curitiba, PR</vt:lpstr>
      <vt:lpstr> Análise Situacional Rede de Atenção da Secretaria Municipal da Saúde</vt:lpstr>
      <vt:lpstr>Apresentação do PowerPoint</vt:lpstr>
      <vt:lpstr>Análise Situacional</vt:lpstr>
      <vt:lpstr>Apresentação do PowerPoint</vt:lpstr>
      <vt:lpstr>Apresentação do PowerPoint</vt:lpstr>
      <vt:lpstr>Introdução</vt:lpstr>
      <vt:lpstr>Objetivo geral</vt:lpstr>
      <vt:lpstr>Metodologia</vt:lpstr>
      <vt:lpstr>Metodologia</vt:lpstr>
      <vt:lpstr>Sensibilização da Equipe de Enfermagem</vt:lpstr>
      <vt:lpstr>Educação em Saúde</vt:lpstr>
      <vt:lpstr>Educação Continuada para Equipe de Enfermagem</vt:lpstr>
      <vt:lpstr>Educação Continuada para ACS</vt:lpstr>
      <vt:lpstr>Objetivos Específicos</vt:lpstr>
      <vt:lpstr>Indicador - Proporção de mulheres entre 25 e 64 anos com exame em dia para detecção precoce do câncer de colo de útero </vt:lpstr>
      <vt:lpstr> Indicador - Proporção de mulheres entre 50 e 69 anos com exame em dia para detecção precoce de câncer de mama   </vt:lpstr>
      <vt:lpstr>Indicador - Proporção de mulheres com exame citopatológico alterado </vt:lpstr>
      <vt:lpstr>Indicador - Proporção de mulheres com exame citopatológico alterado que não retornaram para conhecer resultado  </vt:lpstr>
      <vt:lpstr>Indicador - Proporção de mulheres que não retornaram para resultado de exame citopatológico e foi feita busca ativa </vt:lpstr>
      <vt:lpstr>Indicador - Proporção de mulheres com mamografia alterada </vt:lpstr>
      <vt:lpstr>Indicador -  Proporção de mulheres entre 50 e 69 anos com mamografia alterada que não retornaram para conhecer o resultado-  1 mulher Indicador -  Proporção de mulheres entre 50 e 69 anos com exame de mamografia alterada que não retornaram para conhecer o resultado e que foi realizada busca ativa-1 mulher   </vt:lpstr>
      <vt:lpstr> Indicador - Proporção de mulheres entre 25 e 64 anos com exame citopatológico do colo do útero com amostras satisfatórias.  </vt:lpstr>
      <vt:lpstr>Indicador -  Proporção de mulheres entre 50 e 69 anos com registro adequado da mamografia.  </vt:lpstr>
      <vt:lpstr>Indicador - Proporção de mulheres com registro adequado do exame citopatológico de colo do útero. </vt:lpstr>
      <vt:lpstr>Indicador - Proporção de mulheres entre 50 e 69 anos com avaliação de risco para câncer de mama </vt:lpstr>
      <vt:lpstr>Indicador - Proporção de mulheres entre 50 e 69 anos que receberam orientação sobre os fatores de risco para câncer de mama   </vt:lpstr>
      <vt:lpstr>Apresentação do PowerPoint</vt:lpstr>
      <vt:lpstr>Apresentação do PowerPoint</vt:lpstr>
      <vt:lpstr>DISCUSSÃO</vt:lpstr>
      <vt:lpstr>DISCUSSÃO</vt:lpstr>
      <vt:lpstr> Incorporação da Intervenção para a rotina do serviço</vt:lpstr>
      <vt:lpstr>Apresentação do PowerPoint</vt:lpstr>
      <vt:lpstr>Reflexões Críticas</vt:lpstr>
      <vt:lpstr>Reflexões Críticas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</dc:title>
  <dc:creator>Rodrigo</dc:creator>
  <cp:lastModifiedBy>LIANA MARIA</cp:lastModifiedBy>
  <cp:revision>487</cp:revision>
  <dcterms:created xsi:type="dcterms:W3CDTF">2012-09-16T14:57:11Z</dcterms:created>
  <dcterms:modified xsi:type="dcterms:W3CDTF">2014-05-01T00:20:43Z</dcterms:modified>
</cp:coreProperties>
</file>