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2" r:id="rId3"/>
    <p:sldId id="289" r:id="rId4"/>
    <p:sldId id="299" r:id="rId5"/>
    <p:sldId id="260" r:id="rId6"/>
    <p:sldId id="261" r:id="rId7"/>
    <p:sldId id="265" r:id="rId8"/>
    <p:sldId id="278" r:id="rId9"/>
    <p:sldId id="266" r:id="rId10"/>
    <p:sldId id="296" r:id="rId11"/>
    <p:sldId id="30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3" r:id="rId22"/>
    <p:sldId id="277" r:id="rId23"/>
    <p:sldId id="281" r:id="rId24"/>
    <p:sldId id="280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F8"/>
    <a:srgbClr val="FFFFFF"/>
    <a:srgbClr val="E3EBF5"/>
    <a:srgbClr val="E9F0DC"/>
    <a:srgbClr val="FBDBC1"/>
    <a:srgbClr val="FACDA8"/>
    <a:srgbClr val="F2F6EA"/>
    <a:srgbClr val="DFE8CA"/>
    <a:srgbClr val="DAE4F2"/>
    <a:srgbClr val="F9BD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4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istiane_2\Desktop\Liane\PlanilhaFinal%20mesmo%20da%20%20Liane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istiane_2\Desktop\Liane\PlanilhaFinal%20mesmo%20da%20%20Liane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istiane_2\Desktop\Liane\PlanilhaFinal%20mesmo%20da%20%20Liane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istiane_2\Desktop\Liane\Planilha%20Liane%20com%20indicadores%20da%20Capacita&#231;&#227;o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istiane_2\Desktop\Liane\PlanilhaFinal%20mesmo%20da%20%20Liane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istiane_2\Desktop\Liane\PlanilhaFinal%20mesmo%20da%20%20Liane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istiane_2\Desktop\Liane\PlanilhaFinal%20mesmo%20da%20%20Liane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hristiane_2\Desktop\Liane\PlanilhaFinal%20mesmo%20da%20%20Liane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2400" b="1" dirty="0">
                <a:solidFill>
                  <a:schemeClr val="tx1"/>
                </a:solidFill>
              </a:rPr>
              <a:t>Cobertura do Programa de Puericultura na UBS (Intervenção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15786882265606891"/>
          <c:y val="4.2021372625263856E-2"/>
        </c:manualLayout>
      </c:layout>
    </c:title>
    <c:plotArea>
      <c:layout>
        <c:manualLayout>
          <c:layoutTarget val="inner"/>
          <c:xMode val="edge"/>
          <c:yMode val="edge"/>
          <c:x val="0.1969169731501707"/>
          <c:y val="0.37675848516831617"/>
          <c:w val="0.73734880828537586"/>
          <c:h val="0.5495645159797055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Puericultura na UBS (Intervenção)</c:v>
                </c:pt>
              </c:strCache>
            </c:strRef>
          </c:tx>
          <c:spPr>
            <a:solidFill>
              <a:srgbClr val="43FF98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spPr>
              <a:solidFill>
                <a:srgbClr val="43FF98"/>
              </a:solidFill>
              <a:effectLst>
                <a:outerShdw blurRad="355600" dist="330200" dir="6180000" sx="80000" sy="80000" rotWithShape="0">
                  <a:prstClr val="black">
                    <a:alpha val="68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0.10213776722090262</c:v>
                </c:pt>
                <c:pt idx="1">
                  <c:v>0.16941176470588329</c:v>
                </c:pt>
                <c:pt idx="2">
                  <c:v>0.22222222222222326</c:v>
                </c:pt>
                <c:pt idx="3">
                  <c:v>0.25663716814158954</c:v>
                </c:pt>
              </c:numCache>
            </c:numRef>
          </c:val>
        </c:ser>
        <c:axId val="50804992"/>
        <c:axId val="51998720"/>
      </c:barChart>
      <c:catAx>
        <c:axId val="508049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998720"/>
        <c:crosses val="autoZero"/>
        <c:auto val="1"/>
        <c:lblAlgn val="ctr"/>
        <c:lblOffset val="100"/>
      </c:catAx>
      <c:valAx>
        <c:axId val="51998720"/>
        <c:scaling>
          <c:orientation val="minMax"/>
          <c:max val="1"/>
        </c:scaling>
        <c:axPos val="l"/>
        <c:majorGridlines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804992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 w="114300" prst="artDeco"/>
        </a:sp3d>
      </c:spPr>
    </c:plotArea>
    <c:plotVisOnly val="1"/>
    <c:dispBlanksAs val="gap"/>
  </c:chart>
  <c:spPr>
    <a:solidFill>
      <a:srgbClr val="EEECE1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solidFill>
                  <a:schemeClr val="tx1"/>
                </a:solidFill>
              </a:rPr>
              <a:t>Proporção de crianças que realizaram a primeira consulta de puericultura nos primeiros 15 dias de vida. </a:t>
            </a:r>
          </a:p>
        </c:rich>
      </c:tx>
      <c:layout>
        <c:manualLayout>
          <c:xMode val="edge"/>
          <c:yMode val="edge"/>
          <c:x val="0.13994295992428421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957131136833392"/>
          <c:y val="0.28109671591982577"/>
          <c:w val="0.86767816396468833"/>
          <c:h val="0.6382747374735420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 que realizaram a primeira consulta de puericultura nos primeiros 15 dias de vida.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  <a:bevelB/>
            </a:sp3d>
          </c:spPr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0.5</c:v>
                </c:pt>
                <c:pt idx="1">
                  <c:v>0.44444444444444442</c:v>
                </c:pt>
                <c:pt idx="2">
                  <c:v>0.45454545454545453</c:v>
                </c:pt>
                <c:pt idx="3">
                  <c:v>0.42857142857142855</c:v>
                </c:pt>
              </c:numCache>
            </c:numRef>
          </c:val>
        </c:ser>
        <c:axId val="52006272"/>
        <c:axId val="52016256"/>
      </c:barChart>
      <c:catAx>
        <c:axId val="520062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016256"/>
        <c:crosses val="autoZero"/>
        <c:auto val="1"/>
        <c:lblAlgn val="ctr"/>
        <c:lblOffset val="100"/>
      </c:catAx>
      <c:valAx>
        <c:axId val="520162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0062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2">
        <a:lumMod val="60000"/>
        <a:lumOff val="40000"/>
        <a:alpha val="0"/>
      </a:schemeClr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r>
              <a:rPr lang="pt-BR" sz="2200" dirty="0">
                <a:solidFill>
                  <a:schemeClr val="tx1"/>
                </a:solidFill>
              </a:rPr>
              <a:t>Proporção de crianças 0 a 72 meses, faltosas às consultas e que receberam busca ativa. </a:t>
            </a:r>
          </a:p>
        </c:rich>
      </c:tx>
      <c:layout>
        <c:manualLayout>
          <c:xMode val="edge"/>
          <c:yMode val="edge"/>
          <c:x val="0.12301598199451005"/>
          <c:y val="1.2696761393066291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053493575925511"/>
          <c:y val="0.313194973343491"/>
          <c:w val="0.81811105455403188"/>
          <c:h val="0.5837780905646553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crianças de 0 a 72 meses, faltosas às consultas e que receberam busca ativa.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206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cat>
            <c:strRef>
              <c:f>Indicadores!$D$18:$G$18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Indicadores!$D$19:$G$19</c:f>
              <c:numCache>
                <c:formatCode>0.0%</c:formatCode>
                <c:ptCount val="4"/>
                <c:pt idx="0">
                  <c:v>1</c:v>
                </c:pt>
                <c:pt idx="1">
                  <c:v>0.9375</c:v>
                </c:pt>
                <c:pt idx="2">
                  <c:v>0.88</c:v>
                </c:pt>
                <c:pt idx="3">
                  <c:v>0.84848484848484862</c:v>
                </c:pt>
              </c:numCache>
            </c:numRef>
          </c:val>
        </c:ser>
        <c:axId val="52339456"/>
        <c:axId val="52340992"/>
      </c:barChart>
      <c:catAx>
        <c:axId val="523394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340992"/>
        <c:crosses val="autoZero"/>
        <c:auto val="1"/>
        <c:lblAlgn val="ctr"/>
        <c:lblOffset val="100"/>
      </c:catAx>
      <c:valAx>
        <c:axId val="5234099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339456"/>
        <c:crosses val="autoZero"/>
        <c:crossBetween val="between"/>
        <c:majorUnit val="0.2"/>
        <c:minorUnit val="4.0000000000000022E-2"/>
      </c:valAx>
      <c:spPr>
        <a:noFill/>
        <a:ln w="25400">
          <a:noFill/>
        </a:ln>
      </c:spPr>
    </c:plotArea>
    <c:plotVisOnly val="1"/>
    <c:dispBlanksAs val="gap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2400" b="1" dirty="0"/>
              <a:t>Proporção de profissionais capacitados para a intervenção na ESF Belmonte</a:t>
            </a:r>
          </a:p>
        </c:rich>
      </c:tx>
      <c:layout>
        <c:manualLayout>
          <c:xMode val="edge"/>
          <c:yMode val="edge"/>
          <c:x val="0.13200950255166471"/>
          <c:y val="9.234832493359324E-3"/>
        </c:manualLayout>
      </c:layout>
      <c:spPr>
        <a:solidFill>
          <a:srgbClr val="E9F0DC"/>
        </a:solidFill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profissionais capacitados para a intervenção na ESF Belmonte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sx="1000" sy="1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cat>
            <c:strRef>
              <c:f>Indicadores!$D$60:$G$61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Indicadores!$D$62:$G$62</c:f>
              <c:numCache>
                <c:formatCode>0.0%</c:formatCode>
                <c:ptCount val="4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</c:numCache>
            </c:numRef>
          </c:val>
        </c:ser>
        <c:axId val="52258688"/>
        <c:axId val="52260224"/>
      </c:barChart>
      <c:catAx>
        <c:axId val="522586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2260224"/>
        <c:crosses val="autoZero"/>
        <c:auto val="1"/>
        <c:lblAlgn val="ctr"/>
        <c:lblOffset val="100"/>
      </c:catAx>
      <c:valAx>
        <c:axId val="5226022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2258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ECF1F8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just">
              <a:defRPr sz="1800" b="1" i="0" u="none" strike="noStrik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Proporção de crianças entre 6 e 18 meses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que receberam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suplementação de ferro</a:t>
            </a:r>
          </a:p>
        </c:rich>
      </c:tx>
      <c:layout>
        <c:manualLayout>
          <c:xMode val="edge"/>
          <c:yMode val="edge"/>
          <c:x val="0.13113883731154982"/>
          <c:y val="1.7648128702545601E-2"/>
        </c:manualLayout>
      </c:layout>
      <c:spPr>
        <a:solidFill>
          <a:sysClr val="window" lastClr="FFFFFF"/>
        </a:solidFill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crianças entre 6 e 18 meses com suplementação de ferro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  <a:effectLst>
              <a:outerShdw dist="35921" dir="2700000" sx="1000" sy="1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0.19696969696969696</c:v>
                </c:pt>
                <c:pt idx="1">
                  <c:v>0.32352941176471262</c:v>
                </c:pt>
                <c:pt idx="2">
                  <c:v>0.5</c:v>
                </c:pt>
                <c:pt idx="3">
                  <c:v>0.46478873239437002</c:v>
                </c:pt>
              </c:numCache>
            </c:numRef>
          </c:val>
        </c:ser>
        <c:axId val="50883584"/>
        <c:axId val="52269824"/>
      </c:barChart>
      <c:catAx>
        <c:axId val="508835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269824"/>
        <c:crosses val="autoZero"/>
        <c:auto val="1"/>
        <c:lblAlgn val="ctr"/>
        <c:lblOffset val="100"/>
      </c:catAx>
      <c:valAx>
        <c:axId val="5226982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883584"/>
        <c:crosses val="autoZero"/>
        <c:crossBetween val="between"/>
        <c:majorUnit val="0.2"/>
        <c:minorUnit val="4.0000000000000022E-2"/>
      </c:valAx>
      <c:spPr>
        <a:solidFill>
          <a:srgbClr val="EEECE1"/>
        </a:solidFill>
        <a:ln w="25400">
          <a:noFill/>
        </a:ln>
      </c:spPr>
    </c:plotArea>
    <c:plotVisOnly val="1"/>
    <c:dispBlanksAs val="gap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pt-BR" sz="2200" dirty="0"/>
              <a:t>Proporção de crianças de </a:t>
            </a:r>
            <a:endParaRPr lang="pt-BR" sz="2200" dirty="0" smtClean="0"/>
          </a:p>
          <a:p>
            <a:pPr>
              <a:defRPr sz="1200"/>
            </a:pPr>
            <a:r>
              <a:rPr lang="pt-BR" sz="2200" dirty="0" smtClean="0"/>
              <a:t>0 </a:t>
            </a:r>
            <a:r>
              <a:rPr lang="pt-BR" sz="2200" dirty="0"/>
              <a:t>a 72 meses com avaliação de risco em dia</a:t>
            </a:r>
          </a:p>
        </c:rich>
      </c:tx>
      <c:layout>
        <c:manualLayout>
          <c:xMode val="edge"/>
          <c:yMode val="edge"/>
          <c:x val="0.12687082387671195"/>
          <c:y val="2.0687060181809859E-2"/>
        </c:manualLayout>
      </c:layout>
      <c:spPr>
        <a:noFill/>
      </c:spPr>
    </c:title>
    <c:plotArea>
      <c:layout>
        <c:manualLayout>
          <c:layoutTarget val="inner"/>
          <c:xMode val="edge"/>
          <c:yMode val="edge"/>
          <c:x val="0.13548578777442363"/>
          <c:y val="0.53858204944194765"/>
          <c:w val="0.84848064019822711"/>
          <c:h val="0.3658369790743996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crianças de 0 a 72 meses com avaliação de risco em dia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2276224"/>
        <c:axId val="52384512"/>
      </c:barChart>
      <c:catAx>
        <c:axId val="52276224"/>
        <c:scaling>
          <c:orientation val="minMax"/>
        </c:scaling>
        <c:axPos val="b"/>
        <c:numFmt formatCode="General" sourceLinked="1"/>
        <c:tickLblPos val="nextTo"/>
        <c:crossAx val="52384512"/>
        <c:crosses val="autoZero"/>
        <c:auto val="1"/>
        <c:lblAlgn val="ctr"/>
        <c:lblOffset val="100"/>
      </c:catAx>
      <c:valAx>
        <c:axId val="52384512"/>
        <c:scaling>
          <c:orientation val="minMax"/>
          <c:max val="1"/>
        </c:scaling>
        <c:axPos val="l"/>
        <c:majorGridlines/>
        <c:numFmt formatCode="0.0%" sourceLinked="1"/>
        <c:tickLblPos val="nextTo"/>
        <c:crossAx val="52276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E3EBF5"/>
    </a:solidFill>
    <a:ln>
      <a:solidFill>
        <a:sysClr val="windowText" lastClr="000000"/>
      </a:solidFill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z="2400" dirty="0"/>
              <a:t>Proporção de </a:t>
            </a:r>
            <a:r>
              <a:rPr lang="pt-BR" sz="2400" dirty="0" smtClean="0"/>
              <a:t>crianças de </a:t>
            </a:r>
            <a:r>
              <a:rPr lang="pt-BR" sz="2400" dirty="0"/>
              <a:t>0 a 72 meses identificadas com fatores de risco</a:t>
            </a:r>
          </a:p>
        </c:rich>
      </c:tx>
      <c:layout>
        <c:manualLayout>
          <c:xMode val="edge"/>
          <c:yMode val="edge"/>
          <c:x val="0.18620428253961707"/>
          <c:y val="3.4695598485414293E-2"/>
        </c:manualLayout>
      </c:layout>
      <c:spPr>
        <a:noFill/>
      </c:spPr>
    </c:title>
    <c:plotArea>
      <c:layout>
        <c:manualLayout>
          <c:layoutTarget val="inner"/>
          <c:xMode val="edge"/>
          <c:yMode val="edge"/>
          <c:x val="0.14996042106432753"/>
          <c:y val="0.40918631991709564"/>
          <c:w val="0.82358418509054243"/>
          <c:h val="0.5037500387024392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Indicadores!$C$55</c:f>
              <c:strCache>
                <c:ptCount val="1"/>
                <c:pt idx="0">
                  <c:v>Proporção de crianças de 0 a 72 meses identificadas com fatores de risco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cat>
            <c:strRef>
              <c:f>Indicadores!$D$54:$G$54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Indicadores!$D$55:$G$55</c:f>
              <c:numCache>
                <c:formatCode>0.0%</c:formatCode>
                <c:ptCount val="4"/>
                <c:pt idx="0">
                  <c:v>4.6511627906977104E-2</c:v>
                </c:pt>
                <c:pt idx="1">
                  <c:v>9.7222222222222224E-2</c:v>
                </c:pt>
                <c:pt idx="2">
                  <c:v>9.8039215686274508E-2</c:v>
                </c:pt>
                <c:pt idx="3">
                  <c:v>8.6206896551724227E-2</c:v>
                </c:pt>
              </c:numCache>
            </c:numRef>
          </c:val>
        </c:ser>
        <c:axId val="52425856"/>
        <c:axId val="52427392"/>
      </c:barChart>
      <c:catAx>
        <c:axId val="52425856"/>
        <c:scaling>
          <c:orientation val="minMax"/>
        </c:scaling>
        <c:axPos val="b"/>
        <c:numFmt formatCode="General" sourceLinked="1"/>
        <c:tickLblPos val="nextTo"/>
        <c:crossAx val="52427392"/>
        <c:crosses val="autoZero"/>
        <c:auto val="1"/>
        <c:lblAlgn val="ctr"/>
        <c:lblOffset val="100"/>
      </c:catAx>
      <c:valAx>
        <c:axId val="52427392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pt-BR"/>
          </a:p>
        </c:txPr>
        <c:crossAx val="52425856"/>
        <c:crosses val="autoZero"/>
        <c:crossBetween val="between"/>
      </c:valAx>
    </c:plotArea>
    <c:plotVisOnly val="1"/>
    <c:dispBlanksAs val="gap"/>
  </c:chart>
  <c:spPr>
    <a:solidFill>
      <a:srgbClr val="4F81BD">
        <a:lumMod val="20000"/>
        <a:lumOff val="80000"/>
      </a:srgbClr>
    </a:solidFill>
    <a:ln>
      <a:solidFill>
        <a:sysClr val="windowText" lastClr="000000"/>
      </a:solidFill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just"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r>
              <a:rPr lang="pt-BR" sz="2400" dirty="0">
                <a:solidFill>
                  <a:schemeClr val="tx1"/>
                </a:solidFill>
              </a:rPr>
              <a:t>Proporção de crianças entre  0-72 meses, cujas mães ou cuidadores, receberam orientação em promoção de </a:t>
            </a:r>
            <a:r>
              <a:rPr lang="pt-BR" sz="2400" dirty="0" smtClean="0">
                <a:solidFill>
                  <a:schemeClr val="tx1"/>
                </a:solidFill>
              </a:rPr>
              <a:t>saúde</a:t>
            </a:r>
          </a:p>
          <a:p>
            <a:pPr algn="just">
              <a:defRPr sz="1200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 sz="2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3.4366088953079285E-2"/>
          <c:y val="1.8926709375259245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38940335839269"/>
          <c:y val="0.35205448858503835"/>
          <c:w val="0.85615972551054265"/>
          <c:h val="0.5887643786545786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crianças entre  0-72 meses, cujas mães ou cuidadores, receberam orientação em promoção de saúde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25400">
              <a:noFill/>
            </a:ln>
            <a:effectLst>
              <a:outerShdw dist="35921" dir="2700000" sx="4000" sy="4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Indicadores!$D$66:$G$66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2504832"/>
        <c:axId val="52547584"/>
      </c:barChart>
      <c:catAx>
        <c:axId val="525048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547584"/>
        <c:crosses val="autoZero"/>
        <c:auto val="1"/>
        <c:lblAlgn val="ctr"/>
        <c:lblOffset val="100"/>
      </c:catAx>
      <c:valAx>
        <c:axId val="525475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2504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ysClr val="window" lastClr="FFFFFF">
        <a:lumMod val="95000"/>
      </a:sysClr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3DF6F7-2820-49A4-AD18-F92FE24C760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pt-BR"/>
        </a:p>
      </dgm:t>
    </dgm:pt>
    <dgm:pt modelId="{07E18ADC-C995-4CD6-9BA7-7995C9D525AA}" type="pres">
      <dgm:prSet presAssocID="{103DF6F7-2820-49A4-AD18-F92FE24C76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9CDA86CA-AD06-4AB9-851D-1CB5244CF1D6}" type="presOf" srcId="{103DF6F7-2820-49A4-AD18-F92FE24C7609}" destId="{07E18ADC-C995-4CD6-9BA7-7995C9D525A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6728C08-D853-4F02-92F2-50565385AC28}" type="datetimeFigureOut">
              <a:rPr lang="pt-BR"/>
              <a:pPr>
                <a:defRPr/>
              </a:pPr>
              <a:t>24/05/2013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A92DFED-D154-49FA-B462-FB0C388EBE6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2DFED-D154-49FA-B462-FB0C388EBE6C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92DFED-D154-49FA-B462-FB0C388EBE6C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.</a:t>
            </a: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141C88-3BCE-44BE-A6E1-287CADDFDE01}" type="slidenum">
              <a:rPr lang="pt-BR"/>
              <a:pPr/>
              <a:t>23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dirty="0" smtClean="0"/>
              <a:t>OBRIGADA</a:t>
            </a:r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A6788D-6563-4FD8-8552-07ABDF3E621A}" type="slidenum">
              <a:rPr lang="pt-BR"/>
              <a:pPr/>
              <a:t>24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F1953-F7B9-4AFF-8EE3-3105057262F1}" type="datetimeFigureOut">
              <a:rPr lang="pt-BR"/>
              <a:pPr>
                <a:defRPr/>
              </a:pPr>
              <a:t>24/05/2013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31B1A-5843-4A3B-9315-74341FF2B64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D1A5A-8AD3-408E-B0E2-82833943E3CD}" type="datetimeFigureOut">
              <a:rPr lang="pt-BR"/>
              <a:pPr>
                <a:defRPr/>
              </a:pPr>
              <a:t>24/05/2013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E65A0-396A-4D75-92A8-A054386B08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C5867-E7C8-46B5-B655-0849044ACF62}" type="datetimeFigureOut">
              <a:rPr lang="pt-BR"/>
              <a:pPr>
                <a:defRPr/>
              </a:pPr>
              <a:t>24/05/2013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81F6B-F9CE-4011-A72A-AFAA3F7517F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6E08-BA85-4455-B58E-6122464702FC}" type="datetimeFigureOut">
              <a:rPr lang="pt-BR"/>
              <a:pPr>
                <a:defRPr/>
              </a:pPr>
              <a:t>24/05/2013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23AB9-DF71-4878-8806-136CB8AA15D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9FA43-5DD7-4B43-91FE-EFAF32CEAB06}" type="datetimeFigureOut">
              <a:rPr lang="pt-BR"/>
              <a:pPr>
                <a:defRPr/>
              </a:pPr>
              <a:t>24/05/2013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BC219-626F-481D-9B11-BA5DDB0B571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10E1A-F281-4D8E-8D54-9D58ED8779CE}" type="datetimeFigureOut">
              <a:rPr lang="pt-BR"/>
              <a:pPr>
                <a:defRPr/>
              </a:pPr>
              <a:t>24/05/2013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88426-F2C2-4B56-808C-F53C8A7F20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44F0D-6929-45E9-ABC8-29ED9737199D}" type="datetimeFigureOut">
              <a:rPr lang="pt-BR"/>
              <a:pPr>
                <a:defRPr/>
              </a:pPr>
              <a:t>24/05/2013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60E5-7B6B-4784-AB36-6DB54DE4E7D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4D598-60B3-4128-9FE4-80B1F388A916}" type="datetimeFigureOut">
              <a:rPr lang="pt-BR"/>
              <a:pPr>
                <a:defRPr/>
              </a:pPr>
              <a:t>24/05/2013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2A75-8E32-4A8F-8831-418D4C72C57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83BB-A036-43C1-B3C8-E25E4C05ACA3}" type="datetimeFigureOut">
              <a:rPr lang="pt-BR"/>
              <a:pPr>
                <a:defRPr/>
              </a:pPr>
              <a:t>24/05/2013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1B4D-B9B7-47F8-800C-B46BDA61AEA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E867B-C73B-4F7A-862A-B732F72CEF33}" type="datetimeFigureOut">
              <a:rPr lang="pt-BR"/>
              <a:pPr>
                <a:defRPr/>
              </a:pPr>
              <a:t>24/05/2013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31EA-C462-4F06-9EBC-53697F40F20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6E1F6-F368-4131-BAAE-0540058F59FC}" type="datetimeFigureOut">
              <a:rPr lang="pt-BR"/>
              <a:pPr>
                <a:defRPr/>
              </a:pPr>
              <a:t>24/05/2013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B364-C378-4787-9045-15A3840E280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5AA365-F615-4734-AE2C-522E318AA717}" type="datetimeFigureOut">
              <a:rPr lang="pt-BR"/>
              <a:pPr>
                <a:defRPr/>
              </a:pPr>
              <a:t>24/05/2013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7D3E87-045A-4BD2-A835-4820C43565E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 descr="tela_principal_limpa.jpg"/>
          <p:cNvPicPr>
            <a:picLocks noChangeAspect="1"/>
          </p:cNvPicPr>
          <p:nvPr/>
        </p:nvPicPr>
        <p:blipFill>
          <a:blip r:embed="rId2" cstate="print"/>
          <a:srcRect b="134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2348880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/>
              </a:rPr>
              <a:t>Saúde </a:t>
            </a:r>
            <a:r>
              <a:rPr lang="pt-B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/>
              </a:rPr>
              <a:t>da </a:t>
            </a:r>
            <a:r>
              <a:rPr lang="pt-BR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/>
              </a:rPr>
              <a:t>criança: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/>
              </a:rPr>
              <a:t>Ampliando </a:t>
            </a:r>
            <a:r>
              <a:rPr lang="pt-BR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/>
              </a:rPr>
              <a:t>o atendimento </a:t>
            </a:r>
            <a:endParaRPr lang="pt-BR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/>
              </a:rPr>
              <a:t>de puericultura na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/>
              </a:rPr>
              <a:t>UBS Belmonte,Queimados ,RJ</a:t>
            </a:r>
            <a:endParaRPr lang="pt-BR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888762" y="5229200"/>
            <a:ext cx="43472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Aluna</a:t>
            </a:r>
            <a:r>
              <a:rPr lang="pt-BR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: Liane  </a:t>
            </a:r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Wille Auel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Orientadora: Indiana Tardelli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" y="357188"/>
            <a:ext cx="1008063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tângulo 7"/>
          <p:cNvSpPr>
            <a:spLocks noChangeArrowheads="1"/>
          </p:cNvSpPr>
          <p:nvPr/>
        </p:nvSpPr>
        <p:spPr bwMode="auto">
          <a:xfrm>
            <a:off x="2286000" y="333375"/>
            <a:ext cx="4572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Universidade Federal de Pelotas</a:t>
            </a:r>
            <a:br>
              <a:rPr lang="pt-BR" dirty="0"/>
            </a:br>
            <a:r>
              <a:rPr lang="pt-BR" dirty="0"/>
              <a:t>Departamento de Medicina Social</a:t>
            </a:r>
            <a:br>
              <a:rPr lang="pt-BR" dirty="0"/>
            </a:br>
            <a:r>
              <a:rPr lang="pt-BR" dirty="0"/>
              <a:t>Especialização em Saúde da Família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lum bright="-21000" contrast="11000"/>
          </a:blip>
          <a:stretch>
            <a:fillRect/>
          </a:stretch>
        </p:blipFill>
        <p:spPr bwMode="auto">
          <a:xfrm>
            <a:off x="6660232" y="2924944"/>
            <a:ext cx="2232248" cy="32403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72616" y="0"/>
            <a:ext cx="8229600" cy="162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Metodologia</a:t>
            </a:r>
            <a:endParaRPr lang="pt-BR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Na intervenção foram realizadas ações </a:t>
            </a:r>
          </a:p>
          <a:p>
            <a:pPr eaLnBrk="1" hangingPunct="1">
              <a:buFont typeface="Arial" charset="0"/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nos 4 eixos pedagógicos:</a:t>
            </a:r>
          </a:p>
          <a:p>
            <a:pPr eaLnBrk="1" hangingPunct="1">
              <a:buFont typeface="Arial" charset="0"/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Organização e gestão</a:t>
            </a:r>
          </a:p>
          <a:p>
            <a:pPr eaLnBrk="1" hangingPunct="1">
              <a:lnSpc>
                <a:spcPct val="150000"/>
              </a:lnSpc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Monitoramento  e avaliação</a:t>
            </a:r>
          </a:p>
          <a:p>
            <a:pPr eaLnBrk="1" hangingPunct="1">
              <a:lnSpc>
                <a:spcPct val="150000"/>
              </a:lnSpc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Engajamento público</a:t>
            </a:r>
          </a:p>
          <a:p>
            <a:pPr eaLnBrk="1" hangingPunct="1">
              <a:lnSpc>
                <a:spcPct val="150000"/>
              </a:lnSpc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Qualificação da prática clínica</a:t>
            </a:r>
          </a:p>
          <a:p>
            <a:pPr eaLnBrk="1" hangingPunct="1">
              <a:buFont typeface="Arial" charset="0"/>
              <a:buNone/>
            </a:pPr>
            <a:endParaRPr lang="pt-BR" sz="2400" dirty="0" smtClean="0">
              <a:latin typeface="Arial" charset="0"/>
              <a:cs typeface="Arial" charset="0"/>
            </a:endParaRPr>
          </a:p>
        </p:txBody>
      </p:sp>
      <p:pic>
        <p:nvPicPr>
          <p:cNvPr id="6" name="Espaço Reservado para Imagem 31" descr="caderneta da crianç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1512168" cy="1972393"/>
          </a:xfrm>
          <a:prstGeom prst="rect">
            <a:avLst/>
          </a:prstGeom>
          <a:ln w="38100" cap="flat" cmpd="sng" algn="ctr">
            <a:solidFill>
              <a:schemeClr val="bg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 descr="Imagem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340768"/>
            <a:ext cx="3096344" cy="2591568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Metodologia</a:t>
            </a:r>
            <a:endParaRPr lang="pt-BR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7584" y="1124744"/>
            <a:ext cx="8748464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Divulgação da intervenção</a:t>
            </a:r>
          </a:p>
          <a:p>
            <a:pPr lvl="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Acolhimento</a:t>
            </a:r>
          </a:p>
          <a:p>
            <a:pPr lvl="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Palestra  em sala de espera</a:t>
            </a:r>
          </a:p>
          <a:p>
            <a:pPr lvl="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Verificação de medidas e peso</a:t>
            </a:r>
          </a:p>
          <a:p>
            <a:pPr lvl="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Realização de registros </a:t>
            </a:r>
          </a:p>
          <a:p>
            <a:pPr lvl="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Avaliação de risco </a:t>
            </a:r>
          </a:p>
          <a:p>
            <a:pPr lvl="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Suplementação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ferro </a:t>
            </a:r>
          </a:p>
          <a:p>
            <a:pPr lvl="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Busca ativa </a:t>
            </a:r>
          </a:p>
          <a:p>
            <a:pPr lvl="8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Promoção da saúde</a:t>
            </a:r>
          </a:p>
        </p:txBody>
      </p:sp>
      <p:pic>
        <p:nvPicPr>
          <p:cNvPr id="6" name="Espaço Reservado para Conteúdo 6" descr="Foto UBS Belmon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077072"/>
            <a:ext cx="3600400" cy="2234177"/>
          </a:xfrm>
          <a:prstGeom prst="rect">
            <a:avLst/>
          </a:prstGeom>
          <a:ln w="9525">
            <a:solidFill>
              <a:srgbClr val="F9BD8B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Metodologia</a:t>
            </a: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pt-BR" sz="2800" dirty="0" smtClean="0"/>
              <a:t>  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sz="2800" dirty="0" smtClean="0"/>
              <a:t>     </a:t>
            </a:r>
            <a:r>
              <a:rPr lang="pt-BR" sz="2800" b="1" dirty="0" smtClean="0">
                <a:latin typeface="Arial Black" pitchFamily="34" charset="0"/>
                <a:cs typeface="Arial" pitchFamily="34" charset="0"/>
              </a:rPr>
              <a:t>Qualificação da prática clínica</a:t>
            </a:r>
          </a:p>
          <a:p>
            <a:pPr eaLnBrk="1" hangingPunct="1">
              <a:buFont typeface="Arial" charset="0"/>
              <a:buNone/>
              <a:defRPr/>
            </a:pPr>
            <a:endParaRPr lang="pt-BR" sz="2800" b="1" dirty="0" smtClean="0">
              <a:latin typeface="+mj-lt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sz="2800" b="1" dirty="0" smtClean="0">
              <a:latin typeface="+mj-lt"/>
              <a:cs typeface="Arial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 equipe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Adoção dos protocolos do MS.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nos registros (SIAB)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Melhorias na prática clínica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endParaRPr lang="pt-BR" sz="28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008" y="3429000"/>
            <a:ext cx="4212000" cy="3096344"/>
          </a:xfrm>
          <a:prstGeom prst="rect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64807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Resultados</a:t>
            </a:r>
            <a:endParaRPr lang="pt-BR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Constantia" pitchFamily="18" charset="0"/>
                <a:ea typeface="Calibri" pitchFamily="34" charset="0"/>
                <a:cs typeface="Arial" charset="0"/>
              </a:rPr>
              <a:t>      </a:t>
            </a:r>
            <a:r>
              <a:rPr lang="pt-BR" sz="2400" b="1" dirty="0" smtClean="0">
                <a:latin typeface="+mj-lt"/>
                <a:ea typeface="Calibri" pitchFamily="34" charset="0"/>
                <a:cs typeface="Arial" charset="0"/>
              </a:rPr>
              <a:t>Meta : </a:t>
            </a:r>
            <a:r>
              <a:rPr lang="pt-BR" sz="2400" dirty="0" smtClean="0">
                <a:latin typeface="+mj-lt"/>
                <a:ea typeface="Calibri" pitchFamily="34" charset="0"/>
                <a:cs typeface="Arial" charset="0"/>
              </a:rPr>
              <a:t>Ampliar a cobertura da puericultura de crianças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sz="2400" dirty="0" smtClean="0">
                <a:latin typeface="+mj-lt"/>
                <a:ea typeface="Calibri" pitchFamily="34" charset="0"/>
                <a:cs typeface="Arial" charset="0"/>
              </a:rPr>
              <a:t>      entre 0 e 72 meses da ESF Belmonte para 30%.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dirty="0" smtClean="0">
                <a:ea typeface="Calibri" pitchFamily="34" charset="0"/>
                <a:cs typeface="Arial" charset="0"/>
              </a:rPr>
              <a:t>           </a:t>
            </a:r>
          </a:p>
          <a:p>
            <a:pPr eaLnBrk="1" hangingPunct="1">
              <a:buFont typeface="Arial" charset="0"/>
              <a:buNone/>
              <a:defRPr/>
            </a:pPr>
            <a:endParaRPr lang="pt-BR" dirty="0" smtClean="0">
              <a:ea typeface="Calibri" pitchFamily="34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dirty="0" smtClean="0">
              <a:ea typeface="Calibri" pitchFamily="34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dirty="0" smtClean="0">
              <a:ea typeface="Calibri" pitchFamily="34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dirty="0" smtClean="0">
              <a:ea typeface="Calibri" pitchFamily="34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dirty="0" smtClean="0">
              <a:ea typeface="Calibri" pitchFamily="34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t-BR" dirty="0" smtClean="0">
                <a:latin typeface="Constantia" pitchFamily="18" charset="0"/>
                <a:ea typeface="Calibri" pitchFamily="34" charset="0"/>
                <a:cs typeface="Arial" charset="0"/>
              </a:rPr>
              <a:t>    </a:t>
            </a:r>
            <a:r>
              <a:rPr lang="pt-BR" sz="2400" b="1" dirty="0" smtClean="0">
                <a:latin typeface="+mj-lt"/>
                <a:ea typeface="Calibri" pitchFamily="34" charset="0"/>
                <a:cs typeface="Arial" charset="0"/>
              </a:rPr>
              <a:t>Indicador : </a:t>
            </a:r>
            <a:r>
              <a:rPr lang="pt-BR" sz="2400" dirty="0" smtClean="0">
                <a:latin typeface="+mj-lt"/>
                <a:ea typeface="Calibri" pitchFamily="34" charset="0"/>
                <a:cs typeface="Arial" charset="0"/>
              </a:rPr>
              <a:t>Proporção de  crianças de 0 a 72 meses residentes na área e acompanhadas na  ESF  (Intervenção) </a:t>
            </a:r>
          </a:p>
          <a:p>
            <a:pPr eaLnBrk="1" hangingPunct="1">
              <a:buFont typeface="Arial" charset="0"/>
              <a:buNone/>
              <a:defRPr/>
            </a:pPr>
            <a:endParaRPr lang="pt-BR" dirty="0" smtClean="0">
              <a:ea typeface="Calibri" pitchFamily="34" charset="0"/>
              <a:cs typeface="Arial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323528" y="1844824"/>
          <a:ext cx="637321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2474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   Resultados</a:t>
            </a:r>
            <a:endParaRPr lang="pt-BR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24743"/>
            <a:ext cx="6624736" cy="936105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 smtClean="0">
                <a:latin typeface="+mj-lt"/>
                <a:cs typeface="Arial" pitchFamily="34" charset="0"/>
              </a:rPr>
              <a:t>Meta </a:t>
            </a:r>
            <a:r>
              <a:rPr lang="pt-BR" sz="2300" b="1" dirty="0" smtClean="0">
                <a:latin typeface="+mj-lt"/>
                <a:cs typeface="Arial" pitchFamily="34" charset="0"/>
              </a:rPr>
              <a:t>:</a:t>
            </a:r>
            <a:r>
              <a:rPr lang="pt-BR" sz="2300" dirty="0" smtClean="0">
                <a:latin typeface="+mj-lt"/>
                <a:cs typeface="Arial" pitchFamily="34" charset="0"/>
              </a:rPr>
              <a:t> Realizar a  primeira  consulta de  puericultura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300" dirty="0" smtClean="0">
                <a:latin typeface="+mj-lt"/>
                <a:cs typeface="Arial" pitchFamily="34" charset="0"/>
              </a:rPr>
              <a:t>nos primeiros 15 dias de vida para 100% das crianças</a:t>
            </a:r>
            <a:r>
              <a:rPr lang="pt-BR" sz="2300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400" dirty="0" smtClean="0">
              <a:latin typeface="Constantia" pitchFamily="18" charset="0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251520" y="2276872"/>
          <a:ext cx="6624736" cy="435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Resultados</a:t>
            </a:r>
            <a:endParaRPr lang="pt-BR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6264696" cy="864096"/>
          </a:xfrm>
          <a:solidFill>
            <a:schemeClr val="bg1"/>
          </a:solidFill>
        </p:spPr>
        <p:txBody>
          <a:bodyPr rtlCol="0"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9600" b="1" dirty="0" smtClean="0">
                <a:latin typeface="+mj-lt"/>
                <a:cs typeface="Arial" pitchFamily="34" charset="0"/>
              </a:rPr>
              <a:t>Meta</a:t>
            </a:r>
            <a:r>
              <a:rPr lang="pt-BR" sz="9600" dirty="0" smtClean="0">
                <a:latin typeface="+mj-lt"/>
                <a:cs typeface="Arial" pitchFamily="34" charset="0"/>
              </a:rPr>
              <a:t> : Fazer busca ativa de 100% das crianças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9600" dirty="0" smtClean="0">
                <a:latin typeface="+mj-lt"/>
                <a:cs typeface="Arial" pitchFamily="34" charset="0"/>
              </a:rPr>
              <a:t>de 0 a 72 meses  faltosas</a:t>
            </a:r>
            <a:r>
              <a:rPr lang="pt-BR" sz="9600" dirty="0" smtClean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8000" dirty="0" smtClean="0">
              <a:latin typeface="Constant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</p:txBody>
      </p:sp>
      <p:graphicFrame>
        <p:nvGraphicFramePr>
          <p:cNvPr id="16" name="Gráfico 15"/>
          <p:cNvGraphicFramePr/>
          <p:nvPr/>
        </p:nvGraphicFramePr>
        <p:xfrm>
          <a:off x="323528" y="2708920"/>
          <a:ext cx="64087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7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0527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Resultados</a:t>
            </a:r>
            <a:endParaRPr lang="pt-BR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87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1196753"/>
            <a:ext cx="6336704" cy="1152128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t-BR" sz="2400" b="1" dirty="0" smtClean="0">
                <a:latin typeface="+mj-lt"/>
                <a:cs typeface="Arial" charset="0"/>
              </a:rPr>
              <a:t>Meta </a:t>
            </a:r>
            <a:r>
              <a:rPr lang="pt-BR" sz="2400" dirty="0" smtClean="0">
                <a:latin typeface="+mj-lt"/>
                <a:cs typeface="Arial" charset="0"/>
              </a:rPr>
              <a:t>: Capacitar 100% dos profissionais para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t-BR" sz="2400" dirty="0" smtClean="0">
                <a:latin typeface="+mj-lt"/>
                <a:cs typeface="Arial" charset="0"/>
              </a:rPr>
              <a:t>Atendimento  em saúde da criança de acordo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t-BR" sz="2400" dirty="0" smtClean="0">
                <a:latin typeface="+mj-lt"/>
                <a:cs typeface="Arial" charset="0"/>
              </a:rPr>
              <a:t>com protocolo adotado pela ESF.</a:t>
            </a:r>
          </a:p>
          <a:p>
            <a:pPr eaLnBrk="1" hangingPunct="1">
              <a:buFont typeface="Arial" charset="0"/>
              <a:buNone/>
              <a:defRPr/>
            </a:pPr>
            <a:endParaRPr lang="pt-BR" sz="2400" dirty="0" smtClean="0">
              <a:latin typeface="Constantia" pitchFamily="18" charset="0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395536" y="2564904"/>
          <a:ext cx="64087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r="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  Resultados</a:t>
            </a:r>
            <a:endParaRPr lang="pt-BR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323529" y="2060848"/>
          <a:ext cx="66247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95536" y="1052736"/>
            <a:ext cx="63367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pt-BR" sz="2400" b="1" dirty="0" smtClean="0">
                <a:latin typeface="+mj-lt"/>
              </a:rPr>
              <a:t>Meta</a:t>
            </a:r>
            <a:r>
              <a:rPr lang="pt-BR" b="1" dirty="0" smtClean="0"/>
              <a:t> :</a:t>
            </a:r>
            <a:r>
              <a:rPr lang="pt-BR" dirty="0" smtClean="0"/>
              <a:t> </a:t>
            </a:r>
            <a:r>
              <a:rPr lang="pt-BR" sz="2400" dirty="0" smtClean="0">
                <a:latin typeface="+mj-lt"/>
              </a:rPr>
              <a:t>Realizar Suplementação de Ferro em 100%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sz="2400" dirty="0" smtClean="0">
                <a:latin typeface="+mj-lt"/>
              </a:rPr>
              <a:t>das crianças de 6 a 18 meses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0"/>
            <a:ext cx="8137152" cy="98072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      Resultados</a:t>
            </a:r>
            <a:endParaRPr lang="pt-BR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108012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 smtClean="0">
                <a:latin typeface="+mj-lt"/>
                <a:ea typeface="Times New Roman" pitchFamily="18" charset="0"/>
                <a:cs typeface="Arial" pitchFamily="34" charset="0"/>
              </a:rPr>
              <a:t>Meta: </a:t>
            </a:r>
            <a:r>
              <a:rPr lang="pt-BR" sz="2400" dirty="0" smtClean="0">
                <a:latin typeface="+mj-lt"/>
                <a:ea typeface="Times New Roman" pitchFamily="18" charset="0"/>
                <a:cs typeface="Arial" pitchFamily="34" charset="0"/>
              </a:rPr>
              <a:t>Avaliar o risco de 100%  das crianças de 0 a 72 meses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 smtClean="0">
                <a:latin typeface="+mj-lt"/>
                <a:ea typeface="Times New Roman" pitchFamily="18" charset="0"/>
                <a:cs typeface="Arial" pitchFamily="34" charset="0"/>
              </a:rPr>
              <a:t>Meta: </a:t>
            </a:r>
            <a:r>
              <a:rPr lang="pt-BR" sz="2300" dirty="0" smtClean="0">
                <a:latin typeface="+mj-lt"/>
                <a:ea typeface="Calibri" pitchFamily="34" charset="0"/>
                <a:cs typeface="Arial" pitchFamily="34" charset="0"/>
              </a:rPr>
              <a:t>Identificar 100% das crianças com fatores de risco.</a:t>
            </a:r>
            <a:endParaRPr lang="pt-BR" sz="2300" dirty="0" smtClean="0">
              <a:latin typeface="+mj-lt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</p:txBody>
      </p:sp>
      <p:graphicFrame>
        <p:nvGraphicFramePr>
          <p:cNvPr id="5" name="Gráfico 4"/>
          <p:cNvGraphicFramePr/>
          <p:nvPr/>
        </p:nvGraphicFramePr>
        <p:xfrm>
          <a:off x="251520" y="2276872"/>
          <a:ext cx="403244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4722836" y="2276872"/>
          <a:ext cx="4169644" cy="420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Resultados</a:t>
            </a:r>
            <a:endParaRPr lang="pt-BR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899592" y="1988840"/>
          <a:ext cx="7704856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55576" y="980728"/>
            <a:ext cx="78488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pt-BR" sz="2400" b="1" dirty="0" smtClean="0">
                <a:latin typeface="+mn-lt"/>
              </a:rPr>
              <a:t>Meta:</a:t>
            </a:r>
            <a:r>
              <a:rPr lang="pt-BR" sz="2400" dirty="0" smtClean="0">
                <a:latin typeface="+mn-lt"/>
              </a:rPr>
              <a:t> Realizar orientações sobre a saúde da criança  para mães e responsáveis de 100% das crianças de 0 a 72 meses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Estrutura da Apresentação</a:t>
            </a:r>
            <a:r>
              <a:rPr lang="pt-BR" sz="2800" dirty="0" smtClean="0">
                <a:solidFill>
                  <a:schemeClr val="accent6"/>
                </a:solidFill>
                <a:latin typeface="Arial Black" pitchFamily="34" charset="0"/>
              </a:rPr>
              <a:t/>
            </a:r>
            <a:br>
              <a:rPr lang="pt-BR" sz="2800" dirty="0" smtClean="0">
                <a:solidFill>
                  <a:schemeClr val="accent6"/>
                </a:solidFill>
                <a:latin typeface="Arial Black" pitchFamily="34" charset="0"/>
              </a:rPr>
            </a:br>
            <a:endParaRPr lang="pt-BR" sz="2800" dirty="0" smtClean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latin typeface="Arial Black" pitchFamily="34" charset="0"/>
              </a:rPr>
              <a:t>• Introdução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latin typeface="Arial Black" pitchFamily="34" charset="0"/>
              </a:rPr>
              <a:t>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latin typeface="Arial Black" pitchFamily="34" charset="0"/>
              </a:rPr>
              <a:t>• Objetivos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latin typeface="Arial Black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latin typeface="Arial Black" pitchFamily="34" charset="0"/>
              </a:rPr>
              <a:t>• Metas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latin typeface="Arial Black" pitchFamily="34" charset="0"/>
              </a:rPr>
              <a:t>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latin typeface="Arial Black" pitchFamily="34" charset="0"/>
              </a:rPr>
              <a:t>• Metodologia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latin typeface="Arial Black" pitchFamily="34" charset="0"/>
              </a:rPr>
              <a:t>	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latin typeface="Arial Black" pitchFamily="34" charset="0"/>
              </a:rPr>
              <a:t>• Resultados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latin typeface="Arial Black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latin typeface="Arial Black" pitchFamily="34" charset="0"/>
              </a:rPr>
              <a:t>• Discussão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latin typeface="Arial Black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400" dirty="0" smtClean="0">
                <a:latin typeface="Arial Black" pitchFamily="34" charset="0"/>
              </a:rPr>
              <a:t>• Reﬂexão	</a:t>
            </a:r>
            <a:r>
              <a:rPr lang="pt-BR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Discussão</a:t>
            </a:r>
            <a:endParaRPr lang="pt-BR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</p:nvPr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 10"/>
          <p:cNvSpPr/>
          <p:nvPr/>
        </p:nvSpPr>
        <p:spPr>
          <a:xfrm>
            <a:off x="179512" y="1412776"/>
            <a:ext cx="2664296" cy="9360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Boa adesão 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   equipe da ESF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9511" y="2492896"/>
            <a:ext cx="2664297" cy="20162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Bom comparecimento </a:t>
            </a:r>
            <a:r>
              <a:rPr lang="pt-B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das crianças às </a:t>
            </a:r>
            <a:r>
              <a:rPr lang="pt-B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consultas agendadas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179512" y="4653137"/>
            <a:ext cx="2664296" cy="10801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pt-BR" sz="2400" dirty="0">
                <a:latin typeface="+mj-lt"/>
                <a:cs typeface="Arial" pitchFamily="34" charset="0"/>
              </a:rPr>
              <a:t>Utilização dos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j-lt"/>
                <a:cs typeface="Arial" pitchFamily="34" charset="0"/>
              </a:rPr>
              <a:t>        protocolos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987824" y="2205038"/>
            <a:ext cx="3241105" cy="2663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Incorporação da intervenção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à rotina da ESF</a:t>
            </a:r>
            <a:endParaRPr lang="pt-BR" sz="3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372200" y="1268760"/>
            <a:ext cx="2700337" cy="23047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Necessidade </a:t>
            </a:r>
            <a:r>
              <a:rPr lang="pt-B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de melhorias: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cadastro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instrumentos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 estrutura física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372200" y="3716338"/>
            <a:ext cx="2700337" cy="18008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t-B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Informatização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42988" y="5877272"/>
            <a:ext cx="7129462" cy="836166"/>
          </a:xfrm>
          <a:prstGeom prst="rect">
            <a:avLst/>
          </a:prstGeom>
          <a:solidFill>
            <a:srgbClr val="FBDB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dirty="0">
                <a:solidFill>
                  <a:schemeClr val="tx1"/>
                </a:solidFill>
              </a:rPr>
              <a:t>Promoção de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48279" y="44624"/>
            <a:ext cx="9060225" cy="6768000"/>
            <a:chOff x="48279" y="80864"/>
            <a:chExt cx="9060225" cy="6732512"/>
          </a:xfrm>
        </p:grpSpPr>
        <p:pic>
          <p:nvPicPr>
            <p:cNvPr id="2355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80" y="91056"/>
              <a:ext cx="3780000" cy="261786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" name="Picture 3" descr="C:\Users\samsung\Pictures\Nova camera pasta\P101011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8841" y="80864"/>
              <a:ext cx="2834597" cy="2124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pic>
          <p:nvPicPr>
            <p:cNvPr id="2355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279" y="2636912"/>
              <a:ext cx="3511668" cy="2448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356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279" y="5046663"/>
              <a:ext cx="2558652" cy="1764000"/>
            </a:xfrm>
            <a:prstGeom prst="rect">
              <a:avLst/>
            </a:prstGeom>
            <a:blipFill dpi="0" rotWithShape="1">
              <a:blip r:embed="rId7" cstate="print"/>
              <a:srcRect/>
              <a:tile tx="0" ty="0" sx="100000" sy="100000" flip="none" algn="tl"/>
            </a:blipFill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04055" y="4365104"/>
              <a:ext cx="4013152" cy="2448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Picture 2" descr="C:\Users\samsung\Pictures\2012-12-12\029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12167" y="2132856"/>
              <a:ext cx="3240806" cy="2196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pic>
          <p:nvPicPr>
            <p:cNvPr id="5" name="Espaço Reservado para Conteúdo 14" descr="002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00909" y="81096"/>
              <a:ext cx="2507595" cy="42120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pic>
        <p:pic>
          <p:nvPicPr>
            <p:cNvPr id="23558" name="Picture 3"/>
            <p:cNvPicPr>
              <a:picLocks noChangeAspect="1" noChangeArrowheads="1"/>
            </p:cNvPicPr>
            <p:nvPr/>
          </p:nvPicPr>
          <p:blipFill>
            <a:blip r:embed="rId11" cstate="print">
              <a:lum bright="2000" contrast="-9000"/>
            </a:blip>
            <a:srcRect/>
            <a:stretch>
              <a:fillRect/>
            </a:stretch>
          </p:blipFill>
          <p:spPr bwMode="auto">
            <a:xfrm>
              <a:off x="6600909" y="3681376"/>
              <a:ext cx="2491459" cy="3132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Reflexão</a:t>
            </a:r>
            <a:endParaRPr lang="pt-BR" sz="28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251520" y="1556792"/>
            <a:ext cx="46783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latin typeface="+mj-lt"/>
              </a:rPr>
              <a:t>Bom ambiente de trabalho e estudo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1560" y="2349500"/>
            <a:ext cx="5760640" cy="8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latin typeface="+mj-lt"/>
              </a:rPr>
              <a:t>  Relacionamento estudante/ orientador/</a:t>
            </a:r>
          </a:p>
          <a:p>
            <a:pPr>
              <a:defRPr/>
            </a:pPr>
            <a:r>
              <a:rPr lang="pt-BR" sz="2400" dirty="0">
                <a:latin typeface="+mj-lt"/>
              </a:rPr>
              <a:t>       colegas é dinâmico e instrutivo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03648" y="3429000"/>
            <a:ext cx="52149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latin typeface="+mj-lt"/>
              </a:rPr>
              <a:t>Material pedagógico  acessível  e prático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123729" y="4149725"/>
            <a:ext cx="5199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latin typeface="+mj-lt"/>
              </a:rPr>
              <a:t>Organização do curso é excelente</a:t>
            </a:r>
          </a:p>
        </p:txBody>
      </p:sp>
      <p:sp>
        <p:nvSpPr>
          <p:cNvPr id="8" name="Retângulo 7"/>
          <p:cNvSpPr/>
          <p:nvPr/>
        </p:nvSpPr>
        <p:spPr>
          <a:xfrm>
            <a:off x="2843808" y="4797152"/>
            <a:ext cx="43227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dirty="0">
                <a:latin typeface="+mj-lt"/>
              </a:rPr>
              <a:t>Enriquecimento da prática clínica</a:t>
            </a:r>
          </a:p>
        </p:txBody>
      </p:sp>
      <p:sp>
        <p:nvSpPr>
          <p:cNvPr id="9" name="Retângulo 8"/>
          <p:cNvSpPr/>
          <p:nvPr/>
        </p:nvSpPr>
        <p:spPr>
          <a:xfrm>
            <a:off x="3347865" y="5589588"/>
            <a:ext cx="6119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latin typeface="+mj-lt"/>
              </a:rPr>
              <a:t>Conhecimento  da estrutura da ESF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76605-318F-46A6-BD58-813A8BBD6BAF}" type="slidenum">
              <a:rPr lang="pt-BR"/>
              <a:pPr>
                <a:defRPr/>
              </a:pPr>
              <a:t>23</a:t>
            </a:fld>
            <a:endParaRPr lang="pt-BR" dirty="0"/>
          </a:p>
        </p:txBody>
      </p:sp>
      <p:sp>
        <p:nvSpPr>
          <p:cNvPr id="31747" name="Retângulo 2"/>
          <p:cNvSpPr>
            <a:spLocks noChangeArrowheads="1"/>
          </p:cNvSpPr>
          <p:nvPr/>
        </p:nvSpPr>
        <p:spPr bwMode="auto">
          <a:xfrm>
            <a:off x="2916238" y="549275"/>
            <a:ext cx="4721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Agradecimentos</a:t>
            </a:r>
          </a:p>
        </p:txBody>
      </p:sp>
      <p:sp>
        <p:nvSpPr>
          <p:cNvPr id="24580" name="Retângulo 3"/>
          <p:cNvSpPr>
            <a:spLocks noChangeArrowheads="1"/>
          </p:cNvSpPr>
          <p:nvPr/>
        </p:nvSpPr>
        <p:spPr bwMode="auto">
          <a:xfrm>
            <a:off x="468313" y="1341438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latin typeface="+mj-lt"/>
                <a:cs typeface="Andalus" pitchFamily="2" charset="-78"/>
              </a:rPr>
              <a:t>À minha orientadora pela presença</a:t>
            </a:r>
            <a:r>
              <a:rPr lang="pt-BR" sz="2400" dirty="0" smtClean="0">
                <a:latin typeface="+mj-lt"/>
                <a:cs typeface="Andalus" pitchFamily="2" charset="-78"/>
              </a:rPr>
              <a:t>, dedicação </a:t>
            </a:r>
            <a:r>
              <a:rPr lang="pt-BR" sz="2400" dirty="0">
                <a:latin typeface="+mj-lt"/>
                <a:cs typeface="Andalus" pitchFamily="2" charset="-78"/>
              </a:rPr>
              <a:t>e </a:t>
            </a:r>
            <a:r>
              <a:rPr lang="pt-BR" sz="2400" dirty="0" smtClean="0">
                <a:latin typeface="+mj-lt"/>
                <a:cs typeface="Andalus" pitchFamily="2" charset="-78"/>
              </a:rPr>
              <a:t>estímulos</a:t>
            </a:r>
            <a:r>
              <a:rPr lang="pt-BR" sz="2400" dirty="0" smtClean="0">
                <a:latin typeface="+mn-lt"/>
                <a:cs typeface="Andalus" pitchFamily="2" charset="-78"/>
              </a:rPr>
              <a:t>.</a:t>
            </a:r>
            <a:endParaRPr lang="pt-BR" sz="2400" dirty="0">
              <a:latin typeface="+mn-lt"/>
              <a:cs typeface="Andalus" pitchFamily="2" charset="-78"/>
            </a:endParaRPr>
          </a:p>
        </p:txBody>
      </p:sp>
      <p:sp>
        <p:nvSpPr>
          <p:cNvPr id="24581" name="Retângulo 4"/>
          <p:cNvSpPr>
            <a:spLocks noChangeArrowheads="1"/>
          </p:cNvSpPr>
          <p:nvPr/>
        </p:nvSpPr>
        <p:spPr bwMode="auto">
          <a:xfrm>
            <a:off x="2051721" y="2276475"/>
            <a:ext cx="4896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+mj-lt"/>
                <a:cs typeface="Andalus" pitchFamily="2" charset="-78"/>
              </a:rPr>
              <a:t>À </a:t>
            </a:r>
            <a:r>
              <a:rPr lang="pt-BR" sz="2400" dirty="0">
                <a:latin typeface="+mj-lt"/>
                <a:cs typeface="Andalus" pitchFamily="2" charset="-78"/>
              </a:rPr>
              <a:t>organização do curso pelo excelente nível </a:t>
            </a:r>
            <a:r>
              <a:rPr lang="pt-BR" sz="2400" dirty="0" smtClean="0">
                <a:latin typeface="+mj-lt"/>
                <a:cs typeface="Andalus" pitchFamily="2" charset="-78"/>
              </a:rPr>
              <a:t>acadêmico</a:t>
            </a:r>
            <a:r>
              <a:rPr lang="pt-BR" sz="2400" dirty="0" smtClean="0">
                <a:latin typeface="Andalus" pitchFamily="2" charset="-78"/>
                <a:cs typeface="Andalus" pitchFamily="2" charset="-78"/>
              </a:rPr>
              <a:t>.</a:t>
            </a:r>
            <a:endParaRPr lang="pt-BR" sz="24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24582" name="Retângulo 5"/>
          <p:cNvSpPr>
            <a:spLocks noChangeArrowheads="1"/>
          </p:cNvSpPr>
          <p:nvPr/>
        </p:nvSpPr>
        <p:spPr bwMode="auto">
          <a:xfrm>
            <a:off x="611188" y="299720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400" dirty="0" smtClean="0">
              <a:latin typeface="Andalus" pitchFamily="2" charset="-78"/>
              <a:cs typeface="Andalus" pitchFamily="2" charset="-78"/>
            </a:endParaRPr>
          </a:p>
          <a:p>
            <a:r>
              <a:rPr lang="pt-BR" sz="2400" dirty="0" smtClean="0">
                <a:latin typeface="+mj-lt"/>
                <a:cs typeface="Andalus" pitchFamily="2" charset="-78"/>
              </a:rPr>
              <a:t>Ao  suporte moodle </a:t>
            </a:r>
            <a:r>
              <a:rPr lang="pt-BR" sz="2400" dirty="0">
                <a:latin typeface="+mj-lt"/>
                <a:cs typeface="Andalus" pitchFamily="2" charset="-78"/>
              </a:rPr>
              <a:t>pela facilidade de navegação pelos espaços </a:t>
            </a:r>
            <a:r>
              <a:rPr lang="pt-BR" sz="2400" dirty="0" smtClean="0">
                <a:latin typeface="+mj-lt"/>
                <a:cs typeface="Andalus" pitchFamily="2" charset="-78"/>
              </a:rPr>
              <a:t>virtuais</a:t>
            </a:r>
            <a:r>
              <a:rPr lang="pt-BR" sz="2400" dirty="0" smtClean="0">
                <a:latin typeface="+mn-lt"/>
                <a:cs typeface="Andalus" pitchFamily="2" charset="-78"/>
              </a:rPr>
              <a:t>.</a:t>
            </a:r>
            <a:endParaRPr lang="pt-BR" sz="2400" dirty="0">
              <a:latin typeface="+mn-lt"/>
              <a:cs typeface="Andalus" pitchFamily="2" charset="-78"/>
            </a:endParaRPr>
          </a:p>
        </p:txBody>
      </p:sp>
      <p:sp>
        <p:nvSpPr>
          <p:cNvPr id="24583" name="Retângulo 6"/>
          <p:cNvSpPr>
            <a:spLocks noChangeArrowheads="1"/>
          </p:cNvSpPr>
          <p:nvPr/>
        </p:nvSpPr>
        <p:spPr bwMode="auto">
          <a:xfrm>
            <a:off x="4284663" y="3789363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400" dirty="0" smtClean="0">
              <a:latin typeface="Andalus" pitchFamily="2" charset="-78"/>
              <a:cs typeface="Andalus" pitchFamily="2" charset="-78"/>
            </a:endParaRPr>
          </a:p>
          <a:p>
            <a:r>
              <a:rPr lang="pt-BR" sz="2400" dirty="0" smtClean="0">
                <a:latin typeface="+mj-lt"/>
                <a:cs typeface="Andalus" pitchFamily="2" charset="-78"/>
              </a:rPr>
              <a:t>À </a:t>
            </a:r>
            <a:r>
              <a:rPr lang="pt-BR" sz="2400" dirty="0">
                <a:latin typeface="+mj-lt"/>
                <a:cs typeface="Andalus" pitchFamily="2" charset="-78"/>
              </a:rPr>
              <a:t>equipe da ESF Belmonte pela oportunidade de  aprender e progredir em </a:t>
            </a:r>
            <a:r>
              <a:rPr lang="pt-BR" sz="2400" dirty="0" smtClean="0">
                <a:latin typeface="+mj-lt"/>
                <a:cs typeface="Andalus" pitchFamily="2" charset="-78"/>
              </a:rPr>
              <a:t>conjunto.</a:t>
            </a:r>
            <a:endParaRPr lang="pt-BR" sz="2400" dirty="0">
              <a:latin typeface="+mj-lt"/>
              <a:cs typeface="Andalus" pitchFamily="2" charset="-78"/>
            </a:endParaRPr>
          </a:p>
        </p:txBody>
      </p:sp>
      <p:sp>
        <p:nvSpPr>
          <p:cNvPr id="24584" name="Retângulo 7"/>
          <p:cNvSpPr>
            <a:spLocks noChangeArrowheads="1"/>
          </p:cNvSpPr>
          <p:nvPr/>
        </p:nvSpPr>
        <p:spPr bwMode="auto">
          <a:xfrm>
            <a:off x="611188" y="5084763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latin typeface="+mj-lt"/>
                <a:cs typeface="Andalus" pitchFamily="2" charset="-78"/>
              </a:rPr>
              <a:t>À minha família que me proporcionou a tranquilidade de frequentar a Universidade em casa</a:t>
            </a:r>
            <a:r>
              <a:rPr lang="pt-BR" sz="2400" dirty="0">
                <a:latin typeface="+mn-lt"/>
                <a:cs typeface="Andalus" pitchFamily="2" charset="-7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539552" y="4221088"/>
            <a:ext cx="4176464" cy="19446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t-BR" sz="4400" dirty="0" smtClean="0">
                <a:latin typeface="+mj-lt"/>
              </a:rPr>
              <a:t>     OBRIGADA!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58C3D-1D90-49B7-82AC-B2837EB00234}" type="slidenum">
              <a:rPr lang="pt-BR"/>
              <a:pPr>
                <a:defRPr/>
              </a:pPr>
              <a:t>24</a:t>
            </a:fld>
            <a:endParaRPr lang="pt-BR" dirty="0"/>
          </a:p>
        </p:txBody>
      </p:sp>
      <p:sp>
        <p:nvSpPr>
          <p:cNvPr id="25604" name="Título 1"/>
          <p:cNvSpPr>
            <a:spLocks noGrp="1"/>
          </p:cNvSpPr>
          <p:nvPr>
            <p:ph type="ctrTitle" idx="4294967295"/>
          </p:nvPr>
        </p:nvSpPr>
        <p:spPr>
          <a:xfrm>
            <a:off x="0" y="1371600"/>
            <a:ext cx="7851775" cy="1828800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pic>
        <p:nvPicPr>
          <p:cNvPr id="25606" name="Imagem 15" descr="UNASUS_nov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5805488"/>
            <a:ext cx="15128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Imagem 17" descr="MINISTERI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5732463"/>
            <a:ext cx="1096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C:\Users\samsung\Pictures\aerea_maracana_foto_erica_ramalho_img_64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2656"/>
            <a:ext cx="5580062" cy="3543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429000"/>
            <a:ext cx="4320000" cy="225580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1872260" y="4869160"/>
            <a:ext cx="34198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pt-BR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 descr="tela_principal_limpa.jpg"/>
          <p:cNvPicPr>
            <a:picLocks noChangeAspect="1"/>
          </p:cNvPicPr>
          <p:nvPr/>
        </p:nvPicPr>
        <p:blipFill>
          <a:blip r:embed="rId2" cstate="print"/>
          <a:srcRect b="13454"/>
          <a:stretch>
            <a:fillRect/>
          </a:stretch>
        </p:blipFill>
        <p:spPr bwMode="auto">
          <a:xfrm>
            <a:off x="36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4895850" cy="36718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2699792" y="47667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Introdução</a:t>
            </a:r>
            <a:endParaRPr lang="pt-B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268760"/>
            <a:ext cx="8285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pt-BR" sz="2400" dirty="0" smtClean="0">
                <a:latin typeface="Arial Black" pitchFamily="34" charset="0"/>
              </a:rPr>
              <a:t>Importância da Intervenção e Saúde no Município de Queimados</a:t>
            </a:r>
          </a:p>
          <a:p>
            <a:pPr eaLnBrk="1" hangingPunct="1">
              <a:buFont typeface="Arial" charset="0"/>
              <a:buNone/>
            </a:pPr>
            <a:endParaRPr lang="pt-BR" sz="2400" dirty="0" smtClean="0">
              <a:latin typeface="Arial Black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pt-BR" sz="2400" dirty="0" smtClean="0">
                <a:latin typeface="Arial Black" pitchFamily="34" charset="0"/>
              </a:rPr>
              <a:t>ESF Belmonte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Introdução</a:t>
            </a:r>
            <a:endParaRPr lang="pt-BR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7"/>
          </a:xfrm>
        </p:spPr>
        <p:txBody>
          <a:bodyPr/>
          <a:lstStyle/>
          <a:p>
            <a:pPr eaLnBrk="1" hangingPunct="1">
              <a:buNone/>
              <a:tabLst>
                <a:tab pos="5643563" algn="l"/>
              </a:tabLst>
            </a:pPr>
            <a:r>
              <a:rPr lang="pt-BR" sz="2400" b="1" dirty="0" smtClean="0">
                <a:latin typeface="Arial" charset="0"/>
                <a:cs typeface="Arial" charset="0"/>
              </a:rPr>
              <a:t>        </a:t>
            </a:r>
            <a:r>
              <a:rPr lang="pt-BR" sz="2400" b="1" dirty="0" smtClean="0">
                <a:latin typeface="Arial Black" pitchFamily="34" charset="0"/>
                <a:cs typeface="Arial" charset="0"/>
              </a:rPr>
              <a:t>Queimados</a:t>
            </a:r>
            <a:r>
              <a:rPr lang="pt-BR" sz="2400" b="1" dirty="0" smtClean="0">
                <a:latin typeface="Arial" charset="0"/>
                <a:cs typeface="Arial" charset="0"/>
              </a:rPr>
              <a:t>                                    10 ESF</a:t>
            </a:r>
          </a:p>
          <a:p>
            <a:pPr eaLnBrk="1" hangingPunct="1">
              <a:buFont typeface="Arial" charset="0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                                                                   4  UBS tradicionais</a:t>
            </a:r>
          </a:p>
          <a:p>
            <a:pPr eaLnBrk="1" hangingPunct="1">
              <a:buFont typeface="Arial" charset="0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                                                                   1 UPA -24 h</a:t>
            </a:r>
          </a:p>
          <a:p>
            <a:pPr eaLnBrk="1" hangingPunct="1"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                                                                   </a:t>
            </a:r>
            <a:r>
              <a:rPr lang="pt-BR" sz="2400" b="1" dirty="0" smtClean="0">
                <a:latin typeface="Arial" charset="0"/>
                <a:cs typeface="Arial" charset="0"/>
              </a:rPr>
              <a:t>1 CAPS                             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                                                                   1 CAPSI</a:t>
            </a:r>
            <a:r>
              <a:rPr lang="pt-BR" sz="2400" b="1" dirty="0" smtClean="0"/>
              <a:t>                                                           </a:t>
            </a:r>
            <a:endParaRPr lang="pt-BR" sz="24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                                                                   1 Hospital Infantil</a:t>
            </a:r>
            <a:endParaRPr lang="pt-BR" sz="2400" b="1" i="1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pt-BR" sz="2400" b="1" dirty="0" smtClean="0">
                <a:latin typeface="Arial" charset="0"/>
                <a:cs typeface="Arial" charset="0"/>
              </a:rPr>
              <a:t>                                                                   2 Centros Médicos</a:t>
            </a:r>
          </a:p>
          <a:p>
            <a:pPr eaLnBrk="1" hangingPunct="1">
              <a:buFont typeface="Arial" charset="0"/>
              <a:buNone/>
            </a:pPr>
            <a:r>
              <a:rPr lang="pt-BR" sz="2400" b="1" i="1" dirty="0" smtClean="0">
                <a:latin typeface="Arial" charset="0"/>
                <a:cs typeface="Arial" charset="0"/>
              </a:rPr>
              <a:t>                                                                   </a:t>
            </a:r>
            <a:r>
              <a:rPr lang="pt-BR" sz="2400" b="1" dirty="0" smtClean="0">
                <a:latin typeface="Arial" charset="0"/>
                <a:cs typeface="Arial" charset="0"/>
              </a:rPr>
              <a:t>2</a:t>
            </a:r>
            <a:r>
              <a:rPr lang="pt-BR" sz="2400" b="1" i="1" dirty="0" smtClean="0">
                <a:latin typeface="Arial" charset="0"/>
                <a:cs typeface="Arial" charset="0"/>
              </a:rPr>
              <a:t> </a:t>
            </a:r>
            <a:r>
              <a:rPr lang="pt-BR" sz="2400" b="1" dirty="0" smtClean="0">
                <a:latin typeface="Arial" charset="0"/>
                <a:cs typeface="Arial" charset="0"/>
              </a:rPr>
              <a:t>C</a:t>
            </a:r>
            <a:r>
              <a:rPr lang="pt-BR" sz="2400" b="1" i="1" dirty="0" smtClean="0">
                <a:latin typeface="Arial" charset="0"/>
                <a:cs typeface="Arial" charset="0"/>
              </a:rPr>
              <a:t>. </a:t>
            </a:r>
            <a:r>
              <a:rPr lang="pt-BR" sz="2400" b="1" dirty="0" smtClean="0">
                <a:latin typeface="Arial" charset="0"/>
                <a:cs typeface="Arial" charset="0"/>
              </a:rPr>
              <a:t>Hemodiálise</a:t>
            </a:r>
          </a:p>
          <a:p>
            <a:pPr eaLnBrk="1" hangingPunct="1"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i="1" dirty="0" smtClean="0">
                <a:latin typeface="Arial" charset="0"/>
                <a:cs typeface="Arial" charset="0"/>
              </a:rPr>
              <a:t>Área:  76km²                                             </a:t>
            </a:r>
            <a:r>
              <a:rPr lang="pt-BR" sz="2400" b="1" dirty="0" smtClean="0">
                <a:latin typeface="Arial" charset="0"/>
                <a:cs typeface="Arial" charset="0"/>
              </a:rPr>
              <a:t>1 Maternidade</a:t>
            </a:r>
          </a:p>
          <a:p>
            <a:pPr eaLnBrk="1" hangingPunct="1">
              <a:buFont typeface="Arial" charset="0"/>
              <a:buNone/>
              <a:tabLst>
                <a:tab pos="5832475" algn="l"/>
              </a:tabLst>
            </a:pPr>
            <a:r>
              <a:rPr lang="pt-BR" sz="2400" dirty="0" smtClean="0">
                <a:latin typeface="Arial" charset="0"/>
                <a:cs typeface="Arial" charset="0"/>
              </a:rPr>
              <a:t> População de 137.962 </a:t>
            </a:r>
            <a:r>
              <a:rPr lang="pt-BR" sz="2400" i="1" dirty="0" smtClean="0">
                <a:latin typeface="Arial" charset="0"/>
                <a:cs typeface="Arial" charset="0"/>
              </a:rPr>
              <a:t>habitantes            </a:t>
            </a:r>
            <a:r>
              <a:rPr lang="pt-BR" sz="2400" b="1" dirty="0" smtClean="0">
                <a:latin typeface="Arial" charset="0"/>
                <a:cs typeface="Arial" charset="0"/>
              </a:rPr>
              <a:t>Odontologia</a:t>
            </a:r>
          </a:p>
          <a:p>
            <a:pPr eaLnBrk="1" hangingPunct="1">
              <a:buFont typeface="Arial" charset="0"/>
              <a:buNone/>
            </a:pPr>
            <a:r>
              <a:rPr lang="pt-BR" sz="2400" dirty="0" smtClean="0">
                <a:latin typeface="Arial" charset="0"/>
                <a:cs typeface="Arial" charset="0"/>
              </a:rPr>
              <a:t>          </a:t>
            </a:r>
            <a:r>
              <a:rPr lang="pt-BR" sz="2000" dirty="0" smtClean="0">
                <a:latin typeface="Arial" charset="0"/>
                <a:cs typeface="Arial" charset="0"/>
              </a:rPr>
              <a:t>(IBGE- 2010)</a:t>
            </a:r>
            <a:endParaRPr lang="pt-BR" sz="2000" dirty="0" smtClean="0"/>
          </a:p>
        </p:txBody>
      </p:sp>
      <p:pic>
        <p:nvPicPr>
          <p:cNvPr id="5" name="Picture 5" descr="C:\Users\samsung\Pictures\mapa-mini-84-Queima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471988" cy="2808312"/>
          </a:xfrm>
          <a:prstGeom prst="rect">
            <a:avLst/>
          </a:prstGeom>
          <a:ln>
            <a:solidFill>
              <a:schemeClr val="accent5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Introdução</a:t>
            </a:r>
            <a:endParaRPr lang="pt-BR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24744"/>
            <a:ext cx="8723188" cy="5361781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pt-BR" sz="2400" dirty="0" smtClean="0">
                <a:latin typeface="Arial Black" pitchFamily="34" charset="0"/>
                <a:cs typeface="Arial" charset="0"/>
              </a:rPr>
              <a:t>                      </a:t>
            </a:r>
            <a:r>
              <a:rPr lang="pt-BR" sz="2800" dirty="0" smtClean="0">
                <a:latin typeface="Arial Black" pitchFamily="34" charset="0"/>
                <a:cs typeface="Arial" charset="0"/>
              </a:rPr>
              <a:t>ESF  Belmonte</a:t>
            </a:r>
          </a:p>
          <a:p>
            <a:pPr eaLnBrk="1" hangingPunct="1">
              <a:buFont typeface="Arial" charset="0"/>
              <a:buNone/>
              <a:defRPr/>
            </a:pPr>
            <a:endParaRPr lang="pt-BR" sz="2400" b="1" dirty="0" smtClean="0">
              <a:latin typeface="+mj-lt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t-BR" sz="2500" b="1" dirty="0" smtClean="0">
                <a:latin typeface="+mj-lt"/>
                <a:cs typeface="Arial" pitchFamily="34" charset="0"/>
              </a:rPr>
              <a:t>4.161 moradores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sz="2500" b="1" dirty="0" smtClean="0">
                <a:latin typeface="+mj-lt"/>
                <a:cs typeface="Arial" pitchFamily="34" charset="0"/>
              </a:rPr>
              <a:t>1 Enfermeiro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sz="2500" b="1" dirty="0" smtClean="0">
                <a:latin typeface="+mj-lt"/>
                <a:cs typeface="Arial" pitchFamily="34" charset="0"/>
              </a:rPr>
              <a:t>1 Médico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sz="2500" b="1" dirty="0" smtClean="0">
                <a:latin typeface="+mj-lt"/>
                <a:cs typeface="Arial" pitchFamily="34" charset="0"/>
              </a:rPr>
              <a:t>1 Técnico de enfermagem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sz="2500" b="1" dirty="0" smtClean="0">
                <a:latin typeface="+mj-lt"/>
                <a:cs typeface="Arial" pitchFamily="34" charset="0"/>
              </a:rPr>
              <a:t>1 Agente administrativo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sz="2500" b="1" dirty="0" smtClean="0">
                <a:latin typeface="+mj-lt"/>
                <a:cs typeface="Arial" pitchFamily="34" charset="0"/>
              </a:rPr>
              <a:t>7 Agentes Comunitários de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sz="2500" b="1" dirty="0" smtClean="0">
                <a:latin typeface="+mj-lt"/>
                <a:cs typeface="Arial" pitchFamily="34" charset="0"/>
              </a:rPr>
              <a:t>   Saúde</a:t>
            </a:r>
          </a:p>
          <a:p>
            <a:pPr eaLnBrk="1" hangingPunct="1">
              <a:buFont typeface="Arial" charset="0"/>
              <a:buNone/>
              <a:defRPr/>
            </a:pPr>
            <a:endParaRPr lang="pt-BR" sz="2600" dirty="0" smtClean="0">
              <a:latin typeface="+mj-lt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44824"/>
            <a:ext cx="4752528" cy="446449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Objetivos</a:t>
            </a:r>
            <a:endParaRPr lang="pt-BR" sz="28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323527" y="1628801"/>
            <a:ext cx="8568953" cy="4741838"/>
          </a:xfrm>
        </p:spPr>
        <p:txBody>
          <a:bodyPr/>
          <a:lstStyle/>
          <a:p>
            <a:pPr eaLnBrk="1" hangingPunct="1">
              <a:defRPr/>
            </a:pPr>
            <a:endParaRPr lang="pt-BR" sz="2800" dirty="0" smtClean="0">
              <a:latin typeface="Arial Black" pitchFamily="34" charset="0"/>
            </a:endParaRPr>
          </a:p>
          <a:p>
            <a:pPr eaLnBrk="1" hangingPunct="1">
              <a:defRPr/>
            </a:pPr>
            <a:endParaRPr lang="pt-BR" sz="2800" dirty="0" smtClean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pt-BR" sz="2800" dirty="0" smtClean="0">
                <a:latin typeface="Arial Black" pitchFamily="34" charset="0"/>
              </a:rPr>
              <a:t>Objetivo geral:</a:t>
            </a:r>
          </a:p>
          <a:p>
            <a:pPr eaLnBrk="1" hangingPunct="1">
              <a:buFont typeface="Arial" charset="0"/>
              <a:buNone/>
              <a:defRPr/>
            </a:pPr>
            <a:endParaRPr lang="pt-BR" sz="24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t-BR" sz="2500" b="1" dirty="0" smtClean="0">
                <a:latin typeface="+mj-lt"/>
                <a:ea typeface="Calibri" pitchFamily="34" charset="0"/>
                <a:cs typeface="Arial" charset="0"/>
              </a:rPr>
              <a:t>Melhorar a atenção à Puericultura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sz="2500" b="1" dirty="0" smtClean="0">
                <a:latin typeface="+mj-lt"/>
                <a:ea typeface="Calibri" pitchFamily="34" charset="0"/>
                <a:cs typeface="Arial" charset="0"/>
              </a:rPr>
              <a:t>em crianças na faixa etária de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sz="2500" b="1" dirty="0" smtClean="0">
                <a:latin typeface="+mj-lt"/>
                <a:ea typeface="Calibri" pitchFamily="34" charset="0"/>
                <a:cs typeface="Arial" charset="0"/>
              </a:rPr>
              <a:t>0 a 72 meses na ESF Belmonte.</a:t>
            </a:r>
            <a:endParaRPr lang="pt-BR" sz="2500" b="1" dirty="0" smtClean="0">
              <a:latin typeface="+mj-lt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dirty="0" smtClean="0">
              <a:latin typeface="+mj-lt"/>
            </a:endParaRPr>
          </a:p>
          <a:p>
            <a:pPr eaLnBrk="1" hangingPunct="1">
              <a:defRPr/>
            </a:pPr>
            <a:endParaRPr lang="pt-BR" dirty="0" smtClean="0"/>
          </a:p>
        </p:txBody>
      </p:sp>
      <p:pic>
        <p:nvPicPr>
          <p:cNvPr id="7172" name="Picture 4" descr="C:\Users\samsung\Pictures\Nova camera pasta\P1010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060848"/>
            <a:ext cx="3744416" cy="345638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Objetivos específicos   /    Metas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1412875"/>
            <a:ext cx="2520280" cy="2808213"/>
          </a:xfrm>
          <a:prstGeom prst="rect">
            <a:avLst/>
          </a:prstGeom>
          <a:solidFill>
            <a:srgbClr val="ECF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Ampliar a cobertura da puericultura na faixa etária de 0 a 72 meses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9512" y="4509120"/>
            <a:ext cx="2520280" cy="2088232"/>
          </a:xfrm>
          <a:prstGeom prst="rect">
            <a:avLst/>
          </a:prstGeom>
          <a:solidFill>
            <a:srgbClr val="FACD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</a:rPr>
              <a:t>Melhorar a adesão à puericultura na faixa etária de 0 a 72 meses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131840" y="1412776"/>
            <a:ext cx="5688632" cy="13681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Ampliar a cobertura da puericultura de crianças entre zero e 72 meses da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UBS Belmonte para 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30%.</a:t>
            </a:r>
            <a:endParaRPr lang="pt-BR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131840" y="2924944"/>
            <a:ext cx="5688632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pt-BR" sz="2400" dirty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Realizar a primeira consulta de puericultura nos primeiros 15 dias de vida </a:t>
            </a:r>
            <a:r>
              <a:rPr lang="pt-BR" sz="24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em </a:t>
            </a:r>
            <a:r>
              <a:rPr lang="pt-BR" sz="2400" dirty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100% das crianças</a:t>
            </a:r>
            <a:r>
              <a:rPr lang="pt-BR" sz="16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pt-BR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131840" y="4941168"/>
            <a:ext cx="5616624" cy="1080120"/>
          </a:xfrm>
          <a:prstGeom prst="rect">
            <a:avLst/>
          </a:prstGeom>
          <a:solidFill>
            <a:srgbClr val="FCD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Fazer 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busca ativa de 100%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das crianças faltosas </a:t>
            </a:r>
            <a:r>
              <a:rPr lang="pt-BR" sz="24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entre zero e 72 meses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.</a:t>
            </a:r>
            <a:endParaRPr lang="pt-BR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417638"/>
          </a:xfrm>
        </p:spPr>
        <p:txBody>
          <a:bodyPr/>
          <a:lstStyle/>
          <a:p>
            <a:pPr algn="l"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Objetivo específico   /    Metas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179512" y="1268760"/>
            <a:ext cx="2160240" cy="5400601"/>
          </a:xfrm>
          <a:prstGeom prst="rect">
            <a:avLst/>
          </a:prstGeom>
          <a:solidFill>
            <a:srgbClr val="DAE4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t-BR" sz="26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Melhorar a     qualidade  de atendimento às crianças       de </a:t>
            </a:r>
            <a:endParaRPr lang="pt-BR" sz="2600" b="1" dirty="0">
              <a:solidFill>
                <a:srgbClr val="000000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pt-BR" sz="2600" b="1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0 a 72 meses</a:t>
            </a:r>
            <a:r>
              <a:rPr lang="pt-BR" sz="26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.</a:t>
            </a:r>
            <a:endParaRPr lang="pt-BR" sz="26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483768" y="1268760"/>
            <a:ext cx="6588125" cy="1224136"/>
          </a:xfrm>
          <a:prstGeom prst="rect">
            <a:avLst/>
          </a:prstGeom>
          <a:solidFill>
            <a:srgbClr val="ECF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Capacitar 100% dos profissionais para atendimento em saúde da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criança, 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de acordo com protocolo adotado pela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ESF.</a:t>
            </a:r>
            <a:endParaRPr lang="pt-BR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483768" y="2564904"/>
            <a:ext cx="6588125" cy="1058986"/>
          </a:xfrm>
          <a:prstGeom prst="rect">
            <a:avLst/>
          </a:prstGeom>
          <a:solidFill>
            <a:srgbClr val="ECF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Monitorar o crescimento de 100% das crianças de </a:t>
            </a:r>
          </a:p>
          <a:p>
            <a:pPr algn="just" eaLnBrk="0" hangingPunct="0">
              <a:defRPr/>
            </a:pP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0 a 72 meses.</a:t>
            </a:r>
            <a:endParaRPr lang="pt-BR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83768" y="3789040"/>
            <a:ext cx="6588125" cy="914400"/>
          </a:xfrm>
          <a:prstGeom prst="rect">
            <a:avLst/>
          </a:prstGeom>
          <a:solidFill>
            <a:srgbClr val="ECF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Monitorar o desenvolvimento de </a:t>
            </a:r>
            <a:r>
              <a:rPr lang="pt-BR" sz="2400" dirty="0">
                <a:solidFill>
                  <a:schemeClr val="tx1"/>
                </a:solidFill>
                <a:latin typeface="+mj-lt"/>
                <a:cs typeface="Arial" pitchFamily="34" charset="0"/>
              </a:rPr>
              <a:t>100% das crianças de 0 a 72 </a:t>
            </a:r>
            <a:r>
              <a:rPr lang="pt-BR" sz="2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meses.</a:t>
            </a:r>
            <a:endParaRPr lang="pt-BR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83768" y="4869160"/>
            <a:ext cx="6588125" cy="841375"/>
          </a:xfrm>
          <a:prstGeom prst="rect">
            <a:avLst/>
          </a:prstGeom>
          <a:solidFill>
            <a:srgbClr val="ECF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Vacinar 100% das crianças de acordo com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o calendário oficial de vacinação</a:t>
            </a:r>
            <a:r>
              <a:rPr lang="pt-BR" sz="22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.</a:t>
            </a:r>
            <a:endParaRPr lang="pt-BR" sz="22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483768" y="5877272"/>
            <a:ext cx="6588125" cy="914400"/>
          </a:xfrm>
          <a:prstGeom prst="rect">
            <a:avLst/>
          </a:prstGeom>
          <a:solidFill>
            <a:srgbClr val="ECF1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Realizar suplementação de ferro em 100% das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crianças, conforme o protocolo para a idade.</a:t>
            </a:r>
            <a:endParaRPr lang="pt-BR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Objetivos específicos    /    Metas</a:t>
            </a:r>
            <a:endParaRPr lang="pt-BR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1412776"/>
            <a:ext cx="2880320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Melhorar o registro das informações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2924944"/>
            <a:ext cx="2736304" cy="2232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pt-BR" sz="24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Identificar    e acompanhar  as </a:t>
            </a:r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crianças de </a:t>
            </a:r>
            <a:r>
              <a:rPr lang="pt-BR" sz="24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risco, </a:t>
            </a:r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na faixa etária de </a:t>
            </a:r>
            <a:r>
              <a:rPr lang="pt-BR" sz="24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0 </a:t>
            </a:r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a 72 </a:t>
            </a:r>
            <a:r>
              <a:rPr lang="pt-BR" sz="24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meses, na </a:t>
            </a:r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área </a:t>
            </a:r>
            <a:r>
              <a:rPr lang="pt-BR" sz="2400" b="1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de abrangência.</a:t>
            </a:r>
            <a:endParaRPr lang="pt-BR" sz="24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586" y="5373688"/>
            <a:ext cx="2988246" cy="1201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Promover a educação em saúde</a:t>
            </a:r>
            <a:endParaRPr lang="pt-BR" sz="2400" b="1" dirty="0">
              <a:latin typeface="+mj-lt"/>
              <a:cs typeface="Arial" pitchFamily="34" charset="0"/>
            </a:endParaRP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4457700" y="9048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1200" dirty="0">
                <a:solidFill>
                  <a:srgbClr val="000000"/>
                </a:solidFill>
              </a:rPr>
              <a:t>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347864" y="1340768"/>
            <a:ext cx="5544616" cy="15121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Manter registro </a:t>
            </a:r>
            <a:r>
              <a:rPr lang="pt-BR" sz="2400" dirty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atualizado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 na ficha espelho de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puericultura / vacinação 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de 100% das crianças que consultam no serviço.</a:t>
            </a:r>
            <a:endParaRPr lang="pt-BR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347864" y="3140968"/>
            <a:ext cx="5400600" cy="1728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defRPr/>
            </a:pPr>
            <a:r>
              <a:rPr lang="pt-BR" sz="24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Identificar e acompanhar </a:t>
            </a:r>
            <a:r>
              <a:rPr lang="pt-BR" sz="2400" dirty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100% das </a:t>
            </a:r>
            <a:r>
              <a:rPr lang="pt-BR" sz="24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crianças de 0 a 72 meses com </a:t>
            </a:r>
            <a:r>
              <a:rPr lang="pt-BR" sz="2400" dirty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fatores de risco para </a:t>
            </a:r>
            <a:r>
              <a:rPr lang="pt-BR" sz="2400" dirty="0" smtClean="0">
                <a:solidFill>
                  <a:schemeClr val="tx1"/>
                </a:solidFill>
                <a:latin typeface="+mj-lt"/>
                <a:ea typeface="Calibri" pitchFamily="34" charset="0"/>
                <a:cs typeface="Arial" pitchFamily="34" charset="0"/>
              </a:rPr>
              <a:t>morbidade / mortalidade.</a:t>
            </a:r>
            <a:endParaRPr lang="pt-BR" sz="2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347864" y="5229200"/>
            <a:ext cx="5472608" cy="1440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Realizar orientações sobre a saúde da criança para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100% das mães ou 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responsáveis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das 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crianças de 0 a 72 </a:t>
            </a:r>
            <a:r>
              <a:rPr lang="pt-BR" sz="24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meses.</a:t>
            </a:r>
            <a:endParaRPr lang="pt-BR" sz="2400" dirty="0">
              <a:latin typeface="+mj-lt"/>
              <a:cs typeface="Arial" pitchFamily="34" charset="0"/>
            </a:endParaRPr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4457700" y="9048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1200" dirty="0">
                <a:solidFill>
                  <a:srgbClr val="000000"/>
                </a:solidFill>
              </a:rPr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</TotalTime>
  <Words>952</Words>
  <Application>Microsoft Office PowerPoint</Application>
  <PresentationFormat>Apresentação na tela (4:3)</PresentationFormat>
  <Paragraphs>187</Paragraphs>
  <Slides>24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Estrutura da Apresentação </vt:lpstr>
      <vt:lpstr>Slide 3</vt:lpstr>
      <vt:lpstr>Introdução</vt:lpstr>
      <vt:lpstr>Introdução</vt:lpstr>
      <vt:lpstr>Objetivos</vt:lpstr>
      <vt:lpstr>Objetivos específicos   /    Metas</vt:lpstr>
      <vt:lpstr> Objetivo específico   /    Metas</vt:lpstr>
      <vt:lpstr>Objetivos específicos    /    Metas</vt:lpstr>
      <vt:lpstr> Metodologia</vt:lpstr>
      <vt:lpstr>Metodologia</vt:lpstr>
      <vt:lpstr>Metodologia</vt:lpstr>
      <vt:lpstr>Resultados</vt:lpstr>
      <vt:lpstr>                     Resultados</vt:lpstr>
      <vt:lpstr>Resultados</vt:lpstr>
      <vt:lpstr>Resultados</vt:lpstr>
      <vt:lpstr>                    Resultados</vt:lpstr>
      <vt:lpstr>                        Resultados</vt:lpstr>
      <vt:lpstr>Resultados</vt:lpstr>
      <vt:lpstr>Discussão</vt:lpstr>
      <vt:lpstr>Slide 21</vt:lpstr>
      <vt:lpstr>Reflexão</vt:lpstr>
      <vt:lpstr>Slide 23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Christiane_2</dc:creator>
  <cp:lastModifiedBy>samsung</cp:lastModifiedBy>
  <cp:revision>83</cp:revision>
  <dcterms:created xsi:type="dcterms:W3CDTF">2013-05-13T18:15:07Z</dcterms:created>
  <dcterms:modified xsi:type="dcterms:W3CDTF">2013-05-24T23:55:11Z</dcterms:modified>
</cp:coreProperties>
</file>