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302" r:id="rId5"/>
    <p:sldId id="304" r:id="rId6"/>
    <p:sldId id="259" r:id="rId7"/>
    <p:sldId id="303" r:id="rId8"/>
    <p:sldId id="301" r:id="rId9"/>
    <p:sldId id="305" r:id="rId10"/>
    <p:sldId id="260" r:id="rId11"/>
    <p:sldId id="261" r:id="rId12"/>
    <p:sldId id="262" r:id="rId13"/>
    <p:sldId id="308" r:id="rId14"/>
    <p:sldId id="263" r:id="rId15"/>
    <p:sldId id="264" r:id="rId16"/>
    <p:sldId id="265" r:id="rId17"/>
    <p:sldId id="282" r:id="rId18"/>
    <p:sldId id="286" r:id="rId19"/>
    <p:sldId id="270" r:id="rId20"/>
    <p:sldId id="271" r:id="rId21"/>
    <p:sldId id="272" r:id="rId22"/>
    <p:sldId id="273" r:id="rId23"/>
    <p:sldId id="274" r:id="rId24"/>
    <p:sldId id="275" r:id="rId25"/>
    <p:sldId id="276" r:id="rId26"/>
    <p:sldId id="277" r:id="rId27"/>
    <p:sldId id="279" r:id="rId28"/>
    <p:sldId id="281" r:id="rId29"/>
    <p:sldId id="287" r:id="rId30"/>
    <p:sldId id="291" r:id="rId31"/>
    <p:sldId id="294" r:id="rId32"/>
    <p:sldId id="296" r:id="rId33"/>
    <p:sldId id="297" r:id="rId34"/>
    <p:sldId id="298" r:id="rId3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50" autoAdjust="0"/>
  </p:normalViewPr>
  <p:slideViewPr>
    <p:cSldViewPr>
      <p:cViewPr>
        <p:scale>
          <a:sx n="75" d="100"/>
          <a:sy n="75" d="100"/>
        </p:scale>
        <p:origin x="-1236"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iceidys\Documents\CURSO%20DE%20ESPECIALIZACION%202015\Planilha%20Final%2016-08-2015.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849069097634485"/>
          <c:y val="0.24509745256622306"/>
          <c:w val="0.85849155468238081"/>
          <c:h val="0.62254752951820647"/>
        </c:manualLayout>
      </c:layout>
      <c:barChart>
        <c:barDir val="col"/>
        <c:grouping val="clustered"/>
        <c:varyColors val="0"/>
        <c:ser>
          <c:idx val="0"/>
          <c:order val="0"/>
          <c:tx>
            <c:strRef>
              <c:f>Indicadores!$C$5</c:f>
              <c:strCache>
                <c:ptCount val="1"/>
                <c:pt idx="0">
                  <c:v>Proporção de mulheres entre 25 e 64 anos com exame em dia para detecção precoce do câncer de colo de útero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showLegendKey val="0"/>
            <c:showVal val="1"/>
            <c:showCatName val="0"/>
            <c:showSerName val="0"/>
            <c:showPercent val="0"/>
            <c:showBubbleSize val="0"/>
            <c:showLeaderLines val="0"/>
          </c:dLbls>
          <c:cat>
            <c:strRef>
              <c:f>Indicadores!$D$4:$G$4</c:f>
              <c:strCache>
                <c:ptCount val="4"/>
                <c:pt idx="0">
                  <c:v>Mês 1</c:v>
                </c:pt>
                <c:pt idx="1">
                  <c:v>Mês 2</c:v>
                </c:pt>
                <c:pt idx="2">
                  <c:v>Mês 3</c:v>
                </c:pt>
                <c:pt idx="3">
                  <c:v>Mês 4</c:v>
                </c:pt>
              </c:strCache>
            </c:strRef>
          </c:cat>
          <c:val>
            <c:numRef>
              <c:f>Indicadores!$D$5:$G$5</c:f>
              <c:numCache>
                <c:formatCode>0.0%</c:formatCode>
                <c:ptCount val="4"/>
                <c:pt idx="0">
                  <c:v>0.11056910569105692</c:v>
                </c:pt>
                <c:pt idx="1">
                  <c:v>0.30894308943089432</c:v>
                </c:pt>
                <c:pt idx="2">
                  <c:v>0.61300813008130084</c:v>
                </c:pt>
                <c:pt idx="3">
                  <c:v>0</c:v>
                </c:pt>
              </c:numCache>
            </c:numRef>
          </c:val>
        </c:ser>
        <c:dLbls>
          <c:showLegendKey val="0"/>
          <c:showVal val="0"/>
          <c:showCatName val="0"/>
          <c:showSerName val="0"/>
          <c:showPercent val="0"/>
          <c:showBubbleSize val="0"/>
        </c:dLbls>
        <c:gapWidth val="150"/>
        <c:axId val="31371264"/>
        <c:axId val="31372800"/>
      </c:barChart>
      <c:catAx>
        <c:axId val="3137126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1372800"/>
        <c:crosses val="autoZero"/>
        <c:auto val="1"/>
        <c:lblAlgn val="ctr"/>
        <c:lblOffset val="100"/>
        <c:noMultiLvlLbl val="0"/>
      </c:catAx>
      <c:valAx>
        <c:axId val="31372800"/>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1371264"/>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pt-BR" smtClean="0"/>
              <a:t>Clique para editar o título mestre</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fld id="{83F75B27-ABE6-4DB9-A88A-79B299957175}" type="datetimeFigureOut">
              <a:rPr lang="pt-BR" smtClean="0"/>
              <a:pPr/>
              <a:t>10/11/2015</a:t>
            </a:fld>
            <a:endParaRPr lang="pt-BR" dirty="0"/>
          </a:p>
        </p:txBody>
      </p:sp>
      <p:sp>
        <p:nvSpPr>
          <p:cNvPr id="20" name="Espaço Reservado para Rodapé 19"/>
          <p:cNvSpPr>
            <a:spLocks noGrp="1"/>
          </p:cNvSpPr>
          <p:nvPr>
            <p:ph type="ftr" sz="quarter" idx="11"/>
          </p:nvPr>
        </p:nvSpPr>
        <p:spPr/>
        <p:txBody>
          <a:bodyPr/>
          <a:lstStyle>
            <a:extLst/>
          </a:lstStyle>
          <a:p>
            <a:endParaRPr lang="pt-BR" dirty="0"/>
          </a:p>
        </p:txBody>
      </p:sp>
      <p:sp>
        <p:nvSpPr>
          <p:cNvPr id="10" name="Espaço Reservado para Número de Slide 9"/>
          <p:cNvSpPr>
            <a:spLocks noGrp="1"/>
          </p:cNvSpPr>
          <p:nvPr>
            <p:ph type="sldNum" sz="quarter" idx="12"/>
          </p:nvPr>
        </p:nvSpPr>
        <p:spPr/>
        <p:txBody>
          <a:bodyPr/>
          <a:lstStyle>
            <a:extLst/>
          </a:lstStyle>
          <a:p>
            <a:fld id="{9A22012E-97CD-4098-BD3C-6CC20C137E96}" type="slidenum">
              <a:rPr lang="pt-BR" smtClean="0"/>
              <a:pPr/>
              <a:t>‹nº›</a:t>
            </a:fld>
            <a:endParaRPr lang="pt-BR" dirty="0"/>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83F75B27-ABE6-4DB9-A88A-79B299957175}" type="datetimeFigureOut">
              <a:rPr lang="pt-BR" smtClean="0"/>
              <a:pPr/>
              <a:t>10/11/2015</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9A22012E-97CD-4098-BD3C-6CC20C137E96}"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83F75B27-ABE6-4DB9-A88A-79B299957175}" type="datetimeFigureOut">
              <a:rPr lang="pt-BR" smtClean="0"/>
              <a:pPr/>
              <a:t>10/11/2015</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9A22012E-97CD-4098-BD3C-6CC20C137E96}" type="slidenum">
              <a:rPr lang="pt-BR" smtClean="0"/>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83F75B27-ABE6-4DB9-A88A-79B299957175}" type="datetimeFigureOut">
              <a:rPr lang="pt-BR" smtClean="0"/>
              <a:pPr/>
              <a:t>10/11/2015</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9A22012E-97CD-4098-BD3C-6CC20C137E96}" type="slidenum">
              <a:rPr lang="pt-BR" smtClean="0"/>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83F75B27-ABE6-4DB9-A88A-79B299957175}" type="datetimeFigureOut">
              <a:rPr lang="pt-BR" smtClean="0"/>
              <a:pPr/>
              <a:t>10/11/2015</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9A22012E-97CD-4098-BD3C-6CC20C137E96}" type="slidenum">
              <a:rPr lang="pt-BR" smtClean="0"/>
              <a:pPr/>
              <a:t>‹nº›</a:t>
            </a:fld>
            <a:endParaRPr lang="pt-BR" dirty="0"/>
          </a:p>
        </p:txBody>
      </p:sp>
      <p:sp>
        <p:nvSpPr>
          <p:cNvPr id="10" name="Retâ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83F75B27-ABE6-4DB9-A88A-79B299957175}" type="datetimeFigureOut">
              <a:rPr lang="pt-BR" smtClean="0"/>
              <a:pPr/>
              <a:t>10/11/2015</a:t>
            </a:fld>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9A22012E-97CD-4098-BD3C-6CC20C137E96}" type="slidenum">
              <a:rPr lang="pt-BR" smtClean="0"/>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83F75B27-ABE6-4DB9-A88A-79B299957175}" type="datetimeFigureOut">
              <a:rPr lang="pt-BR" smtClean="0"/>
              <a:pPr/>
              <a:t>10/11/2015</a:t>
            </a:fld>
            <a:endParaRPr lang="pt-BR" dirty="0"/>
          </a:p>
        </p:txBody>
      </p:sp>
      <p:sp>
        <p:nvSpPr>
          <p:cNvPr id="8" name="Espaço Reservado para Rodapé 7"/>
          <p:cNvSpPr>
            <a:spLocks noGrp="1"/>
          </p:cNvSpPr>
          <p:nvPr>
            <p:ph type="ftr" sz="quarter" idx="11"/>
          </p:nvPr>
        </p:nvSpPr>
        <p:spPr/>
        <p:txBody>
          <a:bodyPr/>
          <a:lstStyle>
            <a:extLst/>
          </a:lstStyle>
          <a:p>
            <a:endParaRPr lang="pt-BR" dirty="0"/>
          </a:p>
        </p:txBody>
      </p:sp>
      <p:sp>
        <p:nvSpPr>
          <p:cNvPr id="9" name="Espaço Reservado para Número de Slide 8"/>
          <p:cNvSpPr>
            <a:spLocks noGrp="1"/>
          </p:cNvSpPr>
          <p:nvPr>
            <p:ph type="sldNum" sz="quarter" idx="12"/>
          </p:nvPr>
        </p:nvSpPr>
        <p:spPr/>
        <p:txBody>
          <a:bodyPr/>
          <a:lstStyle>
            <a:extLst/>
          </a:lstStyle>
          <a:p>
            <a:fld id="{9A22012E-97CD-4098-BD3C-6CC20C137E96}" type="slidenum">
              <a:rPr lang="pt-BR" smtClean="0"/>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fld id="{83F75B27-ABE6-4DB9-A88A-79B299957175}" type="datetimeFigureOut">
              <a:rPr lang="pt-BR" smtClean="0"/>
              <a:pPr/>
              <a:t>10/11/2015</a:t>
            </a:fld>
            <a:endParaRPr lang="pt-BR" dirty="0"/>
          </a:p>
        </p:txBody>
      </p:sp>
      <p:sp>
        <p:nvSpPr>
          <p:cNvPr id="4" name="Espaço Reservado para Rodapé 3"/>
          <p:cNvSpPr>
            <a:spLocks noGrp="1"/>
          </p:cNvSpPr>
          <p:nvPr>
            <p:ph type="ftr" sz="quarter" idx="11"/>
          </p:nvPr>
        </p:nvSpPr>
        <p:spPr/>
        <p:txBody>
          <a:bodyPr/>
          <a:lstStyle>
            <a:extLst/>
          </a:lstStyle>
          <a:p>
            <a:endParaRPr lang="pt-BR" dirty="0"/>
          </a:p>
        </p:txBody>
      </p:sp>
      <p:sp>
        <p:nvSpPr>
          <p:cNvPr id="5" name="Espaço Reservado para Número de Slide 4"/>
          <p:cNvSpPr>
            <a:spLocks noGrp="1"/>
          </p:cNvSpPr>
          <p:nvPr>
            <p:ph type="sldNum" sz="quarter" idx="12"/>
          </p:nvPr>
        </p:nvSpPr>
        <p:spPr/>
        <p:txBody>
          <a:bodyPr/>
          <a:lstStyle>
            <a:extLst/>
          </a:lstStyle>
          <a:p>
            <a:fld id="{9A22012E-97CD-4098-BD3C-6CC20C137E96}"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Espaço Reservado para Data 1"/>
          <p:cNvSpPr>
            <a:spLocks noGrp="1"/>
          </p:cNvSpPr>
          <p:nvPr>
            <p:ph type="dt" sz="half" idx="10"/>
          </p:nvPr>
        </p:nvSpPr>
        <p:spPr/>
        <p:txBody>
          <a:bodyPr/>
          <a:lstStyle>
            <a:extLst/>
          </a:lstStyle>
          <a:p>
            <a:fld id="{83F75B27-ABE6-4DB9-A88A-79B299957175}" type="datetimeFigureOut">
              <a:rPr lang="pt-BR" smtClean="0"/>
              <a:pPr/>
              <a:t>10/11/2015</a:t>
            </a:fld>
            <a:endParaRPr lang="pt-BR" dirty="0"/>
          </a:p>
        </p:txBody>
      </p:sp>
      <p:sp>
        <p:nvSpPr>
          <p:cNvPr id="3" name="Espaço Reservado para Rodapé 2"/>
          <p:cNvSpPr>
            <a:spLocks noGrp="1"/>
          </p:cNvSpPr>
          <p:nvPr>
            <p:ph type="ftr" sz="quarter" idx="11"/>
          </p:nvPr>
        </p:nvSpPr>
        <p:spPr/>
        <p:txBody>
          <a:bodyPr/>
          <a:lstStyle>
            <a:extLst/>
          </a:lstStyle>
          <a:p>
            <a:endParaRPr lang="pt-BR" dirty="0"/>
          </a:p>
        </p:txBody>
      </p:sp>
      <p:sp>
        <p:nvSpPr>
          <p:cNvPr id="4" name="Espaço Reservado para Número de Slide 3"/>
          <p:cNvSpPr>
            <a:spLocks noGrp="1"/>
          </p:cNvSpPr>
          <p:nvPr>
            <p:ph type="sldNum" sz="quarter" idx="12"/>
          </p:nvPr>
        </p:nvSpPr>
        <p:spPr/>
        <p:txBody>
          <a:bodyPr/>
          <a:lstStyle>
            <a:extLst/>
          </a:lstStyle>
          <a:p>
            <a:fld id="{9A22012E-97CD-4098-BD3C-6CC20C137E96}" type="slidenum">
              <a:rPr lang="pt-BR" smtClean="0"/>
              <a:pPr/>
              <a:t>‹nº›</a:t>
            </a:fld>
            <a:endParaRPr lang="pt-BR" dirty="0"/>
          </a:p>
        </p:txBody>
      </p:sp>
      <p:sp>
        <p:nvSpPr>
          <p:cNvPr id="6" name="Retâ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83F75B27-ABE6-4DB9-A88A-79B299957175}" type="datetimeFigureOut">
              <a:rPr lang="pt-BR" smtClean="0"/>
              <a:pPr/>
              <a:t>10/11/2015</a:t>
            </a:fld>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9A22012E-97CD-4098-BD3C-6CC20C137E96}" type="slidenum">
              <a:rPr lang="pt-BR" smtClean="0"/>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extLst/>
          </a:lstStyle>
          <a:p>
            <a:fld id="{83F75B27-ABE6-4DB9-A88A-79B299957175}" type="datetimeFigureOut">
              <a:rPr lang="pt-BR" smtClean="0"/>
              <a:pPr/>
              <a:t>10/11/2015</a:t>
            </a:fld>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9A22012E-97CD-4098-BD3C-6CC20C137E96}" type="slidenum">
              <a:rPr lang="pt-BR" smtClean="0"/>
              <a:pPr/>
              <a:t>‹nº›</a:t>
            </a:fld>
            <a:endParaRPr lang="pt-BR" dirty="0"/>
          </a:p>
        </p:txBody>
      </p:sp>
      <p:sp>
        <p:nvSpPr>
          <p:cNvPr id="8" name="Retâ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dirty="0" smtClean="0"/>
              <a:t>Clique no ícone para adicionar uma imagem</a:t>
            </a:r>
            <a:endParaRPr kumimoji="0" lang="en-US" dirty="0"/>
          </a:p>
        </p:txBody>
      </p:sp>
      <p:sp>
        <p:nvSpPr>
          <p:cNvPr id="9" name="Fluxograma: Proces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uxograma: Proces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zz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â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Espaço Reservado para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pt-BR" smtClean="0"/>
              <a:t>Clique para editar o título mestre</a:t>
            </a:r>
            <a:endParaRPr kumimoji="0" lang="en-US"/>
          </a:p>
        </p:txBody>
      </p:sp>
      <p:sp>
        <p:nvSpPr>
          <p:cNvPr id="9" name="Espaço Reservado para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3F75B27-ABE6-4DB9-A88A-79B299957175}" type="datetimeFigureOut">
              <a:rPr lang="pt-BR" smtClean="0"/>
              <a:pPr/>
              <a:t>10/11/2015</a:t>
            </a:fld>
            <a:endParaRPr lang="pt-BR" dirty="0"/>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dirty="0"/>
          </a:p>
        </p:txBody>
      </p:sp>
      <p:sp>
        <p:nvSpPr>
          <p:cNvPr id="22" name="Espaço Reservado para Número de Slid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A22012E-97CD-4098-BD3C-6CC20C137E96}" type="slidenum">
              <a:rPr lang="pt-BR" smtClean="0"/>
              <a:pPr/>
              <a:t>‹nº›</a:t>
            </a:fld>
            <a:endParaRPr lang="pt-BR" dirty="0"/>
          </a:p>
        </p:txBody>
      </p:sp>
      <p:sp>
        <p:nvSpPr>
          <p:cNvPr id="15" name="Retâ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10"/>
          <p:cNvSpPr>
            <a:spLocks noChangeArrowheads="1"/>
          </p:cNvSpPr>
          <p:nvPr/>
        </p:nvSpPr>
        <p:spPr bwMode="auto">
          <a:xfrm>
            <a:off x="1763820" y="256318"/>
            <a:ext cx="663224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pt-BR" altLang="pt-BR" sz="1600" b="1" dirty="0">
                <a:latin typeface="Cambria" pitchFamily="18" charset="0"/>
              </a:rPr>
              <a:t>UNIVERSIDADE ABERTA DO SUS – UNASUS</a:t>
            </a:r>
            <a:endParaRPr lang="pt-BR" altLang="pt-BR" sz="1600" dirty="0">
              <a:latin typeface="Cambria" pitchFamily="18" charset="0"/>
            </a:endParaRPr>
          </a:p>
          <a:p>
            <a:pPr algn="ctr"/>
            <a:r>
              <a:rPr lang="pt-BR" altLang="pt-BR" sz="1600" b="1" dirty="0">
                <a:latin typeface="Cambria" pitchFamily="18" charset="0"/>
              </a:rPr>
              <a:t>UNIVERSIDADE FEDERAL DE PELOTAS</a:t>
            </a:r>
            <a:endParaRPr lang="pt-BR" altLang="pt-BR" sz="1600" dirty="0">
              <a:latin typeface="Cambria" pitchFamily="18" charset="0"/>
            </a:endParaRPr>
          </a:p>
          <a:p>
            <a:pPr algn="ctr"/>
            <a:r>
              <a:rPr lang="pt-BR" altLang="pt-BR" sz="1600" b="1" dirty="0">
                <a:latin typeface="Cambria" pitchFamily="18" charset="0"/>
              </a:rPr>
              <a:t>CURSO DE ESPECIALIZAÇÃO EM SAÚDE DA FAMÍLIA</a:t>
            </a:r>
            <a:endParaRPr lang="pt-BR" altLang="pt-BR" sz="1600" dirty="0">
              <a:latin typeface="Cambria" pitchFamily="18" charset="0"/>
            </a:endParaRPr>
          </a:p>
          <a:p>
            <a:pPr algn="ctr"/>
            <a:r>
              <a:rPr lang="pt-BR" altLang="pt-BR" sz="1600" b="1" dirty="0">
                <a:latin typeface="Cambria" pitchFamily="18" charset="0"/>
              </a:rPr>
              <a:t>MODALIDADE À DISTÂNCIA </a:t>
            </a:r>
            <a:endParaRPr lang="pt-BR" altLang="pt-BR" sz="1600" dirty="0">
              <a:latin typeface="Cambria" pitchFamily="18" charset="0"/>
            </a:endParaRPr>
          </a:p>
          <a:p>
            <a:pPr algn="ctr"/>
            <a:r>
              <a:rPr lang="pt-BR" altLang="pt-BR" sz="1600" b="1" dirty="0">
                <a:latin typeface="Cambria" pitchFamily="18" charset="0"/>
              </a:rPr>
              <a:t>TURMA 7</a:t>
            </a:r>
            <a:endParaRPr lang="pt-BR" altLang="pt-BR" sz="1600" dirty="0">
              <a:latin typeface="Cambria" pitchFamily="18" charset="0"/>
            </a:endParaRPr>
          </a:p>
        </p:txBody>
      </p:sp>
      <p:sp>
        <p:nvSpPr>
          <p:cNvPr id="5" name="Retângulo 66"/>
          <p:cNvSpPr>
            <a:spLocks noChangeArrowheads="1"/>
          </p:cNvSpPr>
          <p:nvPr/>
        </p:nvSpPr>
        <p:spPr bwMode="auto">
          <a:xfrm>
            <a:off x="1115616" y="384651"/>
            <a:ext cx="1105892" cy="1066775"/>
          </a:xfrm>
          <a:prstGeom prst="rect">
            <a:avLst/>
          </a:prstGeom>
          <a:blipFill dpi="0" rotWithShape="0">
            <a:blip r:embed="rId2"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pt-BR" altLang="pt-BR" dirty="0">
              <a:solidFill>
                <a:srgbClr val="000000"/>
              </a:solidFill>
            </a:endParaRPr>
          </a:p>
        </p:txBody>
      </p:sp>
      <p:pic>
        <p:nvPicPr>
          <p:cNvPr id="6" name="Imagem 2" descr="http://dms.ufpel.edu.br/aquares/images/stories/logos/unasus-ufpe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7583" y="317315"/>
            <a:ext cx="1079787" cy="106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bwMode="auto">
          <a:xfrm>
            <a:off x="2555776" y="2636912"/>
            <a:ext cx="4945434"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700"/>
              </a:spcBef>
              <a:buClr>
                <a:schemeClr val="accent2"/>
              </a:buClr>
              <a:buSzPct val="60000"/>
            </a:pPr>
            <a:r>
              <a:rPr lang="pt-BR" sz="1600" b="1" dirty="0">
                <a:solidFill>
                  <a:srgbClr val="000000"/>
                </a:solidFill>
                <a:latin typeface="+mj-lt"/>
                <a:ea typeface="Calibri"/>
                <a:cs typeface="Times New Roman"/>
              </a:rPr>
              <a:t> </a:t>
            </a:r>
            <a:r>
              <a:rPr lang="pt-BR" sz="1600" b="1" dirty="0" smtClean="0">
                <a:solidFill>
                  <a:srgbClr val="000000"/>
                </a:solidFill>
                <a:latin typeface="+mj-lt"/>
                <a:ea typeface="Calibri"/>
                <a:cs typeface="Times New Roman"/>
              </a:rPr>
              <a:t>ALUNA: LICEIDYS VELAZQUEZ ROMERO</a:t>
            </a:r>
          </a:p>
          <a:p>
            <a:pPr algn="ctr">
              <a:spcBef>
                <a:spcPts val="700"/>
              </a:spcBef>
              <a:buClr>
                <a:schemeClr val="accent2"/>
              </a:buClr>
              <a:buSzPct val="60000"/>
            </a:pPr>
            <a:r>
              <a:rPr lang="en-US" altLang="pt-BR" sz="1600" b="1" dirty="0" smtClean="0">
                <a:solidFill>
                  <a:srgbClr val="000000"/>
                </a:solidFill>
                <a:latin typeface="+mj-lt"/>
                <a:cs typeface="Times New Roman"/>
              </a:rPr>
              <a:t>ORIENTADOR: CLODOALDO P.  ANTONIASSI</a:t>
            </a:r>
            <a:endParaRPr lang="en-US" altLang="pt-BR" sz="1600" b="1" dirty="0">
              <a:latin typeface="+mj-lt"/>
              <a:cs typeface="Arial" panose="020B0604020202020204" pitchFamily="34" charset="0"/>
            </a:endParaRPr>
          </a:p>
        </p:txBody>
      </p:sp>
      <p:sp>
        <p:nvSpPr>
          <p:cNvPr id="8" name="CaixaDeTexto 7"/>
          <p:cNvSpPr txBox="1"/>
          <p:nvPr/>
        </p:nvSpPr>
        <p:spPr>
          <a:xfrm>
            <a:off x="3707904" y="5733256"/>
            <a:ext cx="2952328" cy="646331"/>
          </a:xfrm>
          <a:prstGeom prst="rect">
            <a:avLst/>
          </a:prstGeom>
          <a:noFill/>
        </p:spPr>
        <p:txBody>
          <a:bodyPr wrap="square" rtlCol="0">
            <a:spAutoFit/>
          </a:bodyPr>
          <a:lstStyle/>
          <a:p>
            <a:pPr algn="ctr"/>
            <a:r>
              <a:rPr lang="pt-BR" dirty="0" smtClean="0"/>
              <a:t>IPIRANGA DO PIAUÍ </a:t>
            </a:r>
          </a:p>
          <a:p>
            <a:pPr algn="ctr"/>
            <a:r>
              <a:rPr lang="pt-BR" dirty="0" smtClean="0"/>
              <a:t>2015</a:t>
            </a:r>
            <a:endParaRPr lang="pt-BR" dirty="0"/>
          </a:p>
        </p:txBody>
      </p:sp>
      <p:sp>
        <p:nvSpPr>
          <p:cNvPr id="2" name="CaixaDeTexto 1"/>
          <p:cNvSpPr txBox="1"/>
          <p:nvPr/>
        </p:nvSpPr>
        <p:spPr>
          <a:xfrm>
            <a:off x="1331640" y="4005064"/>
            <a:ext cx="7488832" cy="923330"/>
          </a:xfrm>
          <a:prstGeom prst="rect">
            <a:avLst/>
          </a:prstGeom>
          <a:noFill/>
        </p:spPr>
        <p:txBody>
          <a:bodyPr wrap="square" rtlCol="0">
            <a:spAutoFit/>
          </a:bodyPr>
          <a:lstStyle/>
          <a:p>
            <a:r>
              <a:rPr lang="pt-BR" dirty="0"/>
              <a:t>MELHORIA DA ATENÇÃO À PREVENÇÃO E DETECÇÃO PRECOCE DO CÂNCER DE COLO DE ÚTERO E DE MAMA NA UBS CLARO DA SILVA RÊGO, IPIRANGA DO PIAUÍ, PI.</a:t>
            </a:r>
          </a:p>
        </p:txBody>
      </p:sp>
    </p:spTree>
    <p:extLst>
      <p:ext uri="{BB962C8B-B14F-4D97-AF65-F5344CB8AC3E}">
        <p14:creationId xmlns:p14="http://schemas.microsoft.com/office/powerpoint/2010/main" val="3093916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type="title"/>
          </p:nvPr>
        </p:nvSpPr>
        <p:spPr>
          <a:xfrm>
            <a:off x="1043608" y="0"/>
            <a:ext cx="7488832" cy="1143000"/>
          </a:xfrm>
        </p:spPr>
        <p:txBody>
          <a:bodyPr>
            <a:normAutofit/>
          </a:bodyPr>
          <a:lstStyle/>
          <a:p>
            <a:pPr algn="ctr"/>
            <a:r>
              <a:rPr lang="pt-BR" dirty="0" smtClean="0"/>
              <a:t>OBJETIVO GERAL</a:t>
            </a:r>
            <a:endParaRPr lang="pt-BR" dirty="0"/>
          </a:p>
        </p:txBody>
      </p:sp>
      <p:sp>
        <p:nvSpPr>
          <p:cNvPr id="7" name="Espaço Reservado para Conteúdo 1"/>
          <p:cNvSpPr>
            <a:spLocks noGrp="1"/>
          </p:cNvSpPr>
          <p:nvPr>
            <p:ph idx="1"/>
          </p:nvPr>
        </p:nvSpPr>
        <p:spPr>
          <a:xfrm>
            <a:off x="827584" y="1772816"/>
            <a:ext cx="8064895" cy="2448272"/>
          </a:xfrm>
        </p:spPr>
        <p:txBody>
          <a:bodyPr>
            <a:noAutofit/>
          </a:bodyPr>
          <a:lstStyle/>
          <a:p>
            <a:pPr algn="just"/>
            <a:r>
              <a:rPr lang="pt-BR" sz="2400" dirty="0"/>
              <a:t>Melhorar a atenção à prevenção do câncer de colo de útero e de </a:t>
            </a:r>
            <a:r>
              <a:rPr lang="pt-BR" sz="2400" dirty="0" smtClean="0"/>
              <a:t>mama na </a:t>
            </a:r>
            <a:r>
              <a:rPr lang="pt-BR" sz="2400" dirty="0"/>
              <a:t>UBS Claro Da Silva Rêgo, Ipiranga do Piauí/PI.</a:t>
            </a:r>
          </a:p>
          <a:p>
            <a:pPr marL="0" indent="0" algn="ctr">
              <a:buNone/>
            </a:pPr>
            <a:endParaRPr lang="pt-BR" sz="2400" dirty="0"/>
          </a:p>
        </p:txBody>
      </p:sp>
    </p:spTree>
    <p:extLst>
      <p:ext uri="{BB962C8B-B14F-4D97-AF65-F5344CB8AC3E}">
        <p14:creationId xmlns:p14="http://schemas.microsoft.com/office/powerpoint/2010/main" val="1780046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type="title"/>
          </p:nvPr>
        </p:nvSpPr>
        <p:spPr>
          <a:xfrm>
            <a:off x="1043608" y="116632"/>
            <a:ext cx="7632848" cy="1143000"/>
          </a:xfrm>
        </p:spPr>
        <p:txBody>
          <a:bodyPr>
            <a:normAutofit/>
          </a:bodyPr>
          <a:lstStyle/>
          <a:p>
            <a:pPr algn="ctr"/>
            <a:r>
              <a:rPr lang="pt-BR" dirty="0" smtClean="0"/>
              <a:t>OBJETIVOS ESPECÍFICOS</a:t>
            </a:r>
            <a:endParaRPr lang="pt-BR" dirty="0"/>
          </a:p>
        </p:txBody>
      </p:sp>
      <p:sp>
        <p:nvSpPr>
          <p:cNvPr id="7" name="Espaço Reservado para Conteúdo 1"/>
          <p:cNvSpPr>
            <a:spLocks noGrp="1"/>
          </p:cNvSpPr>
          <p:nvPr>
            <p:ph idx="1"/>
          </p:nvPr>
        </p:nvSpPr>
        <p:spPr>
          <a:xfrm>
            <a:off x="1115616" y="1052736"/>
            <a:ext cx="7848871" cy="5472608"/>
          </a:xfrm>
        </p:spPr>
        <p:txBody>
          <a:bodyPr>
            <a:normAutofit fontScale="62500" lnSpcReduction="20000"/>
          </a:bodyPr>
          <a:lstStyle/>
          <a:p>
            <a:pPr algn="just"/>
            <a:endParaRPr lang="pt-BR" dirty="0" smtClean="0"/>
          </a:p>
          <a:p>
            <a:pPr marL="0" indent="0" algn="just">
              <a:buNone/>
            </a:pPr>
            <a:r>
              <a:rPr lang="pt-BR" dirty="0" smtClean="0"/>
              <a:t>Objetivo </a:t>
            </a:r>
            <a:r>
              <a:rPr lang="pt-BR" dirty="0"/>
              <a:t>1: Ampliar a cobertura de detecção precoce do câncer de colo e do câncer de mama.</a:t>
            </a:r>
          </a:p>
          <a:p>
            <a:pPr algn="just"/>
            <a:endParaRPr lang="pt-BR" dirty="0" smtClean="0"/>
          </a:p>
          <a:p>
            <a:pPr marL="0" indent="0" algn="just">
              <a:buNone/>
            </a:pPr>
            <a:r>
              <a:rPr lang="pt-BR" dirty="0" smtClean="0"/>
              <a:t>Objetivo </a:t>
            </a:r>
            <a:r>
              <a:rPr lang="pt-BR" dirty="0"/>
              <a:t>2: Melhorar a qualidade do atendimento das mulheres que realizam detecção precoce de câncer de colo de útero e de mama na unidade de saúde.</a:t>
            </a:r>
          </a:p>
          <a:p>
            <a:pPr algn="just"/>
            <a:endParaRPr lang="pt-BR" dirty="0" smtClean="0"/>
          </a:p>
          <a:p>
            <a:pPr marL="0" indent="0" algn="just">
              <a:buNone/>
            </a:pPr>
            <a:r>
              <a:rPr lang="pt-BR" dirty="0" smtClean="0"/>
              <a:t>Objetivo </a:t>
            </a:r>
            <a:r>
              <a:rPr lang="pt-BR" dirty="0"/>
              <a:t>3: Melhorar a adesão das mulheres à realização de exame citopatológico de colo de útero e mamografia. Objetivo 4: Melhorar o registro das informações.</a:t>
            </a:r>
          </a:p>
          <a:p>
            <a:pPr marL="0" indent="0" algn="just">
              <a:buNone/>
            </a:pPr>
            <a:endParaRPr lang="pt-BR" dirty="0"/>
          </a:p>
          <a:p>
            <a:pPr marL="0" indent="0" algn="just">
              <a:buNone/>
            </a:pPr>
            <a:r>
              <a:rPr lang="pt-BR" dirty="0"/>
              <a:t>Objetivo 5: Mapear as mulheres de risco para câncer de colo de útero e de mama.</a:t>
            </a:r>
          </a:p>
          <a:p>
            <a:pPr marL="0" indent="0" algn="just">
              <a:buNone/>
            </a:pPr>
            <a:endParaRPr lang="pt-BR" dirty="0"/>
          </a:p>
          <a:p>
            <a:pPr marL="0" indent="0" algn="just">
              <a:buNone/>
            </a:pPr>
            <a:r>
              <a:rPr lang="pt-BR" dirty="0"/>
              <a:t>Objetivo 6: Promover a saúde das mulheres que realizam detecção precoce de câncer de colo de útero e de mama na unidade de saúde</a:t>
            </a:r>
          </a:p>
          <a:p>
            <a:pPr algn="just"/>
            <a:endParaRPr lang="pt-BR" dirty="0"/>
          </a:p>
        </p:txBody>
      </p:sp>
    </p:spTree>
    <p:extLst>
      <p:ext uri="{BB962C8B-B14F-4D97-AF65-F5344CB8AC3E}">
        <p14:creationId xmlns:p14="http://schemas.microsoft.com/office/powerpoint/2010/main" val="611500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type="title"/>
          </p:nvPr>
        </p:nvSpPr>
        <p:spPr>
          <a:xfrm>
            <a:off x="1043608" y="26738"/>
            <a:ext cx="8100392" cy="1143000"/>
          </a:xfrm>
        </p:spPr>
        <p:txBody>
          <a:bodyPr>
            <a:normAutofit/>
          </a:bodyPr>
          <a:lstStyle/>
          <a:p>
            <a:pPr algn="ctr"/>
            <a:r>
              <a:rPr lang="pt-BR" dirty="0" smtClean="0"/>
              <a:t>METODOLOGIA</a:t>
            </a:r>
            <a:endParaRPr lang="pt-BR" dirty="0"/>
          </a:p>
        </p:txBody>
      </p:sp>
      <p:sp>
        <p:nvSpPr>
          <p:cNvPr id="7" name="Espaço Reservado para Conteúdo 1"/>
          <p:cNvSpPr>
            <a:spLocks noGrp="1"/>
          </p:cNvSpPr>
          <p:nvPr>
            <p:ph idx="1"/>
          </p:nvPr>
        </p:nvSpPr>
        <p:spPr>
          <a:xfrm>
            <a:off x="971600" y="2132857"/>
            <a:ext cx="7920879" cy="3456384"/>
          </a:xfrm>
        </p:spPr>
        <p:txBody>
          <a:bodyPr>
            <a:normAutofit/>
          </a:bodyPr>
          <a:lstStyle/>
          <a:p>
            <a:pPr algn="just"/>
            <a:r>
              <a:rPr lang="pt-BR" dirty="0"/>
              <a:t>Focamos as ações da intervenção nas 12 semanas de duração, nos quatro eixos:</a:t>
            </a:r>
          </a:p>
          <a:p>
            <a:pPr algn="just"/>
            <a:r>
              <a:rPr lang="pt-BR" dirty="0" smtClean="0"/>
              <a:t>organização </a:t>
            </a:r>
            <a:r>
              <a:rPr lang="pt-BR" dirty="0"/>
              <a:t>e gestão do serviço;                                    </a:t>
            </a:r>
          </a:p>
          <a:p>
            <a:pPr algn="just"/>
            <a:r>
              <a:rPr lang="pt-BR" dirty="0"/>
              <a:t>engajamento público;</a:t>
            </a:r>
          </a:p>
          <a:p>
            <a:pPr algn="just"/>
            <a:r>
              <a:rPr lang="pt-BR" dirty="0"/>
              <a:t>qualificação da prática clínica; </a:t>
            </a:r>
          </a:p>
          <a:p>
            <a:pPr algn="just"/>
            <a:r>
              <a:rPr lang="pt-BR" dirty="0"/>
              <a:t>monitoramento e avaliação dos serviços.</a:t>
            </a:r>
          </a:p>
          <a:p>
            <a:pPr algn="just"/>
            <a:endParaRPr lang="pt-BR" dirty="0"/>
          </a:p>
          <a:p>
            <a:endParaRPr lang="pt-BR" dirty="0"/>
          </a:p>
        </p:txBody>
      </p:sp>
    </p:spTree>
    <p:extLst>
      <p:ext uri="{BB962C8B-B14F-4D97-AF65-F5344CB8AC3E}">
        <p14:creationId xmlns:p14="http://schemas.microsoft.com/office/powerpoint/2010/main" val="151087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type="title"/>
          </p:nvPr>
        </p:nvSpPr>
        <p:spPr>
          <a:xfrm>
            <a:off x="1043608" y="0"/>
            <a:ext cx="7632848" cy="1143000"/>
          </a:xfrm>
        </p:spPr>
        <p:txBody>
          <a:bodyPr/>
          <a:lstStyle/>
          <a:p>
            <a:pPr algn="ctr"/>
            <a:r>
              <a:rPr lang="pt-BR" dirty="0"/>
              <a:t>METODOLOGIA</a:t>
            </a:r>
          </a:p>
        </p:txBody>
      </p:sp>
      <p:sp>
        <p:nvSpPr>
          <p:cNvPr id="7" name="Espaço Reservado para Conteúdo 1"/>
          <p:cNvSpPr>
            <a:spLocks noGrp="1"/>
          </p:cNvSpPr>
          <p:nvPr>
            <p:ph idx="1"/>
          </p:nvPr>
        </p:nvSpPr>
        <p:spPr>
          <a:xfrm>
            <a:off x="1043608" y="1447800"/>
            <a:ext cx="7890080" cy="4141440"/>
          </a:xfrm>
        </p:spPr>
        <p:txBody>
          <a:bodyPr>
            <a:noAutofit/>
          </a:bodyPr>
          <a:lstStyle/>
          <a:p>
            <a:pPr algn="just"/>
            <a:r>
              <a:rPr lang="pt-BR" sz="2000" dirty="0"/>
              <a:t>Capacitamos a equipe e ACS para conhecer os protocolos </a:t>
            </a:r>
            <a:r>
              <a:rPr lang="pt-BR" sz="2000" dirty="0" smtClean="0"/>
              <a:t>de prevenção de câncer de colo de útero e de mama. </a:t>
            </a:r>
            <a:r>
              <a:rPr lang="pt-BR" sz="2000" dirty="0"/>
              <a:t>Além de capacitação para busca ativa, medidas de </a:t>
            </a:r>
            <a:r>
              <a:rPr lang="pt-BR" sz="2000" dirty="0" smtClean="0"/>
              <a:t>orientação, registro </a:t>
            </a:r>
            <a:r>
              <a:rPr lang="pt-BR" sz="2000" dirty="0"/>
              <a:t>adequado e estratificação de risco;</a:t>
            </a:r>
          </a:p>
          <a:p>
            <a:pPr algn="just"/>
            <a:endParaRPr lang="pt-BR" sz="2000" dirty="0"/>
          </a:p>
          <a:p>
            <a:pPr algn="just"/>
            <a:r>
              <a:rPr lang="pt-BR" sz="2000" dirty="0"/>
              <a:t>A enfermeira foi responsável por palestras  na sala de espera da unidade, orientando sobre os fatores de risco para estas doenças e a periodicidade das consultas e exames, medidas de prevenção .</a:t>
            </a:r>
          </a:p>
          <a:p>
            <a:pPr algn="just"/>
            <a:endParaRPr lang="pt-BR" sz="2000" dirty="0"/>
          </a:p>
          <a:p>
            <a:pPr algn="just"/>
            <a:r>
              <a:rPr lang="pt-BR" sz="2000" dirty="0"/>
              <a:t>A</a:t>
            </a:r>
            <a:r>
              <a:rPr lang="pt-BR" sz="2000" dirty="0" smtClean="0"/>
              <a:t> médica </a:t>
            </a:r>
            <a:r>
              <a:rPr lang="pt-BR" sz="2000" dirty="0"/>
              <a:t>realizou semanalmente uma palestra, para informar a importância e periodicidade da realização das consultas e exames, além dos fatores de risco e como melhorar nossa saúde</a:t>
            </a:r>
            <a:r>
              <a:rPr lang="pt-BR" sz="2000" dirty="0" smtClean="0"/>
              <a:t>.</a:t>
            </a:r>
            <a:endParaRPr lang="pt-BR" sz="2000" dirty="0"/>
          </a:p>
        </p:txBody>
      </p:sp>
    </p:spTree>
    <p:extLst>
      <p:ext uri="{BB962C8B-B14F-4D97-AF65-F5344CB8AC3E}">
        <p14:creationId xmlns:p14="http://schemas.microsoft.com/office/powerpoint/2010/main" val="3788055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type="title"/>
          </p:nvPr>
        </p:nvSpPr>
        <p:spPr>
          <a:xfrm>
            <a:off x="971600" y="0"/>
            <a:ext cx="7560840" cy="1143000"/>
          </a:xfrm>
        </p:spPr>
        <p:txBody>
          <a:bodyPr/>
          <a:lstStyle/>
          <a:p>
            <a:pPr algn="ctr"/>
            <a:r>
              <a:rPr lang="pt-BR" dirty="0" smtClean="0"/>
              <a:t>METODOLOGIA</a:t>
            </a:r>
            <a:endParaRPr lang="pt-BR" dirty="0"/>
          </a:p>
        </p:txBody>
      </p:sp>
      <p:sp>
        <p:nvSpPr>
          <p:cNvPr id="7" name="Espaço Reservado para Conteúdo 1"/>
          <p:cNvSpPr>
            <a:spLocks noGrp="1"/>
          </p:cNvSpPr>
          <p:nvPr>
            <p:ph idx="1"/>
          </p:nvPr>
        </p:nvSpPr>
        <p:spPr>
          <a:xfrm>
            <a:off x="971600" y="1124744"/>
            <a:ext cx="7956872" cy="5436304"/>
          </a:xfrm>
        </p:spPr>
        <p:txBody>
          <a:bodyPr>
            <a:normAutofit/>
          </a:bodyPr>
          <a:lstStyle/>
          <a:p>
            <a:pPr algn="just"/>
            <a:r>
              <a:rPr lang="pt-BR" sz="2400" dirty="0" smtClean="0"/>
              <a:t>Cadastramos </a:t>
            </a:r>
            <a:r>
              <a:rPr lang="pt-BR" sz="2400" dirty="0"/>
              <a:t>os usuários em fichas espelho fornecidas pelo curso UFPEL  e impressa com ajuda da Secretaria da Saúde </a:t>
            </a:r>
          </a:p>
          <a:p>
            <a:pPr algn="just"/>
            <a:r>
              <a:rPr lang="pt-BR" sz="2400" dirty="0" smtClean="0"/>
              <a:t>Realizamos </a:t>
            </a:r>
            <a:r>
              <a:rPr lang="pt-BR" sz="2400" dirty="0"/>
              <a:t>o registro de todas as consultas em prontuário próprio dos usuários</a:t>
            </a:r>
          </a:p>
          <a:p>
            <a:pPr algn="just"/>
            <a:r>
              <a:rPr lang="pt-BR" sz="2400" dirty="0"/>
              <a:t>Os dados após coletados foram levados a planilha de coleta de dados para análise dos indicadores.</a:t>
            </a:r>
          </a:p>
          <a:p>
            <a:pPr algn="just"/>
            <a:r>
              <a:rPr lang="pt-BR" sz="2400" dirty="0"/>
              <a:t>População </a:t>
            </a:r>
            <a:r>
              <a:rPr lang="pt-BR" sz="2400" dirty="0" smtClean="0"/>
              <a:t>Femenina de 25 – 59 anos</a:t>
            </a:r>
            <a:endParaRPr lang="pt-BR" sz="2400" dirty="0"/>
          </a:p>
          <a:p>
            <a:pPr algn="just"/>
            <a:r>
              <a:rPr lang="pt-BR" sz="2400" dirty="0"/>
              <a:t>População </a:t>
            </a:r>
            <a:r>
              <a:rPr lang="pt-BR" sz="2400" dirty="0" smtClean="0"/>
              <a:t>Femenina maior  de 60 anos.</a:t>
            </a:r>
          </a:p>
          <a:p>
            <a:pPr marL="0" indent="0" algn="just">
              <a:buNone/>
            </a:pPr>
            <a:endParaRPr lang="pt-BR" sz="2400" dirty="0" smtClean="0"/>
          </a:p>
          <a:p>
            <a:pPr marL="0" indent="0" algn="just">
              <a:buNone/>
            </a:pPr>
            <a:r>
              <a:rPr lang="pt-BR" sz="2400" dirty="0" smtClean="0"/>
              <a:t>Protocolo </a:t>
            </a:r>
            <a:r>
              <a:rPr lang="pt-BR" sz="2400" dirty="0"/>
              <a:t>de orientação: Controle </a:t>
            </a:r>
            <a:r>
              <a:rPr lang="pt-BR" sz="2400" dirty="0" smtClean="0"/>
              <a:t>. </a:t>
            </a:r>
            <a:r>
              <a:rPr lang="pt-BR" sz="2400" dirty="0"/>
              <a:t>Cadernos de Atenção Básica nº 36 e 37. 2. Brasília: Ministério da Saúde, 2013.</a:t>
            </a:r>
          </a:p>
          <a:p>
            <a:pPr algn="just"/>
            <a:endParaRPr lang="pt-BR" sz="2400" dirty="0"/>
          </a:p>
        </p:txBody>
      </p:sp>
    </p:spTree>
    <p:extLst>
      <p:ext uri="{BB962C8B-B14F-4D97-AF65-F5344CB8AC3E}">
        <p14:creationId xmlns:p14="http://schemas.microsoft.com/office/powerpoint/2010/main" val="2121735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type="title"/>
          </p:nvPr>
        </p:nvSpPr>
        <p:spPr>
          <a:xfrm>
            <a:off x="971600" y="17113"/>
            <a:ext cx="4288520" cy="1143000"/>
          </a:xfrm>
        </p:spPr>
        <p:txBody>
          <a:bodyPr/>
          <a:lstStyle/>
          <a:p>
            <a:r>
              <a:rPr lang="pt-BR" dirty="0" smtClean="0"/>
              <a:t>METODOLOGIA</a:t>
            </a:r>
            <a:endParaRPr lang="pt-BR" dirty="0"/>
          </a:p>
        </p:txBody>
      </p:sp>
      <p:sp>
        <p:nvSpPr>
          <p:cNvPr id="7" name="Espaço Reservado para Conteúdo 1"/>
          <p:cNvSpPr>
            <a:spLocks noGrp="1"/>
          </p:cNvSpPr>
          <p:nvPr>
            <p:ph idx="1"/>
          </p:nvPr>
        </p:nvSpPr>
        <p:spPr>
          <a:xfrm>
            <a:off x="971600" y="908720"/>
            <a:ext cx="7992888" cy="5616624"/>
          </a:xfrm>
        </p:spPr>
        <p:txBody>
          <a:bodyPr>
            <a:normAutofit fontScale="92500" lnSpcReduction="10000"/>
          </a:bodyPr>
          <a:lstStyle/>
          <a:p>
            <a:pPr algn="just"/>
            <a:r>
              <a:rPr lang="pt-BR" dirty="0"/>
              <a:t>A intervenção iniciou com a capacitação sobre o protocolo do MS, para que toda a equipe utilize esta referência na </a:t>
            </a:r>
            <a:r>
              <a:rPr lang="pt-BR" dirty="0" smtClean="0"/>
              <a:t>atenção </a:t>
            </a:r>
            <a:r>
              <a:rPr lang="pt-BR" sz="2600" dirty="0" smtClean="0"/>
              <a:t>DA SAUDE DA MULHER.</a:t>
            </a:r>
            <a:endParaRPr lang="pt-BR" sz="2600" dirty="0"/>
          </a:p>
          <a:p>
            <a:pPr algn="just"/>
            <a:endParaRPr lang="pt-BR" dirty="0"/>
          </a:p>
          <a:p>
            <a:pPr algn="just"/>
            <a:r>
              <a:rPr lang="pt-BR" dirty="0"/>
              <a:t>Discussões foram realizadas no sentido de orientar o acolhimento </a:t>
            </a:r>
            <a:r>
              <a:rPr lang="pt-BR" dirty="0" smtClean="0"/>
              <a:t>das pacientes dentro da faixa etária de 25 a 69 anos..</a:t>
            </a:r>
            <a:endParaRPr lang="pt-BR" dirty="0"/>
          </a:p>
          <a:p>
            <a:pPr algn="just"/>
            <a:endParaRPr lang="pt-BR" dirty="0"/>
          </a:p>
          <a:p>
            <a:pPr algn="just"/>
            <a:r>
              <a:rPr lang="pt-BR" dirty="0" smtClean="0"/>
              <a:t>Foram </a:t>
            </a:r>
            <a:r>
              <a:rPr lang="pt-BR" dirty="0"/>
              <a:t>cadastrados, pelos ACS e atendente (durante procura ou busca </a:t>
            </a:r>
            <a:r>
              <a:rPr lang="pt-BR" dirty="0" smtClean="0"/>
              <a:t>ativa) as </a:t>
            </a:r>
            <a:r>
              <a:rPr lang="pt-BR" dirty="0" smtClean="0"/>
              <a:t>Usuárias pertencentes a nossa área de abrangência.</a:t>
            </a:r>
            <a:endParaRPr lang="pt-BR" dirty="0"/>
          </a:p>
        </p:txBody>
      </p:sp>
    </p:spTree>
    <p:extLst>
      <p:ext uri="{BB962C8B-B14F-4D97-AF65-F5344CB8AC3E}">
        <p14:creationId xmlns:p14="http://schemas.microsoft.com/office/powerpoint/2010/main" val="2121735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type="title"/>
          </p:nvPr>
        </p:nvSpPr>
        <p:spPr>
          <a:xfrm>
            <a:off x="971600" y="0"/>
            <a:ext cx="7704856" cy="1143000"/>
          </a:xfrm>
        </p:spPr>
        <p:txBody>
          <a:bodyPr>
            <a:normAutofit/>
          </a:bodyPr>
          <a:lstStyle/>
          <a:p>
            <a:pPr algn="ctr"/>
            <a:r>
              <a:rPr lang="pt-BR" dirty="0" smtClean="0"/>
              <a:t>METODOLOGIA</a:t>
            </a:r>
            <a:endParaRPr lang="pt-BR" dirty="0"/>
          </a:p>
        </p:txBody>
      </p:sp>
      <p:sp>
        <p:nvSpPr>
          <p:cNvPr id="7" name="Espaço Reservado para Conteúdo 1"/>
          <p:cNvSpPr>
            <a:spLocks noGrp="1"/>
          </p:cNvSpPr>
          <p:nvPr>
            <p:ph idx="1"/>
          </p:nvPr>
        </p:nvSpPr>
        <p:spPr>
          <a:xfrm>
            <a:off x="971600" y="1340768"/>
            <a:ext cx="7920879" cy="4104456"/>
          </a:xfrm>
        </p:spPr>
        <p:txBody>
          <a:bodyPr>
            <a:normAutofit/>
          </a:bodyPr>
          <a:lstStyle/>
          <a:p>
            <a:pPr algn="just"/>
            <a:r>
              <a:rPr lang="pt-BR" sz="2400" dirty="0" smtClean="0"/>
              <a:t>Oportunizamos </a:t>
            </a:r>
            <a:r>
              <a:rPr lang="pt-BR" sz="2400" dirty="0"/>
              <a:t>atendimentos, nas referidas doenças e  faixa etária do projeto e continuamos dando atenção a demanda espontânea e  programadas para não afeitar os serviços da UBS.</a:t>
            </a:r>
          </a:p>
          <a:p>
            <a:pPr algn="just"/>
            <a:endParaRPr lang="pt-BR" sz="2400" dirty="0"/>
          </a:p>
          <a:p>
            <a:pPr algn="just"/>
            <a:r>
              <a:rPr lang="pt-BR" sz="2400" dirty="0"/>
              <a:t>Comunidade orientada sobre a importância e a periodicidade da realização de consultas, exames clínicos e laboratoriais em dia, disponibilidade de medicamentos, orientação nutricional adequada, atividades físicas, risco do tabagismo e higiene bucal </a:t>
            </a:r>
          </a:p>
        </p:txBody>
      </p:sp>
    </p:spTree>
    <p:extLst>
      <p:ext uri="{BB962C8B-B14F-4D97-AF65-F5344CB8AC3E}">
        <p14:creationId xmlns:p14="http://schemas.microsoft.com/office/powerpoint/2010/main" val="2121735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1745911281"/>
              </p:ext>
            </p:extLst>
          </p:nvPr>
        </p:nvGraphicFramePr>
        <p:xfrm>
          <a:off x="1259632" y="2708920"/>
          <a:ext cx="7488832" cy="3024336"/>
        </p:xfrm>
        <a:graphic>
          <a:graphicData uri="http://schemas.openxmlformats.org/drawingml/2006/chart">
            <c:chart xmlns:c="http://schemas.openxmlformats.org/drawingml/2006/chart" xmlns:r="http://schemas.openxmlformats.org/officeDocument/2006/relationships" r:id="rId2"/>
          </a:graphicData>
        </a:graphic>
      </p:graphicFrame>
      <p:sp>
        <p:nvSpPr>
          <p:cNvPr id="6" name="CaixaDeTexto 5"/>
          <p:cNvSpPr txBox="1"/>
          <p:nvPr/>
        </p:nvSpPr>
        <p:spPr>
          <a:xfrm>
            <a:off x="1259632" y="5859269"/>
            <a:ext cx="7884368" cy="707886"/>
          </a:xfrm>
          <a:prstGeom prst="rect">
            <a:avLst/>
          </a:prstGeom>
          <a:noFill/>
        </p:spPr>
        <p:txBody>
          <a:bodyPr wrap="square" rtlCol="0">
            <a:spAutoFit/>
          </a:bodyPr>
          <a:lstStyle/>
          <a:p>
            <a:pPr algn="just"/>
            <a:r>
              <a:rPr lang="pt-BR" sz="1400" dirty="0"/>
              <a:t>Figura 4: Gráfico da proporção de mulheres entre 25 e 64 anos com exame em dia para detecção precoce do câncer de colo de útero. </a:t>
            </a:r>
          </a:p>
          <a:p>
            <a:pPr algn="ctr"/>
            <a:r>
              <a:rPr lang="pt-BR" sz="1200" dirty="0"/>
              <a:t>Fonte: Planilha de Coleta de Dados Final</a:t>
            </a:r>
          </a:p>
        </p:txBody>
      </p:sp>
      <p:sp>
        <p:nvSpPr>
          <p:cNvPr id="5" name="Retângulo 4"/>
          <p:cNvSpPr/>
          <p:nvPr/>
        </p:nvSpPr>
        <p:spPr>
          <a:xfrm>
            <a:off x="1041880" y="688628"/>
            <a:ext cx="8100392" cy="1631216"/>
          </a:xfrm>
          <a:prstGeom prst="rect">
            <a:avLst/>
          </a:prstGeom>
        </p:spPr>
        <p:txBody>
          <a:bodyPr wrap="square">
            <a:spAutoFit/>
          </a:bodyPr>
          <a:lstStyle/>
          <a:p>
            <a:pPr algn="just"/>
            <a:r>
              <a:rPr lang="pt-BR" sz="2000" b="1" dirty="0"/>
              <a:t>Meta 1: </a:t>
            </a:r>
            <a:r>
              <a:rPr lang="pt-BR" sz="2000" dirty="0"/>
              <a:t>Ampliar a cobertura de detecção precoce do câncer de colo de útero das mulheres na faixa etária entre 25 e 64 anos de idade para 80</a:t>
            </a:r>
            <a:r>
              <a:rPr lang="pt-BR" sz="2000" dirty="0" smtClean="0"/>
              <a:t>%.</a:t>
            </a:r>
          </a:p>
          <a:p>
            <a:pPr algn="just"/>
            <a:r>
              <a:rPr lang="pt-BR" sz="2000" b="1" dirty="0" smtClean="0"/>
              <a:t>Indicador </a:t>
            </a:r>
            <a:r>
              <a:rPr lang="pt-BR" sz="2000" b="1" dirty="0"/>
              <a:t>1: </a:t>
            </a:r>
            <a:r>
              <a:rPr lang="pt-BR" sz="2000" dirty="0"/>
              <a:t>Proporção de mulheres entre 25 e 64 anos com exame em dia para detecção precoce de câncer de colo de útero.</a:t>
            </a:r>
          </a:p>
        </p:txBody>
      </p:sp>
      <p:sp>
        <p:nvSpPr>
          <p:cNvPr id="8" name="Retângulo 7"/>
          <p:cNvSpPr/>
          <p:nvPr/>
        </p:nvSpPr>
        <p:spPr>
          <a:xfrm>
            <a:off x="1068665" y="19929"/>
            <a:ext cx="5381601" cy="52322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800" b="1" dirty="0">
                <a:latin typeface="Arial" pitchFamily="34" charset="0"/>
                <a:cs typeface="Arial" pitchFamily="34" charset="0"/>
              </a:rPr>
              <a:t>Objetivos, Metas e Resultados</a:t>
            </a:r>
            <a:endParaRPr lang="pt-BR" sz="2800" b="1" dirty="0"/>
          </a:p>
        </p:txBody>
      </p:sp>
    </p:spTree>
    <p:extLst>
      <p:ext uri="{BB962C8B-B14F-4D97-AF65-F5344CB8AC3E}">
        <p14:creationId xmlns:p14="http://schemas.microsoft.com/office/powerpoint/2010/main" val="1037253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2492896"/>
            <a:ext cx="7973186"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ixaDeTexto 3"/>
          <p:cNvSpPr txBox="1"/>
          <p:nvPr/>
        </p:nvSpPr>
        <p:spPr>
          <a:xfrm>
            <a:off x="1115616" y="5966410"/>
            <a:ext cx="8051930" cy="830997"/>
          </a:xfrm>
          <a:prstGeom prst="rect">
            <a:avLst/>
          </a:prstGeom>
          <a:noFill/>
        </p:spPr>
        <p:txBody>
          <a:bodyPr wrap="square" rtlCol="0">
            <a:spAutoFit/>
          </a:bodyPr>
          <a:lstStyle/>
          <a:p>
            <a:pPr algn="just"/>
            <a:r>
              <a:rPr lang="pt-BR" sz="1200" dirty="0"/>
              <a:t>F</a:t>
            </a:r>
            <a:r>
              <a:rPr lang="pt-BR" sz="1600" dirty="0"/>
              <a:t>igura 6: Gráfico da proporção de mulheres com amostras satisfatórias do exame citopatológico do colo de </a:t>
            </a:r>
            <a:r>
              <a:rPr lang="pt-BR" sz="1600" dirty="0" smtClean="0"/>
              <a:t>útero</a:t>
            </a:r>
          </a:p>
          <a:p>
            <a:pPr algn="ctr"/>
            <a:r>
              <a:rPr lang="pt-BR" sz="1600" dirty="0" smtClean="0"/>
              <a:t>Fonte</a:t>
            </a:r>
            <a:r>
              <a:rPr lang="pt-BR" sz="1600" dirty="0"/>
              <a:t>: Planilha de Coleta de Dados Final</a:t>
            </a:r>
          </a:p>
        </p:txBody>
      </p:sp>
      <p:sp>
        <p:nvSpPr>
          <p:cNvPr id="6" name="Retângulo 5"/>
          <p:cNvSpPr/>
          <p:nvPr/>
        </p:nvSpPr>
        <p:spPr>
          <a:xfrm>
            <a:off x="1032297" y="843970"/>
            <a:ext cx="8090825" cy="1323439"/>
          </a:xfrm>
          <a:prstGeom prst="rect">
            <a:avLst/>
          </a:prstGeom>
        </p:spPr>
        <p:txBody>
          <a:bodyPr wrap="square">
            <a:spAutoFit/>
          </a:bodyPr>
          <a:lstStyle/>
          <a:p>
            <a:r>
              <a:rPr lang="pt-BR" sz="2000" b="1" dirty="0"/>
              <a:t>Meta 2.1:   </a:t>
            </a:r>
            <a:r>
              <a:rPr lang="pt-BR" sz="2000" dirty="0"/>
              <a:t>Obter 100% de coleta de amostras satisfatórias do exame </a:t>
            </a:r>
            <a:r>
              <a:rPr lang="pt-BR" sz="2000" dirty="0" smtClean="0"/>
              <a:t>fitopatológico </a:t>
            </a:r>
            <a:r>
              <a:rPr lang="pt-BR" sz="2000" dirty="0"/>
              <a:t>de colo de útero. </a:t>
            </a:r>
            <a:br>
              <a:rPr lang="pt-BR" sz="2000" dirty="0"/>
            </a:br>
            <a:r>
              <a:rPr lang="pt-BR" sz="2000" b="1" dirty="0" smtClean="0"/>
              <a:t>Indicador </a:t>
            </a:r>
            <a:r>
              <a:rPr lang="pt-BR" sz="2000" b="1" dirty="0"/>
              <a:t>2.1: </a:t>
            </a:r>
            <a:r>
              <a:rPr lang="pt-BR" sz="2000" dirty="0"/>
              <a:t>Proporção de mulheres com amostras satisfatórias do exame citopatológico do colo de útero</a:t>
            </a:r>
          </a:p>
        </p:txBody>
      </p:sp>
      <p:sp>
        <p:nvSpPr>
          <p:cNvPr id="7" name="Retângulo 6"/>
          <p:cNvSpPr/>
          <p:nvPr/>
        </p:nvSpPr>
        <p:spPr>
          <a:xfrm>
            <a:off x="971600" y="19929"/>
            <a:ext cx="5381601" cy="52322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800" b="1" dirty="0">
                <a:latin typeface="Arial" pitchFamily="34" charset="0"/>
                <a:cs typeface="Arial" pitchFamily="34" charset="0"/>
              </a:rPr>
              <a:t>Objetivos, Metas e Resultados</a:t>
            </a:r>
            <a:endParaRPr lang="pt-BR" sz="2800" b="1" dirty="0"/>
          </a:p>
        </p:txBody>
      </p:sp>
    </p:spTree>
    <p:extLst>
      <p:ext uri="{BB962C8B-B14F-4D97-AF65-F5344CB8AC3E}">
        <p14:creationId xmlns:p14="http://schemas.microsoft.com/office/powerpoint/2010/main" val="1362353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2709500"/>
            <a:ext cx="8026037" cy="3167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1043609" y="5877273"/>
            <a:ext cx="8069592" cy="830997"/>
          </a:xfrm>
          <a:prstGeom prst="rect">
            <a:avLst/>
          </a:prstGeom>
          <a:noFill/>
        </p:spPr>
        <p:txBody>
          <a:bodyPr wrap="square" rtlCol="0">
            <a:spAutoFit/>
          </a:bodyPr>
          <a:lstStyle/>
          <a:p>
            <a:pPr algn="just"/>
            <a:r>
              <a:rPr lang="pt-BR" sz="1600" dirty="0"/>
              <a:t>Figura 7: Gráfico da proporção de mulheres com exame citopatológico alterado que não retornaram para conhecer </a:t>
            </a:r>
            <a:r>
              <a:rPr lang="pt-BR" sz="1600" dirty="0" smtClean="0"/>
              <a:t>resultado.</a:t>
            </a:r>
          </a:p>
          <a:p>
            <a:pPr algn="just"/>
            <a:endParaRPr lang="pt-BR" sz="1600" dirty="0" smtClean="0"/>
          </a:p>
        </p:txBody>
      </p:sp>
      <p:sp>
        <p:nvSpPr>
          <p:cNvPr id="4" name="Retângulo 3"/>
          <p:cNvSpPr/>
          <p:nvPr/>
        </p:nvSpPr>
        <p:spPr>
          <a:xfrm>
            <a:off x="938451" y="462731"/>
            <a:ext cx="8174748" cy="2246769"/>
          </a:xfrm>
          <a:prstGeom prst="rect">
            <a:avLst/>
          </a:prstGeom>
        </p:spPr>
        <p:txBody>
          <a:bodyPr wrap="square">
            <a:spAutoFit/>
          </a:bodyPr>
          <a:lstStyle/>
          <a:p>
            <a:pPr algn="just"/>
            <a:r>
              <a:rPr lang="pt-BR" sz="2000" b="1" dirty="0" smtClean="0"/>
              <a:t>Objetivo:</a:t>
            </a:r>
            <a:r>
              <a:rPr lang="pt-BR" sz="2000" dirty="0" smtClean="0"/>
              <a:t> melhorar </a:t>
            </a:r>
            <a:r>
              <a:rPr lang="pt-BR" sz="2000" dirty="0"/>
              <a:t>a adesão das mulheres à realização de exame </a:t>
            </a:r>
            <a:r>
              <a:rPr lang="pt-BR" sz="2000" dirty="0" smtClean="0"/>
              <a:t>cito patológico </a:t>
            </a:r>
            <a:r>
              <a:rPr lang="pt-BR" sz="2000" dirty="0"/>
              <a:t>de colo de útero </a:t>
            </a:r>
            <a:r>
              <a:rPr lang="pt-BR" sz="2000" dirty="0" smtClean="0"/>
              <a:t>e mamografia.</a:t>
            </a:r>
          </a:p>
          <a:p>
            <a:pPr algn="just"/>
            <a:r>
              <a:rPr lang="pt-BR" sz="2000" b="1" dirty="0" smtClean="0"/>
              <a:t>Meta </a:t>
            </a:r>
            <a:r>
              <a:rPr lang="pt-BR" sz="2000" b="1" dirty="0"/>
              <a:t>4:</a:t>
            </a:r>
            <a:r>
              <a:rPr lang="pt-BR" sz="2000" dirty="0"/>
              <a:t> Identificar 100% das mulheres com exame citopatológico alterado sem acompanhamento pela unidade de </a:t>
            </a:r>
            <a:r>
              <a:rPr lang="pt-BR" sz="2000" dirty="0" smtClean="0"/>
              <a:t>saúde.</a:t>
            </a:r>
          </a:p>
          <a:p>
            <a:pPr algn="just"/>
            <a:r>
              <a:rPr lang="pt-BR" sz="2000" b="1" dirty="0" smtClean="0"/>
              <a:t>Indicador </a:t>
            </a:r>
            <a:r>
              <a:rPr lang="pt-BR" sz="2000" b="1" dirty="0"/>
              <a:t>4: </a:t>
            </a:r>
            <a:r>
              <a:rPr lang="pt-BR" sz="2000" dirty="0"/>
              <a:t>Proporção de mulheres que tiveram exame citopatológico de colo de útero alterado que não estão sendo acompanhadas pela Unidade de Saúde. </a:t>
            </a:r>
          </a:p>
        </p:txBody>
      </p:sp>
      <p:sp>
        <p:nvSpPr>
          <p:cNvPr id="7" name="Retângulo 6"/>
          <p:cNvSpPr/>
          <p:nvPr/>
        </p:nvSpPr>
        <p:spPr>
          <a:xfrm>
            <a:off x="918591" y="-27384"/>
            <a:ext cx="5381601" cy="52322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800" b="1" dirty="0">
                <a:latin typeface="Arial" pitchFamily="34" charset="0"/>
                <a:cs typeface="Arial" pitchFamily="34" charset="0"/>
              </a:rPr>
              <a:t>Objetivos, Metas e Resultados</a:t>
            </a:r>
            <a:endParaRPr lang="pt-BR" sz="2800" b="1" dirty="0"/>
          </a:p>
        </p:txBody>
      </p:sp>
    </p:spTree>
    <p:extLst>
      <p:ext uri="{BB962C8B-B14F-4D97-AF65-F5344CB8AC3E}">
        <p14:creationId xmlns:p14="http://schemas.microsoft.com/office/powerpoint/2010/main" val="1393284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type="title"/>
          </p:nvPr>
        </p:nvSpPr>
        <p:spPr>
          <a:xfrm>
            <a:off x="2987824" y="116632"/>
            <a:ext cx="3928480" cy="922114"/>
          </a:xfrm>
        </p:spPr>
        <p:txBody>
          <a:bodyPr/>
          <a:lstStyle/>
          <a:p>
            <a:r>
              <a:rPr lang="pt-BR" dirty="0" smtClean="0"/>
              <a:t>INTRODUÇÃO</a:t>
            </a:r>
            <a:endParaRPr lang="pt-BR" dirty="0"/>
          </a:p>
        </p:txBody>
      </p:sp>
      <p:sp>
        <p:nvSpPr>
          <p:cNvPr id="2" name="Retângulo 1"/>
          <p:cNvSpPr/>
          <p:nvPr/>
        </p:nvSpPr>
        <p:spPr>
          <a:xfrm>
            <a:off x="1187624" y="1166843"/>
            <a:ext cx="7704856" cy="4524315"/>
          </a:xfrm>
          <a:prstGeom prst="rect">
            <a:avLst/>
          </a:prstGeom>
        </p:spPr>
        <p:txBody>
          <a:bodyPr wrap="square">
            <a:spAutoFit/>
          </a:bodyPr>
          <a:lstStyle/>
          <a:p>
            <a:pPr algn="just"/>
            <a:r>
              <a:rPr lang="pt-BR" sz="2400" dirty="0"/>
              <a:t>O câncer do colo do útero é o segundo tipo de câncer mais comum entre as mulheres, e a prevenção dessa doença está baseado no rastreamento da população feminina por meio da detecção precoce de lesões pré-cancerosas. A cobertura da população feminina em relação à prevenção é um elemento primordial no controle deste tipo de câncer. No Brasil, o câncer de mama é o câncer que mais causa mortes entre as mulheres. Nos próximos anos, mais mulheres brasileiras saberão que têm câncer de mama. Mas a detecção precoce está ao alcance de todas e pode salvá-las. Até 90% dos casos podem ser curados se o nódulo for descoberto antes de atingir dois centímetros (BRASIL, 2013). </a:t>
            </a:r>
          </a:p>
        </p:txBody>
      </p:sp>
    </p:spTree>
    <p:extLst>
      <p:ext uri="{BB962C8B-B14F-4D97-AF65-F5344CB8AC3E}">
        <p14:creationId xmlns:p14="http://schemas.microsoft.com/office/powerpoint/2010/main" val="1566217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187624" y="2132856"/>
            <a:ext cx="7765134"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ixaDeTexto 3"/>
          <p:cNvSpPr txBox="1"/>
          <p:nvPr/>
        </p:nvSpPr>
        <p:spPr>
          <a:xfrm>
            <a:off x="1187625" y="5657518"/>
            <a:ext cx="7956376" cy="830997"/>
          </a:xfrm>
          <a:prstGeom prst="rect">
            <a:avLst/>
          </a:prstGeom>
          <a:noFill/>
        </p:spPr>
        <p:txBody>
          <a:bodyPr wrap="square" rtlCol="0">
            <a:spAutoFit/>
          </a:bodyPr>
          <a:lstStyle/>
          <a:p>
            <a:pPr algn="just"/>
            <a:r>
              <a:rPr lang="pt-BR" sz="1600" dirty="0"/>
              <a:t>Figura 8: Gráfico da proporção de mulheres com mamografia alterada que não retornaram para conhecer resultado </a:t>
            </a:r>
            <a:endParaRPr lang="pt-BR" sz="1600" dirty="0" smtClean="0"/>
          </a:p>
          <a:p>
            <a:pPr algn="ctr"/>
            <a:r>
              <a:rPr lang="pt-BR" sz="1600" dirty="0" smtClean="0"/>
              <a:t>Fonte</a:t>
            </a:r>
            <a:r>
              <a:rPr lang="pt-BR" sz="1600" dirty="0"/>
              <a:t>: Planilha de Coleta de Dados Final</a:t>
            </a:r>
          </a:p>
        </p:txBody>
      </p:sp>
      <p:sp>
        <p:nvSpPr>
          <p:cNvPr id="2" name="Retângulo 1"/>
          <p:cNvSpPr/>
          <p:nvPr/>
        </p:nvSpPr>
        <p:spPr>
          <a:xfrm>
            <a:off x="1043608" y="635204"/>
            <a:ext cx="7992888" cy="1323439"/>
          </a:xfrm>
          <a:prstGeom prst="rect">
            <a:avLst/>
          </a:prstGeom>
        </p:spPr>
        <p:txBody>
          <a:bodyPr wrap="square">
            <a:spAutoFit/>
          </a:bodyPr>
          <a:lstStyle/>
          <a:p>
            <a:pPr algn="just"/>
            <a:r>
              <a:rPr lang="pt-BR" sz="2000" b="1" dirty="0"/>
              <a:t>Meta 5:</a:t>
            </a:r>
            <a:r>
              <a:rPr lang="pt-BR" sz="2000" dirty="0"/>
              <a:t> Identificar 100% das mulheres com mamografia alterada sem acompanhamento pela unidade de </a:t>
            </a:r>
            <a:r>
              <a:rPr lang="pt-BR" sz="2000" dirty="0" smtClean="0"/>
              <a:t>saúde.</a:t>
            </a:r>
          </a:p>
          <a:p>
            <a:pPr algn="just"/>
            <a:r>
              <a:rPr lang="pt-BR" sz="2000" b="1" dirty="0" smtClean="0"/>
              <a:t>Indicador </a:t>
            </a:r>
            <a:r>
              <a:rPr lang="pt-BR" sz="2000" b="1" dirty="0"/>
              <a:t>5:</a:t>
            </a:r>
            <a:r>
              <a:rPr lang="pt-BR" sz="2000" dirty="0"/>
              <a:t> Proporção de mulheres com mamografia alterada que não retornaram para conhecer resultado .</a:t>
            </a:r>
          </a:p>
        </p:txBody>
      </p:sp>
      <p:sp>
        <p:nvSpPr>
          <p:cNvPr id="6" name="Retângulo 5"/>
          <p:cNvSpPr/>
          <p:nvPr/>
        </p:nvSpPr>
        <p:spPr>
          <a:xfrm>
            <a:off x="918591" y="-27384"/>
            <a:ext cx="5381601" cy="52322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800" b="1" dirty="0">
                <a:latin typeface="Arial" pitchFamily="34" charset="0"/>
                <a:cs typeface="Arial" pitchFamily="34" charset="0"/>
              </a:rPr>
              <a:t>Objetivos, Metas e Resultados</a:t>
            </a:r>
            <a:endParaRPr lang="pt-BR" sz="2800" b="1" dirty="0"/>
          </a:p>
        </p:txBody>
      </p:sp>
    </p:spTree>
    <p:extLst>
      <p:ext uri="{BB962C8B-B14F-4D97-AF65-F5344CB8AC3E}">
        <p14:creationId xmlns:p14="http://schemas.microsoft.com/office/powerpoint/2010/main" val="3809570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2348880"/>
            <a:ext cx="7898129" cy="3117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1115616" y="5733256"/>
            <a:ext cx="7776864" cy="830997"/>
          </a:xfrm>
          <a:prstGeom prst="rect">
            <a:avLst/>
          </a:prstGeom>
          <a:noFill/>
        </p:spPr>
        <p:txBody>
          <a:bodyPr wrap="square" rtlCol="0">
            <a:spAutoFit/>
          </a:bodyPr>
          <a:lstStyle/>
          <a:p>
            <a:pPr algn="just"/>
            <a:r>
              <a:rPr lang="pt-BR" sz="1600" dirty="0"/>
              <a:t>Figura 9: Gráfico da proporção de mulheres que não retornaram para resultado de exame citopatológico e </a:t>
            </a:r>
            <a:r>
              <a:rPr lang="pt-BR" sz="1600" dirty="0" smtClean="0"/>
              <a:t> </a:t>
            </a:r>
            <a:r>
              <a:rPr lang="pt-BR" sz="1600" dirty="0"/>
              <a:t>foi feita busca </a:t>
            </a:r>
            <a:r>
              <a:rPr lang="pt-BR" sz="1600" dirty="0" smtClean="0"/>
              <a:t>ativa</a:t>
            </a:r>
          </a:p>
          <a:p>
            <a:pPr algn="ctr"/>
            <a:r>
              <a:rPr lang="pt-BR" sz="1600" dirty="0" smtClean="0"/>
              <a:t>Fonte</a:t>
            </a:r>
            <a:r>
              <a:rPr lang="pt-BR" sz="1600" dirty="0"/>
              <a:t>: Planilha de Coleta de Dados </a:t>
            </a:r>
            <a:r>
              <a:rPr lang="pt-BR" sz="1600" dirty="0" smtClean="0"/>
              <a:t>Final</a:t>
            </a:r>
            <a:endParaRPr lang="pt-BR" sz="1600" dirty="0"/>
          </a:p>
        </p:txBody>
      </p:sp>
      <p:sp>
        <p:nvSpPr>
          <p:cNvPr id="4" name="Retângulo 3"/>
          <p:cNvSpPr/>
          <p:nvPr/>
        </p:nvSpPr>
        <p:spPr>
          <a:xfrm>
            <a:off x="971600" y="553904"/>
            <a:ext cx="8064896" cy="1631216"/>
          </a:xfrm>
          <a:prstGeom prst="rect">
            <a:avLst/>
          </a:prstGeom>
        </p:spPr>
        <p:txBody>
          <a:bodyPr wrap="square">
            <a:spAutoFit/>
          </a:bodyPr>
          <a:lstStyle/>
          <a:p>
            <a:pPr algn="just"/>
            <a:r>
              <a:rPr lang="pt-BR" sz="2000" b="1" dirty="0"/>
              <a:t>Meta 6:</a:t>
            </a:r>
            <a:r>
              <a:rPr lang="pt-BR" sz="2000" dirty="0"/>
              <a:t> Realizar busca ativa em 100% de mulheres com exame citopatológico alterado sem acompanhamento pela unidade de </a:t>
            </a:r>
            <a:r>
              <a:rPr lang="pt-BR" sz="2000" dirty="0" smtClean="0"/>
              <a:t>saúde.</a:t>
            </a:r>
          </a:p>
          <a:p>
            <a:pPr algn="just"/>
            <a:r>
              <a:rPr lang="pt-BR" sz="2000" b="1" dirty="0" smtClean="0"/>
              <a:t>Indicador </a:t>
            </a:r>
            <a:r>
              <a:rPr lang="pt-BR" sz="2000" b="1" dirty="0"/>
              <a:t>6:</a:t>
            </a:r>
            <a:r>
              <a:rPr lang="pt-BR" sz="2000" dirty="0"/>
              <a:t> Proporção de mulheres que não retornaram para resultado de exame citopatológico e foi feita busca ativa</a:t>
            </a:r>
          </a:p>
        </p:txBody>
      </p:sp>
      <p:sp>
        <p:nvSpPr>
          <p:cNvPr id="7" name="Retângulo 6"/>
          <p:cNvSpPr/>
          <p:nvPr/>
        </p:nvSpPr>
        <p:spPr>
          <a:xfrm>
            <a:off x="918591" y="19929"/>
            <a:ext cx="5381601" cy="52322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800" b="1" dirty="0">
                <a:latin typeface="Arial" pitchFamily="34" charset="0"/>
                <a:cs typeface="Arial" pitchFamily="34" charset="0"/>
              </a:rPr>
              <a:t>Objetivos, Metas e Resultados</a:t>
            </a:r>
            <a:endParaRPr lang="pt-BR" sz="2800" b="1" dirty="0"/>
          </a:p>
        </p:txBody>
      </p:sp>
    </p:spTree>
    <p:extLst>
      <p:ext uri="{BB962C8B-B14F-4D97-AF65-F5344CB8AC3E}">
        <p14:creationId xmlns:p14="http://schemas.microsoft.com/office/powerpoint/2010/main" val="4263334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348880"/>
            <a:ext cx="7848872" cy="3512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1187624" y="5949281"/>
            <a:ext cx="7956376" cy="830997"/>
          </a:xfrm>
          <a:prstGeom prst="rect">
            <a:avLst/>
          </a:prstGeom>
          <a:noFill/>
        </p:spPr>
        <p:txBody>
          <a:bodyPr wrap="square" rtlCol="0">
            <a:spAutoFit/>
          </a:bodyPr>
          <a:lstStyle/>
          <a:p>
            <a:pPr algn="just"/>
            <a:r>
              <a:rPr lang="pt-BR" sz="1600" dirty="0"/>
              <a:t>Figura 10: Gráfico da proporção de mulheres que não retornaram para resultado de mamografia e foi feita busca </a:t>
            </a:r>
            <a:r>
              <a:rPr lang="pt-BR" sz="1600" dirty="0" smtClean="0"/>
              <a:t>ativa </a:t>
            </a:r>
          </a:p>
          <a:p>
            <a:pPr algn="ctr"/>
            <a:r>
              <a:rPr lang="pt-BR" sz="1600" dirty="0" smtClean="0"/>
              <a:t>Fonte</a:t>
            </a:r>
            <a:r>
              <a:rPr lang="pt-BR" sz="1600" dirty="0"/>
              <a:t>: Planilha de Coleta de Dados Final</a:t>
            </a:r>
          </a:p>
        </p:txBody>
      </p:sp>
      <p:sp>
        <p:nvSpPr>
          <p:cNvPr id="4" name="Retângulo 3"/>
          <p:cNvSpPr/>
          <p:nvPr/>
        </p:nvSpPr>
        <p:spPr>
          <a:xfrm>
            <a:off x="971600" y="697920"/>
            <a:ext cx="8064896" cy="1323439"/>
          </a:xfrm>
          <a:prstGeom prst="rect">
            <a:avLst/>
          </a:prstGeom>
        </p:spPr>
        <p:txBody>
          <a:bodyPr wrap="square">
            <a:spAutoFit/>
          </a:bodyPr>
          <a:lstStyle/>
          <a:p>
            <a:pPr algn="just"/>
            <a:r>
              <a:rPr lang="pt-BR" sz="2000" b="1" dirty="0"/>
              <a:t>Meta 7:</a:t>
            </a:r>
            <a:r>
              <a:rPr lang="pt-BR" sz="2000" dirty="0"/>
              <a:t> Realizar busca ativa em 100% de mulheres com mamografia alterada sem acompanhamento pela unidade de </a:t>
            </a:r>
            <a:r>
              <a:rPr lang="pt-BR" sz="2000" dirty="0" smtClean="0"/>
              <a:t>saúde.</a:t>
            </a:r>
          </a:p>
          <a:p>
            <a:pPr algn="just"/>
            <a:r>
              <a:rPr lang="pt-BR" sz="2000" b="1" dirty="0" smtClean="0"/>
              <a:t>Indicador </a:t>
            </a:r>
            <a:r>
              <a:rPr lang="pt-BR" sz="2000" b="1" dirty="0"/>
              <a:t>7:</a:t>
            </a:r>
            <a:r>
              <a:rPr lang="pt-BR" sz="2000" dirty="0"/>
              <a:t> Proporção de mulheres que não retornaram para resultado de mamografia e </a:t>
            </a:r>
            <a:r>
              <a:rPr lang="pt-BR" sz="2000" dirty="0" smtClean="0"/>
              <a:t>foi </a:t>
            </a:r>
            <a:r>
              <a:rPr lang="pt-BR" sz="2000" dirty="0"/>
              <a:t>feita busca ativa</a:t>
            </a:r>
          </a:p>
        </p:txBody>
      </p:sp>
      <p:sp>
        <p:nvSpPr>
          <p:cNvPr id="7" name="Retângulo 6"/>
          <p:cNvSpPr/>
          <p:nvPr/>
        </p:nvSpPr>
        <p:spPr>
          <a:xfrm>
            <a:off x="971600" y="19929"/>
            <a:ext cx="5381601" cy="52322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800" b="1" dirty="0">
                <a:latin typeface="Arial" pitchFamily="34" charset="0"/>
                <a:cs typeface="Arial" pitchFamily="34" charset="0"/>
              </a:rPr>
              <a:t>Objetivos, Metas e Resultados</a:t>
            </a:r>
            <a:endParaRPr lang="pt-BR" sz="2800" b="1" dirty="0"/>
          </a:p>
        </p:txBody>
      </p:sp>
    </p:spTree>
    <p:extLst>
      <p:ext uri="{BB962C8B-B14F-4D97-AF65-F5344CB8AC3E}">
        <p14:creationId xmlns:p14="http://schemas.microsoft.com/office/powerpoint/2010/main" val="1032085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420888"/>
            <a:ext cx="7848872"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ixaDeTexto 3"/>
          <p:cNvSpPr txBox="1"/>
          <p:nvPr/>
        </p:nvSpPr>
        <p:spPr>
          <a:xfrm>
            <a:off x="1187624" y="5715253"/>
            <a:ext cx="7956376" cy="830997"/>
          </a:xfrm>
          <a:prstGeom prst="rect">
            <a:avLst/>
          </a:prstGeom>
          <a:noFill/>
        </p:spPr>
        <p:txBody>
          <a:bodyPr wrap="square" rtlCol="0">
            <a:spAutoFit/>
          </a:bodyPr>
          <a:lstStyle/>
          <a:p>
            <a:pPr algn="just"/>
            <a:r>
              <a:rPr lang="pt-BR" sz="1600" dirty="0"/>
              <a:t>Figura 11: Gráfico da proporção de mulheres com registro adequado do exame citopatológico de colo de </a:t>
            </a:r>
            <a:r>
              <a:rPr lang="pt-BR" sz="1600" dirty="0" smtClean="0"/>
              <a:t>útero.</a:t>
            </a:r>
          </a:p>
          <a:p>
            <a:pPr algn="ctr"/>
            <a:r>
              <a:rPr lang="pt-BR" sz="1600" dirty="0" smtClean="0"/>
              <a:t>Fonte</a:t>
            </a:r>
            <a:r>
              <a:rPr lang="pt-BR" sz="1600" dirty="0"/>
              <a:t>: Planilha de Coleta de Dados Final</a:t>
            </a:r>
          </a:p>
        </p:txBody>
      </p:sp>
      <p:sp>
        <p:nvSpPr>
          <p:cNvPr id="2" name="Retângulo 1"/>
          <p:cNvSpPr/>
          <p:nvPr/>
        </p:nvSpPr>
        <p:spPr>
          <a:xfrm>
            <a:off x="971600" y="635784"/>
            <a:ext cx="8064896" cy="1631216"/>
          </a:xfrm>
          <a:prstGeom prst="rect">
            <a:avLst/>
          </a:prstGeom>
        </p:spPr>
        <p:txBody>
          <a:bodyPr wrap="square">
            <a:spAutoFit/>
          </a:bodyPr>
          <a:lstStyle/>
          <a:p>
            <a:pPr algn="just"/>
            <a:r>
              <a:rPr lang="pt-BR" sz="2000" b="1" dirty="0" smtClean="0"/>
              <a:t>Objetivo:</a:t>
            </a:r>
            <a:r>
              <a:rPr lang="pt-BR" sz="2000" dirty="0" smtClean="0"/>
              <a:t> </a:t>
            </a:r>
            <a:r>
              <a:rPr lang="pt-BR" sz="2000" dirty="0"/>
              <a:t>melhorar o registro das </a:t>
            </a:r>
            <a:r>
              <a:rPr lang="pt-BR" sz="2000" dirty="0" smtClean="0"/>
              <a:t>informações.</a:t>
            </a:r>
          </a:p>
          <a:p>
            <a:pPr algn="just"/>
            <a:r>
              <a:rPr lang="pt-BR" sz="2000" b="1" dirty="0" smtClean="0"/>
              <a:t>Meta </a:t>
            </a:r>
            <a:r>
              <a:rPr lang="pt-BR" sz="2000" b="1" dirty="0"/>
              <a:t>8: </a:t>
            </a:r>
            <a:r>
              <a:rPr lang="pt-BR" sz="2000" dirty="0"/>
              <a:t>Manter registro da coleta de exame citopatológico de colo de útero em registro específico em 100% das mulheres </a:t>
            </a:r>
            <a:r>
              <a:rPr lang="pt-BR" sz="2000" dirty="0" smtClean="0"/>
              <a:t>cadastradas.</a:t>
            </a:r>
          </a:p>
          <a:p>
            <a:pPr algn="just"/>
            <a:r>
              <a:rPr lang="pt-BR" sz="2000" b="1" dirty="0" smtClean="0"/>
              <a:t>Indicador </a:t>
            </a:r>
            <a:r>
              <a:rPr lang="pt-BR" sz="2000" b="1" dirty="0"/>
              <a:t>8:</a:t>
            </a:r>
            <a:r>
              <a:rPr lang="pt-BR" sz="2000" dirty="0"/>
              <a:t> Proporção de mulheres com registro adequado do exame citopatológico de colo de útero</a:t>
            </a:r>
            <a:r>
              <a:rPr lang="pt-BR" sz="2000" dirty="0" smtClean="0"/>
              <a:t>.</a:t>
            </a:r>
            <a:endParaRPr lang="pt-BR" sz="2000" dirty="0"/>
          </a:p>
        </p:txBody>
      </p:sp>
      <p:sp>
        <p:nvSpPr>
          <p:cNvPr id="6" name="Retângulo 5"/>
          <p:cNvSpPr/>
          <p:nvPr/>
        </p:nvSpPr>
        <p:spPr>
          <a:xfrm>
            <a:off x="971600" y="19929"/>
            <a:ext cx="5381601" cy="52322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800" b="1" dirty="0">
                <a:latin typeface="Arial" pitchFamily="34" charset="0"/>
                <a:cs typeface="Arial" pitchFamily="34" charset="0"/>
              </a:rPr>
              <a:t>Objetivos, Metas e Resultados</a:t>
            </a:r>
            <a:endParaRPr lang="pt-BR" sz="2800" b="1" dirty="0"/>
          </a:p>
        </p:txBody>
      </p:sp>
    </p:spTree>
    <p:extLst>
      <p:ext uri="{BB962C8B-B14F-4D97-AF65-F5344CB8AC3E}">
        <p14:creationId xmlns:p14="http://schemas.microsoft.com/office/powerpoint/2010/main" val="3505767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234647"/>
            <a:ext cx="7779599" cy="3614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ixaDeTexto 3"/>
          <p:cNvSpPr txBox="1"/>
          <p:nvPr/>
        </p:nvSpPr>
        <p:spPr>
          <a:xfrm>
            <a:off x="1187624" y="5930696"/>
            <a:ext cx="7884367" cy="584775"/>
          </a:xfrm>
          <a:prstGeom prst="rect">
            <a:avLst/>
          </a:prstGeom>
          <a:noFill/>
        </p:spPr>
        <p:txBody>
          <a:bodyPr wrap="square" rtlCol="0">
            <a:spAutoFit/>
          </a:bodyPr>
          <a:lstStyle/>
          <a:p>
            <a:pPr algn="just"/>
            <a:r>
              <a:rPr lang="pt-BR" sz="1600" dirty="0"/>
              <a:t>Figura 12: Gráfico da proporção de mulheres com registro adequado da </a:t>
            </a:r>
            <a:r>
              <a:rPr lang="pt-BR" sz="1600" dirty="0" smtClean="0"/>
              <a:t>mamografia.</a:t>
            </a:r>
          </a:p>
          <a:p>
            <a:pPr algn="ctr"/>
            <a:r>
              <a:rPr lang="pt-BR" sz="1600" dirty="0" smtClean="0"/>
              <a:t>Fonte</a:t>
            </a:r>
            <a:r>
              <a:rPr lang="pt-BR" sz="1600" dirty="0"/>
              <a:t>: Planilha de Coleta de Dados Final</a:t>
            </a:r>
          </a:p>
        </p:txBody>
      </p:sp>
      <p:sp>
        <p:nvSpPr>
          <p:cNvPr id="2" name="Retângulo 1"/>
          <p:cNvSpPr/>
          <p:nvPr/>
        </p:nvSpPr>
        <p:spPr>
          <a:xfrm>
            <a:off x="1004105" y="692696"/>
            <a:ext cx="8136904" cy="1323439"/>
          </a:xfrm>
          <a:prstGeom prst="rect">
            <a:avLst/>
          </a:prstGeom>
        </p:spPr>
        <p:txBody>
          <a:bodyPr wrap="square">
            <a:spAutoFit/>
          </a:bodyPr>
          <a:lstStyle/>
          <a:p>
            <a:pPr algn="just"/>
            <a:r>
              <a:rPr lang="pt-BR" sz="2000" b="1" dirty="0"/>
              <a:t>Meta 9:</a:t>
            </a:r>
            <a:r>
              <a:rPr lang="pt-BR" sz="2000" dirty="0"/>
              <a:t> Manter registro da realização da mamografia em registro específico em 100% das mulheres </a:t>
            </a:r>
            <a:r>
              <a:rPr lang="pt-BR" sz="2000" dirty="0" smtClean="0"/>
              <a:t>cadastradas</a:t>
            </a:r>
          </a:p>
          <a:p>
            <a:pPr algn="just"/>
            <a:r>
              <a:rPr lang="pt-BR" sz="2000" b="1" dirty="0" smtClean="0"/>
              <a:t>Indicador </a:t>
            </a:r>
            <a:r>
              <a:rPr lang="pt-BR" sz="2000" b="1" dirty="0"/>
              <a:t>9:</a:t>
            </a:r>
            <a:r>
              <a:rPr lang="pt-BR" sz="2000" dirty="0"/>
              <a:t> Proporção de mulheres com registro adequado da </a:t>
            </a:r>
            <a:r>
              <a:rPr lang="pt-BR" sz="2000" dirty="0" smtClean="0"/>
              <a:t>mamografia</a:t>
            </a:r>
            <a:endParaRPr lang="pt-BR" sz="2000" dirty="0"/>
          </a:p>
        </p:txBody>
      </p:sp>
      <p:sp>
        <p:nvSpPr>
          <p:cNvPr id="6" name="Retângulo 5"/>
          <p:cNvSpPr/>
          <p:nvPr/>
        </p:nvSpPr>
        <p:spPr>
          <a:xfrm>
            <a:off x="971600" y="25460"/>
            <a:ext cx="5381601" cy="52322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800" b="1" dirty="0">
                <a:latin typeface="Arial" pitchFamily="34" charset="0"/>
                <a:cs typeface="Arial" pitchFamily="34" charset="0"/>
              </a:rPr>
              <a:t>Objetivos, Metas e Resultados</a:t>
            </a:r>
            <a:endParaRPr lang="pt-BR" sz="2800" b="1" dirty="0"/>
          </a:p>
        </p:txBody>
      </p:sp>
    </p:spTree>
    <p:extLst>
      <p:ext uri="{BB962C8B-B14F-4D97-AF65-F5344CB8AC3E}">
        <p14:creationId xmlns:p14="http://schemas.microsoft.com/office/powerpoint/2010/main" val="2332901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115616" y="2992384"/>
            <a:ext cx="7889104" cy="2808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1115616" y="5805264"/>
            <a:ext cx="7963911" cy="830997"/>
          </a:xfrm>
          <a:prstGeom prst="rect">
            <a:avLst/>
          </a:prstGeom>
          <a:noFill/>
        </p:spPr>
        <p:txBody>
          <a:bodyPr wrap="square" rtlCol="0">
            <a:spAutoFit/>
          </a:bodyPr>
          <a:lstStyle/>
          <a:p>
            <a:pPr algn="just"/>
            <a:r>
              <a:rPr lang="pt-BR" sz="1600" dirty="0"/>
              <a:t>Figura 13: Gráfico da Proporção de mulheres entre 25 e 64 anos com pesquisa de sinais de alerta para câncer de colo de </a:t>
            </a:r>
            <a:r>
              <a:rPr lang="pt-BR" sz="1600" dirty="0" smtClean="0"/>
              <a:t>útero.</a:t>
            </a:r>
          </a:p>
          <a:p>
            <a:pPr algn="ctr"/>
            <a:r>
              <a:rPr lang="pt-BR" sz="1600" dirty="0" smtClean="0"/>
              <a:t>Fonte</a:t>
            </a:r>
            <a:r>
              <a:rPr lang="pt-BR" sz="1600" dirty="0"/>
              <a:t>: Planilha de Coleta de Dados Final</a:t>
            </a:r>
          </a:p>
        </p:txBody>
      </p:sp>
      <p:sp>
        <p:nvSpPr>
          <p:cNvPr id="2" name="Retângulo 1"/>
          <p:cNvSpPr/>
          <p:nvPr/>
        </p:nvSpPr>
        <p:spPr>
          <a:xfrm>
            <a:off x="1043608" y="606747"/>
            <a:ext cx="8100392" cy="2246769"/>
          </a:xfrm>
          <a:prstGeom prst="rect">
            <a:avLst/>
          </a:prstGeom>
        </p:spPr>
        <p:txBody>
          <a:bodyPr wrap="square">
            <a:spAutoFit/>
          </a:bodyPr>
          <a:lstStyle/>
          <a:p>
            <a:pPr algn="just"/>
            <a:r>
              <a:rPr lang="pt-BR" sz="2000" b="1" dirty="0" smtClean="0"/>
              <a:t>Objetivo:</a:t>
            </a:r>
            <a:r>
              <a:rPr lang="pt-BR" sz="2000" dirty="0" smtClean="0"/>
              <a:t> </a:t>
            </a:r>
            <a:r>
              <a:rPr lang="pt-BR" sz="2000" dirty="0"/>
              <a:t>mapear as mulheres de risco para câncer de colo de útero e de mama. </a:t>
            </a:r>
            <a:endParaRPr lang="pt-BR" sz="2000" dirty="0" smtClean="0"/>
          </a:p>
          <a:p>
            <a:pPr algn="just"/>
            <a:r>
              <a:rPr lang="pt-BR" sz="2000" b="1" dirty="0" smtClean="0"/>
              <a:t>Meta </a:t>
            </a:r>
            <a:r>
              <a:rPr lang="pt-BR" sz="2000" b="1" dirty="0"/>
              <a:t>10: </a:t>
            </a:r>
            <a:r>
              <a:rPr lang="pt-BR" sz="2000" dirty="0"/>
              <a:t>Pesquisar sinais de alerta para câncer de colo de útero em 100% das mulheres entre 25 e 64 anos (Dor e sangramento após relação sexual e/ou corrimento vaginal excessivo</a:t>
            </a:r>
            <a:r>
              <a:rPr lang="pt-BR" sz="2000" dirty="0" smtClean="0"/>
              <a:t>).</a:t>
            </a:r>
          </a:p>
          <a:p>
            <a:pPr algn="just"/>
            <a:r>
              <a:rPr lang="pt-BR" sz="2000" b="1" dirty="0" smtClean="0"/>
              <a:t>Indicador </a:t>
            </a:r>
            <a:r>
              <a:rPr lang="pt-BR" sz="2000" b="1" dirty="0"/>
              <a:t>10: </a:t>
            </a:r>
            <a:r>
              <a:rPr lang="pt-BR" sz="2000" dirty="0"/>
              <a:t>Proporção de mulheres entre 25 e 64 anos com pesquisa de sinais de alerta para câncer de colo de </a:t>
            </a:r>
            <a:r>
              <a:rPr lang="pt-BR" sz="2000" dirty="0" smtClean="0"/>
              <a:t>útero.</a:t>
            </a:r>
            <a:endParaRPr lang="pt-BR" sz="2000" dirty="0"/>
          </a:p>
        </p:txBody>
      </p:sp>
      <p:sp>
        <p:nvSpPr>
          <p:cNvPr id="7" name="Retângulo 6"/>
          <p:cNvSpPr/>
          <p:nvPr/>
        </p:nvSpPr>
        <p:spPr>
          <a:xfrm>
            <a:off x="971600" y="19929"/>
            <a:ext cx="5381601" cy="52322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800" b="1" dirty="0">
                <a:latin typeface="Arial" pitchFamily="34" charset="0"/>
                <a:cs typeface="Arial" pitchFamily="34" charset="0"/>
              </a:rPr>
              <a:t>Objetivos, Metas e Resultados</a:t>
            </a:r>
            <a:endParaRPr lang="pt-BR" sz="2800" b="1" dirty="0"/>
          </a:p>
        </p:txBody>
      </p:sp>
    </p:spTree>
    <p:extLst>
      <p:ext uri="{BB962C8B-B14F-4D97-AF65-F5344CB8AC3E}">
        <p14:creationId xmlns:p14="http://schemas.microsoft.com/office/powerpoint/2010/main" val="4049875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115616" y="2276872"/>
            <a:ext cx="7704856"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ixaDeTexto 3"/>
          <p:cNvSpPr txBox="1"/>
          <p:nvPr/>
        </p:nvSpPr>
        <p:spPr>
          <a:xfrm>
            <a:off x="1115616" y="5733256"/>
            <a:ext cx="7992888" cy="830997"/>
          </a:xfrm>
          <a:prstGeom prst="rect">
            <a:avLst/>
          </a:prstGeom>
          <a:noFill/>
        </p:spPr>
        <p:txBody>
          <a:bodyPr wrap="square" rtlCol="0">
            <a:spAutoFit/>
          </a:bodyPr>
          <a:lstStyle/>
          <a:p>
            <a:pPr algn="just"/>
            <a:r>
              <a:rPr lang="pt-BR" sz="1600" dirty="0"/>
              <a:t>Figura 14: Gráfico da Proporção de mulheres entre 50 e 69 anos com avaliação de risco para câncer de </a:t>
            </a:r>
            <a:r>
              <a:rPr lang="pt-BR" sz="1600" dirty="0" smtClean="0"/>
              <a:t>mama.</a:t>
            </a:r>
            <a:endParaRPr lang="pt-BR" sz="1600" dirty="0"/>
          </a:p>
          <a:p>
            <a:pPr algn="ctr"/>
            <a:r>
              <a:rPr lang="pt-BR" sz="1600" dirty="0" smtClean="0"/>
              <a:t>Fonte</a:t>
            </a:r>
            <a:r>
              <a:rPr lang="pt-BR" sz="1600" dirty="0"/>
              <a:t>: Planilha de Coleta de Dados Final</a:t>
            </a:r>
          </a:p>
        </p:txBody>
      </p:sp>
      <p:sp>
        <p:nvSpPr>
          <p:cNvPr id="6" name="Retângulo 5"/>
          <p:cNvSpPr/>
          <p:nvPr/>
        </p:nvSpPr>
        <p:spPr>
          <a:xfrm>
            <a:off x="1079104" y="779220"/>
            <a:ext cx="8064896" cy="1323439"/>
          </a:xfrm>
          <a:prstGeom prst="rect">
            <a:avLst/>
          </a:prstGeom>
        </p:spPr>
        <p:txBody>
          <a:bodyPr wrap="square">
            <a:spAutoFit/>
          </a:bodyPr>
          <a:lstStyle/>
          <a:p>
            <a:pPr algn="just"/>
            <a:r>
              <a:rPr lang="pt-BR" sz="2000" b="1" dirty="0"/>
              <a:t>Meta 11: </a:t>
            </a:r>
            <a:r>
              <a:rPr lang="pt-BR" sz="2000" dirty="0"/>
              <a:t>Realizar avaliação de risco para câncer de mama em 100% das mulheres entre 50 e 69 </a:t>
            </a:r>
            <a:r>
              <a:rPr lang="pt-BR" sz="2000" dirty="0" smtClean="0"/>
              <a:t>anos.</a:t>
            </a:r>
          </a:p>
          <a:p>
            <a:pPr algn="just"/>
            <a:r>
              <a:rPr lang="pt-BR" sz="2000" b="1" dirty="0" smtClean="0"/>
              <a:t>Indicador </a:t>
            </a:r>
            <a:r>
              <a:rPr lang="pt-BR" sz="2000" b="1" dirty="0"/>
              <a:t>11: </a:t>
            </a:r>
            <a:r>
              <a:rPr lang="pt-BR" sz="2000" dirty="0"/>
              <a:t>Proporção de mulheres entre 50 e 69 anos com avaliação de risco para câncer de </a:t>
            </a:r>
            <a:r>
              <a:rPr lang="pt-BR" sz="2000" dirty="0" smtClean="0"/>
              <a:t>mama</a:t>
            </a:r>
            <a:endParaRPr lang="pt-BR" sz="2000" dirty="0"/>
          </a:p>
        </p:txBody>
      </p:sp>
      <p:sp>
        <p:nvSpPr>
          <p:cNvPr id="7" name="Retângulo 6"/>
          <p:cNvSpPr/>
          <p:nvPr/>
        </p:nvSpPr>
        <p:spPr>
          <a:xfrm>
            <a:off x="971600" y="97468"/>
            <a:ext cx="5381601" cy="52322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800" b="1" dirty="0">
                <a:latin typeface="Arial" pitchFamily="34" charset="0"/>
                <a:cs typeface="Arial" pitchFamily="34" charset="0"/>
              </a:rPr>
              <a:t>Objetivos, Metas e Resultados</a:t>
            </a:r>
            <a:endParaRPr lang="pt-BR" sz="2800" b="1" dirty="0"/>
          </a:p>
        </p:txBody>
      </p:sp>
    </p:spTree>
    <p:extLst>
      <p:ext uri="{BB962C8B-B14F-4D97-AF65-F5344CB8AC3E}">
        <p14:creationId xmlns:p14="http://schemas.microsoft.com/office/powerpoint/2010/main" val="3842940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971600" y="462151"/>
            <a:ext cx="8100392" cy="2554545"/>
          </a:xfrm>
          <a:prstGeom prst="rect">
            <a:avLst/>
          </a:prstGeom>
        </p:spPr>
        <p:txBody>
          <a:bodyPr wrap="square">
            <a:spAutoFit/>
          </a:bodyPr>
          <a:lstStyle/>
          <a:p>
            <a:pPr algn="just"/>
            <a:r>
              <a:rPr lang="pt-BR" sz="2000" b="1" dirty="0" smtClean="0"/>
              <a:t>Objetivo: </a:t>
            </a:r>
            <a:r>
              <a:rPr lang="pt-BR" sz="2000" dirty="0"/>
              <a:t>Promover a saúde das mulheres que realizam detecção precoce de câncer de colo de útero e de mama na unidade de </a:t>
            </a:r>
            <a:r>
              <a:rPr lang="pt-BR" sz="2000" dirty="0" smtClean="0"/>
              <a:t>saúde.</a:t>
            </a:r>
          </a:p>
          <a:p>
            <a:pPr algn="just"/>
            <a:r>
              <a:rPr lang="pt-BR" sz="2000" b="1" dirty="0" smtClean="0"/>
              <a:t>Meta </a:t>
            </a:r>
            <a:r>
              <a:rPr lang="pt-BR" sz="2000" b="1" dirty="0"/>
              <a:t>12: </a:t>
            </a:r>
            <a:r>
              <a:rPr lang="pt-BR" sz="2000" dirty="0"/>
              <a:t>Orientar 100% das mulheres cadastradas sobre doenças sexualmente transmissíveis (DST) e fatores de risco para câncer de colo de </a:t>
            </a:r>
            <a:r>
              <a:rPr lang="pt-BR" sz="2000" dirty="0" smtClean="0"/>
              <a:t>útero.</a:t>
            </a:r>
          </a:p>
          <a:p>
            <a:pPr algn="just"/>
            <a:r>
              <a:rPr lang="pt-BR" sz="2000" b="1" dirty="0" smtClean="0"/>
              <a:t>Indicador </a:t>
            </a:r>
            <a:r>
              <a:rPr lang="pt-BR" sz="2000" b="1" dirty="0"/>
              <a:t>12: </a:t>
            </a:r>
            <a:r>
              <a:rPr lang="pt-BR" sz="2000" dirty="0"/>
              <a:t>Proporção de mulheres entre 25 e 64 anos que receberam orientação sobre DSTs e fatores de risco para câncer de colo de </a:t>
            </a:r>
            <a:r>
              <a:rPr lang="pt-BR" sz="2000" dirty="0" smtClean="0"/>
              <a:t>útero</a:t>
            </a:r>
            <a:endParaRPr lang="pt-BR" sz="2000" dirty="0"/>
          </a:p>
        </p:txBody>
      </p:sp>
      <p:sp>
        <p:nvSpPr>
          <p:cNvPr id="7" name="Retângulo 6"/>
          <p:cNvSpPr/>
          <p:nvPr/>
        </p:nvSpPr>
        <p:spPr>
          <a:xfrm>
            <a:off x="1187624" y="5877272"/>
            <a:ext cx="7942671" cy="584775"/>
          </a:xfrm>
          <a:prstGeom prst="rect">
            <a:avLst/>
          </a:prstGeom>
        </p:spPr>
        <p:txBody>
          <a:bodyPr wrap="square">
            <a:spAutoFit/>
          </a:bodyPr>
          <a:lstStyle/>
          <a:p>
            <a:pPr algn="just"/>
            <a:r>
              <a:rPr lang="pt-BR" sz="1600" dirty="0"/>
              <a:t>Figura 15: </a:t>
            </a:r>
            <a:r>
              <a:rPr lang="pt-BR" sz="1600" dirty="0" smtClean="0"/>
              <a:t>Gráfico. Proporção </a:t>
            </a:r>
            <a:r>
              <a:rPr lang="pt-BR" sz="1600" dirty="0"/>
              <a:t>de mulheres entre 25 e 64 anos que receberam orientação sobre DSTs e fatores de risco para câncer de colo de </a:t>
            </a:r>
            <a:r>
              <a:rPr lang="pt-BR" sz="1600" dirty="0" smtClean="0"/>
              <a:t>útero.</a:t>
            </a:r>
            <a:endParaRPr lang="pt-BR" sz="16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924944"/>
            <a:ext cx="7704856" cy="2832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tângulo 5"/>
          <p:cNvSpPr/>
          <p:nvPr/>
        </p:nvSpPr>
        <p:spPr>
          <a:xfrm>
            <a:off x="971600" y="-27384"/>
            <a:ext cx="4629794" cy="461665"/>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400" b="1" dirty="0">
                <a:latin typeface="Arial" pitchFamily="34" charset="0"/>
                <a:cs typeface="Arial" pitchFamily="34" charset="0"/>
              </a:rPr>
              <a:t>Objetivos, Metas e Resultados</a:t>
            </a:r>
            <a:endParaRPr lang="pt-BR" sz="2400" b="1" dirty="0"/>
          </a:p>
        </p:txBody>
      </p:sp>
    </p:spTree>
    <p:extLst>
      <p:ext uri="{BB962C8B-B14F-4D97-AF65-F5344CB8AC3E}">
        <p14:creationId xmlns:p14="http://schemas.microsoft.com/office/powerpoint/2010/main" val="3094783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23928" y="188640"/>
            <a:ext cx="1843774" cy="584775"/>
          </a:xfrm>
          <a:prstGeom prst="rect">
            <a:avLst/>
          </a:prstGeom>
        </p:spPr>
        <p:txBody>
          <a:bodyPr wrap="none">
            <a:spAutoFit/>
          </a:bodyPr>
          <a:lstStyle/>
          <a:p>
            <a:r>
              <a:rPr lang="pt-BR" sz="3200" dirty="0"/>
              <a:t>Discussão</a:t>
            </a:r>
          </a:p>
        </p:txBody>
      </p:sp>
      <p:sp>
        <p:nvSpPr>
          <p:cNvPr id="3" name="Retângulo 2"/>
          <p:cNvSpPr/>
          <p:nvPr/>
        </p:nvSpPr>
        <p:spPr>
          <a:xfrm>
            <a:off x="1043608" y="980728"/>
            <a:ext cx="7992888" cy="3785652"/>
          </a:xfrm>
          <a:prstGeom prst="rect">
            <a:avLst/>
          </a:prstGeom>
        </p:spPr>
        <p:txBody>
          <a:bodyPr wrap="square">
            <a:spAutoFit/>
          </a:bodyPr>
          <a:lstStyle/>
          <a:p>
            <a:pPr algn="just"/>
            <a:r>
              <a:rPr lang="pt-BR" sz="2400" dirty="0"/>
              <a:t>A intervenção, em minha Unidade Básica de Saúde, propiciou a ampliação da </a:t>
            </a:r>
            <a:r>
              <a:rPr lang="pt-BR" sz="2400" dirty="0" smtClean="0"/>
              <a:t>cobertura </a:t>
            </a:r>
            <a:r>
              <a:rPr lang="pt-BR" sz="2400" dirty="0"/>
              <a:t>da atenção as mulheres na faixa etária de 25 a 69 anos residentes no território de abrangência da equipe 5. O que permitiu a melhoria dos registros e aumento na qualiﬁcação da atenção com destaque para o aumento na realização dos exames de prevenção por parte da enfermeira da equipe. Assim como a evolução e seguimento dos exames, como o acompanhamento àquelas que precisarem, além de que favoreceu para a classiﬁcação de risco das mulheres de cada micro área.</a:t>
            </a:r>
          </a:p>
        </p:txBody>
      </p:sp>
    </p:spTree>
    <p:extLst>
      <p:ext uri="{BB962C8B-B14F-4D97-AF65-F5344CB8AC3E}">
        <p14:creationId xmlns:p14="http://schemas.microsoft.com/office/powerpoint/2010/main" val="3976458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87624" y="116632"/>
            <a:ext cx="7613816" cy="584775"/>
          </a:xfrm>
          <a:prstGeom prst="rect">
            <a:avLst/>
          </a:prstGeom>
        </p:spPr>
        <p:txBody>
          <a:bodyPr wrap="none">
            <a:spAutoFit/>
          </a:bodyPr>
          <a:lstStyle/>
          <a:p>
            <a:r>
              <a:rPr lang="pt-BR" sz="3200" b="1" dirty="0"/>
              <a:t>Relatório da intervenção para gestores</a:t>
            </a:r>
          </a:p>
        </p:txBody>
      </p:sp>
      <p:sp>
        <p:nvSpPr>
          <p:cNvPr id="3" name="Retângulo 2"/>
          <p:cNvSpPr/>
          <p:nvPr/>
        </p:nvSpPr>
        <p:spPr>
          <a:xfrm>
            <a:off x="1043608" y="1340768"/>
            <a:ext cx="7920880" cy="4401205"/>
          </a:xfrm>
          <a:prstGeom prst="rect">
            <a:avLst/>
          </a:prstGeom>
        </p:spPr>
        <p:txBody>
          <a:bodyPr wrap="square">
            <a:spAutoFit/>
          </a:bodyPr>
          <a:lstStyle/>
          <a:p>
            <a:pPr algn="just"/>
            <a:r>
              <a:rPr lang="pt-BR" sz="2000" dirty="0" smtClean="0"/>
              <a:t>Inicialmente </a:t>
            </a:r>
            <a:r>
              <a:rPr lang="pt-BR" sz="2000" dirty="0"/>
              <a:t>queria agradecer o apoio e a estrutura oferecida para a realização da intervenção que se dedicou a aprimorar a atenção à saúde da mulher de 25 a 69 anos que totaliza 615 mulheres, ou seja, 24,1% da população da área de abrangência. Primeiro, queria enfatizar que foi de suma importância o apoio da gestão na capacitação realizada no inicio da intervenção, fechando a UBS e fornecendo materiais </a:t>
            </a:r>
            <a:r>
              <a:rPr lang="pt-BR" sz="2000" dirty="0" smtClean="0"/>
              <a:t>audiovisuais. Quero </a:t>
            </a:r>
            <a:r>
              <a:rPr lang="pt-BR" sz="2000" dirty="0"/>
              <a:t>ressaltar a importância da continuação do apoio dos gestores envolvidos nesta intervenção, já que é de conhecimento de todos que conseguirmos agir preventivamente conseguiremos resultados expressivos num futuro breve, trazendo benefícios para a população, além de reduzir os recursos investidos em tratamentos curativos que são muito mais caros que os tratamentos preventivos.</a:t>
            </a:r>
          </a:p>
          <a:p>
            <a:pPr algn="just"/>
            <a:endParaRPr lang="pt-BR" sz="2000" dirty="0"/>
          </a:p>
        </p:txBody>
      </p:sp>
    </p:spTree>
    <p:extLst>
      <p:ext uri="{BB962C8B-B14F-4D97-AF65-F5344CB8AC3E}">
        <p14:creationId xmlns:p14="http://schemas.microsoft.com/office/powerpoint/2010/main" val="427684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type="title"/>
          </p:nvPr>
        </p:nvSpPr>
        <p:spPr>
          <a:xfrm>
            <a:off x="3203848" y="116632"/>
            <a:ext cx="3928480" cy="1143000"/>
          </a:xfrm>
        </p:spPr>
        <p:txBody>
          <a:bodyPr/>
          <a:lstStyle/>
          <a:p>
            <a:r>
              <a:rPr lang="pt-BR" dirty="0" smtClean="0"/>
              <a:t>INTRODUÇÃO</a:t>
            </a:r>
            <a:endParaRPr lang="pt-B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1700808"/>
            <a:ext cx="3923927"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aixaDeTexto 2"/>
          <p:cNvSpPr txBox="1"/>
          <p:nvPr/>
        </p:nvSpPr>
        <p:spPr>
          <a:xfrm>
            <a:off x="1115616" y="1268760"/>
            <a:ext cx="4104456" cy="4154984"/>
          </a:xfrm>
          <a:prstGeom prst="rect">
            <a:avLst/>
          </a:prstGeom>
          <a:noFill/>
        </p:spPr>
        <p:txBody>
          <a:bodyPr wrap="square" rtlCol="0">
            <a:spAutoFit/>
          </a:bodyPr>
          <a:lstStyle/>
          <a:p>
            <a:r>
              <a:rPr lang="pt-BR" sz="2400" dirty="0"/>
              <a:t>Ipiranga está localizada na região centro-sul do estado do Piauí, a 256 km de Teresina, com área total de </a:t>
            </a:r>
            <a:r>
              <a:rPr lang="pt-BR" sz="2400" dirty="0" smtClean="0"/>
              <a:t>527,7. </a:t>
            </a:r>
            <a:r>
              <a:rPr lang="pt-BR" sz="2400" dirty="0"/>
              <a:t>m</a:t>
            </a:r>
            <a:endParaRPr lang="pt-BR" sz="2400" dirty="0" smtClean="0"/>
          </a:p>
          <a:p>
            <a:r>
              <a:rPr lang="pt-BR" sz="2400" dirty="0" smtClean="0"/>
              <a:t>Norte</a:t>
            </a:r>
            <a:r>
              <a:rPr lang="pt-BR" sz="2400" dirty="0"/>
              <a:t>, Inhuma</a:t>
            </a:r>
            <a:r>
              <a:rPr lang="pt-BR" sz="2400" dirty="0" smtClean="0"/>
              <a:t>;.</a:t>
            </a:r>
          </a:p>
          <a:p>
            <a:r>
              <a:rPr lang="pt-BR" sz="2400" dirty="0" smtClean="0"/>
              <a:t>Sul: Dom </a:t>
            </a:r>
            <a:r>
              <a:rPr lang="pt-BR" sz="2400" dirty="0"/>
              <a:t>Expedito Lopes e São João da </a:t>
            </a:r>
            <a:r>
              <a:rPr lang="pt-BR" sz="2400" dirty="0" smtClean="0"/>
              <a:t>Varjota.</a:t>
            </a:r>
          </a:p>
          <a:p>
            <a:r>
              <a:rPr lang="pt-BR" sz="2400" dirty="0" smtClean="0"/>
              <a:t>Leste</a:t>
            </a:r>
            <a:r>
              <a:rPr lang="pt-BR" sz="2400" dirty="0"/>
              <a:t>, São José do Piauí e Santana do Piauí</a:t>
            </a:r>
            <a:r>
              <a:rPr lang="pt-BR" sz="2400" dirty="0" smtClean="0"/>
              <a:t>;.</a:t>
            </a:r>
          </a:p>
          <a:p>
            <a:r>
              <a:rPr lang="pt-BR" sz="2400" dirty="0" smtClean="0"/>
              <a:t> Oeste  :Oeiras</a:t>
            </a:r>
            <a:r>
              <a:rPr lang="pt-BR" sz="2400" dirty="0"/>
              <a:t>.</a:t>
            </a:r>
          </a:p>
        </p:txBody>
      </p:sp>
      <p:sp>
        <p:nvSpPr>
          <p:cNvPr id="4" name="Retângulo 3"/>
          <p:cNvSpPr/>
          <p:nvPr/>
        </p:nvSpPr>
        <p:spPr>
          <a:xfrm>
            <a:off x="5220072" y="6165304"/>
            <a:ext cx="3816424" cy="2092300"/>
          </a:xfrm>
          <a:prstGeom prst="rect">
            <a:avLst/>
          </a:prstGeom>
        </p:spPr>
        <p:txBody>
          <a:bodyPr wrap="square">
            <a:spAutoFit/>
          </a:bodyPr>
          <a:lstStyle/>
          <a:p>
            <a:endParaRPr lang="pt-BR" dirty="0"/>
          </a:p>
          <a:p>
            <a:endParaRPr lang="pt-BR" dirty="0"/>
          </a:p>
          <a:p>
            <a:endParaRPr lang="pt-BR" dirty="0" smtClean="0"/>
          </a:p>
          <a:p>
            <a:endParaRPr lang="pt-BR" dirty="0"/>
          </a:p>
          <a:p>
            <a:endParaRPr lang="pt-BR" dirty="0" smtClean="0"/>
          </a:p>
          <a:p>
            <a:endParaRPr lang="pt-BR" dirty="0"/>
          </a:p>
          <a:p>
            <a:r>
              <a:rPr lang="pt-BR" dirty="0" smtClean="0"/>
              <a:t>Localização </a:t>
            </a:r>
            <a:r>
              <a:rPr lang="pt-BR" dirty="0"/>
              <a:t>de Ipiranga</a:t>
            </a:r>
          </a:p>
        </p:txBody>
      </p:sp>
      <p:sp>
        <p:nvSpPr>
          <p:cNvPr id="6" name="CaixaDeTexto 5"/>
          <p:cNvSpPr txBox="1"/>
          <p:nvPr/>
        </p:nvSpPr>
        <p:spPr>
          <a:xfrm>
            <a:off x="5796136" y="6381328"/>
            <a:ext cx="3240360" cy="369332"/>
          </a:xfrm>
          <a:prstGeom prst="rect">
            <a:avLst/>
          </a:prstGeom>
          <a:noFill/>
        </p:spPr>
        <p:txBody>
          <a:bodyPr wrap="square" rtlCol="0">
            <a:spAutoFit/>
          </a:bodyPr>
          <a:lstStyle/>
          <a:p>
            <a:r>
              <a:rPr lang="pt-BR" dirty="0" smtClean="0"/>
              <a:t>Localização de Ipiranga</a:t>
            </a:r>
            <a:endParaRPr lang="pt-BR" dirty="0"/>
          </a:p>
        </p:txBody>
      </p:sp>
    </p:spTree>
    <p:extLst>
      <p:ext uri="{BB962C8B-B14F-4D97-AF65-F5344CB8AC3E}">
        <p14:creationId xmlns:p14="http://schemas.microsoft.com/office/powerpoint/2010/main" val="518675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15616" y="188640"/>
            <a:ext cx="7661072" cy="523220"/>
          </a:xfrm>
          <a:prstGeom prst="rect">
            <a:avLst/>
          </a:prstGeom>
        </p:spPr>
        <p:txBody>
          <a:bodyPr wrap="none">
            <a:spAutoFit/>
          </a:bodyPr>
          <a:lstStyle/>
          <a:p>
            <a:r>
              <a:rPr lang="pt-BR" sz="2800" b="1" dirty="0"/>
              <a:t>Relatório da Intervenção para a comunidade</a:t>
            </a:r>
          </a:p>
        </p:txBody>
      </p:sp>
      <p:sp>
        <p:nvSpPr>
          <p:cNvPr id="3" name="Retângulo 2"/>
          <p:cNvSpPr/>
          <p:nvPr/>
        </p:nvSpPr>
        <p:spPr>
          <a:xfrm>
            <a:off x="1081305" y="980728"/>
            <a:ext cx="7848872" cy="4708981"/>
          </a:xfrm>
          <a:prstGeom prst="rect">
            <a:avLst/>
          </a:prstGeom>
        </p:spPr>
        <p:txBody>
          <a:bodyPr wrap="square">
            <a:spAutoFit/>
          </a:bodyPr>
          <a:lstStyle/>
          <a:p>
            <a:pPr algn="just"/>
            <a:r>
              <a:rPr lang="pt-BR" sz="2000" dirty="0"/>
              <a:t>Primeiro queria informar que este trabalho se iniciou em março 2015 e foi até maio de 2015, quando realizei um estudo das condições da UBS e de como era o serviço prestado para a comunidade, tanto a quantidade como a qualidade. Assim, optei por realizar uma ação que atingisse as mulheres na faixa etária de 25-69 anos de idade, melhorando a qualidade da prevenção do câncer de colo de útero e de mama, já que percebi que estas atividades ficavam um pouco esquecidas, não tendo a importância que </a:t>
            </a:r>
            <a:r>
              <a:rPr lang="pt-BR" sz="2000" dirty="0" smtClean="0"/>
              <a:t>merece. Para </a:t>
            </a:r>
            <a:r>
              <a:rPr lang="pt-BR" sz="2000" dirty="0"/>
              <a:t>encerrar, quero destacar o apoio da comunidade para o sucesso de nosso trabalho para as mulheres, e que ele continuará ocorrendo na Unidade e que para isto a comunidade tem que apoiar as ações e compreender que as mulheres com maior risco terão uma atenção especial. E que todos os profissionais estão felizes e satisfeitos de terem trabalhado nestas </a:t>
            </a:r>
            <a:r>
              <a:rPr lang="pt-BR" sz="2000" dirty="0" smtClean="0"/>
              <a:t>atividades.</a:t>
            </a:r>
            <a:endParaRPr lang="pt-BR" sz="2000" dirty="0"/>
          </a:p>
        </p:txBody>
      </p:sp>
    </p:spTree>
    <p:extLst>
      <p:ext uri="{BB962C8B-B14F-4D97-AF65-F5344CB8AC3E}">
        <p14:creationId xmlns:p14="http://schemas.microsoft.com/office/powerpoint/2010/main" val="720340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43608" y="116632"/>
            <a:ext cx="8100392" cy="954107"/>
          </a:xfrm>
          <a:prstGeom prst="rect">
            <a:avLst/>
          </a:prstGeom>
        </p:spPr>
        <p:txBody>
          <a:bodyPr wrap="square">
            <a:spAutoFit/>
          </a:bodyPr>
          <a:lstStyle/>
          <a:p>
            <a:pPr algn="ctr"/>
            <a:r>
              <a:rPr lang="pt-BR" sz="2800" b="1" dirty="0"/>
              <a:t>Reflexão crítica sobre o processo pessoal de aprendizagem</a:t>
            </a:r>
          </a:p>
        </p:txBody>
      </p:sp>
      <p:sp>
        <p:nvSpPr>
          <p:cNvPr id="3" name="Retângulo 2"/>
          <p:cNvSpPr/>
          <p:nvPr/>
        </p:nvSpPr>
        <p:spPr>
          <a:xfrm>
            <a:off x="1043608" y="1412776"/>
            <a:ext cx="7992888" cy="4524315"/>
          </a:xfrm>
          <a:prstGeom prst="rect">
            <a:avLst/>
          </a:prstGeom>
        </p:spPr>
        <p:txBody>
          <a:bodyPr wrap="square">
            <a:spAutoFit/>
          </a:bodyPr>
          <a:lstStyle/>
          <a:p>
            <a:pPr algn="just"/>
            <a:r>
              <a:rPr lang="pt-BR" sz="2400" dirty="0"/>
              <a:t>Acho que todos os aspectos desenvolvidos no curso têm os conteúdos primordiais para atualizar nossos conhecimentos, sobretudo no que se refere ao contexto brasileiro com uma nova modalidade de Atenção Básica. A saúde no Brasil neste momento está passando por muitos desafios, os quais só podem ser superados com uma boa formação profissional frente as necessidade do SUS. O ambiente virtual via internet, é outra nova experiência para nós que estamos acostumados à maneira tradicional. Isto nos permitiu aumentar nosso conhecimento básico sobre computação, que realmente eram poucos, e permitiu avanço na utilização da tecnologia da informação</a:t>
            </a:r>
          </a:p>
        </p:txBody>
      </p:sp>
    </p:spTree>
    <p:extLst>
      <p:ext uri="{BB962C8B-B14F-4D97-AF65-F5344CB8AC3E}">
        <p14:creationId xmlns:p14="http://schemas.microsoft.com/office/powerpoint/2010/main" val="438368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43608" y="116632"/>
            <a:ext cx="8100392" cy="954107"/>
          </a:xfrm>
          <a:prstGeom prst="rect">
            <a:avLst/>
          </a:prstGeom>
        </p:spPr>
        <p:txBody>
          <a:bodyPr wrap="square">
            <a:spAutoFit/>
          </a:bodyPr>
          <a:lstStyle/>
          <a:p>
            <a:pPr algn="ctr"/>
            <a:r>
              <a:rPr lang="pt-BR" sz="2800" b="1" dirty="0"/>
              <a:t>Reflexão crítica sobre o processo pessoal de aprendizagem</a:t>
            </a:r>
          </a:p>
        </p:txBody>
      </p:sp>
      <p:sp>
        <p:nvSpPr>
          <p:cNvPr id="3" name="Retângulo 2"/>
          <p:cNvSpPr/>
          <p:nvPr/>
        </p:nvSpPr>
        <p:spPr>
          <a:xfrm>
            <a:off x="1045423" y="1556792"/>
            <a:ext cx="7920880" cy="3539430"/>
          </a:xfrm>
          <a:prstGeom prst="rect">
            <a:avLst/>
          </a:prstGeom>
        </p:spPr>
        <p:txBody>
          <a:bodyPr wrap="square">
            <a:spAutoFit/>
          </a:bodyPr>
          <a:lstStyle/>
          <a:p>
            <a:pPr algn="just"/>
            <a:r>
              <a:rPr lang="pt-BR" sz="2800" dirty="0"/>
              <a:t>Desta forma o curso é muito importante para a prática profissional porque estimula a participação e a autonomia dos médicos na solução de problemas concretos no contexto em que atuam o que proporciona visibilidade a suas atividades em Saúde da Família e certo protagonismo na geração de mudanças em sua equipe e/ou em sua Unidade Básica de Saúde (UBS).</a:t>
            </a:r>
          </a:p>
        </p:txBody>
      </p:sp>
    </p:spTree>
    <p:extLst>
      <p:ext uri="{BB962C8B-B14F-4D97-AF65-F5344CB8AC3E}">
        <p14:creationId xmlns:p14="http://schemas.microsoft.com/office/powerpoint/2010/main" val="746967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583668" y="116631"/>
            <a:ext cx="6840760" cy="954107"/>
          </a:xfrm>
          <a:prstGeom prst="rect">
            <a:avLst/>
          </a:prstGeom>
        </p:spPr>
        <p:txBody>
          <a:bodyPr wrap="square">
            <a:spAutoFit/>
          </a:bodyPr>
          <a:lstStyle/>
          <a:p>
            <a:pPr algn="ctr"/>
            <a:r>
              <a:rPr lang="pt-BR" sz="2800" b="1" dirty="0"/>
              <a:t>Reflexão crítica sobre o processo pessoal de aprendizagem</a:t>
            </a:r>
          </a:p>
        </p:txBody>
      </p:sp>
      <p:sp>
        <p:nvSpPr>
          <p:cNvPr id="3" name="Retângulo 2"/>
          <p:cNvSpPr/>
          <p:nvPr/>
        </p:nvSpPr>
        <p:spPr>
          <a:xfrm>
            <a:off x="1043608" y="1340768"/>
            <a:ext cx="7920880" cy="3539430"/>
          </a:xfrm>
          <a:prstGeom prst="rect">
            <a:avLst/>
          </a:prstGeom>
        </p:spPr>
        <p:txBody>
          <a:bodyPr wrap="square">
            <a:spAutoFit/>
          </a:bodyPr>
          <a:lstStyle/>
          <a:p>
            <a:pPr algn="just"/>
            <a:r>
              <a:rPr lang="pt-BR" sz="2800" dirty="0"/>
              <a:t>É importante reconhecer a ajuda do orientador, responsável pela mediação do processo de aprendizagem ao longo do curso, acompanhando o cumprimento de todas as atividades, inclusive a elaboração do Trabalho de Conclusão de Curso (TCC) e a participação nos diversos espaços em cada unidade, proporcionando opinião em relação a todas as situações.</a:t>
            </a:r>
          </a:p>
        </p:txBody>
      </p:sp>
    </p:spTree>
    <p:extLst>
      <p:ext uri="{BB962C8B-B14F-4D97-AF65-F5344CB8AC3E}">
        <p14:creationId xmlns:p14="http://schemas.microsoft.com/office/powerpoint/2010/main" val="840674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505441" y="2967335"/>
            <a:ext cx="4133118" cy="92333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pt-BR" sz="5400" b="1" dirty="0">
                <a:ln w="17780" cmpd="sng">
                  <a:solidFill>
                    <a:srgbClr val="FFFFFF"/>
                  </a:solidFill>
                  <a:prstDash val="solid"/>
                  <a:miter lim="800000"/>
                </a:ln>
                <a:solidFill>
                  <a:srgbClr val="FF0000"/>
                </a:solidFill>
                <a:effectLst>
                  <a:outerShdw blurRad="50800" algn="tl" rotWithShape="0">
                    <a:srgbClr val="000000"/>
                  </a:outerShdw>
                </a:effectLst>
              </a:rPr>
              <a:t>OBRIGADA</a:t>
            </a:r>
          </a:p>
        </p:txBody>
      </p:sp>
    </p:spTree>
    <p:extLst>
      <p:ext uri="{BB962C8B-B14F-4D97-AF65-F5344CB8AC3E}">
        <p14:creationId xmlns:p14="http://schemas.microsoft.com/office/powerpoint/2010/main" val="949832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          INTRODUÇÃO</a:t>
            </a:r>
            <a:endParaRPr lang="pt-BR" dirty="0"/>
          </a:p>
        </p:txBody>
      </p:sp>
      <p:sp>
        <p:nvSpPr>
          <p:cNvPr id="3" name="Espaço Reservado para Conteúdo 2"/>
          <p:cNvSpPr>
            <a:spLocks noGrp="1"/>
          </p:cNvSpPr>
          <p:nvPr>
            <p:ph idx="1"/>
          </p:nvPr>
        </p:nvSpPr>
        <p:spPr>
          <a:xfrm>
            <a:off x="1043608" y="1484784"/>
            <a:ext cx="7498080" cy="4800600"/>
          </a:xfrm>
        </p:spPr>
        <p:txBody>
          <a:bodyPr>
            <a:normAutofit/>
          </a:bodyPr>
          <a:lstStyle/>
          <a:p>
            <a:pPr algn="just"/>
            <a:endParaRPr lang="pt-BR" sz="2400" dirty="0" smtClean="0"/>
          </a:p>
          <a:p>
            <a:pPr algn="just"/>
            <a:r>
              <a:rPr lang="pt-BR" sz="2400" dirty="0" smtClean="0"/>
              <a:t>O </a:t>
            </a:r>
            <a:r>
              <a:rPr lang="pt-BR" sz="2400" dirty="0"/>
              <a:t>município de Ipiranga do Piauí segundo o </a:t>
            </a:r>
            <a:r>
              <a:rPr lang="pt-BR" sz="2400" dirty="0" smtClean="0"/>
              <a:t>IBGE (2010</a:t>
            </a:r>
            <a:r>
              <a:rPr lang="pt-BR" sz="2400" dirty="0"/>
              <a:t>), possui uma população de 9.326 pessoas, sendo que destas 4.600 são do sexo masculino, correspondendo a 49,32% da população e 4.726 são do sexo feminino, correspondendo a 50,68% da população.</a:t>
            </a:r>
          </a:p>
        </p:txBody>
      </p:sp>
    </p:spTree>
    <p:extLst>
      <p:ext uri="{BB962C8B-B14F-4D97-AF65-F5344CB8AC3E}">
        <p14:creationId xmlns:p14="http://schemas.microsoft.com/office/powerpoint/2010/main" val="126642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35608" y="1124744"/>
            <a:ext cx="7498080" cy="5123656"/>
          </a:xfrm>
        </p:spPr>
        <p:txBody>
          <a:bodyPr>
            <a:normAutofit/>
          </a:bodyPr>
          <a:lstStyle/>
          <a:p>
            <a:pPr lvl="3"/>
            <a:endParaRPr lang="pt-BR" dirty="0"/>
          </a:p>
        </p:txBody>
      </p:sp>
      <p:sp>
        <p:nvSpPr>
          <p:cNvPr id="4" name="Retângulo de cantos arredondados 3"/>
          <p:cNvSpPr/>
          <p:nvPr/>
        </p:nvSpPr>
        <p:spPr>
          <a:xfrm>
            <a:off x="2411760" y="1154623"/>
            <a:ext cx="5076355"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8800" dirty="0" smtClean="0">
                <a:solidFill>
                  <a:schemeClr val="accent2"/>
                </a:solidFill>
              </a:rPr>
              <a:t>5-ESF</a:t>
            </a:r>
            <a:endParaRPr lang="pt-BR" sz="8800" dirty="0">
              <a:solidFill>
                <a:schemeClr val="accent2"/>
              </a:solidFill>
            </a:endParaRPr>
          </a:p>
        </p:txBody>
      </p:sp>
      <p:sp>
        <p:nvSpPr>
          <p:cNvPr id="5" name="Seta para baixo 4"/>
          <p:cNvSpPr/>
          <p:nvPr/>
        </p:nvSpPr>
        <p:spPr>
          <a:xfrm>
            <a:off x="4535891" y="2344568"/>
            <a:ext cx="828092" cy="1252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Elipse 5"/>
          <p:cNvSpPr/>
          <p:nvPr/>
        </p:nvSpPr>
        <p:spPr>
          <a:xfrm>
            <a:off x="3729875" y="3560214"/>
            <a:ext cx="2683430" cy="11649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4 UBS</a:t>
            </a:r>
            <a:endParaRPr lang="pt-BR" sz="3600" dirty="0"/>
          </a:p>
        </p:txBody>
      </p:sp>
      <p:sp>
        <p:nvSpPr>
          <p:cNvPr id="8" name="Seta em curva para a direita 7"/>
          <p:cNvSpPr/>
          <p:nvPr/>
        </p:nvSpPr>
        <p:spPr>
          <a:xfrm>
            <a:off x="3088980" y="4142679"/>
            <a:ext cx="739214" cy="14617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9" name="Seta em curva para a esquerda 8"/>
          <p:cNvSpPr/>
          <p:nvPr/>
        </p:nvSpPr>
        <p:spPr>
          <a:xfrm>
            <a:off x="6228184" y="4142679"/>
            <a:ext cx="828591" cy="146178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10" name="Triângulo isósceles 9"/>
          <p:cNvSpPr/>
          <p:nvPr/>
        </p:nvSpPr>
        <p:spPr>
          <a:xfrm>
            <a:off x="3754849" y="4725144"/>
            <a:ext cx="2616090" cy="15121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solidFill>
                  <a:srgbClr val="FF0000"/>
                </a:solidFill>
              </a:rPr>
              <a:t>NASF</a:t>
            </a:r>
            <a:endParaRPr lang="pt-BR" sz="3600" dirty="0">
              <a:solidFill>
                <a:srgbClr val="FF0000"/>
              </a:solidFill>
            </a:endParaRPr>
          </a:p>
        </p:txBody>
      </p:sp>
      <p:sp>
        <p:nvSpPr>
          <p:cNvPr id="11" name="Título 10"/>
          <p:cNvSpPr>
            <a:spLocks noGrp="1"/>
          </p:cNvSpPr>
          <p:nvPr>
            <p:ph type="title"/>
          </p:nvPr>
        </p:nvSpPr>
        <p:spPr>
          <a:xfrm>
            <a:off x="1435608" y="274638"/>
            <a:ext cx="7498080" cy="562074"/>
          </a:xfrm>
        </p:spPr>
        <p:txBody>
          <a:bodyPr>
            <a:normAutofit fontScale="90000"/>
          </a:bodyPr>
          <a:lstStyle/>
          <a:p>
            <a:r>
              <a:rPr lang="pt-BR" dirty="0" smtClean="0"/>
              <a:t>             INTRODUÇÃO</a:t>
            </a:r>
            <a:endParaRPr lang="pt-BR" dirty="0"/>
          </a:p>
        </p:txBody>
      </p:sp>
    </p:spTree>
    <p:extLst>
      <p:ext uri="{BB962C8B-B14F-4D97-AF65-F5344CB8AC3E}">
        <p14:creationId xmlns:p14="http://schemas.microsoft.com/office/powerpoint/2010/main" val="107359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type="title"/>
          </p:nvPr>
        </p:nvSpPr>
        <p:spPr>
          <a:xfrm>
            <a:off x="1907704" y="200472"/>
            <a:ext cx="5400600" cy="1143000"/>
          </a:xfrm>
        </p:spPr>
        <p:txBody>
          <a:bodyPr>
            <a:normAutofit/>
          </a:bodyPr>
          <a:lstStyle/>
          <a:p>
            <a:r>
              <a:rPr lang="pt-BR" sz="4400" dirty="0"/>
              <a:t> </a:t>
            </a:r>
            <a:r>
              <a:rPr lang="pt-BR" sz="4400" dirty="0" smtClean="0"/>
              <a:t>     INTRODUÇÃO   </a:t>
            </a:r>
            <a:endParaRPr lang="pt-BR" sz="4400" dirty="0"/>
          </a:p>
        </p:txBody>
      </p:sp>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000" y="1340768"/>
            <a:ext cx="8128000" cy="5136232"/>
          </a:xfrm>
          <a:prstGeom prst="rect">
            <a:avLst/>
          </a:prstGeom>
        </p:spPr>
      </p:pic>
    </p:spTree>
    <p:extLst>
      <p:ext uri="{BB962C8B-B14F-4D97-AF65-F5344CB8AC3E}">
        <p14:creationId xmlns:p14="http://schemas.microsoft.com/office/powerpoint/2010/main" val="51867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       INTRODUÇÃO</a:t>
            </a:r>
            <a:endParaRPr lang="pt-BR" dirty="0"/>
          </a:p>
        </p:txBody>
      </p:sp>
      <p:sp>
        <p:nvSpPr>
          <p:cNvPr id="3" name="Espaço Reservado para Conteúdo 2"/>
          <p:cNvSpPr>
            <a:spLocks noGrp="1"/>
          </p:cNvSpPr>
          <p:nvPr>
            <p:ph idx="1"/>
          </p:nvPr>
        </p:nvSpPr>
        <p:spPr>
          <a:xfrm>
            <a:off x="827584" y="1484784"/>
            <a:ext cx="7674056" cy="4835624"/>
          </a:xfrm>
        </p:spPr>
        <p:txBody>
          <a:bodyPr>
            <a:noAutofit/>
          </a:bodyPr>
          <a:lstStyle/>
          <a:p>
            <a:pPr algn="just"/>
            <a:r>
              <a:rPr lang="pt-BR" sz="2400" dirty="0"/>
              <a:t>A Unidade Básica de Saúde Claro da Silva Rêgo se encontra na zona urbana de Ipiranga do Piauí, possui vínculo com a Universidade Federal do Piauí, Campus Senador Helvídio Nunes de Barros, Picos – PI. A UBS é composta por 02 médicos clínico geral, 02 enfermeiros, 02 dentistas, 02 auxiliares em saúde bucal, 05 técnicos de enfermagem e ainda temos 02 recepcionistas, 04 administradores, 02 auxiliares de serviços gerais, 01 auxiliar de farmácia, 01 auxiliar de almoxarifado, 04 motoristas. Contamos com o apoio do </a:t>
            </a:r>
            <a:r>
              <a:rPr lang="pt-BR" sz="2400" dirty="0" smtClean="0"/>
              <a:t>NASF.</a:t>
            </a:r>
            <a:endParaRPr lang="pt-BR" sz="2400" dirty="0"/>
          </a:p>
        </p:txBody>
      </p:sp>
    </p:spTree>
    <p:extLst>
      <p:ext uri="{BB962C8B-B14F-4D97-AF65-F5344CB8AC3E}">
        <p14:creationId xmlns:p14="http://schemas.microsoft.com/office/powerpoint/2010/main" val="386165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             INTRODUÇÃO</a:t>
            </a:r>
            <a:endParaRPr lang="pt-BR"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1700808"/>
            <a:ext cx="4809454"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ixaDeTexto 3"/>
          <p:cNvSpPr txBox="1"/>
          <p:nvPr/>
        </p:nvSpPr>
        <p:spPr>
          <a:xfrm>
            <a:off x="1115616" y="1844824"/>
            <a:ext cx="2880320" cy="4801314"/>
          </a:xfrm>
          <a:prstGeom prst="rect">
            <a:avLst/>
          </a:prstGeom>
          <a:noFill/>
        </p:spPr>
        <p:txBody>
          <a:bodyPr wrap="square" rtlCol="0">
            <a:spAutoFit/>
          </a:bodyPr>
          <a:lstStyle/>
          <a:p>
            <a:r>
              <a:rPr lang="pt-BR" sz="2400" dirty="0" smtClean="0">
                <a:solidFill>
                  <a:srgbClr val="FF0000"/>
                </a:solidFill>
              </a:rPr>
              <a:t>TOTAL DE PESSOAS  2542 </a:t>
            </a:r>
            <a:r>
              <a:rPr lang="pt-BR" sz="2400" dirty="0">
                <a:solidFill>
                  <a:srgbClr val="FF0000"/>
                </a:solidFill>
              </a:rPr>
              <a:t>. </a:t>
            </a:r>
            <a:endParaRPr lang="pt-BR" sz="2400" dirty="0" smtClean="0">
              <a:solidFill>
                <a:srgbClr val="FF0000"/>
              </a:solidFill>
            </a:endParaRPr>
          </a:p>
          <a:p>
            <a:r>
              <a:rPr lang="pt-BR" sz="2400" dirty="0" smtClean="0">
                <a:solidFill>
                  <a:srgbClr val="FF0000"/>
                </a:solidFill>
              </a:rPr>
              <a:t>1415 </a:t>
            </a:r>
            <a:r>
              <a:rPr lang="pt-BR" sz="2400" dirty="0">
                <a:solidFill>
                  <a:srgbClr val="FF0000"/>
                </a:solidFill>
              </a:rPr>
              <a:t>mulheres. </a:t>
            </a:r>
            <a:endParaRPr lang="pt-BR" sz="2400" dirty="0" smtClean="0">
              <a:solidFill>
                <a:srgbClr val="FF0000"/>
              </a:solidFill>
            </a:endParaRPr>
          </a:p>
          <a:p>
            <a:r>
              <a:rPr lang="pt-BR" sz="2400" dirty="0" smtClean="0">
                <a:solidFill>
                  <a:srgbClr val="FF0000"/>
                </a:solidFill>
              </a:rPr>
              <a:t>1117 HOMENS</a:t>
            </a:r>
          </a:p>
          <a:p>
            <a:r>
              <a:rPr lang="pt-BR" sz="2400" dirty="0" smtClean="0">
                <a:solidFill>
                  <a:srgbClr val="FF0000"/>
                </a:solidFill>
              </a:rPr>
              <a:t>DISTRIBUIDAS EM 621 FAMILIAS.</a:t>
            </a:r>
          </a:p>
          <a:p>
            <a:r>
              <a:rPr lang="pt-BR" sz="2400" dirty="0" smtClean="0">
                <a:solidFill>
                  <a:srgbClr val="FF0000"/>
                </a:solidFill>
              </a:rPr>
              <a:t>AREA  DE   ABRANGENCIA</a:t>
            </a:r>
          </a:p>
          <a:p>
            <a:r>
              <a:rPr lang="pt-BR" sz="2400" dirty="0" smtClean="0">
                <a:solidFill>
                  <a:srgbClr val="FF0000"/>
                </a:solidFill>
              </a:rPr>
              <a:t>ALTO ALEGRE :BOA VISTA :PARTE DO CENTRO DA CIDADE.</a:t>
            </a:r>
          </a:p>
          <a:p>
            <a:endParaRPr lang="pt-BR" dirty="0">
              <a:solidFill>
                <a:srgbClr val="FF0000"/>
              </a:solidFill>
            </a:endParaRPr>
          </a:p>
        </p:txBody>
      </p:sp>
      <p:sp>
        <p:nvSpPr>
          <p:cNvPr id="5" name="CaixaDeTexto 4"/>
          <p:cNvSpPr txBox="1"/>
          <p:nvPr/>
        </p:nvSpPr>
        <p:spPr>
          <a:xfrm>
            <a:off x="4264224" y="5318185"/>
            <a:ext cx="4824536" cy="830997"/>
          </a:xfrm>
          <a:prstGeom prst="rect">
            <a:avLst/>
          </a:prstGeom>
          <a:noFill/>
        </p:spPr>
        <p:txBody>
          <a:bodyPr wrap="square" rtlCol="0">
            <a:spAutoFit/>
          </a:bodyPr>
          <a:lstStyle/>
          <a:p>
            <a:r>
              <a:rPr lang="pt-BR" sz="2400" dirty="0" smtClean="0"/>
              <a:t>Mapa </a:t>
            </a:r>
            <a:r>
              <a:rPr lang="pt-BR" sz="2400" dirty="0"/>
              <a:t>do território de abrangência da ESF a qual faço </a:t>
            </a:r>
            <a:r>
              <a:rPr lang="pt-BR" sz="2400" dirty="0" smtClean="0"/>
              <a:t>parte,cor,azul.</a:t>
            </a:r>
            <a:endParaRPr lang="pt-BR" sz="2400" dirty="0"/>
          </a:p>
        </p:txBody>
      </p:sp>
    </p:spTree>
    <p:extLst>
      <p:ext uri="{BB962C8B-B14F-4D97-AF65-F5344CB8AC3E}">
        <p14:creationId xmlns:p14="http://schemas.microsoft.com/office/powerpoint/2010/main" val="1289734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J</a:t>
            </a:r>
            <a:r>
              <a:rPr lang="pt-BR" dirty="0" smtClean="0"/>
              <a:t>ustificativa</a:t>
            </a:r>
            <a:endParaRPr lang="pt-BR" dirty="0"/>
          </a:p>
        </p:txBody>
      </p:sp>
      <p:sp>
        <p:nvSpPr>
          <p:cNvPr id="3" name="Espaço Reservado para Conteúdo 2"/>
          <p:cNvSpPr>
            <a:spLocks noGrp="1"/>
          </p:cNvSpPr>
          <p:nvPr>
            <p:ph idx="1"/>
          </p:nvPr>
        </p:nvSpPr>
        <p:spPr>
          <a:xfrm>
            <a:off x="1187624" y="1385392"/>
            <a:ext cx="7416824" cy="5472608"/>
          </a:xfrm>
        </p:spPr>
        <p:txBody>
          <a:bodyPr>
            <a:noAutofit/>
          </a:bodyPr>
          <a:lstStyle/>
          <a:p>
            <a:pPr marL="82296" indent="0" algn="just">
              <a:buNone/>
            </a:pPr>
            <a:r>
              <a:rPr lang="pt-BR" sz="2400" dirty="0" smtClean="0"/>
              <a:t>Devido </a:t>
            </a:r>
            <a:r>
              <a:rPr lang="pt-BR" sz="2400" dirty="0"/>
              <a:t>à baixa adesão ao exame </a:t>
            </a:r>
            <a:r>
              <a:rPr lang="pt-BR" sz="2400" dirty="0" smtClean="0"/>
              <a:t>citopatológico </a:t>
            </a:r>
            <a:r>
              <a:rPr lang="pt-BR" sz="2400" dirty="0"/>
              <a:t>do colo de útero e da realização das mamografias, das mulheres pertencentes à área de abrangência da equipe cinco, entendendo a necessidade do trabalho de prevenção do câncer de colo de útero e de mama. Resolvemos montar um plano de intervenção a fim de melhorar os indicadores, já que temos dificuldades em aumentar o número de exames de prevenção realizados. </a:t>
            </a:r>
          </a:p>
        </p:txBody>
      </p:sp>
    </p:spTree>
    <p:extLst>
      <p:ext uri="{BB962C8B-B14F-4D97-AF65-F5344CB8AC3E}">
        <p14:creationId xmlns:p14="http://schemas.microsoft.com/office/powerpoint/2010/main" val="4085770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823</TotalTime>
  <Words>2589</Words>
  <Application>Microsoft Office PowerPoint</Application>
  <PresentationFormat>Apresentação na tela (4:3)</PresentationFormat>
  <Paragraphs>158</Paragraphs>
  <Slides>34</Slides>
  <Notes>0</Notes>
  <HiddenSlides>0</HiddenSlides>
  <MMClips>0</MMClips>
  <ScaleCrop>false</ScaleCrop>
  <HeadingPairs>
    <vt:vector size="4" baseType="variant">
      <vt:variant>
        <vt:lpstr>Tema</vt:lpstr>
      </vt:variant>
      <vt:variant>
        <vt:i4>1</vt:i4>
      </vt:variant>
      <vt:variant>
        <vt:lpstr>Títulos de slides</vt:lpstr>
      </vt:variant>
      <vt:variant>
        <vt:i4>34</vt:i4>
      </vt:variant>
    </vt:vector>
  </HeadingPairs>
  <TitlesOfParts>
    <vt:vector size="35" baseType="lpstr">
      <vt:lpstr>Solstício</vt:lpstr>
      <vt:lpstr>Apresentação do PowerPoint</vt:lpstr>
      <vt:lpstr>INTRODUÇÃO</vt:lpstr>
      <vt:lpstr>INTRODUÇÃO</vt:lpstr>
      <vt:lpstr>          INTRODUÇÃO</vt:lpstr>
      <vt:lpstr>             INTRODUÇÃO</vt:lpstr>
      <vt:lpstr>      INTRODUÇÃO   </vt:lpstr>
      <vt:lpstr>       INTRODUÇÃO</vt:lpstr>
      <vt:lpstr>             INTRODUÇÃO</vt:lpstr>
      <vt:lpstr>Justificativa</vt:lpstr>
      <vt:lpstr>OBJETIVO GERAL</vt:lpstr>
      <vt:lpstr>OBJETIVOS ESPECÍFICOS</vt:lpstr>
      <vt:lpstr>METODOLOGIA</vt:lpstr>
      <vt:lpstr>METODOLOGIA</vt:lpstr>
      <vt:lpstr>METODOLOGIA</vt:lpstr>
      <vt:lpstr>METODOLOGIA</vt:lpstr>
      <vt:lpstr>METODOLOGIA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liceidys velazquez</dc:creator>
  <cp:lastModifiedBy>ALEJANDRO</cp:lastModifiedBy>
  <cp:revision>63</cp:revision>
  <dcterms:created xsi:type="dcterms:W3CDTF">2015-07-21T17:51:35Z</dcterms:created>
  <dcterms:modified xsi:type="dcterms:W3CDTF">2015-11-10T16:33:06Z</dcterms:modified>
</cp:coreProperties>
</file>