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1"/>
  </p:notesMasterIdLst>
  <p:sldIdLst>
    <p:sldId id="256" r:id="rId2"/>
    <p:sldId id="296" r:id="rId3"/>
    <p:sldId id="259" r:id="rId4"/>
    <p:sldId id="260" r:id="rId5"/>
    <p:sldId id="295" r:id="rId6"/>
    <p:sldId id="262" r:id="rId7"/>
    <p:sldId id="343" r:id="rId8"/>
    <p:sldId id="302" r:id="rId9"/>
    <p:sldId id="267" r:id="rId10"/>
    <p:sldId id="563" r:id="rId11"/>
    <p:sldId id="561" r:id="rId12"/>
    <p:sldId id="560" r:id="rId13"/>
    <p:sldId id="564" r:id="rId14"/>
    <p:sldId id="345" r:id="rId15"/>
    <p:sldId id="436" r:id="rId16"/>
    <p:sldId id="348" r:id="rId17"/>
    <p:sldId id="357" r:id="rId18"/>
    <p:sldId id="498" r:id="rId19"/>
    <p:sldId id="499" r:id="rId20"/>
    <p:sldId id="360" r:id="rId21"/>
    <p:sldId id="362" r:id="rId22"/>
    <p:sldId id="365" r:id="rId23"/>
    <p:sldId id="367" r:id="rId24"/>
    <p:sldId id="371" r:id="rId25"/>
    <p:sldId id="374" r:id="rId26"/>
    <p:sldId id="378" r:id="rId27"/>
    <p:sldId id="377" r:id="rId28"/>
    <p:sldId id="382" r:id="rId29"/>
    <p:sldId id="384" r:id="rId30"/>
    <p:sldId id="386" r:id="rId31"/>
    <p:sldId id="503" r:id="rId32"/>
    <p:sldId id="389" r:id="rId33"/>
    <p:sldId id="502" r:id="rId34"/>
    <p:sldId id="392" r:id="rId35"/>
    <p:sldId id="395" r:id="rId36"/>
    <p:sldId id="398" r:id="rId37"/>
    <p:sldId id="400" r:id="rId38"/>
    <p:sldId id="402" r:id="rId39"/>
    <p:sldId id="405" r:id="rId40"/>
    <p:sldId id="407" r:id="rId41"/>
    <p:sldId id="409" r:id="rId42"/>
    <p:sldId id="501" r:id="rId43"/>
    <p:sldId id="411" r:id="rId44"/>
    <p:sldId id="413" r:id="rId45"/>
    <p:sldId id="415" r:id="rId46"/>
    <p:sldId id="417" r:id="rId47"/>
    <p:sldId id="419" r:id="rId48"/>
    <p:sldId id="421" r:id="rId49"/>
    <p:sldId id="424" r:id="rId50"/>
    <p:sldId id="500" r:id="rId51"/>
    <p:sldId id="426" r:id="rId52"/>
    <p:sldId id="429" r:id="rId53"/>
    <p:sldId id="432" r:id="rId54"/>
    <p:sldId id="433" r:id="rId55"/>
    <p:sldId id="434" r:id="rId56"/>
    <p:sldId id="495" r:id="rId57"/>
    <p:sldId id="496" r:id="rId58"/>
    <p:sldId id="497" r:id="rId59"/>
    <p:sldId id="559" r:id="rId6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7481534950981673E-2"/>
          <c:y val="0.13856990485099105"/>
          <c:w val="0.89509185081325582"/>
          <c:h val="0.76563689671394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numLit>
              <c:formatCode>General</c:formatCode>
              <c:ptCount val="3"/>
              <c:pt idx="0">
                <c:v>1</c:v>
              </c:pt>
              <c:pt idx="1">
                <c:v>2</c:v>
              </c:pt>
              <c:pt idx="2">
                <c:v>3</c:v>
              </c:pt>
            </c:numLit>
          </c:cat>
          <c:val>
            <c:numRef>
              <c:f>Indicadores!$D$5:$G$5</c:f>
              <c:numCache>
                <c:formatCode>0.0%</c:formatCode>
                <c:ptCount val="4"/>
                <c:pt idx="0">
                  <c:v>0.81578947368421073</c:v>
                </c:pt>
                <c:pt idx="1">
                  <c:v>0.86842105263157932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59456"/>
        <c:axId val="23155456"/>
      </c:barChart>
      <c:catAx>
        <c:axId val="2305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155456"/>
        <c:crosses val="autoZero"/>
        <c:auto val="1"/>
        <c:lblAlgn val="ctr"/>
        <c:lblOffset val="100"/>
        <c:noMultiLvlLbl val="0"/>
      </c:catAx>
      <c:valAx>
        <c:axId val="2315545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594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puérperas com consulta até 42 dias após o parto.  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numLit>
              <c:formatCode>General</c:formatCode>
              <c:ptCount val="3"/>
              <c:pt idx="0">
                <c:v>1</c:v>
              </c:pt>
              <c:pt idx="1">
                <c:v>2</c:v>
              </c:pt>
              <c:pt idx="2">
                <c:v>3</c:v>
              </c:pt>
            </c:numLit>
          </c:cat>
          <c:val>
            <c:numRef>
              <c:f>Indicadores!$D$5:$G$5</c:f>
              <c:numCache>
                <c:formatCode>0.0%</c:formatCode>
                <c:ptCount val="4"/>
                <c:pt idx="0">
                  <c:v>0.83333333333333348</c:v>
                </c:pt>
                <c:pt idx="1">
                  <c:v>0.94444444444444453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41824"/>
        <c:axId val="88143360"/>
      </c:barChart>
      <c:catAx>
        <c:axId val="8814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143360"/>
        <c:crosses val="autoZero"/>
        <c:auto val="1"/>
        <c:lblAlgn val="ctr"/>
        <c:lblOffset val="100"/>
        <c:noMultiLvlLbl val="0"/>
      </c:catAx>
      <c:valAx>
        <c:axId val="8814336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1418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E234D-DC08-4497-90A3-11F22586FD46}" type="datetimeFigureOut">
              <a:rPr lang="pt-BR" smtClean="0"/>
              <a:pPr/>
              <a:t>30/10/2015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3FAEE-3D2F-49DD-9FAA-D48B2FAC5CB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2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0308-CFD7-4236-A30D-F5BA9FB843D1}" type="datetimeFigureOut">
              <a:rPr lang="pt-BR" smtClean="0"/>
              <a:pPr/>
              <a:t>30/10/2015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B1A8-7B4D-427E-97B3-858E57D590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0308-CFD7-4236-A30D-F5BA9FB843D1}" type="datetimeFigureOut">
              <a:rPr lang="pt-BR" smtClean="0"/>
              <a:pPr/>
              <a:t>30/10/2015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B1A8-7B4D-427E-97B3-858E57D590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0308-CFD7-4236-A30D-F5BA9FB843D1}" type="datetimeFigureOut">
              <a:rPr lang="pt-BR" smtClean="0"/>
              <a:pPr/>
              <a:t>30/10/2015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B1A8-7B4D-427E-97B3-858E57D5901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0308-CFD7-4236-A30D-F5BA9FB843D1}" type="datetimeFigureOut">
              <a:rPr lang="pt-BR" smtClean="0"/>
              <a:pPr/>
              <a:t>30/10/2015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B1A8-7B4D-427E-97B3-858E57D5901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0308-CFD7-4236-A30D-F5BA9FB843D1}" type="datetimeFigureOut">
              <a:rPr lang="pt-BR" smtClean="0"/>
              <a:pPr/>
              <a:t>30/10/2015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B1A8-7B4D-427E-97B3-858E57D590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0308-CFD7-4236-A30D-F5BA9FB843D1}" type="datetimeFigureOut">
              <a:rPr lang="pt-BR" smtClean="0"/>
              <a:pPr/>
              <a:t>30/10/2015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B1A8-7B4D-427E-97B3-858E57D5901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0308-CFD7-4236-A30D-F5BA9FB843D1}" type="datetimeFigureOut">
              <a:rPr lang="pt-BR" smtClean="0"/>
              <a:pPr/>
              <a:t>30/10/2015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B1A8-7B4D-427E-97B3-858E57D590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0308-CFD7-4236-A30D-F5BA9FB843D1}" type="datetimeFigureOut">
              <a:rPr lang="pt-BR" smtClean="0"/>
              <a:pPr/>
              <a:t>30/10/2015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B1A8-7B4D-427E-97B3-858E57D590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0308-CFD7-4236-A30D-F5BA9FB843D1}" type="datetimeFigureOut">
              <a:rPr lang="pt-BR" smtClean="0"/>
              <a:pPr/>
              <a:t>30/10/2015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B1A8-7B4D-427E-97B3-858E57D590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0308-CFD7-4236-A30D-F5BA9FB843D1}" type="datetimeFigureOut">
              <a:rPr lang="pt-BR" smtClean="0"/>
              <a:pPr/>
              <a:t>30/10/2015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B1A8-7B4D-427E-97B3-858E57D5901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0308-CFD7-4236-A30D-F5BA9FB843D1}" type="datetimeFigureOut">
              <a:rPr lang="pt-BR" smtClean="0"/>
              <a:pPr/>
              <a:t>30/10/2015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B1A8-7B4D-427E-97B3-858E57D5901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E650308-CFD7-4236-A30D-F5BA9FB843D1}" type="datetimeFigureOut">
              <a:rPr lang="pt-BR" smtClean="0"/>
              <a:pPr/>
              <a:t>30/10/2015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8C5B1A8-7B4D-427E-97B3-858E57D5901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t.wikipedia.org/wiki/Ficheiro:Piaui_Municip_Corrente.svg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812004" y="404664"/>
            <a:ext cx="7920880" cy="874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UNIVERSIDADE ABERTA DO SUS</a:t>
            </a:r>
            <a:endParaRPr lang="pt-BR" sz="20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UNIVERSIDADE FEDERAL DE PELOTAS</a:t>
            </a:r>
            <a:endParaRPr lang="pt-BR" sz="20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Especialização em Saúde da Família</a:t>
            </a:r>
            <a:endParaRPr lang="pt-BR" sz="20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Modalidade a Distância</a:t>
            </a:r>
            <a:endParaRPr lang="pt-BR" sz="20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Turma7</a:t>
            </a:r>
          </a:p>
          <a:p>
            <a:pPr algn="ctr"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 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 </a:t>
            </a:r>
            <a:r>
              <a:rPr lang="pt-BR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Trabalho 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de Conclusão de </a:t>
            </a:r>
            <a:r>
              <a:rPr lang="pt-BR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Curso</a:t>
            </a: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pt-BR" b="1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t-BR" sz="2400" b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 smtClean="0">
                <a:latin typeface="Arial" pitchFamily="34" charset="0"/>
                <a:ea typeface="Times New Roman"/>
                <a:cs typeface="Arial" pitchFamily="34" charset="0"/>
              </a:rPr>
              <a:t>MELHORIA </a:t>
            </a:r>
            <a:r>
              <a:rPr lang="pt-BR" sz="2400" b="1" dirty="0">
                <a:latin typeface="Arial" pitchFamily="34" charset="0"/>
                <a:ea typeface="Times New Roman"/>
                <a:cs typeface="Arial" pitchFamily="34" charset="0"/>
              </a:rPr>
              <a:t>DA ATENÇÃO AO PRÉ-NATAL E PUERPÉRIO NA UBS VERMELHÃO, CORRENTE- </a:t>
            </a:r>
            <a:r>
              <a:rPr lang="pt-BR" sz="2400" b="1" dirty="0" smtClean="0">
                <a:latin typeface="Arial" pitchFamily="34" charset="0"/>
                <a:ea typeface="Times New Roman"/>
                <a:cs typeface="Arial" pitchFamily="34" charset="0"/>
              </a:rPr>
              <a:t>PI</a:t>
            </a:r>
            <a:endParaRPr lang="pt-BR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            </a:t>
            </a:r>
            <a:endParaRPr lang="pt-BR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pt-BR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pt-BR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Especializanda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Lidia </a:t>
            </a:r>
            <a:r>
              <a:rPr lang="pt-BR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Lazo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Perez</a:t>
            </a:r>
          </a:p>
          <a:p>
            <a:pPr lvl="0"/>
            <a:r>
              <a:rPr lang="pt-BR" dirty="0" smtClean="0">
                <a:latin typeface="Arial" pitchFamily="34" charset="0"/>
                <a:ea typeface="Calibri"/>
                <a:cs typeface="Arial" pitchFamily="34" charset="0"/>
              </a:rPr>
              <a:t>Orientador</a:t>
            </a:r>
            <a:r>
              <a:rPr lang="pt-BR" dirty="0">
                <a:latin typeface="Arial" pitchFamily="34" charset="0"/>
                <a:ea typeface="Calibri"/>
                <a:cs typeface="Arial" pitchFamily="34" charset="0"/>
              </a:rPr>
              <a:t>: </a:t>
            </a:r>
            <a:r>
              <a:rPr lang="pt-BR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pt-BR" dirty="0" err="1" smtClean="0">
                <a:latin typeface="Arial" pitchFamily="34" charset="0"/>
                <a:ea typeface="Calibri"/>
                <a:cs typeface="Arial" pitchFamily="34" charset="0"/>
              </a:rPr>
              <a:t>MsC</a:t>
            </a:r>
            <a:r>
              <a:rPr lang="pt-BR" dirty="0"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pt-BR" dirty="0" err="1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Andrieli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Daiane </a:t>
            </a:r>
            <a:r>
              <a:rPr lang="pt-BR" dirty="0" err="1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Zdanski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de Souza </a:t>
            </a:r>
            <a:endParaRPr lang="pt-BR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lvl="0"/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pt-BR" sz="24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                                                    </a:t>
            </a:r>
          </a:p>
          <a:p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endParaRPr lang="pt-BR" sz="2200" b="1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6" name="Imagem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683568" y="764704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47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t-BR" sz="24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Ficha Espelho</a:t>
            </a:r>
            <a:endParaRPr lang="pt-BR" sz="2400" dirty="0">
              <a:solidFill>
                <a:srgbClr val="C0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71543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746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pt-BR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pt-BR" sz="20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Planilha de coleta de </a:t>
            </a: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dados </a:t>
            </a:r>
            <a:r>
              <a:rPr lang="pt-BR" sz="2000" b="1" dirty="0" err="1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Pré-natal</a:t>
            </a: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 </a:t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2200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pt-BR" sz="2200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</a:br>
            <a:r>
              <a:rPr lang="pt-BR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r>
              <a:rPr lang="pt-BR" sz="4000" dirty="0">
                <a:latin typeface="Calibri"/>
                <a:ea typeface="Times New Roman"/>
                <a:cs typeface="Times New Roman"/>
              </a:rPr>
              <a:t/>
            </a:r>
            <a:br>
              <a:rPr lang="pt-BR" sz="4000" dirty="0">
                <a:latin typeface="Calibri"/>
                <a:ea typeface="Times New Roman"/>
                <a:cs typeface="Times New Roman"/>
              </a:rPr>
            </a:br>
            <a:r>
              <a:rPr lang="pt-BR" sz="4000" dirty="0" smtClean="0">
                <a:latin typeface="Calibri"/>
                <a:ea typeface="Times New Roman"/>
                <a:cs typeface="Times New Roman"/>
              </a:rPr>
              <a:t>p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715436" cy="469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961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233284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Planilha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de coleta de dados - Puerpério</a:t>
            </a:r>
            <a:endParaRPr lang="pt-BR" sz="2000" dirty="0">
              <a:solidFill>
                <a:srgbClr val="C00000"/>
              </a:solidFill>
            </a:endParaRP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71543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97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spcAft>
                <a:spcPts val="0"/>
              </a:spcAft>
              <a:buNone/>
            </a:pPr>
            <a:r>
              <a:rPr lang="pt-BR" sz="72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pt-BR" sz="72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R</a:t>
            </a:r>
            <a:r>
              <a:rPr lang="pt-BR" sz="72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esultados </a:t>
            </a:r>
            <a:r>
              <a:rPr lang="pt-BR" sz="72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obtidos, com a subsequente análise e </a:t>
            </a:r>
            <a:r>
              <a:rPr lang="pt-BR" sz="72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avaliação. </a:t>
            </a:r>
          </a:p>
          <a:p>
            <a:pPr marL="0" indent="0" algn="just">
              <a:lnSpc>
                <a:spcPct val="170000"/>
              </a:lnSpc>
              <a:spcAft>
                <a:spcPts val="0"/>
              </a:spcAft>
              <a:buNone/>
            </a:pPr>
            <a:r>
              <a:rPr lang="pt-BR" sz="72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Destaca</a:t>
            </a:r>
            <a:r>
              <a:rPr lang="pt-BR" sz="7200" dirty="0" smtClean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rPr>
              <a:t> -se  que utilizamos os dados da planilha do </a:t>
            </a:r>
            <a:r>
              <a:rPr lang="pt-BR" sz="7200" dirty="0" err="1" smtClean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rPr>
              <a:t>Vigitel</a:t>
            </a:r>
            <a:r>
              <a:rPr lang="pt-BR" sz="7200" dirty="0" smtClean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rPr>
              <a:t> .</a:t>
            </a:r>
          </a:p>
          <a:p>
            <a:pPr marL="0" indent="0" algn="just">
              <a:lnSpc>
                <a:spcPct val="170000"/>
              </a:lnSpc>
              <a:spcAft>
                <a:spcPts val="0"/>
              </a:spcAft>
              <a:buNone/>
            </a:pPr>
            <a:r>
              <a:rPr lang="pt-BR" sz="72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Neste projeto de intervenção em atenção pré-natal e puerpério   </a:t>
            </a:r>
            <a:r>
              <a:rPr lang="pt-BR" sz="72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são apresentados os resultados </a:t>
            </a:r>
            <a:r>
              <a:rPr lang="pt-BR" sz="7200" dirty="0" smtClean="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desenvolvido </a:t>
            </a:r>
            <a:r>
              <a:rPr lang="pt-BR" sz="7200" dirty="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no período de 12 semanas na unidade básica de </a:t>
            </a:r>
            <a:r>
              <a:rPr lang="pt-BR" sz="7200" dirty="0" smtClean="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saúde</a:t>
            </a:r>
            <a:r>
              <a:rPr lang="pt-BR" sz="72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pt-BR" sz="72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Vermelhão do município de Corrente/PI</a:t>
            </a:r>
            <a:r>
              <a:rPr lang="pt-BR" sz="72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r>
              <a:rPr lang="pt-BR" sz="72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</a:p>
          <a:p>
            <a:pPr marL="0" indent="0" algn="just">
              <a:lnSpc>
                <a:spcPct val="170000"/>
              </a:lnSpc>
              <a:spcAft>
                <a:spcPts val="0"/>
              </a:spcAft>
              <a:buNone/>
            </a:pPr>
            <a:r>
              <a:rPr lang="pt-BR" sz="72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Ressalta-se que as ações desenvolvidas se </a:t>
            </a:r>
            <a:r>
              <a:rPr lang="pt-BR" sz="72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torna </a:t>
            </a:r>
            <a:r>
              <a:rPr lang="pt-BR" sz="72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imprescindível para </a:t>
            </a:r>
            <a:r>
              <a:rPr lang="pt-BR" sz="72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m</a:t>
            </a:r>
            <a:r>
              <a:rPr lang="pt-BR" sz="72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elhorar </a:t>
            </a:r>
            <a:r>
              <a:rPr lang="pt-BR" sz="72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a atenção à saúde das gestantes e puérperas da </a:t>
            </a:r>
            <a:r>
              <a:rPr lang="pt-BR" sz="72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UBS.</a:t>
            </a:r>
            <a:endParaRPr lang="pt-BR" sz="72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8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pt-BR" sz="8000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pt-BR" sz="80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18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b="1" dirty="0">
                <a:latin typeface="Arial"/>
                <a:ea typeface="Calibri"/>
                <a:cs typeface="Times New Roman"/>
              </a:rPr>
              <a:t> 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Objetivos, Metas e </a:t>
            </a: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solidFill>
                  <a:srgbClr val="C00000"/>
                </a:solidFill>
                <a:latin typeface="Arial" pitchFamily="34" charset="0"/>
                <a:ea typeface="Arial"/>
                <a:cs typeface="Arial" pitchFamily="34" charset="0"/>
              </a:rPr>
              <a:t>Resultados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62720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2928934"/>
            <a:ext cx="8358245" cy="34506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200" b="1" dirty="0" smtClean="0">
                <a:solidFill>
                  <a:srgbClr val="C00000"/>
                </a:solidFill>
                <a:latin typeface="Arial"/>
                <a:ea typeface="Calibri"/>
                <a:cs typeface="+mj-cs"/>
              </a:rPr>
              <a:t>Resultados</a:t>
            </a:r>
            <a:r>
              <a:rPr lang="pt-BR" sz="2000" dirty="0" smtClean="0">
                <a:solidFill>
                  <a:schemeClr val="tx1"/>
                </a:solidFill>
                <a:latin typeface="Arial"/>
                <a:ea typeface="Calibri"/>
              </a:rPr>
              <a:t>: </a:t>
            </a:r>
            <a:r>
              <a:rPr lang="pt-BR" sz="18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Durante </a:t>
            </a:r>
            <a:r>
              <a:rPr lang="pt-BR" sz="18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o primeiro mês, conseguimos cadastrar  31 gestantes, o que corresponde a 81,6%, do total da área</a:t>
            </a:r>
            <a:r>
              <a:rPr lang="pt-BR" sz="1800" dirty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>. No segundo mês conseguimos cadastrar 33 gestantes 86,8% e no terceiro mês, conseguimos cadastrar 39 usuárias  </a:t>
            </a:r>
            <a:r>
              <a:rPr lang="pt-BR" sz="1800" dirty="0" smtClean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pt-BR" sz="1800" dirty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>atingindo 100% de  cobertura. </a:t>
            </a:r>
            <a:endParaRPr lang="pt-BR" sz="1800" dirty="0" smtClean="0">
              <a:solidFill>
                <a:prstClr val="black"/>
              </a:solidFill>
              <a:latin typeface="Arial" pitchFamily="34" charset="0"/>
              <a:ea typeface="Arial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1800" dirty="0" smtClean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>Destaco que existe uma diferença entre a estimativa do caderno de ações programáticas (1,5%) e da planilha de coleta de dados (1%). Diante disso, optamos pela estimativa de 38, levando em consideração a planilha de coleta de dados.</a:t>
            </a:r>
          </a:p>
          <a:p>
            <a:pPr marL="0" indent="0" algn="just">
              <a:buNone/>
            </a:pPr>
            <a:endParaRPr lang="pt-BR" sz="1800" dirty="0">
              <a:solidFill>
                <a:prstClr val="black"/>
              </a:solidFill>
              <a:latin typeface="Arial" pitchFamily="34" charset="0"/>
              <a:ea typeface="Arial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25272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pt-BR" sz="24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24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pt-BR" sz="2100" b="1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Objetivo </a:t>
            </a:r>
            <a:r>
              <a:rPr lang="pt-BR" sz="2100" b="1" dirty="0">
                <a:solidFill>
                  <a:srgbClr val="C00000"/>
                </a:solidFill>
                <a:latin typeface="Arial" pitchFamily="34" charset="0"/>
                <a:ea typeface="Arial"/>
                <a:cs typeface="Arial" pitchFamily="34" charset="0"/>
              </a:rPr>
              <a:t>1: Ampliar a cobertura </a:t>
            </a:r>
            <a:r>
              <a:rPr lang="pt-BR" sz="2100" b="1" dirty="0" smtClean="0">
                <a:solidFill>
                  <a:srgbClr val="C00000"/>
                </a:solidFill>
                <a:latin typeface="Arial" pitchFamily="34" charset="0"/>
                <a:ea typeface="Arial"/>
                <a:cs typeface="Arial" pitchFamily="34" charset="0"/>
              </a:rPr>
              <a:t>das  </a:t>
            </a:r>
            <a:r>
              <a:rPr lang="pt-BR" sz="2100" b="1" dirty="0">
                <a:solidFill>
                  <a:srgbClr val="C00000"/>
                </a:solidFill>
                <a:latin typeface="Arial" pitchFamily="34" charset="0"/>
                <a:ea typeface="Arial"/>
                <a:cs typeface="Arial" pitchFamily="34" charset="0"/>
              </a:rPr>
              <a:t>gestantes </a:t>
            </a:r>
            <a:r>
              <a:rPr lang="pt-BR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Meta </a:t>
            </a:r>
            <a:r>
              <a:rPr lang="pt-BR" sz="2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1.1: 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Alcançar 100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% 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de cobertura das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gestantes 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cadastradas no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programa 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de pré-natal da unidade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de saúde.</a:t>
            </a:r>
            <a: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</a:br>
            <a:r>
              <a:rPr lang="pt-BR" sz="2000" b="1" dirty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Indicador 1.1: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Proporção de gestantes cadastradas no programa de pré-natal e puerpério </a:t>
            </a:r>
            <a:endParaRPr lang="pt-B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3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928726" y="4786322"/>
            <a:ext cx="8229600" cy="1252728"/>
          </a:xfrm>
        </p:spPr>
        <p:txBody>
          <a:bodyPr>
            <a:normAutofit/>
          </a:bodyPr>
          <a:lstStyle/>
          <a:p>
            <a:r>
              <a:rPr lang="pt-BR" sz="2000" dirty="0" smtClean="0">
                <a:solidFill>
                  <a:srgbClr val="073E87"/>
                </a:solidFill>
                <a:latin typeface="Arial"/>
                <a:ea typeface="Arial"/>
              </a:rPr>
              <a:t/>
            </a:r>
            <a:br>
              <a:rPr lang="pt-BR" sz="2000" dirty="0" smtClean="0">
                <a:solidFill>
                  <a:srgbClr val="073E87"/>
                </a:solidFill>
                <a:latin typeface="Arial"/>
                <a:ea typeface="Arial"/>
              </a:rPr>
            </a:br>
            <a:r>
              <a:rPr lang="pt-BR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Fonte: Planilha Final da Coleta de Dados, 2015.</a:t>
            </a:r>
            <a:r>
              <a:rPr lang="pt-BR" sz="1800" dirty="0">
                <a:solidFill>
                  <a:srgbClr val="073E87"/>
                </a:solidFill>
                <a:latin typeface="Arial"/>
                <a:ea typeface="Arial"/>
              </a:rPr>
              <a:t/>
            </a:r>
            <a:br>
              <a:rPr lang="pt-BR" sz="1800" dirty="0">
                <a:solidFill>
                  <a:srgbClr val="073E87"/>
                </a:solidFill>
                <a:latin typeface="Arial"/>
                <a:ea typeface="Arial"/>
              </a:rPr>
            </a:br>
            <a:endParaRPr lang="pt-BR" sz="1800" dirty="0"/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</p:nvPr>
        </p:nvGraphicFramePr>
        <p:xfrm>
          <a:off x="785786" y="1571612"/>
          <a:ext cx="740886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54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2675467"/>
            <a:ext cx="8358245" cy="34506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b="1" dirty="0" smtClean="0">
                <a:solidFill>
                  <a:srgbClr val="C00000"/>
                </a:solidFill>
                <a:latin typeface="Arial"/>
                <a:ea typeface="Calibri"/>
                <a:cs typeface="+mj-cs"/>
              </a:rPr>
              <a:t>Resultados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A </a:t>
            </a:r>
            <a:r>
              <a:rPr lang="pt-BR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proporção de gestantes </a:t>
            </a:r>
            <a:r>
              <a:rPr lang="pt-BR" dirty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com ingresso no primeiro trimestre de gestação foi </a:t>
            </a:r>
            <a:r>
              <a:rPr lang="pt-BR" dirty="0" smtClean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de 100</a:t>
            </a:r>
            <a:r>
              <a:rPr lang="pt-BR" dirty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% durante as </a:t>
            </a:r>
            <a:r>
              <a:rPr lang="pt-BR" dirty="0" smtClean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12  </a:t>
            </a:r>
            <a:r>
              <a:rPr lang="pt-BR" dirty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semanas. Durante a realização da intervenção, foram realizadas capacitações para os profissionais da UBS referente ao protocolo de </a:t>
            </a:r>
            <a:r>
              <a:rPr lang="pt-BR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pré-natal e puerpério, visando estabelecer a responsabilidade de cada profissional de saúde na ação programática.   	</a:t>
            </a:r>
            <a:endParaRPr lang="pt-BR" sz="2000" dirty="0">
              <a:solidFill>
                <a:schemeClr val="tx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</a:pPr>
            <a: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</a:br>
            <a:r>
              <a:rPr lang="pt-BR" sz="18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18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</a:br>
            <a: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</a:br>
            <a: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</a:br>
            <a: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</a:br>
            <a:r>
              <a:rPr lang="pt-BR" sz="18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18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Objetivo </a:t>
            </a:r>
            <a:r>
              <a:rPr lang="pt-BR" sz="2000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2:</a:t>
            </a:r>
            <a:r>
              <a:rPr lang="pt-BR" sz="2000" b="1" dirty="0">
                <a:solidFill>
                  <a:srgbClr val="C00000"/>
                </a:solidFill>
                <a:latin typeface="Arial" pitchFamily="34" charset="0"/>
                <a:ea typeface="Arial"/>
                <a:cs typeface="Arial" pitchFamily="34" charset="0"/>
              </a:rPr>
              <a:t> Melhorar a qualidade da atenção as </a:t>
            </a:r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ea typeface="Arial"/>
                <a:cs typeface="Arial" pitchFamily="34" charset="0"/>
              </a:rPr>
              <a:t>gestantes </a:t>
            </a:r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/>
            </a:r>
            <a:br>
              <a:rPr lang="pt-BR" sz="2000" b="1" dirty="0" smtClean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</a:br>
            <a:r>
              <a:rPr lang="pt-BR" sz="2000" b="1" dirty="0">
                <a:solidFill>
                  <a:prstClr val="black"/>
                </a:solidFill>
                <a:latin typeface="Arial" pitchFamily="34" charset="0"/>
                <a:ea typeface="MS Mincho"/>
                <a:cs typeface="Arial" pitchFamily="34" charset="0"/>
              </a:rPr>
              <a:t>Meta 2.1: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MS Mincho"/>
                <a:cs typeface="Arial" pitchFamily="34" charset="0"/>
              </a:rPr>
              <a:t>Garantir a 100% das gestantes o ingresso no primeiro trimestre de gestação.</a:t>
            </a:r>
            <a:r>
              <a:rPr lang="pt-BR" sz="2000" dirty="0">
                <a:solidFill>
                  <a:srgbClr val="073E87"/>
                </a:solidFill>
                <a:latin typeface="Arial" pitchFamily="34" charset="0"/>
                <a:ea typeface="MS Mincho"/>
                <a:cs typeface="Arial" pitchFamily="34" charset="0"/>
              </a:rPr>
              <a:t/>
            </a:r>
            <a:br>
              <a:rPr lang="pt-BR" sz="2000" dirty="0">
                <a:solidFill>
                  <a:srgbClr val="073E87"/>
                </a:solidFill>
                <a:latin typeface="Arial" pitchFamily="34" charset="0"/>
                <a:ea typeface="MS Mincho"/>
                <a:cs typeface="Arial" pitchFamily="34" charset="0"/>
              </a:rPr>
            </a:br>
            <a:r>
              <a:rPr lang="pt-BR" sz="20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Indicador 2.1: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Proporção de gestantes com ingresso no primeiro trimestre de gestação.</a:t>
            </a:r>
            <a:r>
              <a:rPr lang="pt-BR" sz="2000" dirty="0">
                <a:solidFill>
                  <a:srgbClr val="073E87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2000" dirty="0">
                <a:solidFill>
                  <a:srgbClr val="073E87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1600" dirty="0">
                <a:latin typeface="Arial"/>
                <a:ea typeface="Arial"/>
                <a:cs typeface="Times New Roman"/>
              </a:rPr>
              <a:t> </a:t>
            </a:r>
            <a:r>
              <a:rPr lang="pt-BR" sz="1600" dirty="0">
                <a:latin typeface="Calibri"/>
                <a:ea typeface="Times New Roman"/>
                <a:cs typeface="Times New Roman"/>
              </a:rPr>
              <a:t/>
            </a:r>
            <a:br>
              <a:rPr lang="pt-BR" sz="1600" dirty="0">
                <a:latin typeface="Calibri"/>
                <a:ea typeface="Times New Roman"/>
                <a:cs typeface="Times New Roman"/>
              </a:rPr>
            </a:br>
            <a:endParaRPr lang="pt-B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4282" y="2675467"/>
            <a:ext cx="8572559" cy="3450696"/>
          </a:xfrm>
        </p:spPr>
        <p:txBody>
          <a:bodyPr>
            <a:normAutofit/>
          </a:bodyPr>
          <a:lstStyle/>
          <a:p>
            <a:pPr marL="0" lvl="0" indent="0">
              <a:buClr>
                <a:srgbClr val="31B6FD"/>
              </a:buClr>
              <a:buNone/>
            </a:pPr>
            <a:r>
              <a:rPr lang="pt-BR" sz="2200" b="1" dirty="0">
                <a:solidFill>
                  <a:srgbClr val="C00000"/>
                </a:solidFill>
                <a:latin typeface="Arial"/>
                <a:ea typeface="Calibri"/>
              </a:rPr>
              <a:t>Resultados</a:t>
            </a:r>
            <a:endParaRPr lang="pt-BR" sz="2000" dirty="0">
              <a:solidFill>
                <a:prstClr val="black"/>
              </a:solidFill>
              <a:latin typeface="Arial"/>
              <a:ea typeface="Arial"/>
            </a:endParaRPr>
          </a:p>
          <a:p>
            <a:pPr marL="0" lvl="0" indent="0" algn="just">
              <a:buClr>
                <a:srgbClr val="31B6FD"/>
              </a:buClr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/>
                <a:ea typeface="Calibri"/>
              </a:rPr>
              <a:t>Foi </a:t>
            </a:r>
            <a:r>
              <a:rPr lang="pt-BR" sz="2000" dirty="0">
                <a:solidFill>
                  <a:schemeClr val="tx1"/>
                </a:solidFill>
                <a:latin typeface="Arial"/>
                <a:ea typeface="Calibri"/>
              </a:rPr>
              <a:t>preconizado que a segunda-feira seria o dia de atendimento clínico a todas as </a:t>
            </a:r>
            <a:r>
              <a:rPr lang="pt-BR" sz="2000" dirty="0" smtClean="0">
                <a:solidFill>
                  <a:schemeClr val="tx1"/>
                </a:solidFill>
                <a:latin typeface="Arial"/>
                <a:ea typeface="Calibri"/>
              </a:rPr>
              <a:t>gestantes.</a:t>
            </a:r>
          </a:p>
          <a:p>
            <a:pPr marL="0" lvl="0" indent="0" algn="just">
              <a:buClr>
                <a:srgbClr val="31B6FD"/>
              </a:buClr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/>
                <a:ea typeface="Calibri"/>
              </a:rPr>
              <a:t>Foram </a:t>
            </a:r>
            <a:r>
              <a:rPr lang="pt-BR" sz="2000" dirty="0">
                <a:solidFill>
                  <a:schemeClr val="tx1"/>
                </a:solidFill>
                <a:latin typeface="Arial"/>
                <a:ea typeface="Calibri"/>
              </a:rPr>
              <a:t>realizados exames ginecológicos em </a:t>
            </a:r>
            <a:r>
              <a:rPr lang="pt-BR" sz="2000" dirty="0" smtClean="0">
                <a:solidFill>
                  <a:schemeClr val="tx1"/>
                </a:solidFill>
                <a:latin typeface="Arial"/>
                <a:ea typeface="Calibri"/>
              </a:rPr>
              <a:t>100</a:t>
            </a:r>
            <a:r>
              <a:rPr lang="pt-BR" sz="2000" dirty="0">
                <a:solidFill>
                  <a:schemeClr val="tx1"/>
                </a:solidFill>
                <a:latin typeface="Arial"/>
                <a:ea typeface="Calibri"/>
              </a:rPr>
              <a:t>% das gestantes cadastradas</a:t>
            </a:r>
            <a:r>
              <a:rPr lang="pt-BR" sz="2000" dirty="0" smtClean="0">
                <a:solidFill>
                  <a:schemeClr val="tx1"/>
                </a:solidFill>
                <a:latin typeface="Arial"/>
                <a:ea typeface="Calibri"/>
              </a:rPr>
              <a:t>.</a:t>
            </a:r>
            <a:r>
              <a:rPr lang="pt-BR" sz="20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 </a:t>
            </a:r>
            <a:endParaRPr lang="pt-BR" sz="2000" dirty="0" smtClean="0">
              <a:solidFill>
                <a:schemeClr val="tx1"/>
              </a:solidFill>
              <a:latin typeface="Arial"/>
              <a:ea typeface="Calibri"/>
              <a:cs typeface="Times New Roman"/>
            </a:endParaRPr>
          </a:p>
          <a:p>
            <a:pPr marL="0" lvl="0" indent="0" algn="just">
              <a:buClr>
                <a:srgbClr val="31B6FD"/>
              </a:buClr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No </a:t>
            </a:r>
            <a:r>
              <a:rPr lang="pt-BR" sz="20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início havia </a:t>
            </a:r>
            <a:r>
              <a:rPr lang="pt-BR" sz="20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negação  pelas </a:t>
            </a:r>
            <a:r>
              <a:rPr lang="pt-BR" sz="20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usuárias para a realização do exame ginecológico, mas na medida em eram esclarecidas da importância do exame nas consultas de pré-natal, ao final isso foi solucionado</a:t>
            </a:r>
            <a:r>
              <a:rPr lang="pt-BR" sz="2000" dirty="0">
                <a:solidFill>
                  <a:srgbClr val="073E87"/>
                </a:solidFill>
                <a:latin typeface="Arial"/>
                <a:ea typeface="Calibri"/>
                <a:cs typeface="Times New Roman"/>
              </a:rPr>
              <a:t>. </a:t>
            </a:r>
            <a:endParaRPr lang="pt-BR" sz="2000" dirty="0">
              <a:solidFill>
                <a:srgbClr val="073E87"/>
              </a:solidFill>
            </a:endParaRPr>
          </a:p>
          <a:p>
            <a:endParaRPr lang="pt-BR" sz="20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</a:br>
            <a:r>
              <a:rPr lang="pt-BR" sz="18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18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</a:br>
            <a:r>
              <a:rPr lang="pt-BR" sz="1800" b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Objetivo </a:t>
            </a:r>
            <a:r>
              <a:rPr lang="pt-BR" sz="18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2:</a:t>
            </a:r>
            <a:r>
              <a:rPr lang="pt-BR" sz="1800" b="1" dirty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 Melhorar a qualidade da atenção as gestantes </a:t>
            </a:r>
            <a:r>
              <a:rPr lang="pt-BR" sz="1800" b="1" dirty="0" smtClean="0">
                <a:solidFill>
                  <a:prstClr val="black"/>
                </a:solidFill>
                <a:latin typeface="Arial"/>
                <a:ea typeface="Arial"/>
                <a:cs typeface="Times New Roman"/>
              </a:rPr>
              <a:t/>
            </a:r>
            <a:br>
              <a:rPr lang="pt-BR" sz="1800" b="1" dirty="0" smtClean="0">
                <a:solidFill>
                  <a:prstClr val="black"/>
                </a:solidFill>
                <a:latin typeface="Arial"/>
                <a:ea typeface="Arial"/>
                <a:cs typeface="Times New Roman"/>
              </a:rPr>
            </a:br>
            <a:r>
              <a:rPr lang="pt-BR" sz="1800" b="1" dirty="0">
                <a:solidFill>
                  <a:srgbClr val="000000"/>
                </a:solidFill>
                <a:latin typeface="Arial"/>
                <a:ea typeface="MS Mincho"/>
                <a:cs typeface="Times New Roman"/>
              </a:rPr>
              <a:t>Meta 2.2: </a:t>
            </a:r>
            <a:r>
              <a:rPr lang="pt-BR" sz="1800" dirty="0">
                <a:solidFill>
                  <a:srgbClr val="000000"/>
                </a:solidFill>
                <a:latin typeface="Arial"/>
                <a:ea typeface="MS Mincho"/>
                <a:cs typeface="Times New Roman"/>
              </a:rPr>
              <a:t>Realizar pelo menos um exame ginecológico em 100% das gestantes </a:t>
            </a:r>
            <a:r>
              <a:rPr lang="pt-BR" sz="1800" dirty="0" smtClean="0">
                <a:solidFill>
                  <a:srgbClr val="073E87"/>
                </a:solidFill>
                <a:latin typeface="Calibri"/>
                <a:ea typeface="MS Mincho"/>
                <a:cs typeface="Times New Roman"/>
              </a:rPr>
              <a:t/>
            </a:r>
            <a:br>
              <a:rPr lang="pt-BR" sz="1800" dirty="0" smtClean="0">
                <a:solidFill>
                  <a:srgbClr val="073E87"/>
                </a:solidFill>
                <a:latin typeface="Calibri"/>
                <a:ea typeface="MS Mincho"/>
                <a:cs typeface="Times New Roman"/>
              </a:rPr>
            </a:br>
            <a:r>
              <a:rPr lang="pt-BR" sz="18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Indicador </a:t>
            </a:r>
            <a:r>
              <a:rPr lang="pt-BR" sz="18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2.2: </a:t>
            </a:r>
            <a:r>
              <a:rPr lang="pt-BR" sz="1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Proporção de gestantes com pelo menos um exame ginecológico durante o pré-natal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7050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                     </a:t>
            </a:r>
            <a:r>
              <a:rPr lang="pt-BR" sz="18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18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2200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br>
              <a:rPr lang="pt-BR" sz="2200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pt-BR" sz="22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Consulta </a:t>
            </a:r>
            <a:r>
              <a:rPr lang="pt-BR" sz="2200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pré-natal </a:t>
            </a:r>
            <a:r>
              <a:rPr lang="pt-BR" sz="2200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2200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2200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2200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endParaRPr lang="pt-BR" sz="2200" dirty="0">
              <a:solidFill>
                <a:srgbClr val="C000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4" name="Espaço Reservado para Conteúdo 3" descr="Descrição: C:\Users\Lidia\Documents\fotos palestra\20150324_14265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54" y="2779568"/>
            <a:ext cx="5407429" cy="3241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44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BR" sz="2200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P</a:t>
            </a:r>
            <a:r>
              <a:rPr lang="pt-BR" sz="22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ré-natal </a:t>
            </a:r>
            <a:r>
              <a:rPr lang="pt-BR" sz="2000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2000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endParaRPr lang="pt-BR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 descr="Descrição: C:\Users\Lidia\Documents\fotos palestra\20150324_14282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54" y="2779568"/>
            <a:ext cx="5407429" cy="3241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63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Caracterização do Município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3822192" cy="4137323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70000"/>
              </a:lnSpc>
              <a:spcBef>
                <a:spcPts val="0"/>
              </a:spcBef>
              <a:buClrTx/>
              <a:buSzTx/>
              <a:buNone/>
            </a:pP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C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orrente,</a:t>
            </a:r>
            <a:r>
              <a:rPr lang="pt-BR" sz="16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é um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pt-BR" sz="16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município brasileiro ao sul do estado 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Piauí. O município </a:t>
            </a:r>
            <a:r>
              <a:rPr lang="pt-BR" sz="16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possui </a:t>
            </a:r>
            <a:r>
              <a:rPr lang="pt-BR" sz="160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uma  população de</a:t>
            </a:r>
            <a:r>
              <a:rPr lang="pt-BR" sz="160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25</a:t>
            </a:r>
            <a:r>
              <a:rPr lang="pt-BR" sz="16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. 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927habitantes.</a:t>
            </a: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ClrTx/>
              <a:buSzTx/>
              <a:buNone/>
            </a:pP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A </a:t>
            </a:r>
            <a:r>
              <a:rPr lang="pt-BR" sz="16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principal fonte do 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trabalho são comércio </a:t>
            </a:r>
            <a:r>
              <a:rPr lang="pt-BR" sz="16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e 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agricultura. Possui </a:t>
            </a:r>
            <a:r>
              <a:rPr lang="pt-B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 UBS com </a:t>
            </a:r>
            <a:r>
              <a:rPr lang="pt-B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ESF </a:t>
            </a:r>
            <a:r>
              <a:rPr lang="pt-BR" sz="1600" dirty="0" smtClean="0">
                <a:solidFill>
                  <a:prstClr val="black"/>
                </a:solidFill>
                <a:latin typeface="Arial"/>
                <a:ea typeface="Arial"/>
              </a:rPr>
              <a:t>. Núcleo</a:t>
            </a:r>
            <a:r>
              <a:rPr lang="pt-B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 Atenção  a </a:t>
            </a:r>
            <a:r>
              <a:rPr lang="pt-B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Saúde da   </a:t>
            </a:r>
            <a:r>
              <a:rPr lang="pt-B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Família.</a:t>
            </a:r>
            <a:r>
              <a:rPr lang="pt-B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Centro de Atenção </a:t>
            </a:r>
            <a:r>
              <a:rPr lang="pt-B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Psicossocial. Centro </a:t>
            </a:r>
            <a:r>
              <a:rPr lang="pt-B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Especialização Odontológica Hospital Regional  Corrente. </a:t>
            </a:r>
            <a:endParaRPr lang="pt-BR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endParaRPr lang="pt-BR" sz="1400" dirty="0">
              <a:solidFill>
                <a:srgbClr val="073E87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ClrTx/>
              <a:buSzTx/>
              <a:buNone/>
            </a:pPr>
            <a:endParaRPr lang="pt-BR" sz="14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lvl="0" indent="540385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endParaRPr lang="pt-BR" sz="14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7" name="Espaço Reservado para Conteúdo 6" descr="Localização de Corrente">
            <a:hlinkClick r:id="rId2" tooltip="&quot;Localização de Corrente&quot;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2058988"/>
            <a:ext cx="2667000" cy="3781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6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85720" y="2675467"/>
            <a:ext cx="8501121" cy="3450696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Clr>
                <a:srgbClr val="31B6FD"/>
              </a:buClr>
              <a:buNone/>
            </a:pPr>
            <a:r>
              <a:rPr lang="pt-BR" sz="80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Resultados</a:t>
            </a:r>
            <a:endParaRPr lang="pt-BR" sz="8000" dirty="0">
              <a:solidFill>
                <a:prstClr val="black"/>
              </a:solidFill>
              <a:latin typeface="Arial" pitchFamily="34" charset="0"/>
              <a:ea typeface="Arial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80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O </a:t>
            </a:r>
            <a:r>
              <a:rPr lang="pt-BR" sz="80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exame das mamas durante o pré-natal foi de fácil realização, </a:t>
            </a:r>
            <a:r>
              <a:rPr lang="pt-BR" sz="80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alcançando  </a:t>
            </a:r>
            <a:r>
              <a:rPr lang="pt-BR" sz="80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100% nos três meses</a:t>
            </a:r>
            <a:r>
              <a:rPr lang="pt-BR" sz="80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80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A </a:t>
            </a:r>
            <a:r>
              <a:rPr lang="pt-BR" sz="80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adesão foi espontânea, pois a inspeção estava incorporada à rotina e era esperada pela gestante, algumas delas com gravidez anterior. O exame foi feito pela médica e enfermeira que em anos anteriores fizeram com ela seu acompanhamento pré-natal.</a:t>
            </a:r>
            <a:endParaRPr lang="pt-BR" sz="80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sz="8000" b="1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pt-BR" sz="80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25272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</a:br>
            <a:r>
              <a:rPr lang="pt-BR" sz="18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18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Objetivo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2: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 Melhorar a qualidade da atenção as </a:t>
            </a:r>
            <a: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gestantes</a:t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</a:br>
            <a:r>
              <a:rPr lang="pt-BR" sz="2000" b="1" dirty="0">
                <a:solidFill>
                  <a:srgbClr val="000000"/>
                </a:solidFill>
                <a:latin typeface="Arial"/>
                <a:ea typeface="MS Mincho"/>
                <a:cs typeface="Times New Roman"/>
              </a:rPr>
              <a:t>Meta 2.3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MS Mincho"/>
                <a:cs typeface="Times New Roman"/>
              </a:rPr>
              <a:t>: Realizar pelo menos um exame de mamas em 100% das gestantes</a:t>
            </a:r>
            <a: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</a:br>
            <a:r>
              <a:rPr lang="pt-BR" sz="20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Indicador 2.3: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Proporção de gestantes com pelo menos um exame de mamas durante o pré-natal</a:t>
            </a:r>
            <a:r>
              <a:rPr lang="pt-BR" sz="1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  <a:r>
              <a:rPr lang="pt-BR" sz="18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pt-BR" sz="18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</a:br>
            <a:r>
              <a:rPr lang="pt-BR" sz="1800" b="1" dirty="0" smtClean="0">
                <a:solidFill>
                  <a:prstClr val="black"/>
                </a:solidFill>
                <a:latin typeface="Arial"/>
                <a:ea typeface="Arial"/>
                <a:cs typeface="Times New Roman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81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2675467"/>
            <a:ext cx="8358245" cy="3450696"/>
          </a:xfrm>
        </p:spPr>
        <p:txBody>
          <a:bodyPr>
            <a:noAutofit/>
          </a:bodyPr>
          <a:lstStyle/>
          <a:p>
            <a:pPr marL="0" lvl="0" indent="0">
              <a:buClr>
                <a:srgbClr val="31B6FD"/>
              </a:buClr>
              <a:buNone/>
            </a:pPr>
            <a:r>
              <a:rPr lang="pt-BR" sz="1800" b="1" dirty="0">
                <a:solidFill>
                  <a:srgbClr val="C00000"/>
                </a:solidFill>
                <a:latin typeface="Arial"/>
                <a:ea typeface="Calibri"/>
              </a:rPr>
              <a:t>Resultados</a:t>
            </a:r>
            <a:endParaRPr lang="pt-BR" sz="1800" dirty="0">
              <a:solidFill>
                <a:prstClr val="black"/>
              </a:solidFill>
              <a:latin typeface="Arial"/>
              <a:ea typeface="Arial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pt-BR" sz="18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Os </a:t>
            </a:r>
            <a:r>
              <a:rPr lang="pt-BR" sz="18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exames laboratoriais de acordo com o protocolo foram solicitados para todas as gestantes acompanhadas, alcançando a meta de </a:t>
            </a:r>
            <a:r>
              <a:rPr lang="pt-BR" sz="18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100</a:t>
            </a:r>
            <a:r>
              <a:rPr lang="pt-BR" sz="18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%. </a:t>
            </a: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pt-BR" sz="18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18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A realização do exame está incorporada na </a:t>
            </a:r>
            <a:r>
              <a:rPr lang="pt-BR" sz="18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rotina , </a:t>
            </a:r>
            <a:r>
              <a:rPr lang="pt-BR" sz="18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pois não pode ser feito um bom acompanhamento, sem os resultados dos exames</a:t>
            </a:r>
            <a:r>
              <a:rPr lang="pt-BR" sz="18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.</a:t>
            </a: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pt-BR" sz="18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18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Este indicador foi possível de ser alcançado, pois foi realizado conversas e um acordo com a secretaria de saúde e prefeitura, para garantir as gestantes a realização destes exames gratuitamente</a:t>
            </a:r>
            <a:r>
              <a:rPr lang="pt-BR" sz="1800" dirty="0">
                <a:solidFill>
                  <a:srgbClr val="073E87"/>
                </a:solidFill>
                <a:latin typeface="Arial"/>
                <a:ea typeface="Calibri"/>
                <a:cs typeface="Times New Roman"/>
              </a:rPr>
              <a:t>.</a:t>
            </a:r>
            <a:endParaRPr lang="pt-BR" sz="1800" dirty="0">
              <a:solidFill>
                <a:srgbClr val="073E87"/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800" dirty="0">
              <a:latin typeface="Calibri"/>
              <a:ea typeface="Times New Roman"/>
              <a:cs typeface="Times New Roman"/>
            </a:endParaRPr>
          </a:p>
          <a:p>
            <a:endParaRPr lang="pt-BR" sz="1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25272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</a:pPr>
            <a: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</a:br>
            <a:r>
              <a:rPr lang="pt-BR" sz="18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18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</a:br>
            <a: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Objetivo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2: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 Melhorar a qualidade da atenção as </a:t>
            </a:r>
            <a: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gestantes</a:t>
            </a:r>
            <a:r>
              <a:rPr lang="pt-BR" sz="2000" b="1" dirty="0" smtClean="0">
                <a:solidFill>
                  <a:prstClr val="black"/>
                </a:solidFill>
                <a:latin typeface="Arial"/>
                <a:ea typeface="Arial"/>
                <a:cs typeface="Times New Roman"/>
              </a:rPr>
              <a:t/>
            </a:r>
            <a:br>
              <a:rPr lang="pt-BR" sz="2000" b="1" dirty="0" smtClean="0">
                <a:solidFill>
                  <a:prstClr val="black"/>
                </a:solidFill>
                <a:latin typeface="Arial"/>
                <a:ea typeface="Arial"/>
                <a:cs typeface="Times New Roman"/>
              </a:rPr>
            </a:br>
            <a:r>
              <a:rPr lang="pt-BR" sz="2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Meta 2.4: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Garantir a 100% das gestantes a  realização de exames complementares em dia de acordo com o protocolo.</a:t>
            </a:r>
            <a: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</a:br>
            <a:r>
              <a:rPr lang="pt-BR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Indicador 2.4: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Proporção de gestantes com solicitação de exames laboratoriais com forme protocolo.</a:t>
            </a:r>
            <a: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</a:br>
            <a:r>
              <a:rPr lang="pt-BR" sz="1800" b="1" dirty="0" smtClean="0">
                <a:solidFill>
                  <a:prstClr val="black"/>
                </a:solidFill>
                <a:latin typeface="Arial"/>
                <a:ea typeface="Arial"/>
                <a:cs typeface="Times New Roman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41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85720" y="2675467"/>
            <a:ext cx="8429683" cy="3450696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Clr>
                <a:srgbClr val="31B6FD"/>
              </a:buClr>
              <a:buNone/>
            </a:pPr>
            <a:r>
              <a:rPr lang="pt-BR" sz="29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Resultados</a:t>
            </a:r>
            <a:endParaRPr lang="pt-BR" sz="2900" dirty="0">
              <a:solidFill>
                <a:prstClr val="black"/>
              </a:solidFill>
              <a:latin typeface="Arial" pitchFamily="34" charset="0"/>
              <a:ea typeface="Arial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9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De </a:t>
            </a:r>
            <a:r>
              <a:rPr lang="pt-BR" sz="29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modo semelhante foi o desempenho da prescrição de suplemento de sulfato ferroso e ácido fólico em </a:t>
            </a:r>
            <a:r>
              <a:rPr lang="pt-BR" sz="29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100</a:t>
            </a:r>
            <a:r>
              <a:rPr lang="pt-BR" sz="29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%  das gestantes,  pois está também incorporada na rotina, por isso é sempre cumprido em cada acompanhamento feito, obtendo sucesso em cada mês da intervenção.</a:t>
            </a:r>
            <a:endParaRPr lang="pt-BR" sz="29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9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Durante </a:t>
            </a:r>
            <a:r>
              <a:rPr lang="pt-BR" sz="29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a realização da intervenção, foram realizadas capacitações para os profissionais da UBS referente ao pré-natal.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</a:br>
            <a:r>
              <a:rPr lang="pt-BR" sz="18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18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</a:br>
            <a: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</a:br>
            <a:r>
              <a:rPr lang="pt-BR" sz="18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18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</a:br>
            <a: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Objetivo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2: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 Melhorar a qualidade da atenção as gestantes </a:t>
            </a:r>
            <a: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/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</a:br>
            <a:r>
              <a:rPr lang="pt-BR" sz="2000" b="1" dirty="0" smtClean="0">
                <a:solidFill>
                  <a:srgbClr val="000000"/>
                </a:solidFill>
                <a:latin typeface="Arial"/>
                <a:ea typeface="MS Mincho"/>
                <a:cs typeface="Times New Roman"/>
              </a:rPr>
              <a:t>Meta </a:t>
            </a:r>
            <a:r>
              <a:rPr lang="pt-BR" sz="2000" b="1" dirty="0">
                <a:solidFill>
                  <a:srgbClr val="000000"/>
                </a:solidFill>
                <a:latin typeface="Arial"/>
                <a:ea typeface="MS Mincho"/>
                <a:cs typeface="Times New Roman"/>
              </a:rPr>
              <a:t>2.5: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MS Mincho"/>
                <a:cs typeface="Times New Roman"/>
              </a:rPr>
              <a:t>Garantir a 100% das gestantes a prescrição de 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MS Mincho"/>
                <a:cs typeface="Times New Roman"/>
              </a:rPr>
              <a:t>suplementação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MS Mincho"/>
                <a:cs typeface="Times New Roman"/>
              </a:rPr>
              <a:t>de sulfato ferroso e ácido fólico conforme protocolo.</a:t>
            </a:r>
            <a: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</a:br>
            <a:r>
              <a:rPr lang="pt-BR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Indicador 2.5: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Proporção de gestantes com prescrição de suplementação de sulfato ferroso e ácido fólico conforme protocolo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b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pt-BR" sz="2000" dirty="0">
                <a:solidFill>
                  <a:prstClr val="black"/>
                </a:solidFill>
                <a:latin typeface="Arial"/>
                <a:ea typeface="Arial"/>
                <a:cs typeface="+mn-cs"/>
              </a:rPr>
              <a:t/>
            </a:r>
            <a:br>
              <a:rPr lang="pt-BR" sz="2000" dirty="0">
                <a:solidFill>
                  <a:prstClr val="black"/>
                </a:solidFill>
                <a:latin typeface="Arial"/>
                <a:ea typeface="Arial"/>
                <a:cs typeface="+mn-cs"/>
              </a:rPr>
            </a:b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9834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4282" y="2708920"/>
            <a:ext cx="8501122" cy="345069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7200" b="1" dirty="0" smtClean="0">
                <a:solidFill>
                  <a:srgbClr val="C00000"/>
                </a:solidFill>
                <a:latin typeface="Arial"/>
                <a:ea typeface="Calibri"/>
                <a:cs typeface="+mj-cs"/>
              </a:rPr>
              <a:t>Resultados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72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A </a:t>
            </a:r>
            <a:r>
              <a:rPr lang="pt-BR" sz="72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vigilância de cada profissional foi constante, e 100%  das gestantes  receberam a vacina de antitetânica em dia em cada um dos 3 meses, atingindo a meta </a:t>
            </a:r>
            <a:r>
              <a:rPr lang="pt-BR" sz="72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estabelecida. 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72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A </a:t>
            </a:r>
            <a:r>
              <a:rPr lang="pt-BR" sz="72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imunização é tema de muita atenção na </a:t>
            </a:r>
            <a:r>
              <a:rPr lang="pt-BR" sz="72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UBS. </a:t>
            </a:r>
            <a:r>
              <a:rPr lang="pt-BR" sz="72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Nas </a:t>
            </a:r>
            <a:r>
              <a:rPr lang="pt-BR" sz="72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consultas e visitas domiciliares fizemos monitoramento periódico do cumprimento da vacinação das gestantes. Para dar cumprimento, avaliamos as fichas/espelhos, com uma frequência quinzenal.</a:t>
            </a:r>
            <a:r>
              <a:rPr lang="pt-BR" sz="7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O médico e a enfermeira foram os responsáveis pelo monitoramento e avaliação destas informações.</a:t>
            </a:r>
            <a:endParaRPr lang="pt-BR" sz="7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72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25272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</a:pPr>
            <a: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</a:br>
            <a:r>
              <a:rPr lang="pt-BR" sz="18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18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</a:br>
            <a: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Objetivo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2: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 Melhorar a qualidade da atenção as </a:t>
            </a:r>
            <a: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gestantes</a:t>
            </a:r>
            <a:r>
              <a:rPr lang="pt-BR" sz="2000" b="1" dirty="0" smtClean="0">
                <a:solidFill>
                  <a:prstClr val="black"/>
                </a:solidFill>
                <a:latin typeface="Arial"/>
                <a:ea typeface="Arial"/>
                <a:cs typeface="Times New Roman"/>
              </a:rPr>
              <a:t/>
            </a:r>
            <a:br>
              <a:rPr lang="pt-BR" sz="2000" b="1" dirty="0" smtClean="0">
                <a:solidFill>
                  <a:prstClr val="black"/>
                </a:solidFill>
                <a:latin typeface="Arial"/>
                <a:ea typeface="Arial"/>
                <a:cs typeface="Times New Roman"/>
              </a:rPr>
            </a:br>
            <a:r>
              <a:rPr lang="pt-BR" sz="2000" b="1" dirty="0">
                <a:solidFill>
                  <a:srgbClr val="000000"/>
                </a:solidFill>
                <a:latin typeface="Arial"/>
                <a:ea typeface="MS Mincho"/>
                <a:cs typeface="Times New Roman"/>
              </a:rPr>
              <a:t>Meta 2.6: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MS Mincho"/>
                <a:cs typeface="Times New Roman"/>
              </a:rPr>
              <a:t>Garantir que 100% das gestantes complete o esquema da vacina antitetânica.</a:t>
            </a:r>
            <a: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</a:br>
            <a:r>
              <a:rPr lang="pt-BR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Indicador 2.6: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Proporção de gestantes com o esquema completo da vacina antitetânica.</a:t>
            </a:r>
            <a: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</a:b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12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2675467"/>
            <a:ext cx="8286807" cy="3450696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pt-BR" sz="1800" b="1" dirty="0">
                <a:solidFill>
                  <a:srgbClr val="C00000"/>
                </a:solidFill>
                <a:latin typeface="Arial"/>
                <a:ea typeface="Calibri"/>
              </a:rPr>
              <a:t>Resultados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18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A </a:t>
            </a:r>
            <a:r>
              <a:rPr lang="pt-BR" sz="18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vigilância em cada profissional foi constante, e 100% receberam a vacina contra a hepatite B em cada um dos 3 meses, atingindo a </a:t>
            </a:r>
            <a:r>
              <a:rPr lang="pt-BR" sz="18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 meta. Nas </a:t>
            </a:r>
            <a:r>
              <a:rPr lang="pt-BR" sz="18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consultas e visitas domiciliares fizemos monitoramento periódico do cumprimento da vacinação das gestantes. Para dar cumprimento avaliamos as fichas/espelhos, com uma frequência quinzenal.</a:t>
            </a:r>
            <a:r>
              <a:rPr lang="pt-BR" sz="1800" dirty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 O médico e a enfermeira foram os responsáveis pelo monitoramento e avaliação destas informações.</a:t>
            </a:r>
            <a:endParaRPr lang="pt-BR" sz="18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endParaRPr lang="pt-BR" sz="1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25272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</a:pPr>
            <a: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</a:br>
            <a: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</a:br>
            <a:r>
              <a:rPr lang="pt-BR" sz="18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18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Objetivo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2: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 Melhorar a qualidade da atenção as </a:t>
            </a:r>
            <a: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gestantes</a:t>
            </a:r>
            <a:r>
              <a:rPr lang="pt-BR" sz="2000" b="1" dirty="0" smtClean="0">
                <a:solidFill>
                  <a:prstClr val="black"/>
                </a:solidFill>
                <a:latin typeface="Arial"/>
                <a:ea typeface="Arial"/>
                <a:cs typeface="Times New Roman"/>
              </a:rPr>
              <a:t/>
            </a:r>
            <a:br>
              <a:rPr lang="pt-BR" sz="2000" b="1" dirty="0" smtClean="0">
                <a:solidFill>
                  <a:prstClr val="black"/>
                </a:solidFill>
                <a:latin typeface="Arial"/>
                <a:ea typeface="Arial"/>
                <a:cs typeface="Times New Roman"/>
              </a:rPr>
            </a:br>
            <a:r>
              <a:rPr lang="pt-BR" sz="2000" b="1" dirty="0">
                <a:solidFill>
                  <a:srgbClr val="000000"/>
                </a:solidFill>
                <a:latin typeface="Arial" pitchFamily="34" charset="0"/>
                <a:ea typeface="MS Mincho"/>
                <a:cs typeface="Arial" pitchFamily="34" charset="0"/>
              </a:rPr>
              <a:t>Meta 2.7: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MS Mincho"/>
                <a:cs typeface="Arial" pitchFamily="34" charset="0"/>
              </a:rPr>
              <a:t>Garantir que 100% das gestantes complete o esquema da vacina de Hepatite B.</a:t>
            </a:r>
            <a:r>
              <a:rPr lang="pt-BR" sz="2000" dirty="0">
                <a:solidFill>
                  <a:srgbClr val="073E87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2000" dirty="0">
                <a:solidFill>
                  <a:srgbClr val="073E87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20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Indicador 2.7: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Proporção de gestantes com o esquema completo da vacina Hepatite B</a:t>
            </a:r>
            <a:r>
              <a:rPr lang="pt-BR" sz="1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r>
              <a:rPr lang="pt-BR" sz="1800" dirty="0">
                <a:solidFill>
                  <a:srgbClr val="073E87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1800" dirty="0">
                <a:solidFill>
                  <a:srgbClr val="073E87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1800" b="1" dirty="0" smtClean="0">
                <a:solidFill>
                  <a:prstClr val="black"/>
                </a:solidFill>
                <a:latin typeface="Arial"/>
                <a:ea typeface="Arial"/>
                <a:cs typeface="Times New Roman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99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2675467"/>
            <a:ext cx="8501121" cy="3450696"/>
          </a:xfrm>
        </p:spPr>
        <p:txBody>
          <a:bodyPr>
            <a:normAutofit fontScale="25000" lnSpcReduction="20000"/>
          </a:bodyPr>
          <a:lstStyle/>
          <a:p>
            <a:pPr marL="0"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pt-BR" sz="72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Resultados</a:t>
            </a:r>
          </a:p>
          <a:p>
            <a:pPr marL="0" lvl="0" indent="0" algn="just">
              <a:lnSpc>
                <a:spcPct val="170000"/>
              </a:lnSpc>
              <a:buClr>
                <a:srgbClr val="31B6FD"/>
              </a:buClr>
              <a:buNone/>
            </a:pPr>
            <a:r>
              <a:rPr lang="pt-BR" sz="72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Nos </a:t>
            </a:r>
            <a:r>
              <a:rPr lang="pt-BR" sz="72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três meses de intervenção, conseguimos atingir </a:t>
            </a:r>
            <a:r>
              <a:rPr lang="pt-BR" sz="72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100</a:t>
            </a:r>
            <a:r>
              <a:rPr lang="pt-BR" sz="72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% de gestantes que receberam avaliação das necessidades de atendimento odontológico</a:t>
            </a:r>
            <a:r>
              <a:rPr lang="pt-BR" sz="7200" dirty="0" smtClean="0">
                <a:latin typeface="Arial" pitchFamily="34" charset="0"/>
                <a:ea typeface="Calibri"/>
                <a:cs typeface="Arial" pitchFamily="34" charset="0"/>
              </a:rPr>
              <a:t>.</a:t>
            </a:r>
            <a:r>
              <a:rPr lang="pt-BR" sz="72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pt-BR" sz="7200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 algn="just">
              <a:lnSpc>
                <a:spcPct val="170000"/>
              </a:lnSpc>
              <a:buClr>
                <a:srgbClr val="31B6FD"/>
              </a:buClr>
              <a:buNone/>
            </a:pPr>
            <a:r>
              <a:rPr lang="pt-BR" sz="72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pt-BR" sz="72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Os ACS desenvolveram um excelente trabalho, na busca ativa das gestantes faltosas a avaliação das necessidades de atendimento odontológico. Foi muito bom a conversa com as técnicas de odontologia que se comprometeram a organizar o agendamento sempre deixando capacidade para o atendimento das gestantes. </a:t>
            </a:r>
            <a:endParaRPr lang="pt-BR" sz="7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8000" dirty="0"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25272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</a:br>
            <a:r>
              <a:rPr lang="pt-BR" sz="18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18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</a:br>
            <a: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Objetivo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2: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 Melhorar a qualidade da atenção as </a:t>
            </a:r>
            <a: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gestantes</a:t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</a:br>
            <a:r>
              <a:rPr lang="pt-BR" sz="2000" b="1" dirty="0">
                <a:solidFill>
                  <a:srgbClr val="000000"/>
                </a:solidFill>
                <a:latin typeface="Arial"/>
                <a:ea typeface="MS Mincho"/>
                <a:cs typeface="Times New Roman"/>
              </a:rPr>
              <a:t>Meta </a:t>
            </a:r>
            <a:r>
              <a:rPr lang="pt-BR" sz="2000" b="1" dirty="0" smtClean="0">
                <a:solidFill>
                  <a:srgbClr val="000000"/>
                </a:solidFill>
                <a:latin typeface="Arial"/>
                <a:ea typeface="MS Mincho"/>
                <a:cs typeface="Times New Roman"/>
              </a:rPr>
              <a:t>2.8: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MS Mincho"/>
                <a:cs typeface="Times New Roman"/>
              </a:rPr>
              <a:t> Realizar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MS Mincho"/>
                <a:cs typeface="Times New Roman"/>
              </a:rPr>
              <a:t>avaliação das necessidades de atendimento odontológico em 100% das  gestantes.</a:t>
            </a:r>
            <a: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</a:br>
            <a:r>
              <a:rPr lang="pt-BR" sz="2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Indicador 2.8: </a:t>
            </a:r>
            <a:r>
              <a:rPr lang="pt-BR" sz="2000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Proporção de gestantes com avaliação da necessidade de atendimento odontológico.</a:t>
            </a:r>
            <a:r>
              <a:rPr lang="pt-BR" sz="20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pt-BR" sz="20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</a:b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9045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85720" y="2675467"/>
            <a:ext cx="8501121" cy="3450696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pt-BR" sz="2000" b="1" dirty="0">
                <a:solidFill>
                  <a:srgbClr val="C00000"/>
                </a:solidFill>
                <a:latin typeface="Arial"/>
                <a:ea typeface="Calibri"/>
              </a:rPr>
              <a:t>Resultados</a:t>
            </a:r>
          </a:p>
          <a:p>
            <a:pPr marL="0" indent="0" algn="just"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/>
                <a:ea typeface="Calibri"/>
              </a:rPr>
              <a:t>Nos </a:t>
            </a:r>
            <a:r>
              <a:rPr lang="pt-BR" sz="2000" dirty="0">
                <a:solidFill>
                  <a:schemeClr val="tx1"/>
                </a:solidFill>
                <a:latin typeface="Arial"/>
                <a:ea typeface="Calibri"/>
              </a:rPr>
              <a:t>três meses de intervenção, conseguimos garantir que </a:t>
            </a:r>
            <a:r>
              <a:rPr lang="pt-BR" sz="2000" dirty="0" smtClean="0">
                <a:solidFill>
                  <a:schemeClr val="tx1"/>
                </a:solidFill>
                <a:latin typeface="Arial"/>
                <a:ea typeface="Calibri"/>
              </a:rPr>
              <a:t>100</a:t>
            </a:r>
            <a:r>
              <a:rPr lang="pt-BR" sz="2000" dirty="0">
                <a:solidFill>
                  <a:schemeClr val="tx1"/>
                </a:solidFill>
                <a:latin typeface="Arial"/>
                <a:ea typeface="Calibri"/>
              </a:rPr>
              <a:t>% de gestantes </a:t>
            </a:r>
            <a:r>
              <a:rPr lang="pt-BR" sz="2000" dirty="0">
                <a:solidFill>
                  <a:schemeClr val="tx1"/>
                </a:solidFill>
                <a:latin typeface="Arial"/>
                <a:ea typeface="Times New Roman"/>
              </a:rPr>
              <a:t>a primeira consulta odontológica programática. </a:t>
            </a:r>
            <a:r>
              <a:rPr lang="pt-BR" sz="20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O acesso de gestantes com primeira consulta odontológica programática tivemos</a:t>
            </a:r>
            <a:r>
              <a:rPr lang="pt-BR" sz="2000" dirty="0">
                <a:solidFill>
                  <a:schemeClr val="tx1"/>
                </a:solidFill>
                <a:latin typeface="Arial"/>
                <a:ea typeface="Calibri"/>
              </a:rPr>
              <a:t> dificuldades. Os ACS desenvolveram um excelente trabalho, na busca ativa das gestantes faltosas a</a:t>
            </a:r>
            <a:r>
              <a:rPr lang="pt-BR" sz="20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 primeira consulta odontológica programática, assim a meta de 100%  foi alcançada. 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25272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</a:br>
            <a:r>
              <a:rPr lang="pt-BR" sz="18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18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</a:br>
            <a: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18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Objetivo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2: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 Melhorar a qualidade da atenção as </a:t>
            </a:r>
            <a: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gestantes</a:t>
            </a:r>
            <a:r>
              <a:rPr lang="pt-BR" sz="2000" b="1" dirty="0" smtClean="0">
                <a:solidFill>
                  <a:prstClr val="black"/>
                </a:solidFill>
                <a:latin typeface="Arial"/>
                <a:ea typeface="Arial"/>
                <a:cs typeface="Times New Roman"/>
              </a:rPr>
              <a:t/>
            </a:r>
            <a:br>
              <a:rPr lang="pt-BR" sz="2000" b="1" dirty="0" smtClean="0">
                <a:solidFill>
                  <a:prstClr val="black"/>
                </a:solidFill>
                <a:latin typeface="Arial"/>
                <a:ea typeface="Arial"/>
                <a:cs typeface="Times New Roman"/>
              </a:rPr>
            </a:br>
            <a:r>
              <a:rPr lang="pt-BR" sz="2000" b="1" dirty="0">
                <a:solidFill>
                  <a:srgbClr val="000000"/>
                </a:solidFill>
                <a:latin typeface="Arial"/>
                <a:ea typeface="MS Mincho"/>
                <a:cs typeface="Times New Roman"/>
              </a:rPr>
              <a:t>Meta 2.9: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MS Mincho"/>
                <a:cs typeface="Times New Roman"/>
              </a:rPr>
              <a:t>Garantir a primeira consulta odontológica programática para 100% das gestantes</a:t>
            </a:r>
            <a:r>
              <a:rPr lang="pt-BR" sz="2000" b="1" dirty="0">
                <a:solidFill>
                  <a:srgbClr val="000000"/>
                </a:solidFill>
                <a:latin typeface="Arial"/>
                <a:ea typeface="MS Mincho"/>
                <a:cs typeface="Times New Roman"/>
              </a:rPr>
              <a:t>.</a:t>
            </a:r>
            <a: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</a:br>
            <a:r>
              <a:rPr lang="pt-BR" sz="2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Indicador 2.9: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Proporção de gestantes com primeira consulta odontológica programática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  <a:r>
              <a:rPr lang="pt-BR" sz="22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pt-BR" sz="22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6902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4282" y="2675467"/>
            <a:ext cx="8572559" cy="3450696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Resultados: 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Ao </a:t>
            </a:r>
            <a:r>
              <a:rPr lang="pt-BR" sz="16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longo da intervenção tivemos a ocorrência de gestantes faltosas às consultas, mas todas as usuárias faltosas receberam busca ativa  imediatamente , alcançando a meta de 100%. Periodicamente uma lista de gestantes faltosas era entregue aos agentes de saúde que faziam a busca 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ativa. Antes </a:t>
            </a:r>
            <a:r>
              <a:rPr lang="pt-BR" sz="16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da intervenção era alarmante como algumas gestantes atrasavam em meses a consulta de pré-natal, sem que ninguém parasse para pensar sobre esses casos e tomar uma atitude.</a:t>
            </a:r>
            <a:r>
              <a:rPr lang="pt-BR" sz="16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Nos três meses de intervenção, conseguimos atingir 100% da busca ativa das gestantes faltosos. Destaca-se que o trabalho dos ACS junto com a equipe foi de suma importância para o alcance deste indicador.</a:t>
            </a:r>
          </a:p>
          <a:p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</a:pP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20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20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Relativas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ao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Objetivo 3: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Melhorar a adesão ao </a:t>
            </a:r>
            <a: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pré-natal</a:t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</a:br>
            <a:r>
              <a:rPr lang="pt-BR" sz="2000" b="1" dirty="0">
                <a:solidFill>
                  <a:srgbClr val="000000"/>
                </a:solidFill>
                <a:latin typeface="Arial"/>
                <a:ea typeface="MS Mincho"/>
                <a:cs typeface="+mn-cs"/>
              </a:rPr>
              <a:t>Meta 3.1: </a:t>
            </a:r>
            <a:r>
              <a:rPr lang="pt-BR" sz="2000" dirty="0">
                <a:solidFill>
                  <a:prstClr val="black"/>
                </a:solidFill>
                <a:latin typeface="Arial"/>
                <a:ea typeface="MS Mincho"/>
                <a:cs typeface="+mn-cs"/>
              </a:rPr>
              <a:t>Realizar busca ativa de 100% das gestantes faltosas às consultas de pré-natal.</a:t>
            </a:r>
            <a:r>
              <a:rPr lang="pt-BR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BR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2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Indicador 3.1: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Proporção de gestantes faltosas às consultas que receberam busca ativa.</a:t>
            </a:r>
            <a: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</a:rPr>
              <a:t>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6640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9" y="2675467"/>
            <a:ext cx="8215370" cy="3450696"/>
          </a:xfrm>
        </p:spPr>
        <p:txBody>
          <a:bodyPr>
            <a:normAutofit fontScale="92500"/>
          </a:bodyPr>
          <a:lstStyle/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Resultados: </a:t>
            </a:r>
            <a:r>
              <a:rPr lang="pt-BR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A </a:t>
            </a:r>
            <a:r>
              <a:rPr lang="pt-BR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intervenção obteve 100% </a:t>
            </a:r>
            <a:r>
              <a:rPr lang="pt-BR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de </a:t>
            </a:r>
            <a:r>
              <a:rPr lang="pt-BR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registro na ficha de acompanhamento/espelho de pré-natal em todos os </a:t>
            </a:r>
            <a:r>
              <a:rPr lang="pt-BR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meses</a:t>
            </a:r>
            <a:r>
              <a:rPr lang="pt-BR" dirty="0" smtClean="0">
                <a:solidFill>
                  <a:schemeClr val="tx1"/>
                </a:solidFill>
                <a:latin typeface="Arial"/>
                <a:ea typeface="Calibri"/>
              </a:rPr>
              <a:t>.</a:t>
            </a:r>
            <a:r>
              <a:rPr lang="pt-BR" dirty="0" smtClean="0">
                <a:solidFill>
                  <a:schemeClr val="tx1"/>
                </a:solidFill>
                <a:latin typeface="Arial"/>
                <a:ea typeface="Times New Roman"/>
              </a:rPr>
              <a:t> </a:t>
            </a:r>
            <a:r>
              <a:rPr lang="pt-BR" dirty="0">
                <a:solidFill>
                  <a:schemeClr val="tx1"/>
                </a:solidFill>
                <a:latin typeface="Arial"/>
                <a:ea typeface="Times New Roman"/>
              </a:rPr>
              <a:t>O médico e a enfermeira são os responsáveis pelo monitoramento e avaliação destas informações</a:t>
            </a:r>
            <a:r>
              <a:rPr lang="pt-BR" sz="2900" dirty="0">
                <a:solidFill>
                  <a:schemeClr val="tx1"/>
                </a:solidFill>
                <a:latin typeface="Arial"/>
                <a:ea typeface="Times New Roman"/>
              </a:rPr>
              <a:t>.</a:t>
            </a:r>
            <a:endParaRPr lang="pt-BR" sz="29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dirty="0" smtClean="0">
                <a:latin typeface="Arial"/>
                <a:ea typeface="Calibri"/>
              </a:rPr>
              <a:t> 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25272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</a:pP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</a:rPr>
              <a:t/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</a:rPr>
            </a:br>
            <a:r>
              <a:rPr lang="pt-BR" sz="2000" b="1" dirty="0">
                <a:solidFill>
                  <a:srgbClr val="C00000"/>
                </a:solidFill>
                <a:latin typeface="Arial"/>
                <a:ea typeface="Calibri"/>
              </a:rPr>
              <a:t/>
            </a:r>
            <a:br>
              <a:rPr lang="pt-BR" sz="2000" b="1" dirty="0">
                <a:solidFill>
                  <a:srgbClr val="C00000"/>
                </a:solidFill>
                <a:latin typeface="Arial"/>
                <a:ea typeface="Calibri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</a:rPr>
              <a:t>Relativas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Calibri"/>
              </a:rPr>
              <a:t>ao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Times New Roman"/>
              </a:rPr>
              <a:t>Objetivo 4: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Calibri"/>
              </a:rPr>
              <a:t>Melhorar o registro das </a:t>
            </a: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</a:rPr>
              <a:t>informações</a:t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</a:rPr>
            </a:br>
            <a:r>
              <a:rPr lang="pt-BR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Meta 4.1: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Manter ficha de acompanhamento de 100% das gestantes cadastrados na unidade de saúde.</a:t>
            </a:r>
            <a: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</a:br>
            <a:r>
              <a:rPr lang="pt-BR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Indicador 4.1: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Proporção de gestantes com registros em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ficha de acompanhamento</a:t>
            </a:r>
            <a: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</a:b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716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4282" y="2675467"/>
            <a:ext cx="8501121" cy="345069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pt-BR" sz="26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Resultados: </a:t>
            </a:r>
            <a:r>
              <a:rPr lang="pt-BR" sz="26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Desde </a:t>
            </a:r>
            <a:r>
              <a:rPr lang="pt-BR" sz="26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o início da pré-natal cada gestante recebeu avaliação do risco gestacional, com seguimento durante toda a gestação, obtendo 100%  de desempenho para esse indicador. Sabemos que existem eventualidades que podem tornar uma gestação de baixo risco em alto risco, por isso mantemos vigilância em cada consulta. Ressalta-se que as gestantes com risco, foram encaminhadas para o Núcleo de Atenção à família </a:t>
            </a:r>
            <a:r>
              <a:rPr lang="pt-BR" sz="26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(NASF), a qual existe um médico com especialidade em obstetrícia para auxiliar.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25272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</a:pP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20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20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Relativas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ao Objetivo 5: Mapear gestantes com  </a:t>
            </a: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risco</a:t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20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Meta 5.1: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Avaliar risco gestacional em 100% das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gestantes cadastrados na unidade de saúde.</a:t>
            </a:r>
            <a:r>
              <a:rPr lang="pt-BR" sz="2000" dirty="0">
                <a:solidFill>
                  <a:srgbClr val="073E87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2000" dirty="0">
                <a:solidFill>
                  <a:srgbClr val="073E87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20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Indicador 5.1: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Proporção de gestantes com avaliação de risco realizada.</a:t>
            </a:r>
            <a:r>
              <a:rPr lang="pt-BR" sz="2000" dirty="0">
                <a:solidFill>
                  <a:srgbClr val="073E87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2000" dirty="0">
                <a:solidFill>
                  <a:srgbClr val="073E87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2000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pt-BR" sz="2000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</a:b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0354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27584" y="1844824"/>
            <a:ext cx="7992888" cy="4104456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Modelo de atenção: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UBS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Área 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abrangência: 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área urbana.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Estrutura 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funcionamento: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unidade 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reformada. </a:t>
            </a:r>
          </a:p>
          <a:p>
            <a:pPr marL="0" lvl="0" indent="0">
              <a:lnSpc>
                <a:spcPct val="120000"/>
              </a:lnSpc>
              <a:buClr>
                <a:srgbClr val="31B6FD"/>
              </a:buClr>
              <a:buNone/>
            </a:pPr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Equipe 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saúde: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composta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por médico,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enfermeira, auxiliar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de enfermagem, odontologista e técnica de odontologia e cinco agente comunitário de saúde.  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população </a:t>
            </a:r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adstrita: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3850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habitantes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rPr>
              <a:t>(2505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rPr>
              <a:t>masculinos e 1345 femininos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rPr>
              <a:t>)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pt-BR" sz="2000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buNone/>
            </a:pPr>
            <a:endParaRPr lang="pt-BR" sz="2000" dirty="0" smtClean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252728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Caracterização da Unidade</a:t>
            </a:r>
            <a:endParaRPr lang="pt-B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2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2675467"/>
            <a:ext cx="8715403" cy="3450696"/>
          </a:xfrm>
        </p:spPr>
        <p:txBody>
          <a:bodyPr>
            <a:normAutofit fontScale="25000" lnSpcReduction="20000"/>
          </a:bodyPr>
          <a:lstStyle/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pt-BR" sz="72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Nos três meses de intervenção, conseguimos atingir </a:t>
            </a:r>
            <a:r>
              <a:rPr lang="pt-BR" sz="72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100</a:t>
            </a:r>
            <a:r>
              <a:rPr lang="pt-BR" sz="72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% das gestantes que receberam orientação nutricional durante a gestação. Realizamos palestras, oficinas, e inclusive em uma palestra, participou a nutricionista do município</a:t>
            </a:r>
            <a:r>
              <a:rPr lang="pt-BR" sz="7200" dirty="0" smtClean="0">
                <a:latin typeface="Arial" pitchFamily="34" charset="0"/>
                <a:ea typeface="Calibri"/>
                <a:cs typeface="Arial" pitchFamily="34" charset="0"/>
              </a:rPr>
              <a:t>.</a:t>
            </a:r>
            <a:r>
              <a:rPr lang="pt-BR" sz="72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Dialogamos com os </a:t>
            </a:r>
            <a:r>
              <a:rPr lang="pt-BR" sz="72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ACS  </a:t>
            </a:r>
            <a:r>
              <a:rPr lang="pt-BR" sz="72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sobre a importância de uma orientação adequada </a:t>
            </a:r>
            <a:r>
              <a:rPr lang="pt-BR" sz="72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sobre alimentação </a:t>
            </a:r>
            <a:r>
              <a:rPr lang="pt-BR" sz="72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balanceada. No âmbito da promoção à saúde, a ação programática conseguiu implementar 100% </a:t>
            </a:r>
            <a:r>
              <a:rPr lang="pt-BR" sz="72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de </a:t>
            </a:r>
            <a:r>
              <a:rPr lang="pt-BR" sz="72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orientação as gestantes na maioria das temáticas trabalhadas, especificamente orientação  nutricional. </a:t>
            </a:r>
            <a:endParaRPr lang="pt-BR" sz="72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72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pt-BR" sz="7200" dirty="0"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25272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18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18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18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18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Relativas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ao Objetivo 6 :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MS Mincho"/>
                <a:cs typeface="Times New Roman"/>
              </a:rPr>
              <a:t>Promover a saúde das gestantes</a:t>
            </a:r>
            <a:r>
              <a:rPr lang="pt-BR" sz="2000" b="1" dirty="0" smtClean="0">
                <a:solidFill>
                  <a:srgbClr val="C00000"/>
                </a:solidFill>
                <a:latin typeface="Arial"/>
                <a:ea typeface="MS Mincho"/>
                <a:cs typeface="Times New Roman"/>
              </a:rPr>
              <a:t>.</a:t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MS Mincho"/>
                <a:cs typeface="Times New Roman"/>
              </a:rPr>
            </a:br>
            <a:r>
              <a:rPr lang="pt-BR" sz="20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Meta 6.1: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Garantir a 100% das gestantes  orientação nutricional durante a gestação.</a:t>
            </a:r>
            <a:r>
              <a:rPr lang="pt-BR" sz="2000" dirty="0">
                <a:solidFill>
                  <a:srgbClr val="073E87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2000" dirty="0">
                <a:solidFill>
                  <a:srgbClr val="073E87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2000" b="1" dirty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>Indicador 6.1: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Proporção de gestantes com orientação nutricional durante a gestação</a:t>
            </a:r>
            <a:r>
              <a:rPr lang="pt-BR" sz="2000" dirty="0" smtClean="0">
                <a:solidFill>
                  <a:srgbClr val="073E87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r>
              <a:rPr lang="pt-BR" sz="24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pt-BR" sz="2400" b="1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pt-BR" sz="2000" dirty="0" smtClean="0">
                <a:solidFill>
                  <a:srgbClr val="073E87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2000" dirty="0" smtClean="0">
                <a:solidFill>
                  <a:srgbClr val="073E87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35661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BR" sz="20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Palestras</a:t>
            </a:r>
            <a:r>
              <a:rPr lang="pt-BR" sz="2000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pt-BR" sz="2000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</a:br>
            <a:endParaRPr lang="pt-BR" sz="2000" dirty="0">
              <a:solidFill>
                <a:srgbClr val="C00000"/>
              </a:solidFill>
            </a:endParaRPr>
          </a:p>
        </p:txBody>
      </p:sp>
      <p:pic>
        <p:nvPicPr>
          <p:cNvPr id="4" name="Espaço Reservado para Conteúdo 3" descr="C:\Users\Lidia\Documents\fotos palestra\DSCN095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076" y="2674938"/>
            <a:ext cx="4605786" cy="345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21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2675467"/>
            <a:ext cx="8286807" cy="345069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2428875" algn="l"/>
              </a:tabLst>
            </a:pPr>
            <a:r>
              <a:rPr lang="pt-BR" sz="22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Resultados: </a:t>
            </a:r>
            <a:r>
              <a:rPr lang="pt-BR" sz="22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Nos </a:t>
            </a:r>
            <a:r>
              <a:rPr lang="pt-BR" sz="22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três meses de intervenção, conseguimos atingir 100% das gestantes que receberam orientação sobre aleitamento materno. Foram realizadas duas palestras durante a </a:t>
            </a:r>
            <a:r>
              <a:rPr lang="pt-BR" sz="22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intervenção.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2428875" algn="l"/>
              </a:tabLst>
            </a:pPr>
            <a:r>
              <a:rPr lang="pt-BR" sz="22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Também </a:t>
            </a:r>
            <a:r>
              <a:rPr lang="pt-BR" sz="22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conseguimos materiais como folders para auxiliar nas orientações.</a:t>
            </a:r>
            <a:endParaRPr lang="pt-BR" sz="22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25272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</a:pPr>
            <a: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18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18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Relativas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ao Objetivo 6 :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MS Mincho"/>
                <a:cs typeface="Times New Roman"/>
              </a:rPr>
              <a:t>Promover a saúde das gestantes</a:t>
            </a:r>
            <a:r>
              <a:rPr lang="pt-BR" sz="2000" b="1" dirty="0" smtClean="0">
                <a:solidFill>
                  <a:srgbClr val="C00000"/>
                </a:solidFill>
                <a:latin typeface="Arial"/>
                <a:ea typeface="MS Mincho"/>
                <a:cs typeface="Times New Roman"/>
              </a:rPr>
              <a:t>.</a:t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MS Mincho"/>
                <a:cs typeface="Times New Roman"/>
              </a:rPr>
            </a:br>
            <a:r>
              <a:rPr lang="pt-BR" sz="2000" b="1" dirty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Meta 6.2: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Promover o aleitamento materno  a 100% das gestantes.</a:t>
            </a:r>
            <a: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</a:br>
            <a:r>
              <a:rPr lang="pt-BR" sz="2000" b="1" dirty="0">
                <a:solidFill>
                  <a:prstClr val="black"/>
                </a:solidFill>
                <a:latin typeface="Arial"/>
                <a:ea typeface="Arial"/>
                <a:cs typeface="Times New Roman"/>
              </a:rPr>
              <a:t>Indicador 6.2:</a:t>
            </a:r>
            <a:r>
              <a:rPr lang="pt-BR" sz="2000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 Proporção de gestantes com orientação de aleitamento materno</a:t>
            </a:r>
            <a:r>
              <a:rPr lang="pt-BR" sz="2000" dirty="0">
                <a:solidFill>
                  <a:srgbClr val="073E87"/>
                </a:solidFill>
                <a:latin typeface="Arial"/>
                <a:ea typeface="Times New Roman"/>
                <a:cs typeface="Times New Roman"/>
              </a:rPr>
              <a:t>.</a:t>
            </a:r>
            <a: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</a:br>
            <a:r>
              <a:rPr lang="pt-BR" sz="2000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pt-BR" sz="2000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</a:b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7021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125272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BR" sz="28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Palestras</a:t>
            </a:r>
            <a:r>
              <a:rPr lang="pt-BR" sz="2800" dirty="0">
                <a:latin typeface="Calibri"/>
                <a:ea typeface="Times New Roman"/>
                <a:cs typeface="Times New Roman"/>
              </a:rPr>
              <a:t/>
            </a:r>
            <a:br>
              <a:rPr lang="pt-BR" sz="2800" dirty="0">
                <a:latin typeface="Calibri"/>
                <a:ea typeface="Times New Roman"/>
                <a:cs typeface="Times New Roman"/>
              </a:rPr>
            </a:br>
            <a:endParaRPr lang="pt-BR" sz="2800" dirty="0"/>
          </a:p>
        </p:txBody>
      </p:sp>
      <p:pic>
        <p:nvPicPr>
          <p:cNvPr id="4" name="Espaço Reservado para Conteúdo 3" descr="Descrição: C:\Users\Lidia\Documents\fotos palestra\DSCN09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123" y="2674938"/>
            <a:ext cx="4597692" cy="345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1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2708920"/>
            <a:ext cx="8286808" cy="3450696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pt-BR" sz="20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Resultados: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Nos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três meses de intervenção, conseguimos atingir 100% das gestantes que receberam orientação sobre os cuidados com recém-nascido.  Ressalta-se que foram realizadas reuniões semanais com os ACS sobre a importância de orientar as gestantes sobre o indicador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Foram realizadas 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palestras, explicando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técnicas de o banho, aleitamento materno, importância da realização de o teste de o pezinho. Buscamos materiais, folders para auxiliar nas orientações. </a:t>
            </a:r>
            <a:endParaRPr lang="pt-BR" sz="20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pt-BR" sz="18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25272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</a:pPr>
            <a: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18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18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Relativas </a:t>
            </a:r>
            <a:r>
              <a:rPr lang="pt-BR" sz="20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ao Objetivo 6 : </a:t>
            </a:r>
            <a:r>
              <a:rPr lang="pt-BR" sz="2000" b="1" dirty="0">
                <a:solidFill>
                  <a:srgbClr val="C00000"/>
                </a:solidFill>
                <a:latin typeface="Arial" pitchFamily="34" charset="0"/>
                <a:ea typeface="MS Mincho"/>
                <a:cs typeface="Arial" pitchFamily="34" charset="0"/>
              </a:rPr>
              <a:t>Promover a saúde das gestantes</a:t>
            </a:r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ea typeface="MS Mincho"/>
                <a:cs typeface="Arial" pitchFamily="34" charset="0"/>
              </a:rPr>
              <a:t>.</a:t>
            </a:r>
            <a:br>
              <a:rPr lang="pt-BR" sz="2000" b="1" dirty="0" smtClean="0">
                <a:solidFill>
                  <a:srgbClr val="C00000"/>
                </a:solidFill>
                <a:latin typeface="Arial" pitchFamily="34" charset="0"/>
                <a:ea typeface="MS Mincho"/>
                <a:cs typeface="Arial" pitchFamily="34" charset="0"/>
              </a:rPr>
            </a:br>
            <a:r>
              <a:rPr lang="pt-BR" sz="2000" b="1" dirty="0">
                <a:solidFill>
                  <a:srgbClr val="000000"/>
                </a:solidFill>
                <a:latin typeface="Arial" pitchFamily="34" charset="0"/>
                <a:ea typeface="Arial"/>
                <a:cs typeface="Arial" pitchFamily="34" charset="0"/>
              </a:rPr>
              <a:t>Meta 6.3: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Orientar 100% das gestantes sobre os cuidados com o recém-nascido.</a:t>
            </a:r>
            <a:r>
              <a:rPr lang="pt-BR" sz="2000" dirty="0">
                <a:solidFill>
                  <a:srgbClr val="073E87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2000" dirty="0">
                <a:solidFill>
                  <a:srgbClr val="073E87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2000" b="1" dirty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>Indicador 6.3: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Proporção de gestantes com orientação sobre os cuidados com o recém-nascido</a:t>
            </a:r>
            <a:r>
              <a:rPr lang="pt-BR" sz="2000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2000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0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0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Resultados: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Nos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três meses de intervenção, conseguimos atingir 100% das gestantes que receberam orientação sobre anticoncepção após o parto. As orientações para as gestantes sobre o tema tornou-se muito importante, pois orientamos também a importância de o planejamento familiar. </a:t>
            </a:r>
            <a:endParaRPr lang="pt-BR" sz="20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25272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</a:pPr>
            <a: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18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18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Relativas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ao Objetivo 6 :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MS Mincho"/>
                <a:cs typeface="Times New Roman"/>
              </a:rPr>
              <a:t>Promover a saúde das </a:t>
            </a:r>
            <a:r>
              <a:rPr lang="pt-BR" sz="2000" b="1" dirty="0" smtClean="0">
                <a:solidFill>
                  <a:srgbClr val="C00000"/>
                </a:solidFill>
                <a:latin typeface="Arial"/>
                <a:ea typeface="MS Mincho"/>
                <a:cs typeface="Times New Roman"/>
              </a:rPr>
              <a:t>gestantes</a:t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MS Mincho"/>
                <a:cs typeface="Times New Roman"/>
              </a:rPr>
            </a:br>
            <a:r>
              <a:rPr lang="pt-BR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Meta 6.4: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Orientar 100% das gestantes sobre anticoncepção após o parto.</a:t>
            </a:r>
            <a: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</a:br>
            <a:r>
              <a:rPr lang="pt-BR" sz="2000" b="1" dirty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Indicador 6.4: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Proporção de gestantes com orientação sobre anticoncepção após o parto.</a:t>
            </a:r>
            <a: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</a:b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4714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2675467"/>
            <a:ext cx="8286807" cy="34506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0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Resultados: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Nos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três meses de intervenção, conseguimos atingir 100% das gestantes que receberam orientação sobre os riscos do tabagismo, uso de álcool e drogas na gestação. Foram realizadas oficinas sobre os riscos do tabagismo, uso de álcool e drogas durante a gestação. Também explicamos que o uso destas substâncias, aumenta o risco de um parto prematuro, baixo peso ao nascer e outros problemas para a saúde do recém-nascido.</a:t>
            </a:r>
            <a:endParaRPr lang="pt-BR" sz="20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25272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</a:pPr>
            <a: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18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18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Relativas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ao Objetivo 6 :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MS Mincho"/>
                <a:cs typeface="Times New Roman"/>
              </a:rPr>
              <a:t>Promover a saúde das </a:t>
            </a:r>
            <a:r>
              <a:rPr lang="pt-BR" sz="2000" b="1" dirty="0" smtClean="0">
                <a:solidFill>
                  <a:srgbClr val="C00000"/>
                </a:solidFill>
                <a:latin typeface="Arial"/>
                <a:ea typeface="MS Mincho"/>
                <a:cs typeface="Times New Roman"/>
              </a:rPr>
              <a:t>gestantes</a:t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MS Mincho"/>
                <a:cs typeface="Times New Roman"/>
              </a:rPr>
            </a:br>
            <a:r>
              <a:rPr lang="pt-BR" sz="2000" b="1" dirty="0">
                <a:solidFill>
                  <a:srgbClr val="000000"/>
                </a:solidFill>
                <a:latin typeface="Arial" pitchFamily="34" charset="0"/>
                <a:ea typeface="Arial"/>
                <a:cs typeface="Arial" pitchFamily="34" charset="0"/>
              </a:rPr>
              <a:t>Meta 6.5: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Orientar 100% das gestantes sobre os riscos do tabagismo, uso de álcool e drogas na gestação.</a:t>
            </a:r>
            <a:r>
              <a:rPr lang="pt-BR" sz="2000" dirty="0">
                <a:solidFill>
                  <a:srgbClr val="073E87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2000" dirty="0">
                <a:solidFill>
                  <a:srgbClr val="073E87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20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Indicador 6.5: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Proporção de gestantes com orientação sobre os riscos do tabagismo e do uso de álcool e drogas na gestação.</a:t>
            </a:r>
            <a:br>
              <a:rPr lang="pt-BR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61023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3407304"/>
            <a:ext cx="8358246" cy="345069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sz="18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Todas as gestantes (100%) receberam orientações sobre higiene bucal, além das consultas com os odontologistas. Foram realizadas palestras sobre esta temática para a população também.</a:t>
            </a:r>
            <a:endParaRPr lang="pt-BR" sz="18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125272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</a:pPr>
            <a: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18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18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Relativas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ao Objetivo 6 :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MS Mincho"/>
                <a:cs typeface="Times New Roman"/>
              </a:rPr>
              <a:t>Promover a saúde das </a:t>
            </a:r>
            <a:r>
              <a:rPr lang="pt-BR" sz="2000" b="1" dirty="0" smtClean="0">
                <a:solidFill>
                  <a:srgbClr val="C00000"/>
                </a:solidFill>
                <a:latin typeface="Arial"/>
                <a:ea typeface="MS Mincho"/>
                <a:cs typeface="Times New Roman"/>
              </a:rPr>
              <a:t>gestantes</a:t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MS Mincho"/>
                <a:cs typeface="Times New Roman"/>
              </a:rPr>
            </a:br>
            <a:r>
              <a:rPr lang="pt-BR" sz="20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Meta 6.6: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Orientar 100% das gestantes com primeira consulta odontológica em relação a sua higiene bucal.</a:t>
            </a:r>
            <a:r>
              <a:rPr lang="pt-BR" sz="2000" dirty="0">
                <a:solidFill>
                  <a:srgbClr val="073E87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2000" dirty="0">
                <a:solidFill>
                  <a:srgbClr val="073E87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20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Indicador 6.6: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Proporção de gestantes com primeira consulta odontológica em relação a sua higiene bucal.</a:t>
            </a:r>
            <a:br>
              <a:rPr lang="pt-BR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22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Resultados</a:t>
            </a:r>
            <a:r>
              <a:rPr lang="pt-BR" sz="2200" b="1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:</a:t>
            </a:r>
            <a:br>
              <a:rPr lang="pt-BR" sz="2200" b="1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31297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3143248"/>
            <a:ext cx="8429684" cy="3450696"/>
          </a:xfrm>
        </p:spPr>
        <p:txBody>
          <a:bodyPr>
            <a:normAutofit/>
          </a:bodyPr>
          <a:lstStyle/>
          <a:p>
            <a:pPr marL="0" lvl="0" indent="0" algn="just">
              <a:buClr>
                <a:srgbClr val="31B6FD"/>
              </a:buClr>
              <a:buNone/>
            </a:pPr>
            <a:r>
              <a:rPr lang="pt-BR" sz="20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Durante o primeiro mês, conseguimos cadastrar 12 puérperas, o que corresponde a (83,3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%)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rPr>
              <a:t>.</a:t>
            </a:r>
          </a:p>
          <a:p>
            <a:pPr marL="0" lvl="0" indent="0" algn="just">
              <a:buClr>
                <a:srgbClr val="31B6FD"/>
              </a:buClr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rPr>
              <a:t>No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rPr>
              <a:t>segundo mês conseguimos cadastrar 18 puérperas  (94,4%) e no terceiro mês, conseguimos cadastrar 20 puérperas, atingindo 100% de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rPr>
              <a:t>cobertura.</a:t>
            </a:r>
          </a:p>
          <a:p>
            <a:pPr marL="0" lvl="0" indent="0" algn="just">
              <a:buClr>
                <a:srgbClr val="31B6FD"/>
              </a:buClr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rPr>
              <a:t>Realizamos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rPr>
              <a:t>busca ativa das puérperas em 100% da área de cobertura.  Os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agentes comunitários de saúde foram fundamentais neste indicador.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000" dirty="0">
              <a:latin typeface="Calibri"/>
              <a:ea typeface="Times New Roman"/>
              <a:cs typeface="Times New Roman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252728"/>
          </a:xfrm>
        </p:spPr>
        <p:txBody>
          <a:bodyPr>
            <a:normAutofit fontScale="9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900" b="1" dirty="0" smtClean="0">
                <a:solidFill>
                  <a:prstClr val="black"/>
                </a:solidFill>
                <a:latin typeface="Arial"/>
                <a:ea typeface="Calibri"/>
              </a:rPr>
              <a:t/>
            </a:r>
            <a:br>
              <a:rPr lang="pt-BR" sz="1900" b="1" dirty="0" smtClean="0">
                <a:solidFill>
                  <a:prstClr val="black"/>
                </a:solidFill>
                <a:latin typeface="Arial"/>
                <a:ea typeface="Calibri"/>
              </a:rPr>
            </a:br>
            <a:r>
              <a:rPr lang="pt-BR" sz="1900" b="1" dirty="0">
                <a:solidFill>
                  <a:prstClr val="black"/>
                </a:solidFill>
                <a:latin typeface="Arial"/>
                <a:ea typeface="Calibri"/>
              </a:rPr>
              <a:t/>
            </a:r>
            <a:br>
              <a:rPr lang="pt-BR" sz="1900" b="1" dirty="0">
                <a:solidFill>
                  <a:prstClr val="black"/>
                </a:solidFill>
                <a:latin typeface="Arial"/>
                <a:ea typeface="Calibri"/>
              </a:rPr>
            </a:br>
            <a:r>
              <a:rPr lang="pt-BR" sz="1900" b="1" dirty="0" smtClean="0">
                <a:solidFill>
                  <a:prstClr val="black"/>
                </a:solidFill>
                <a:latin typeface="Arial"/>
                <a:ea typeface="Calibri"/>
              </a:rPr>
              <a:t/>
            </a:r>
            <a:br>
              <a:rPr lang="pt-BR" sz="1900" b="1" dirty="0" smtClean="0">
                <a:solidFill>
                  <a:prstClr val="black"/>
                </a:solidFill>
                <a:latin typeface="Arial"/>
                <a:ea typeface="Calibri"/>
              </a:rPr>
            </a:br>
            <a:r>
              <a:rPr lang="pt-BR" sz="1900" b="1" dirty="0">
                <a:solidFill>
                  <a:prstClr val="black"/>
                </a:solidFill>
                <a:latin typeface="Arial"/>
                <a:ea typeface="Calibri"/>
              </a:rPr>
              <a:t/>
            </a:r>
            <a:br>
              <a:rPr lang="pt-BR" sz="1900" b="1" dirty="0">
                <a:solidFill>
                  <a:prstClr val="black"/>
                </a:solidFill>
                <a:latin typeface="Arial"/>
                <a:ea typeface="Calibri"/>
              </a:rPr>
            </a:br>
            <a:r>
              <a:rPr lang="pt-BR" sz="1900" b="1" dirty="0" smtClean="0">
                <a:solidFill>
                  <a:prstClr val="black"/>
                </a:solidFill>
                <a:latin typeface="Arial"/>
                <a:ea typeface="Calibri"/>
              </a:rPr>
              <a:t/>
            </a:r>
            <a:br>
              <a:rPr lang="pt-BR" sz="1900" b="1" dirty="0" smtClean="0">
                <a:solidFill>
                  <a:prstClr val="black"/>
                </a:solidFill>
                <a:latin typeface="Arial"/>
                <a:ea typeface="Calibri"/>
              </a:rPr>
            </a:br>
            <a:r>
              <a:rPr lang="pt-BR" sz="1900" b="1" dirty="0">
                <a:solidFill>
                  <a:prstClr val="black"/>
                </a:solidFill>
                <a:latin typeface="Arial"/>
                <a:ea typeface="Calibri"/>
              </a:rPr>
              <a:t/>
            </a:r>
            <a:br>
              <a:rPr lang="pt-BR" sz="1900" b="1" dirty="0">
                <a:solidFill>
                  <a:prstClr val="black"/>
                </a:solidFill>
                <a:latin typeface="Arial"/>
                <a:ea typeface="Calibri"/>
              </a:rPr>
            </a:br>
            <a:r>
              <a:rPr lang="pt-BR" sz="1900" b="1" dirty="0" smtClean="0">
                <a:solidFill>
                  <a:prstClr val="black"/>
                </a:solidFill>
                <a:latin typeface="Arial"/>
                <a:ea typeface="Calibri"/>
              </a:rPr>
              <a:t/>
            </a:r>
            <a:br>
              <a:rPr lang="pt-BR" sz="1900" b="1" dirty="0" smtClean="0">
                <a:solidFill>
                  <a:prstClr val="black"/>
                </a:solidFill>
                <a:latin typeface="Arial"/>
                <a:ea typeface="Calibri"/>
              </a:rPr>
            </a:br>
            <a:r>
              <a:rPr lang="pt-BR" sz="1900" b="1" dirty="0">
                <a:solidFill>
                  <a:prstClr val="black"/>
                </a:solidFill>
                <a:latin typeface="Arial"/>
                <a:ea typeface="Calibri"/>
              </a:rPr>
              <a:t/>
            </a:r>
            <a:br>
              <a:rPr lang="pt-BR" sz="1900" b="1" dirty="0">
                <a:solidFill>
                  <a:prstClr val="black"/>
                </a:solidFill>
                <a:latin typeface="Arial"/>
                <a:ea typeface="Calibri"/>
              </a:rPr>
            </a:br>
            <a:r>
              <a:rPr lang="pt-BR" sz="1900" b="1" dirty="0" smtClean="0">
                <a:solidFill>
                  <a:prstClr val="black"/>
                </a:solidFill>
                <a:latin typeface="Arial"/>
                <a:ea typeface="Calibri"/>
              </a:rPr>
              <a:t/>
            </a:r>
            <a:br>
              <a:rPr lang="pt-BR" sz="1900" b="1" dirty="0" smtClean="0">
                <a:solidFill>
                  <a:prstClr val="black"/>
                </a:solidFill>
                <a:latin typeface="Arial"/>
                <a:ea typeface="Calibri"/>
              </a:rPr>
            </a:br>
            <a:r>
              <a:rPr lang="pt-BR" sz="1900" b="1" dirty="0" smtClean="0">
                <a:solidFill>
                  <a:prstClr val="black"/>
                </a:solidFill>
                <a:latin typeface="Arial"/>
                <a:ea typeface="Calibri"/>
              </a:rPr>
              <a:t/>
            </a:r>
            <a:br>
              <a:rPr lang="pt-BR" sz="1900" b="1" dirty="0" smtClean="0">
                <a:solidFill>
                  <a:prstClr val="black"/>
                </a:solidFill>
                <a:latin typeface="Arial"/>
                <a:ea typeface="Calibri"/>
              </a:rPr>
            </a:br>
            <a:r>
              <a:rPr lang="pt-BR" sz="1900" b="1" dirty="0">
                <a:solidFill>
                  <a:prstClr val="black"/>
                </a:solidFill>
                <a:latin typeface="Arial"/>
                <a:ea typeface="Calibri"/>
              </a:rPr>
              <a:t/>
            </a:r>
            <a:br>
              <a:rPr lang="pt-BR" sz="1900" b="1" dirty="0">
                <a:solidFill>
                  <a:prstClr val="black"/>
                </a:solidFill>
                <a:latin typeface="Arial"/>
                <a:ea typeface="Calibri"/>
              </a:rPr>
            </a:br>
            <a:r>
              <a:rPr lang="pt-BR" sz="1900" b="1" dirty="0" smtClean="0">
                <a:solidFill>
                  <a:prstClr val="black"/>
                </a:solidFill>
                <a:latin typeface="Arial"/>
                <a:ea typeface="Calibri"/>
              </a:rPr>
              <a:t/>
            </a:r>
            <a:br>
              <a:rPr lang="pt-BR" sz="1900" b="1" dirty="0" smtClean="0">
                <a:solidFill>
                  <a:prstClr val="black"/>
                </a:solidFill>
                <a:latin typeface="Arial"/>
                <a:ea typeface="Calibri"/>
              </a:rPr>
            </a:br>
            <a:r>
              <a:rPr lang="pt-BR" sz="1900" b="1" dirty="0">
                <a:solidFill>
                  <a:prstClr val="black"/>
                </a:solidFill>
                <a:latin typeface="Arial"/>
                <a:ea typeface="Calibri"/>
              </a:rPr>
              <a:t/>
            </a:r>
            <a:br>
              <a:rPr lang="pt-BR" sz="1900" b="1" dirty="0">
                <a:solidFill>
                  <a:prstClr val="black"/>
                </a:solidFill>
                <a:latin typeface="Arial"/>
                <a:ea typeface="Calibri"/>
              </a:rPr>
            </a:br>
            <a:r>
              <a:rPr lang="pt-BR" sz="1900" b="1" dirty="0" smtClean="0">
                <a:solidFill>
                  <a:prstClr val="black"/>
                </a:solidFill>
                <a:latin typeface="Arial"/>
                <a:ea typeface="Calibri"/>
              </a:rPr>
              <a:t/>
            </a:r>
            <a:br>
              <a:rPr lang="pt-BR" sz="1900" b="1" dirty="0" smtClean="0">
                <a:solidFill>
                  <a:prstClr val="black"/>
                </a:solidFill>
                <a:latin typeface="Arial"/>
                <a:ea typeface="Calibri"/>
              </a:rPr>
            </a:br>
            <a:r>
              <a:rPr lang="pt-BR" sz="1900" b="1" dirty="0">
                <a:solidFill>
                  <a:prstClr val="black"/>
                </a:solidFill>
                <a:latin typeface="Arial"/>
                <a:ea typeface="Calibri"/>
              </a:rPr>
              <a:t/>
            </a:r>
            <a:br>
              <a:rPr lang="pt-BR" sz="1900" b="1" dirty="0">
                <a:solidFill>
                  <a:prstClr val="black"/>
                </a:solidFill>
                <a:latin typeface="Arial"/>
                <a:ea typeface="Calibri"/>
              </a:rPr>
            </a:br>
            <a:r>
              <a:rPr lang="pt-BR" sz="1900" b="1" dirty="0" smtClean="0">
                <a:solidFill>
                  <a:prstClr val="black"/>
                </a:solidFill>
                <a:latin typeface="Arial"/>
                <a:ea typeface="Calibri"/>
              </a:rPr>
              <a:t/>
            </a:r>
            <a:br>
              <a:rPr lang="pt-BR" sz="1900" b="1" dirty="0" smtClean="0">
                <a:solidFill>
                  <a:prstClr val="black"/>
                </a:solidFill>
                <a:latin typeface="Arial"/>
                <a:ea typeface="Calibri"/>
              </a:rPr>
            </a:br>
            <a:r>
              <a:rPr lang="pt-BR" sz="1900" b="1" dirty="0" smtClean="0">
                <a:solidFill>
                  <a:prstClr val="black"/>
                </a:solidFill>
                <a:latin typeface="Arial"/>
                <a:ea typeface="Calibri"/>
              </a:rPr>
              <a:t/>
            </a:r>
            <a:br>
              <a:rPr lang="pt-BR" sz="1900" b="1" dirty="0" smtClean="0">
                <a:solidFill>
                  <a:prstClr val="black"/>
                </a:solidFill>
                <a:latin typeface="Arial"/>
                <a:ea typeface="Calibri"/>
              </a:rPr>
            </a:br>
            <a:r>
              <a:rPr lang="pt-BR" sz="1900" b="1" dirty="0">
                <a:solidFill>
                  <a:prstClr val="black"/>
                </a:solidFill>
                <a:latin typeface="Arial"/>
                <a:ea typeface="Calibri"/>
              </a:rPr>
              <a:t/>
            </a:r>
            <a:br>
              <a:rPr lang="pt-BR" sz="1900" b="1" dirty="0">
                <a:solidFill>
                  <a:prstClr val="black"/>
                </a:solidFill>
                <a:latin typeface="Arial"/>
                <a:ea typeface="Calibri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</a:rPr>
              <a:t>Objetivo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Arial"/>
              </a:rPr>
              <a:t>1: Ampliar a </a:t>
            </a:r>
            <a:r>
              <a:rPr lang="pt-BR" sz="2000" b="1">
                <a:solidFill>
                  <a:srgbClr val="C00000"/>
                </a:solidFill>
                <a:latin typeface="Arial"/>
                <a:ea typeface="Arial"/>
              </a:rPr>
              <a:t>cobertura </a:t>
            </a:r>
            <a:r>
              <a:rPr lang="pt-BR" sz="2000" b="1" smtClean="0">
                <a:solidFill>
                  <a:srgbClr val="C00000"/>
                </a:solidFill>
                <a:latin typeface="Arial"/>
                <a:ea typeface="Arial"/>
              </a:rPr>
              <a:t>da atenção as </a:t>
            </a:r>
            <a: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</a:rPr>
              <a:t>puérperas </a:t>
            </a: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20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Meta 1.1: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Garantir a 100% das puérperas cadastradas no programa de Pré-Natal e 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Puerpério consulta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puerperal 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ate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dos 42 dias 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após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o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parto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pt-BR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Indicador 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1.1: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Proporção de puérperas com consulta puerperal 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ate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dos 42 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dias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após o parto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br>
              <a:rPr lang="pt-BR" sz="20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19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19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19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19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19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19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19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19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19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19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19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19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24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pt-BR" sz="2400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pt-BR" sz="2400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</a:br>
            <a:r>
              <a:rPr lang="pt-BR" sz="19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19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19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19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1900" dirty="0">
                <a:solidFill>
                  <a:srgbClr val="073E87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pt-BR" sz="1900" dirty="0">
                <a:solidFill>
                  <a:srgbClr val="073E87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2200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pt-BR" sz="2200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</a:br>
            <a:r>
              <a:rPr lang="pt-BR" sz="22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pt-BR" sz="22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29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1357354" y="507207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pt-BR" sz="1800" dirty="0" smtClean="0">
                <a:solidFill>
                  <a:srgbClr val="073E87"/>
                </a:solidFill>
                <a:latin typeface="Arial"/>
                <a:ea typeface="Arial"/>
              </a:rPr>
              <a:t/>
            </a:r>
            <a:br>
              <a:rPr lang="pt-BR" sz="1800" dirty="0" smtClean="0">
                <a:solidFill>
                  <a:srgbClr val="073E87"/>
                </a:solidFill>
                <a:latin typeface="Arial"/>
                <a:ea typeface="Arial"/>
              </a:rPr>
            </a:br>
            <a:r>
              <a:rPr lang="pt-BR" sz="1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Fonte: Planilha Final da Coleta de Dados, 2015.</a:t>
            </a:r>
            <a:r>
              <a:rPr lang="pt-BR" sz="1800" dirty="0">
                <a:solidFill>
                  <a:srgbClr val="073E87"/>
                </a:solidFill>
                <a:latin typeface="Arial"/>
                <a:ea typeface="Arial"/>
              </a:rPr>
              <a:t/>
            </a:r>
            <a:br>
              <a:rPr lang="pt-BR" sz="1800" dirty="0">
                <a:solidFill>
                  <a:srgbClr val="073E87"/>
                </a:solidFill>
                <a:latin typeface="Arial"/>
                <a:ea typeface="Arial"/>
              </a:rPr>
            </a:br>
            <a:endParaRPr lang="pt-BR" dirty="0"/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</p:nvPr>
        </p:nvGraphicFramePr>
        <p:xfrm>
          <a:off x="642910" y="1571612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51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77480"/>
            <a:ext cx="8643998" cy="4680520"/>
          </a:xfrm>
        </p:spPr>
        <p:txBody>
          <a:bodyPr>
            <a:no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No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início de nossa chegada foi muito difícil, pois nesta fase o trabalho era de livre demanda, não existia uma adequada  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organização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pt-BR" sz="2000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>A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>população alvo da ação 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>programática no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>momento 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>apresentava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>    30   gestantes e 12 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>puérperas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>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>    Destaca-se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>se 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> que estes dados foram obtidos pelo SIAB.</a:t>
            </a:r>
          </a:p>
          <a:p>
            <a:pPr marL="0" lvl="0" indent="0" algn="just">
              <a:buClr>
                <a:srgbClr val="31B6FD"/>
              </a:buClr>
              <a:buNone/>
            </a:pP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>    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Arial"/>
                <a:cs typeface="Arial" pitchFamily="34" charset="0"/>
              </a:rPr>
              <a:t>Ressalta-se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Arial"/>
                <a:cs typeface="Arial" pitchFamily="34" charset="0"/>
              </a:rPr>
              <a:t>que as mulheres não tinham 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Arial"/>
                <a:cs typeface="Arial" pitchFamily="34" charset="0"/>
              </a:rPr>
              <a:t>hábito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Arial"/>
                <a:cs typeface="Arial" pitchFamily="34" charset="0"/>
              </a:rPr>
              <a:t>de realizar a 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Arial"/>
                <a:cs typeface="Arial" pitchFamily="34" charset="0"/>
              </a:rPr>
              <a:t>   consulta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Arial"/>
                <a:cs typeface="Arial" pitchFamily="34" charset="0"/>
              </a:rPr>
              <a:t>puerperal.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> </a:t>
            </a: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Clr>
                <a:srgbClr val="31B6FD"/>
              </a:buClr>
              <a:buNone/>
            </a:pPr>
            <a:r>
              <a:rPr lang="pt-BR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buNone/>
            </a:pPr>
            <a:endParaRPr lang="pt-BR" sz="2600" dirty="0" smtClean="0">
              <a:solidFill>
                <a:schemeClr val="tx1"/>
              </a:solidFill>
            </a:endParaRPr>
          </a:p>
          <a:p>
            <a:endParaRPr lang="pt-BR" sz="1800" dirty="0" smtClean="0">
              <a:solidFill>
                <a:schemeClr val="tx1"/>
              </a:solidFill>
            </a:endParaRPr>
          </a:p>
          <a:p>
            <a:endParaRPr lang="pt-BR" sz="2600" dirty="0" smtClean="0">
              <a:solidFill>
                <a:schemeClr val="tx1"/>
              </a:solidFill>
            </a:endParaRPr>
          </a:p>
          <a:p>
            <a:endParaRPr lang="pt-BR" sz="1800" dirty="0" smtClean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930432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Situação </a:t>
            </a:r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ntes da Intervenção</a:t>
            </a:r>
            <a:endParaRPr lang="pt-B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0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0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Resultados: </a:t>
            </a:r>
            <a:r>
              <a:rPr lang="pt-BR" sz="20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O </a:t>
            </a:r>
            <a:r>
              <a:rPr lang="pt-BR" sz="20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exame das mamas durante o puerpério foi de fácil realização, alcançando 100% das puérperas nos três meses. A adesão foi espontânea, pois a inspeção estava incorporada à rotina da UBS. O exame foi feito pela médica e enfermeira.</a:t>
            </a:r>
            <a:endParaRPr lang="pt-BR" sz="2000" dirty="0">
              <a:solidFill>
                <a:schemeClr val="tx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25272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Relativas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ao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Objetivo 2: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Melhorar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a qualidade da atenção </a:t>
            </a:r>
            <a: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as puérperas</a:t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</a:br>
            <a:r>
              <a:rPr lang="pt-BR" sz="2000" b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Meta 2.1: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Examinar as mamas em 100% das puérperas cadastradas.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20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Indicador 2.1: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Proporção de puérperas com exame de mamas realizado</a:t>
            </a:r>
            <a:r>
              <a:rPr lang="pt-BR" sz="2000" dirty="0">
                <a:solidFill>
                  <a:srgbClr val="073E87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2000" dirty="0">
                <a:solidFill>
                  <a:srgbClr val="073E87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605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Resultados: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O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exame de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abdômen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durante o puerpério foi de fácil realização, alcançando 100% das puérperas nos três meses. A adesão foi espontânea, pois a inspeção estava incorporada à rotina e era esperada pela puérpera. O exame foi feito pela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médica.</a:t>
            </a:r>
            <a:endParaRPr lang="pt-BR" sz="20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25272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/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/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Melhorar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a qualidade da atenção </a:t>
            </a:r>
            <a: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as puérperas</a:t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</a:br>
            <a:r>
              <a:rPr lang="pt-BR" sz="2000" b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Meta 2.2: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Examinar o abdômen em 100% das puérperas cadastradas.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20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Indicador 2.2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: Proporção de puérperas com exame de abdome realizado</a:t>
            </a:r>
            <a:r>
              <a:rPr lang="pt-BR" sz="18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r>
              <a:rPr lang="pt-BR" sz="1800" dirty="0">
                <a:solidFill>
                  <a:srgbClr val="073E87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1800" dirty="0">
                <a:solidFill>
                  <a:srgbClr val="073E87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48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252728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Arial"/>
                <a:ea typeface="Times New Roman"/>
              </a:rPr>
              <a:t>C</a:t>
            </a:r>
            <a:r>
              <a:rPr lang="pt-BR" sz="2800" b="1" dirty="0" smtClean="0">
                <a:solidFill>
                  <a:srgbClr val="C00000"/>
                </a:solidFill>
                <a:latin typeface="Arial"/>
                <a:ea typeface="Times New Roman"/>
              </a:rPr>
              <a:t>aptação </a:t>
            </a:r>
            <a:r>
              <a:rPr lang="pt-BR" sz="2800" b="1" dirty="0">
                <a:solidFill>
                  <a:srgbClr val="C00000"/>
                </a:solidFill>
                <a:latin typeface="Arial"/>
                <a:ea typeface="Times New Roman"/>
              </a:rPr>
              <a:t>de puérperas </a:t>
            </a:r>
            <a:endParaRPr lang="pt-BR" sz="2800" dirty="0">
              <a:solidFill>
                <a:srgbClr val="C00000"/>
              </a:solidFill>
            </a:endParaRPr>
          </a:p>
        </p:txBody>
      </p:sp>
      <p:pic>
        <p:nvPicPr>
          <p:cNvPr id="4" name="Espaço Reservado para Conteúdo 3" descr="Descrição: C:\Users\Lidia\Documents\20150506_09011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54" y="2779568"/>
            <a:ext cx="5407429" cy="3241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1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0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Resultados: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Foram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realizados exames ginecológicos em 100% das puérperas cadastradas. O exame ginecológico durante o puerpério foi de fácil realização, alcançando 100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% das  puérperas. A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adesão foi espontânea, pois a inspeção estava incorporada à rotina da UBS. </a:t>
            </a:r>
            <a:endParaRPr lang="pt-BR" sz="20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25272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/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Melhorar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a qualidade da atenção </a:t>
            </a:r>
            <a: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as puérperas</a:t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</a:br>
            <a:r>
              <a:rPr lang="pt-BR" sz="2000" b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Meta 2.3: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Realizar exame ginecológico em 100 % das puérperas cadastradas.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20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Indicador 2.3: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Proporção de puérperas com exame ginecológico realizado.</a:t>
            </a:r>
            <a:br>
              <a:rPr lang="pt-BR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77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18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Resultados: </a:t>
            </a:r>
            <a:r>
              <a:rPr lang="pt-BR" sz="18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Ao </a:t>
            </a:r>
            <a:r>
              <a:rPr lang="pt-BR" sz="18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longo da intervenção a equipe avaliou 100% do estado psíquico das puérperas atendidas. Os problemas de saúde mental são transtornos que sucedem o parto, sendo recorrente a depressão pós-parto, mostrando a importância de ter incorporado esta avaliação durante as consultas do puerpério. Ressalta-se que as puérperas que precisaram avaliação da especialidade, foram encaminhadas para o centro de atenção psicossocial </a:t>
            </a:r>
            <a:r>
              <a:rPr lang="pt-BR" sz="1800" dirty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(CAPS), a qual existe um médico com especialidade para auxiliar.</a:t>
            </a:r>
            <a:endParaRPr lang="pt-BR" sz="1800" dirty="0">
              <a:solidFill>
                <a:schemeClr val="tx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25272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/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</a:br>
            <a:r>
              <a:rPr lang="pt-BR" sz="2000" b="1" dirty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/>
            </a:r>
            <a:br>
              <a:rPr lang="pt-BR" sz="2000" b="1" dirty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ea typeface="Arial"/>
                <a:cs typeface="Arial" pitchFamily="34" charset="0"/>
              </a:rPr>
              <a:t>Melhorar </a:t>
            </a:r>
            <a:r>
              <a:rPr lang="pt-BR" sz="2000" b="1" dirty="0">
                <a:solidFill>
                  <a:srgbClr val="C00000"/>
                </a:solidFill>
                <a:latin typeface="Arial" pitchFamily="34" charset="0"/>
                <a:ea typeface="Arial"/>
                <a:cs typeface="Arial" pitchFamily="34" charset="0"/>
              </a:rPr>
              <a:t>a qualidade da atenção </a:t>
            </a:r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ea typeface="Arial"/>
                <a:cs typeface="Arial" pitchFamily="34" charset="0"/>
              </a:rPr>
              <a:t>as puérperas</a:t>
            </a:r>
            <a:br>
              <a:rPr lang="pt-BR" sz="2000" b="1" dirty="0" smtClean="0">
                <a:solidFill>
                  <a:srgbClr val="C00000"/>
                </a:solidFill>
                <a:latin typeface="Arial" pitchFamily="34" charset="0"/>
                <a:ea typeface="Arial"/>
                <a:cs typeface="Arial" pitchFamily="34" charset="0"/>
              </a:rPr>
            </a:br>
            <a:r>
              <a:rPr lang="pt-BR" sz="2000" b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Meta 2.4: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Avaliar o estado psíquico em 100% das puérperas cadastradas.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20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Indicador 2.4: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Proporção de puérperas com estado psíquico avaliado.</a:t>
            </a:r>
            <a:br>
              <a:rPr lang="pt-BR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2000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2000" dirty="0">
                <a:latin typeface="Arial" pitchFamily="34" charset="0"/>
                <a:ea typeface="Times New Roman"/>
                <a:cs typeface="Arial" pitchFamily="34" charset="0"/>
              </a:rPr>
            </a:b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86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27584" y="2708920"/>
            <a:ext cx="7408333" cy="345069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8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Resultados: 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Nos 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três meses de intervenção, conseguimos atingir 100% das puérperas com avaliação das intercorrências. Não tivemos complicações graves com as puérperas cadastradas.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Ressalta-se que as puérperas que precisaram avaliação da especialidade, foram encaminhadas para o núcleo de atenção da família 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(NASF), a qual existe uma  médica especialista em ginecologia  para auxiliar.</a:t>
            </a:r>
          </a:p>
          <a:p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25272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pt-BR" sz="18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/>
            </a:r>
            <a:br>
              <a:rPr lang="pt-BR" sz="18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</a:br>
            <a:r>
              <a:rPr lang="pt-BR" sz="18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Melhorar </a:t>
            </a:r>
            <a:r>
              <a:rPr lang="pt-BR" sz="1800" b="1" dirty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a qualidade da atenção </a:t>
            </a:r>
            <a:r>
              <a:rPr lang="pt-BR" sz="18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as puérperas</a:t>
            </a:r>
            <a:br>
              <a:rPr lang="pt-BR" sz="18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</a:br>
            <a:r>
              <a:rPr lang="pt-BR" sz="1800" b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Meta 2.5:</a:t>
            </a:r>
            <a:r>
              <a:rPr lang="pt-BR" sz="18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Avaliar intercorrências em 100% das puérperas cadastradas.</a:t>
            </a:r>
            <a:r>
              <a:rPr lang="pt-BR" sz="18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18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18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Indicador 2.5: </a:t>
            </a:r>
            <a:r>
              <a:rPr lang="pt-BR" sz="18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Proporção de puérperas com intercorrências avaliadas</a:t>
            </a:r>
            <a:r>
              <a:rPr lang="pt-BR" sz="18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r>
              <a:rPr lang="pt-BR" sz="18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18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18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 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6930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8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Nos três meses de intervenção, conseguimos atingir 100% das puérperas que receberam</a:t>
            </a:r>
            <a:r>
              <a:rPr lang="pt-BR" sz="1800" dirty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 prescrição de métodos de anticoncepção. A prescrição </a:t>
            </a:r>
            <a:r>
              <a:rPr lang="pt-BR" sz="18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para as puérperas tornou-se muito importante, pois orientamos também a importância de o planejamento familiar. </a:t>
            </a:r>
            <a:endParaRPr lang="pt-BR" sz="18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25272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/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</a:br>
            <a:r>
              <a:rPr lang="pt-BR" sz="2000" b="1" dirty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/>
            </a:r>
            <a:br>
              <a:rPr lang="pt-BR" sz="2000" b="1" dirty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/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</a:br>
            <a:r>
              <a:rPr lang="pt-BR" sz="2000" b="1" dirty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/>
            </a:r>
            <a:br>
              <a:rPr lang="pt-BR" sz="2000" b="1" dirty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Melhorar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a qualidade da atenção </a:t>
            </a:r>
            <a: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as puérperas</a:t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</a:br>
            <a:r>
              <a:rPr lang="pt-BR" sz="1800" b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Meta 2.6: </a:t>
            </a:r>
            <a:r>
              <a:rPr lang="pt-BR" sz="18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Prescrever 100% das puérperas um dos métodos de anticoncepção.</a:t>
            </a:r>
            <a:r>
              <a:rPr lang="pt-BR" sz="18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18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18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Indicador 2.6: </a:t>
            </a:r>
            <a:r>
              <a:rPr lang="pt-BR" sz="18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Proporção de puérperas com prescrição de métodos de anticoncepção.</a:t>
            </a:r>
            <a:br>
              <a:rPr lang="pt-BR" sz="18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1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pt-BR" sz="1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3600" dirty="0">
                <a:latin typeface="Calibri"/>
                <a:ea typeface="Times New Roman"/>
                <a:cs typeface="Times New Roman"/>
              </a:rPr>
              <a:t/>
            </a:r>
            <a:br>
              <a:rPr lang="pt-BR" sz="3600" dirty="0">
                <a:latin typeface="Calibri"/>
                <a:ea typeface="Times New Roman"/>
                <a:cs typeface="Times New Roman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428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2675467"/>
            <a:ext cx="8215369" cy="3450696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1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Resultados: </a:t>
            </a:r>
            <a:r>
              <a:rPr lang="pt-BR" sz="21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Durante </a:t>
            </a:r>
            <a:r>
              <a:rPr lang="pt-BR" sz="21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a intervenção não tivemos a ocorrência de puérperas faltosas às consultas, alcançando a meta de 100</a:t>
            </a:r>
            <a:r>
              <a:rPr lang="pt-BR" sz="21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%. Foi </a:t>
            </a:r>
            <a:r>
              <a:rPr lang="pt-BR" sz="21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devido a estratégia de equipe de fazer captação de a puérpera e recém nascido ate 7 dias a través das visitas domiciliares planejadas, onde receberam orientações. Antes era alarmante como algumas puérperas não realizavam a consulta de puerpério até 30 dias, sem que ninguém parasse para pensar sobre esses casos e tomar uma atitude.</a:t>
            </a:r>
            <a:endParaRPr lang="pt-BR" sz="21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25272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</a:pP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20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20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Relativas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ao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Objetivo </a:t>
            </a:r>
            <a:r>
              <a:rPr lang="pt-BR" sz="2000" b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3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: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Melhorar a adesão </a:t>
            </a:r>
            <a: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ao puerpério</a:t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</a:br>
            <a:r>
              <a:rPr lang="pt-BR" sz="2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Meta 3.1: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Realizar busca ativa em 100% das puérperas que não realizaram a consulta de puerpério até 30 dias após o parto.</a:t>
            </a:r>
            <a: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pt-BR" sz="20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</a:br>
            <a:r>
              <a:rPr lang="pt-BR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Indicador 3.1: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Proporção de puérperas faltosas às consultas de puerpério até 30 dias após o parto e receberam busca ativa</a:t>
            </a:r>
            <a:r>
              <a:rPr lang="pt-BR" sz="2000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pt-BR" sz="2000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</a:b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4566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2643182"/>
            <a:ext cx="8215370" cy="3450696"/>
          </a:xfrm>
        </p:spPr>
        <p:txBody>
          <a:bodyPr>
            <a:normAutofit fontScale="55000" lnSpcReduction="20000"/>
          </a:bodyPr>
          <a:lstStyle/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pt-BR" sz="38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Resultados: </a:t>
            </a:r>
            <a:r>
              <a:rPr lang="pt-BR" sz="3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Nos </a:t>
            </a:r>
            <a:r>
              <a:rPr lang="pt-BR" sz="3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três meses de intervenção, conseguimos atingir 100% dos registros de forma </a:t>
            </a:r>
            <a:r>
              <a:rPr lang="pt-BR" sz="3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adequada. </a:t>
            </a:r>
            <a:r>
              <a:rPr lang="pt-BR" sz="3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Todas as puérperas tiveram registros adequados, com o preenchimento da sua ficha espelho. Sem nenhuma ocorrência de puérpera faltosa a consulta.</a:t>
            </a:r>
            <a:endParaRPr lang="pt-BR" sz="38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>
              <a:buClr>
                <a:srgbClr val="31B6FD"/>
              </a:buClr>
            </a:pPr>
            <a:endParaRPr lang="pt-BR" sz="3800" dirty="0">
              <a:solidFill>
                <a:srgbClr val="073E87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3800" dirty="0" smtClean="0">
                <a:latin typeface="Arial"/>
                <a:ea typeface="Calibri"/>
                <a:cs typeface="Times New Roman"/>
              </a:rPr>
              <a:t> </a:t>
            </a:r>
            <a:endParaRPr lang="pt-BR" sz="3800" dirty="0">
              <a:latin typeface="Calibri"/>
              <a:ea typeface="Times New Roman"/>
              <a:cs typeface="Times New Roman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25272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</a:pPr>
            <a: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18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18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18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18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Relativas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ao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Objetivo 4: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Melhorar o registro das </a:t>
            </a: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informações</a:t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</a:br>
            <a:r>
              <a:rPr lang="pt-BR" sz="20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Meta 4.1: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Manter ficha de acompanhamento de 100% das puérperas cadastrados na unidade de saúde.</a:t>
            </a:r>
            <a:r>
              <a:rPr lang="pt-BR" sz="2000" dirty="0">
                <a:solidFill>
                  <a:srgbClr val="073E87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2000" dirty="0">
                <a:solidFill>
                  <a:srgbClr val="073E87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20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Indicador 4.1: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Proporção de puérperas com registros adequados em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ficha de acompanhamento</a:t>
            </a:r>
            <a:r>
              <a:rPr lang="pt-BR" sz="2000" dirty="0">
                <a:solidFill>
                  <a:srgbClr val="073E87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2000" dirty="0">
                <a:solidFill>
                  <a:srgbClr val="073E87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4837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71473" y="2675467"/>
            <a:ext cx="8143932" cy="345069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18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Resultados: 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Nos 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três meses de intervenção, conseguimos atingir 100% das puérperas que receberam orientação sobre os cuidados com recém-nascido.  Ressalta-se que foram realizadas reuniões semanais com os ACS sobre a importância de orientar as puérperas sobre o indicador. Foram realizadas palestras, estas palestras foram dirigidas aos cuidados do recém  nascido, explicando técnicas sobre o banho, aleitamento materno, importância da  realização do teste do pezinho. Buscamos materiais, folders para auxiliar nas orientações.</a:t>
            </a:r>
            <a:endParaRPr lang="pt-BR" sz="18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25272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</a:rPr>
              <a:t/>
            </a:r>
            <a:b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</a:rPr>
            </a:br>
            <a:r>
              <a:rPr lang="pt-BR" sz="1800" b="1" dirty="0">
                <a:solidFill>
                  <a:srgbClr val="C00000"/>
                </a:solidFill>
                <a:latin typeface="Arial"/>
                <a:ea typeface="Calibri"/>
              </a:rPr>
              <a:t/>
            </a:r>
            <a:br>
              <a:rPr lang="pt-BR" sz="1800" b="1" dirty="0">
                <a:solidFill>
                  <a:srgbClr val="C00000"/>
                </a:solidFill>
                <a:latin typeface="Arial"/>
                <a:ea typeface="Calibri"/>
              </a:rPr>
            </a:br>
            <a: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</a:rPr>
              <a:t>Relativas </a:t>
            </a:r>
            <a:r>
              <a:rPr lang="pt-BR" sz="1800" b="1" dirty="0">
                <a:solidFill>
                  <a:srgbClr val="C00000"/>
                </a:solidFill>
                <a:latin typeface="Arial"/>
                <a:ea typeface="Calibri"/>
              </a:rPr>
              <a:t>ao Objetivo 6: </a:t>
            </a:r>
            <a:r>
              <a:rPr lang="pt-BR" sz="1800" b="1" dirty="0">
                <a:solidFill>
                  <a:srgbClr val="C00000"/>
                </a:solidFill>
                <a:latin typeface="Arial"/>
                <a:ea typeface="MS Mincho"/>
              </a:rPr>
              <a:t>Promover a saúde das </a:t>
            </a:r>
            <a:r>
              <a:rPr lang="pt-BR" sz="1800" b="1" dirty="0" smtClean="0">
                <a:solidFill>
                  <a:srgbClr val="C00000"/>
                </a:solidFill>
                <a:latin typeface="Arial"/>
                <a:ea typeface="MS Mincho"/>
              </a:rPr>
              <a:t>puérperas</a:t>
            </a:r>
            <a:br>
              <a:rPr lang="pt-BR" sz="1800" b="1" dirty="0" smtClean="0">
                <a:solidFill>
                  <a:srgbClr val="C00000"/>
                </a:solidFill>
                <a:latin typeface="Arial"/>
                <a:ea typeface="MS Mincho"/>
              </a:rPr>
            </a:br>
            <a:r>
              <a:rPr lang="pt-BR" sz="1800" b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Meta 6.1:</a:t>
            </a:r>
            <a:r>
              <a:rPr lang="pt-BR" sz="18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Orientar 100% das </a:t>
            </a:r>
            <a:r>
              <a:rPr lang="pt-BR" sz="180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puérperas </a:t>
            </a:r>
            <a:r>
              <a:rPr lang="pt-BR" sz="180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cadastradas  </a:t>
            </a:r>
            <a:r>
              <a:rPr lang="pt-BR" sz="18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sobre os cuidados do recém-nascido.</a:t>
            </a:r>
            <a:r>
              <a:rPr lang="pt-BR" sz="18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18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18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Indicador 6.1:</a:t>
            </a:r>
            <a:r>
              <a:rPr lang="pt-BR" sz="18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Proporção puérperas com orientação sobre os cuidado do recém-nascido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81929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3143248"/>
            <a:ext cx="7923242" cy="3054041"/>
          </a:xfrm>
        </p:spPr>
        <p:txBody>
          <a:bodyPr>
            <a:no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Essa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melhoria da qualidade,  refere-se a uma mudança sensível na atitude dos profissionais de saúde e na eficiência dos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serviços.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A qualificação permanente da atenção ao pré-natal, ao parto e ao puerpério deve sempre ser realizada na perspectiva de garantir uma boa condição de saúde tanto para a mulher quanto para o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recém-nascido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sz="2800" dirty="0">
              <a:latin typeface="Calibri"/>
              <a:ea typeface="Times New Roman"/>
              <a:cs typeface="Times New Roman"/>
            </a:endParaRPr>
          </a:p>
          <a:p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>
            <a:noAutofit/>
          </a:bodyPr>
          <a:lstStyle/>
          <a:p>
            <a:r>
              <a:rPr lang="pt-BR" sz="24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A atenção qualificada no pré-natal pode contribuir significativamente na redução dessas taxas e promover uma maternidade sem riscos. 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4161184" y="2420888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6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252728"/>
          </a:xfrm>
        </p:spPr>
        <p:txBody>
          <a:bodyPr>
            <a:normAutofit/>
          </a:bodyPr>
          <a:lstStyle/>
          <a:p>
            <a:r>
              <a:rPr lang="pt-BR" sz="2000" b="1" dirty="0">
                <a:solidFill>
                  <a:srgbClr val="C00000"/>
                </a:solidFill>
                <a:latin typeface="Arial"/>
                <a:ea typeface="Times New Roman"/>
              </a:rPr>
              <a:t>C</a:t>
            </a:r>
            <a:r>
              <a:rPr lang="pt-BR" sz="2000" b="1" dirty="0" smtClean="0">
                <a:solidFill>
                  <a:srgbClr val="C00000"/>
                </a:solidFill>
                <a:latin typeface="Arial"/>
                <a:ea typeface="Times New Roman"/>
              </a:rPr>
              <a:t>aptação de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Times New Roman"/>
              </a:rPr>
              <a:t>recém-nascido</a:t>
            </a:r>
            <a:endParaRPr lang="pt-BR" sz="2000" dirty="0">
              <a:solidFill>
                <a:srgbClr val="C00000"/>
              </a:solidFill>
            </a:endParaRPr>
          </a:p>
        </p:txBody>
      </p:sp>
      <p:pic>
        <p:nvPicPr>
          <p:cNvPr id="4" name="Espaço Reservado para Conteúdo 3" descr="Descrição: C:\Users\Lidia\Documents\20150506_08593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54" y="2779568"/>
            <a:ext cx="5407429" cy="3241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31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71473" y="2675467"/>
            <a:ext cx="8001056" cy="345069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2428875" algn="l"/>
              </a:tabLst>
            </a:pPr>
            <a:r>
              <a:rPr lang="pt-BR" sz="20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Resultados: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Nos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três meses de intervenção, conseguimos atingir 100% das puérperas que receberam orientação sobre aleitamento materno. Foram realizadas duas palestras durante a intervenção. Utilizamos bonecas, na premissa de explicar corretamente o aleitamento materno. Também conseguimos materiais como folders para auxiliar nas orientações.</a:t>
            </a:r>
            <a:endParaRPr lang="pt-BR" sz="20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25272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</a:rPr>
              <a:t/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</a:rPr>
            </a:br>
            <a:r>
              <a:rPr lang="pt-BR" sz="2000" b="1" dirty="0">
                <a:solidFill>
                  <a:srgbClr val="C00000"/>
                </a:solidFill>
                <a:latin typeface="Arial"/>
                <a:ea typeface="Calibri"/>
              </a:rPr>
              <a:t/>
            </a:r>
            <a:br>
              <a:rPr lang="pt-BR" sz="2000" b="1" dirty="0">
                <a:solidFill>
                  <a:srgbClr val="C00000"/>
                </a:solidFill>
                <a:latin typeface="Arial"/>
                <a:ea typeface="Calibri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</a:rPr>
              <a:t/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</a:rPr>
            </a:b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</a:rPr>
              <a:t>Relativas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Calibri"/>
              </a:rPr>
              <a:t>ao Objetivo 6: </a:t>
            </a:r>
            <a:r>
              <a:rPr lang="pt-BR" sz="2000" b="1" dirty="0">
                <a:solidFill>
                  <a:srgbClr val="C00000"/>
                </a:solidFill>
                <a:latin typeface="Arial"/>
                <a:ea typeface="MS Mincho"/>
              </a:rPr>
              <a:t>Promover a saúde das  </a:t>
            </a:r>
            <a:r>
              <a:rPr lang="pt-BR" sz="2000" b="1" dirty="0" smtClean="0">
                <a:solidFill>
                  <a:srgbClr val="C00000"/>
                </a:solidFill>
                <a:latin typeface="Arial"/>
                <a:ea typeface="MS Mincho"/>
              </a:rPr>
              <a:t>puérperas</a:t>
            </a:r>
            <a:br>
              <a:rPr lang="pt-BR" sz="2000" b="1" dirty="0" smtClean="0">
                <a:solidFill>
                  <a:srgbClr val="C00000"/>
                </a:solidFill>
                <a:latin typeface="Arial"/>
                <a:ea typeface="MS Mincho"/>
              </a:rPr>
            </a:br>
            <a:r>
              <a:rPr lang="pt-BR" sz="2000" b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Meta 6.2: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Orientar 100% das puérperas cadastradas no programa sobre aleitamento materno exclusivo.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20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Indicador 6.2: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Proporção puérperas com orientação sobre aleitamento materno exclusivo</a:t>
            </a:r>
            <a:r>
              <a:rPr lang="pt-BR" sz="2000" dirty="0">
                <a:solidFill>
                  <a:srgbClr val="073E87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br>
              <a:rPr lang="pt-BR" sz="2000" dirty="0">
                <a:solidFill>
                  <a:srgbClr val="073E87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840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034" y="2675467"/>
            <a:ext cx="8215369" cy="34506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8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Resultados: </a:t>
            </a:r>
            <a:r>
              <a:rPr lang="pt-BR" sz="18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A </a:t>
            </a:r>
            <a:r>
              <a:rPr lang="pt-BR" sz="18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equipe conseguiu prescrever algum tipo de método anticoncepcional para 100% da puérperas atendidas. Para este alcance, buscamos esclarecer aos casais em relação a importância dos métodos de contracepção, bem como a opção pelo que oferece maior proteção contra a gravidez e não ofereça riscos à saúde materna. É importante este tipo de orientação no período puerperal, pois muitas mulheres iniciam a atividade sexual ainda no período puerperal.</a:t>
            </a:r>
            <a:endParaRPr lang="pt-BR" sz="18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endParaRPr lang="pt-BR" sz="1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25272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</a:rPr>
              <a:t/>
            </a:r>
            <a:b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</a:rPr>
            </a:br>
            <a:r>
              <a:rPr lang="pt-BR" sz="1800" b="1" dirty="0">
                <a:solidFill>
                  <a:srgbClr val="C00000"/>
                </a:solidFill>
                <a:latin typeface="Arial"/>
                <a:ea typeface="Calibri"/>
              </a:rPr>
              <a:t/>
            </a:r>
            <a:br>
              <a:rPr lang="pt-BR" sz="1800" b="1" dirty="0">
                <a:solidFill>
                  <a:srgbClr val="C00000"/>
                </a:solidFill>
                <a:latin typeface="Arial"/>
                <a:ea typeface="Calibri"/>
              </a:rPr>
            </a:br>
            <a: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</a:rPr>
              <a:t/>
            </a:r>
            <a:b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</a:rPr>
            </a:br>
            <a:r>
              <a:rPr lang="pt-BR" sz="1800" b="1" dirty="0" smtClean="0">
                <a:solidFill>
                  <a:srgbClr val="C00000"/>
                </a:solidFill>
                <a:latin typeface="Arial"/>
                <a:ea typeface="Calibri"/>
              </a:rPr>
              <a:t>Relativas </a:t>
            </a:r>
            <a:r>
              <a:rPr lang="pt-BR" sz="1800" b="1" dirty="0">
                <a:solidFill>
                  <a:srgbClr val="C00000"/>
                </a:solidFill>
                <a:latin typeface="Arial"/>
                <a:ea typeface="Calibri"/>
              </a:rPr>
              <a:t>ao Objetivo 6: </a:t>
            </a:r>
            <a:r>
              <a:rPr lang="pt-BR" sz="1800" b="1" dirty="0">
                <a:solidFill>
                  <a:srgbClr val="C00000"/>
                </a:solidFill>
                <a:latin typeface="Arial"/>
                <a:ea typeface="MS Mincho"/>
              </a:rPr>
              <a:t>Promover a saúde das  </a:t>
            </a:r>
            <a:r>
              <a:rPr lang="pt-BR" sz="1800" b="1" dirty="0" smtClean="0">
                <a:solidFill>
                  <a:srgbClr val="C00000"/>
                </a:solidFill>
                <a:latin typeface="Arial"/>
                <a:ea typeface="MS Mincho"/>
              </a:rPr>
              <a:t>puérperas</a:t>
            </a:r>
            <a:br>
              <a:rPr lang="pt-BR" sz="1800" b="1" dirty="0" smtClean="0">
                <a:solidFill>
                  <a:srgbClr val="C00000"/>
                </a:solidFill>
                <a:latin typeface="Arial"/>
                <a:ea typeface="MS Mincho"/>
              </a:rPr>
            </a:br>
            <a:r>
              <a:rPr lang="pt-BR" sz="1800" b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Meta 6.3:</a:t>
            </a:r>
            <a:r>
              <a:rPr lang="pt-BR" sz="18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Orientar 100% das puérperas cadastradas no Programa sobre planejamento familiar.</a:t>
            </a:r>
            <a:r>
              <a:rPr lang="pt-BR" sz="18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18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18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Indicador 6.3:</a:t>
            </a:r>
            <a:r>
              <a:rPr lang="pt-BR" sz="18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Proporção puérperas com orientação sobre planejamento familiar.</a:t>
            </a:r>
            <a:br>
              <a:rPr lang="pt-BR" sz="18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05876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85720" y="2675467"/>
            <a:ext cx="8286807" cy="3450696"/>
          </a:xfrm>
        </p:spPr>
        <p:txBody>
          <a:bodyPr/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A intervenção melhorou a cobertura das gestantes e puérperas em 100%.  Foram realizadas buscas ativas das gestantes e puérperas em 100% na nossa área de cobertura, sendo que os agentes comunitários de saúde tiveram um papel fundamental neste indicador.</a:t>
            </a:r>
            <a:endParaRPr lang="pt-BR" sz="20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252728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pt-BR" sz="2000" b="1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Importância </a:t>
            </a:r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 </a:t>
            </a:r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intervenção para o serviço:</a:t>
            </a:r>
            <a:r>
              <a:rPr lang="pt-BR" sz="2400" dirty="0">
                <a:solidFill>
                  <a:srgbClr val="C00000"/>
                </a:solidFill>
                <a:latin typeface="Calibri"/>
              </a:rPr>
              <a:t> </a:t>
            </a:r>
            <a:endParaRPr lang="pt-BR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99592" y="2708920"/>
            <a:ext cx="7408333" cy="3450696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A </a:t>
            </a:r>
            <a:r>
              <a:rPr lang="pt-BR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equipe melhorou os registros e a qualificação da atenção com destaque, para a classificação de risco, melhoria em atendimento odontológico e o incremento das atividades de promoção da </a:t>
            </a:r>
            <a:r>
              <a:rPr lang="pt-BR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saúde.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A </a:t>
            </a:r>
            <a:r>
              <a:rPr lang="pt-BR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Intervenção reviu as atribuições da equipe, viabilizando a atenção a um maior número de gestantes e puérperas.</a:t>
            </a:r>
            <a:endParaRPr lang="pt-BR" sz="20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algn="just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252728"/>
          </a:xfrm>
        </p:spPr>
        <p:txBody>
          <a:bodyPr/>
          <a:lstStyle/>
          <a:p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Importância </a:t>
            </a:r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 </a:t>
            </a:r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intervenção para a equipe</a:t>
            </a:r>
            <a:endParaRPr lang="pt-B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23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4282" y="2357430"/>
            <a:ext cx="8715403" cy="3450696"/>
          </a:xfrm>
        </p:spPr>
        <p:txBody>
          <a:bodyPr>
            <a:normAutofit fontScale="700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O Impacto da intervenção foi percebido pela comunidade. As gestantes e puérperas demonstraram satisfação com a prioridade no atendimento.</a:t>
            </a:r>
            <a:endParaRPr lang="pt-BR" sz="20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541020" algn="l"/>
              </a:tabLst>
            </a:pPr>
            <a:r>
              <a:rPr lang="pt-BR" dirty="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Durante a realização da intervenção, foi possível interagir mais com a equipe, com as famílias, explicando para as famílias </a:t>
            </a:r>
            <a:r>
              <a:rPr lang="pt-BR" dirty="0" smtClean="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sobre a </a:t>
            </a:r>
            <a:r>
              <a:rPr lang="pt-BR" dirty="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importância destas no apoio as gestantes e puérperas. </a:t>
            </a:r>
            <a:endParaRPr lang="pt-BR" sz="20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dirty="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Lideranças comunitárias ajudaram em estratégias para programar a intervenção, mostrando interesse e querendo saber como estava ocorrendo o desenvolvimento do projeto, assim como continuam apoiando para a intervenção ser incorporada a rotina da unidade.</a:t>
            </a:r>
            <a:endParaRPr lang="pt-BR" sz="20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252728"/>
          </a:xfrm>
        </p:spPr>
        <p:txBody>
          <a:bodyPr/>
          <a:lstStyle/>
          <a:p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Importância </a:t>
            </a:r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 </a:t>
            </a:r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intervenção para a comunidade</a:t>
            </a:r>
            <a:endParaRPr lang="pt-B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2675467"/>
            <a:ext cx="8286807" cy="345069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70000"/>
              </a:lnSpc>
              <a:spcAft>
                <a:spcPts val="0"/>
              </a:spcAft>
              <a:buNone/>
            </a:pPr>
            <a:r>
              <a:rPr lang="pt-BR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A Intervenção será incorporada a rotina do serviço. Para isto, vamos ampliar o trabalho de conscientização da comunidade em relação à necessidade de priorização da atenção das gestantes e  puérperas, em especial </a:t>
            </a:r>
            <a:r>
              <a:rPr lang="pt-BR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as </a:t>
            </a:r>
            <a:r>
              <a:rPr lang="pt-BR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de alto risco. </a:t>
            </a:r>
            <a:endParaRPr lang="pt-BR" sz="20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marL="0" indent="0" algn="just">
              <a:lnSpc>
                <a:spcPct val="170000"/>
              </a:lnSpc>
              <a:spcAft>
                <a:spcPts val="0"/>
              </a:spcAft>
              <a:buNone/>
            </a:pPr>
            <a:r>
              <a:rPr lang="pt-BR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Espera-se </a:t>
            </a:r>
            <a:r>
              <a:rPr lang="pt-BR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que a partir da intervenção, mudanças sejam realizadas na comunidade, como mudanças nos estilos de vida, em que as famílias participem ativamente no pré-natal e puerpério, alcançando assim o bem estar materno e do recém-nascido, evitando complicações</a:t>
            </a:r>
            <a:r>
              <a:rPr lang="pt-BR" dirty="0">
                <a:latin typeface="Arial"/>
                <a:ea typeface="Calibri"/>
                <a:cs typeface="Times New Roman"/>
              </a:rPr>
              <a:t>.</a:t>
            </a:r>
            <a:endParaRPr lang="pt-BR" sz="2000" dirty="0">
              <a:latin typeface="Calibri"/>
              <a:ea typeface="Times New Roman"/>
              <a:cs typeface="Times New Roman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252728"/>
          </a:xfrm>
        </p:spPr>
        <p:txBody>
          <a:bodyPr/>
          <a:lstStyle/>
          <a:p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Viabilidade </a:t>
            </a:r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incorporar sua intervenção à rotina do serviço/ que melhorias pretende fazer na intervenção</a:t>
            </a:r>
            <a:endParaRPr lang="pt-B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3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2357430"/>
            <a:ext cx="8358245" cy="34506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chemeClr val="tx1"/>
                </a:solidFill>
                <a:latin typeface="Arial"/>
                <a:ea typeface="Arial"/>
              </a:rPr>
              <a:t>O curso de especialização em saúde da família significou para a minha prática profissional a possibilidade de adquirir novos </a:t>
            </a:r>
            <a:r>
              <a:rPr lang="pt-BR" sz="2000" dirty="0" smtClean="0">
                <a:solidFill>
                  <a:schemeClr val="tx1"/>
                </a:solidFill>
                <a:latin typeface="Arial"/>
                <a:ea typeface="Arial"/>
              </a:rPr>
              <a:t>conhecimentos </a:t>
            </a:r>
            <a:r>
              <a:rPr lang="pt-BR" sz="2000" dirty="0">
                <a:solidFill>
                  <a:schemeClr val="tx1"/>
                </a:solidFill>
                <a:latin typeface="Arial"/>
                <a:ea typeface="Arial"/>
              </a:rPr>
              <a:t>acerca da </a:t>
            </a:r>
            <a:r>
              <a:rPr lang="pt-BR" sz="2000" dirty="0" smtClean="0">
                <a:solidFill>
                  <a:schemeClr val="tx1"/>
                </a:solidFill>
                <a:latin typeface="Arial"/>
                <a:ea typeface="Arial"/>
              </a:rPr>
              <a:t>Estratégia em  Saúde da </a:t>
            </a:r>
            <a:r>
              <a:rPr lang="pt-BR" sz="2000" dirty="0">
                <a:solidFill>
                  <a:schemeClr val="tx1"/>
                </a:solidFill>
                <a:latin typeface="Arial"/>
                <a:ea typeface="Arial"/>
              </a:rPr>
              <a:t>Família, assim como conhecer os protocolos de tratamento. Proporcionou melhorar o desempenho em meu trabalho e a oportunidade de mudança no processo de trabalho com os membros da equipe da UBS, com uma atuação conjunta de todo nosso equipe de saúde melhorar a qualidade do atendimento as usuárias acompanhadas em o Programa de pré-natal e puerpério.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252728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Reflexão </a:t>
            </a:r>
            <a:r>
              <a:rPr lang="pt-BR" sz="20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crítica sobre o processo pessoal de aprendizagem</a:t>
            </a:r>
            <a:endParaRPr lang="pt-BR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7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2357430"/>
            <a:ext cx="8286807" cy="34506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t-BR" sz="1600" dirty="0" smtClean="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Os </a:t>
            </a:r>
            <a:r>
              <a:rPr lang="pt-BR" sz="1600" dirty="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aprendizados mais relevantes decorrentes do curso foram à organização do processo de trabalho , o planejamento das ações em saúde e  organização da demanda agendada e espontânea na Estratégia Saúde da </a:t>
            </a:r>
            <a:r>
              <a:rPr lang="pt-BR" sz="1600" dirty="0" smtClean="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Família.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600" dirty="0" smtClean="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Sobre </a:t>
            </a:r>
            <a:r>
              <a:rPr lang="pt-BR" sz="1600" dirty="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a organização do processo de trabalho da equipe multidisciplinar da ESF, aprendi que se faz necessária para proporcionar uma melhor resolubilidade das necessidades dos  </a:t>
            </a:r>
            <a:r>
              <a:rPr lang="pt-BR" sz="1600" dirty="0" smtClean="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usuários</a:t>
            </a:r>
            <a:r>
              <a:rPr lang="pt-BR" sz="1600" dirty="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, além disso, que nossas ações em saúde devem ser programadas baseando-se em dados, pois é onde melhor são apresentadas todas as necessidades da população.</a:t>
            </a:r>
            <a:endParaRPr lang="pt-BR" sz="16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pt-BR" sz="1600" dirty="0" smtClean="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252728"/>
          </a:xfrm>
        </p:spPr>
        <p:txBody>
          <a:bodyPr/>
          <a:lstStyle/>
          <a:p>
            <a:r>
              <a:rPr lang="pt-BR" sz="20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Reflexão crítica sobre o processo pessoal de aprendizagem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28662" y="2214554"/>
            <a:ext cx="7408333" cy="3450696"/>
          </a:xfrm>
        </p:spPr>
        <p:txBody>
          <a:bodyPr/>
          <a:lstStyle/>
          <a:p>
            <a:pPr marL="342900" lvl="0" indent="-342900" algn="just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  <a:defRPr/>
            </a:pPr>
            <a:r>
              <a:rPr lang="pt-BR" alt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t-BR" alt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 se opõe ao descuido e ao descaso é </a:t>
            </a:r>
            <a:r>
              <a:rPr lang="pt-BR" alt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cuidado.</a:t>
            </a:r>
          </a:p>
          <a:p>
            <a:pPr marL="342900" lvl="0" indent="-342900" algn="just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  <a:defRPr/>
            </a:pPr>
            <a:r>
              <a:rPr lang="pt-BR" alt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Cuidar é mais do que um ato; é uma atitude. Portanto, abrange mais que um momento de atenção, de zelo e de desvelo. </a:t>
            </a:r>
            <a:endParaRPr lang="pt-BR" alt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  <a:defRPr/>
            </a:pPr>
            <a:r>
              <a:rPr lang="pt-BR" alt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Representa </a:t>
            </a:r>
            <a:r>
              <a:rPr lang="pt-BR" alt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uma atitude de ocupação, preocupação, de responsabilização e de envolvimento afetivo com o outro”.</a:t>
            </a:r>
          </a:p>
          <a:p>
            <a:pPr marL="342900" lvl="0" indent="-342900" algn="ctr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  <a:defRPr/>
            </a:pPr>
            <a:r>
              <a:rPr lang="pt-BR" alt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Leonardo </a:t>
            </a:r>
            <a:r>
              <a:rPr lang="pt-BR" alt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Boff</a:t>
            </a: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Obrigado!!!</a:t>
            </a:r>
            <a:b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</a:b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3356992"/>
            <a:ext cx="7408333" cy="681525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3150235" algn="ctr"/>
              </a:tabLst>
            </a:pPr>
            <a:r>
              <a:rPr lang="pt-BR" sz="96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Melhorar a atenção à saúde das gestantes e puérperas da UBS Vermelhão do município de Corrente/PI.</a:t>
            </a:r>
            <a:endParaRPr lang="pt-BR" sz="96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pt-BR" sz="2600" b="1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864096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Objetivo Geral</a:t>
            </a:r>
            <a:endParaRPr lang="pt-B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6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85720" y="2428868"/>
            <a:ext cx="8429683" cy="3450696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dirty="0">
                <a:latin typeface="Arial"/>
                <a:ea typeface="Arial"/>
                <a:cs typeface="Times New Roman"/>
              </a:rPr>
              <a:t> </a:t>
            </a:r>
            <a:endParaRPr lang="pt-BR" sz="2000" dirty="0">
              <a:latin typeface="Calibri"/>
              <a:ea typeface="Times New Roman"/>
              <a:cs typeface="Times New Roman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pt-BR" sz="7200" dirty="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Este projeto </a:t>
            </a:r>
            <a:r>
              <a:rPr lang="pt-BR" sz="7200" dirty="0" smtClean="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foi estruturado </a:t>
            </a:r>
            <a:r>
              <a:rPr lang="pt-BR" sz="7200" dirty="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para ser desenvolvido no período de 12 semanas na unidade básica de saúde </a:t>
            </a:r>
            <a:r>
              <a:rPr lang="pt-BR" sz="7200" dirty="0" smtClean="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Vermelhão, município </a:t>
            </a:r>
            <a:r>
              <a:rPr lang="pt-BR" sz="7200" dirty="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Corrente, no estado do </a:t>
            </a:r>
            <a:r>
              <a:rPr lang="pt-BR" sz="7200" dirty="0" smtClean="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Piauí. </a:t>
            </a: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pt-BR" sz="7200" dirty="0" smtClean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>Participarão </a:t>
            </a:r>
            <a:r>
              <a:rPr lang="pt-BR" sz="7200" dirty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>da intervenção todas as gestantes e puérperas cadastradas no programa de pré-natal e puerpério, pertencentes à área de abrangência da UBS. </a:t>
            </a:r>
            <a:endParaRPr lang="pt-BR" sz="7200" dirty="0" smtClean="0">
              <a:solidFill>
                <a:prstClr val="black"/>
              </a:solidFill>
              <a:latin typeface="Arial" pitchFamily="34" charset="0"/>
              <a:ea typeface="Arial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pt-BR" sz="7200" dirty="0" smtClean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>O </a:t>
            </a:r>
            <a:r>
              <a:rPr lang="pt-BR" sz="7200" dirty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>protocolo de atendimento será o de programa pré-natal e puerpério do Ministério da Saúde 2013 </a:t>
            </a:r>
            <a:r>
              <a:rPr lang="pt-BR" sz="7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(Manual Técnico do Pré-Natal e Puerpério).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000" dirty="0">
              <a:solidFill>
                <a:schemeClr val="tx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12527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C00000"/>
                </a:solidFill>
                <a:latin typeface="Arial"/>
                <a:ea typeface="Arial"/>
                <a:cs typeface="Times New Roman"/>
              </a:rPr>
              <a:t>Metodologia</a:t>
            </a:r>
            <a:endParaRPr lang="pt-BR" sz="2400" dirty="0">
              <a:solidFill>
                <a:srgbClr val="C0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897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-Monitoramento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avaliação;</a:t>
            </a:r>
            <a:endParaRPr lang="pt-BR" sz="20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-Organização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 gestão do 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serviço;</a:t>
            </a: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-Engajamento público;</a:t>
            </a: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-Qualificação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 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prática clínica.</a:t>
            </a: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25272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Ações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  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D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esenvolvidas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pt-BR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2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492896"/>
            <a:ext cx="7804389" cy="2664296"/>
          </a:xfrm>
        </p:spPr>
        <p:txBody>
          <a:bodyPr>
            <a:normAutofit fontScale="700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rPr>
              <a:t>Para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rPr>
              <a:t>realizar a intervenção no programa de atenção pré-natal e puerpério, protocolo de atendimento será o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Manual Técnico do Pré-Natal e Puerpério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rPr>
              <a:t>do Ministério da Saúde 2013.</a:t>
            </a:r>
            <a:endParaRPr lang="pt-BR" sz="28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buNone/>
            </a:pPr>
            <a:endParaRPr lang="pt-BR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pt-B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t-BR" sz="2800" b="1" dirty="0" smtClean="0">
                <a:solidFill>
                  <a:srgbClr val="000000"/>
                </a:solidFill>
                <a:latin typeface="Arial" pitchFamily="34" charset="0"/>
                <a:ea typeface="Arial"/>
                <a:cs typeface="Arial" pitchFamily="34" charset="0"/>
              </a:rPr>
              <a:t>rontuários.</a:t>
            </a:r>
            <a:endParaRPr lang="pt-BR" sz="2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-Fichas-Espelho</a:t>
            </a:r>
            <a:r>
              <a:rPr lang="pt-BR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</a:t>
            </a:r>
          </a:p>
          <a:p>
            <a:pPr marL="0" indent="0">
              <a:buNone/>
            </a:pPr>
            <a:r>
              <a:rPr lang="pt-BR" sz="2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Planilha Coleta de dados </a:t>
            </a:r>
            <a:r>
              <a:rPr lang="pt-BR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(Pré-natal e Puerpério).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864096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Logística </a:t>
            </a:r>
            <a:endParaRPr lang="pt-B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2562</TotalTime>
  <Words>3039</Words>
  <Application>Microsoft Office PowerPoint</Application>
  <PresentationFormat>Apresentação na tela (4:3)</PresentationFormat>
  <Paragraphs>195</Paragraphs>
  <Slides>59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0" baseType="lpstr">
      <vt:lpstr>Forma de Onda</vt:lpstr>
      <vt:lpstr>      </vt:lpstr>
      <vt:lpstr>Caracterização do Município</vt:lpstr>
      <vt:lpstr>Caracterização da Unidade</vt:lpstr>
      <vt:lpstr>Situação Antes da Intervenção</vt:lpstr>
      <vt:lpstr>A atenção qualificada no pré-natal pode contribuir significativamente na redução dessas taxas e promover uma maternidade sem riscos. </vt:lpstr>
      <vt:lpstr>Objetivo Geral</vt:lpstr>
      <vt:lpstr>Metodologia</vt:lpstr>
      <vt:lpstr>Ações   Desenvolvidas </vt:lpstr>
      <vt:lpstr>Logística </vt:lpstr>
      <vt:lpstr>Ficha Espelho</vt:lpstr>
      <vt:lpstr>  Planilha de coleta de dados Pré-natal     p</vt:lpstr>
      <vt:lpstr>Planilha de coleta de dados - Puerpério</vt:lpstr>
      <vt:lpstr>Objetivos, Metas e  Resultados</vt:lpstr>
      <vt:lpstr>  Objetivo 1: Ampliar a cobertura das  gestantes  Meta 1.1: Alcançar 100% de cobertura das gestantes cadastradas no programa de pré-natal da unidade de saúde. Indicador 1.1: Proporção de gestantes cadastradas no programa de pré-natal e puerpério </vt:lpstr>
      <vt:lpstr>  Fonte: Planilha Final da Coleta de Dados, 2015. </vt:lpstr>
      <vt:lpstr>      Objetivo 2: Melhorar a qualidade da atenção as gestantes  Meta 2.1: Garantir a 100% das gestantes o ingresso no primeiro trimestre de gestação. Indicador 2.1: Proporção de gestantes com ingresso no primeiro trimestre de gestação.    </vt:lpstr>
      <vt:lpstr>  Objetivo 2: Melhorar a qualidade da atenção as gestantes  Meta 2.2: Realizar pelo menos um exame ginecológico em 100% das gestantes  Indicador 2.2: Proporção de gestantes com pelo menos um exame ginecológico durante o pré-natal</vt:lpstr>
      <vt:lpstr>                        Consulta pré-natal   </vt:lpstr>
      <vt:lpstr>Pré-natal  </vt:lpstr>
      <vt:lpstr>  Objetivo 2: Melhorar a qualidade da atenção as gestantes Meta 2.3: Realizar pelo menos um exame de mamas em 100% das gestantes Indicador 2.3: Proporção de gestantes com pelo menos um exame de mamas durante o pré-natal.  </vt:lpstr>
      <vt:lpstr>   Objetivo 2: Melhorar a qualidade da atenção as gestantes Meta 2.4: Garantir a 100% das gestantes a  realização de exames complementares em dia de acordo com o protocolo. Indicador 2.4: Proporção de gestantes com solicitação de exames laboratoriais com forme protocolo.  </vt:lpstr>
      <vt:lpstr>     Objetivo 2: Melhorar a qualidade da atenção as gestantes  Meta 2.5: Garantir a 100% das gestantes a prescrição de suplementação de sulfato ferroso e ácido fólico conforme protocolo. Indicador 2.5: Proporção de gestantes com prescrição de suplementação de sulfato ferroso e ácido fólico conforme protocolo.  </vt:lpstr>
      <vt:lpstr>   Objetivo 2: Melhorar a qualidade da atenção as gestantes Meta 2.6: Garantir que 100% das gestantes complete o esquema da vacina antitetânica. Indicador 2.6: Proporção de gestantes com o esquema completo da vacina antitetânica. </vt:lpstr>
      <vt:lpstr>   Objetivo 2: Melhorar a qualidade da atenção as gestantes Meta 2.7: Garantir que 100% das gestantes complete o esquema da vacina de Hepatite B. Indicador 2.7: Proporção de gestantes com o esquema completo da vacina Hepatite B.  </vt:lpstr>
      <vt:lpstr>   Objetivo 2: Melhorar a qualidade da atenção as gestantes Meta 2.8: Realizar avaliação das necessidades de atendimento odontológico em 100% das  gestantes. Indicador 2.8: Proporção de gestantes com avaliação da necessidade de atendimento odontológico. </vt:lpstr>
      <vt:lpstr>   Objetivo 2: Melhorar a qualidade da atenção as gestantes Meta 2.9: Garantir a primeira consulta odontológica programática para 100% das gestantes. Indicador 2.9: Proporção de gestantes com primeira consulta odontológica programática. </vt:lpstr>
      <vt:lpstr>   Relativas ao Objetivo 3: Melhorar a adesão ao pré-natal Meta 3.1: Realizar busca ativa de 100% das gestantes faltosas às consultas de pré-natal. Indicador 3.1: Proporção de gestantes faltosas às consultas que receberam busca ativa.  </vt:lpstr>
      <vt:lpstr>  Relativas ao Objetivo 4: Melhorar o registro das informações Meta 4.1: Manter ficha de acompanhamento de 100% das gestantes cadastrados na unidade de saúde. Indicador 4.1: Proporção de gestantes com registros em ficha de acompanhamento </vt:lpstr>
      <vt:lpstr>   Relativas ao Objetivo 5: Mapear gestantes com  risco Meta 5.1: Avaliar risco gestacional em 100% das gestantes cadastrados na unidade de saúde. Indicador 5.1: Proporção de gestantes com avaliação de risco realizada.  </vt:lpstr>
      <vt:lpstr>     Relativas ao Objetivo 6 : Promover a saúde das gestantes. Meta 6.1: Garantir a 100% das gestantes  orientação nutricional durante a gestação. Indicador 6.1: Proporção de gestantes com orientação nutricional durante a gestação.   </vt:lpstr>
      <vt:lpstr>Palestras </vt:lpstr>
      <vt:lpstr>   Relativas ao Objetivo 6 : Promover a saúde das gestantes. Meta 6.2: Promover o aleitamento materno  a 100% das gestantes. Indicador 6.2: Proporção de gestantes com orientação de aleitamento materno.  </vt:lpstr>
      <vt:lpstr>Palestras </vt:lpstr>
      <vt:lpstr>   Relativas ao Objetivo 6 : Promover a saúde das gestantes. Meta 6.3: Orientar 100% das gestantes sobre os cuidados com o recém-nascido. Indicador 6.3: Proporção de gestantes com orientação sobre os cuidados com o recém-nascido </vt:lpstr>
      <vt:lpstr>  Relativas ao Objetivo 6 : Promover a saúde das gestantes Meta 6.4: Orientar 100% das gestantes sobre anticoncepção após o parto. Indicador 6.4: Proporção de gestantes com orientação sobre anticoncepção após o parto. </vt:lpstr>
      <vt:lpstr>   Relativas ao Objetivo 6 : Promover a saúde das gestantes Meta 6.5: Orientar 100% das gestantes sobre os riscos do tabagismo, uso de álcool e drogas na gestação. Indicador 6.5: Proporção de gestantes com orientação sobre os riscos do tabagismo e do uso de álcool e drogas na gestação. </vt:lpstr>
      <vt:lpstr>   Relativas ao Objetivo 6 : Promover a saúde das gestantes Meta 6.6: Orientar 100% das gestantes com primeira consulta odontológica em relação a sua higiene bucal. Indicador 6.6: Proporção de gestantes com primeira consulta odontológica em relação a sua higiene bucal. Resultados: </vt:lpstr>
      <vt:lpstr>                  Objetivo 1: Ampliar a cobertura da atenção as puérperas  Meta 1.1: Garantir a 100% das puérperas cadastradas no programa de Pré-Natal e Puerpério consulta puerperal ate dos 42 dias após o parto Indicador 1.1: Proporção de puérperas com consulta puerperal ate dos 42 dias após o parto.              </vt:lpstr>
      <vt:lpstr>  Fonte: Planilha Final da Coleta de Dados, 2015. </vt:lpstr>
      <vt:lpstr> Relativas ao Objetivo 2: Melhorar a qualidade da atenção as puérperas Meta 2.1: Examinar as mamas em 100% das puérperas cadastradas. Indicador 2.1: Proporção de puérperas com exame de mamas realizado  </vt:lpstr>
      <vt:lpstr>  Melhorar a qualidade da atenção as puérperas Meta 2.2: Examinar o abdômen em 100% das puérperas cadastradas. Indicador 2.2: Proporção de puérperas com exame de abdome realizado. </vt:lpstr>
      <vt:lpstr>Captação de puérperas </vt:lpstr>
      <vt:lpstr> Melhorar a qualidade da atenção as puérperas Meta 2.3: Realizar exame ginecológico em 100 % das puérperas cadastradas. Indicador 2.3: Proporção de puérperas com exame ginecológico realizado.  </vt:lpstr>
      <vt:lpstr>  Melhorar a qualidade da atenção as puérperas Meta 2.4: Avaliar o estado psíquico em 100% das puérperas cadastradas. Indicador 2.4: Proporção de puérperas com estado psíquico avaliado.  </vt:lpstr>
      <vt:lpstr> Melhorar a qualidade da atenção as puérperas Meta 2.5: Avaliar intercorrências em 100% das puérperas cadastradas. Indicador 2.5: Proporção de puérperas com intercorrências avaliadas.  </vt:lpstr>
      <vt:lpstr>    Melhorar a qualidade da atenção as puérperas Meta 2.6: Prescrever 100% das puérperas um dos métodos de anticoncepção. Indicador 2.6: Proporção de puérperas com prescrição de métodos de anticoncepção.   </vt:lpstr>
      <vt:lpstr>   Relativas ao Objetivo 3: Melhorar a adesão ao puerpério Meta 3.1: Realizar busca ativa em 100% das puérperas que não realizaram a consulta de puerpério até 30 dias após o parto. Indicador 3.1: Proporção de puérperas faltosas às consultas de puerpério até 30 dias após o parto e receberam busca ativa </vt:lpstr>
      <vt:lpstr>   Relativas ao Objetivo 4: Melhorar o registro das informações Meta 4.1: Manter ficha de acompanhamento de 100% das puérperas cadastrados na unidade de saúde. Indicador 4.1: Proporção de puérperas com registros adequados em ficha de acompanhamento </vt:lpstr>
      <vt:lpstr>  Relativas ao Objetivo 6: Promover a saúde das puérperas Meta 6.1: Orientar 100% das puérperas cadastradas  sobre os cuidados do recém-nascido. Indicador 6.1: Proporção puérperas com orientação sobre os cuidado do recém-nascido</vt:lpstr>
      <vt:lpstr>Captação de recém-nascido</vt:lpstr>
      <vt:lpstr>   Relativas ao Objetivo 6: Promover a saúde das  puérperas Meta 6.2: Orientar 100% das puérperas cadastradas no programa sobre aleitamento materno exclusivo. Indicador 6.2: Proporção puérperas com orientação sobre aleitamento materno exclusivo. </vt:lpstr>
      <vt:lpstr>   Relativas ao Objetivo 6: Promover a saúde das  puérperas Meta 6.3: Orientar 100% das puérperas cadastradas no Programa sobre planejamento familiar. Indicador 6.3:Proporção puérperas com orientação sobre planejamento familiar. </vt:lpstr>
      <vt:lpstr> Importância da intervenção para o serviço: </vt:lpstr>
      <vt:lpstr>Importância da intervenção para a equipe</vt:lpstr>
      <vt:lpstr>Importância da intervenção para a comunidade</vt:lpstr>
      <vt:lpstr>Viabilidade de incorporar sua intervenção à rotina do serviço/ que melhorias pretende fazer na intervenção</vt:lpstr>
      <vt:lpstr>Reflexão crítica sobre o processo pessoal de aprendizagem</vt:lpstr>
      <vt:lpstr>Reflexão crítica sobre o processo pessoal de aprendizagem</vt:lpstr>
      <vt:lpstr>Obrigado!!!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</dc:title>
  <dc:creator>Claritza Damarys</dc:creator>
  <cp:lastModifiedBy>Usuário</cp:lastModifiedBy>
  <cp:revision>453</cp:revision>
  <dcterms:created xsi:type="dcterms:W3CDTF">2015-06-12T13:35:53Z</dcterms:created>
  <dcterms:modified xsi:type="dcterms:W3CDTF">2015-10-30T19:33:06Z</dcterms:modified>
</cp:coreProperties>
</file>