
<file path=[Content_Types].xml><?xml version="1.0" encoding="utf-8"?>
<Types xmlns="http://schemas.openxmlformats.org/package/2006/content-types">
  <Default Extension="xml" ContentType="application/xml"/>
  <Default Extension="jpeg" ContentType="image/jpeg"/>
  <Default Extension="fntdata" ContentType="application/x-fontdata"/>
  <Default Extension="rels" ContentType="application/vnd.openxmlformats-package.relationships+xml"/>
  <Default Extension="png" ContentType="image/png"/>
  <Default Extension="font" ContentType="application/x-fontdata"/>
  <Override PartName="/ppt/slides/slide3.xml" ContentType="application/vnd.openxmlformats-officedocument.presentationml.slide+xml"/>
  <Override PartName="/ppt/charts/chart4.xml" ContentType="application/vnd.openxmlformats-officedocument.drawingml.chart+xml"/>
  <Override PartName="/ppt/slides/slide16.xml" ContentType="application/vnd.openxmlformats-officedocument.presentationml.slide+xml"/>
  <Override PartName="/docProps/app.xml" ContentType="application/vnd.openxmlformats-officedocument.extended-properties+xml"/>
  <Override PartName="/ppt/charts/chart14.xml" ContentType="application/vnd.openxmlformats-officedocument.drawingml.chart+xml"/>
  <Override PartName="/ppt/tableStyles.xml" ContentType="application/vnd.openxmlformats-officedocument.presentationml.tableStyles+xml"/>
  <Override PartName="/ppt/slides/slide21.xml" ContentType="application/vnd.openxmlformats-officedocument.presentationml.slide+xml"/>
  <Override PartName="/ppt/charts/chart11.xml" ContentType="application/vnd.openxmlformats-officedocument.drawingml.chart+xml"/>
  <Override PartName="/ppt/slides/slide17.xml" ContentType="application/vnd.openxmlformats-officedocument.presentationml.slide+xml"/>
  <Override PartName="/ppt/charts/chart2.xml" ContentType="application/vnd.openxmlformats-officedocument.drawingml.chart+xml"/>
  <Override PartName="/ppt/viewProps.xml" ContentType="application/vnd.openxmlformats-officedocument.presentationml.viewProps+xml"/>
  <Override PartName="/ppt/slides/slide2.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charts/chart10.xml" ContentType="application/vnd.openxmlformats-officedocument.drawingml.chart+xml"/>
  <Override PartName="/ppt/charts/chart3.xml" ContentType="application/vnd.openxmlformats-officedocument.drawingml.chart+xml"/>
  <Override PartName="/ppt/charts/chart12.xml" ContentType="application/vnd.openxmlformats-officedocument.drawingml.chart+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docProps/core.xml" ContentType="application/vnd.openxmlformats-package.core-properties+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24.xml" ContentType="application/vnd.openxmlformats-officedocument.presentationml.slide+xml"/>
  <Override PartName="/ppt/charts/chart9.xml" ContentType="application/vnd.openxmlformats-officedocument.drawingml.chart+xml"/>
  <Override PartName="/ppt/charts/chart1.xml" ContentType="application/vnd.openxmlformats-officedocument.drawingml.chart+xml"/>
  <Override PartName="/ppt/charts/chart5.xml" ContentType="application/vnd.openxmlformats-officedocument.drawingml.chart+xml"/>
  <Override PartName="/ppt/slideLayouts/slideLayout9.xml" ContentType="application/vnd.openxmlformats-officedocument.presentationml.slideLayout+xml"/>
  <Override PartName="/ppt/theme/theme1.xml" ContentType="application/vnd.openxmlformats-officedocument.theme+xml"/>
  <Override PartName="/ppt/slides/slide9.xml" ContentType="application/vnd.openxmlformats-officedocument.presentationml.slide+xml"/>
  <Override PartName="/ppt/slideMasters/slideMaster1.xml" ContentType="application/vnd.openxmlformats-officedocument.presentationml.slideMaster+xml"/>
  <Override PartName="/ppt/charts/chart6.xml" ContentType="application/vnd.openxmlformats-officedocument.drawingml.chart+xml"/>
  <Override PartName="/ppt/slides/slide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charts/chart7.xml" ContentType="application/vnd.openxmlformats-officedocument.drawingml.chart+xml"/>
  <Override PartName="/ppt/slideLayouts/slideLayout4.xml" ContentType="application/vnd.openxmlformats-officedocument.presentationml.slideLayout+xml"/>
  <Override PartName="/ppt/slides/slide11.xml" ContentType="application/vnd.openxmlformats-officedocument.presentationml.slide+xml"/>
  <Override PartName="/ppt/slideLayouts/slideLayout11.xml" ContentType="application/vnd.openxmlformats-officedocument.presentationml.slideLayout+xml"/>
  <Override PartName="/ppt/presProps.xml" ContentType="application/vnd.openxmlformats-officedocument.presentationml.presProps+xml"/>
  <Override PartName="/ppt/slides/slide7.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s/slide10.xml" ContentType="application/vnd.openxmlformats-officedocument.presentationml.slide+xml"/>
  <Override PartName="/ppt/charts/chart13.xml" ContentType="application/vnd.openxmlformats-officedocument.drawingml.chart+xml"/>
  <Override PartName="/ppt/slides/slide2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saveSubsetFonts="1" embedTrueTypeFonts="1">
  <p:sldMasterIdLst>
    <p:sldMasterId r:id="rId1" id="2147483648"/>
  </p:sldMasterIdLst>
  <p:sldIdLst>
    <p:sldId r:id="rId2" id="256"/>
    <p:sldId r:id="rId3" id="294"/>
    <p:sldId r:id="rId4" id="274"/>
    <p:sldId r:id="rId5" id="273"/>
    <p:sldId r:id="rId6" id="311"/>
    <p:sldId r:id="rId7" id="312"/>
    <p:sldId r:id="rId8" id="313"/>
    <p:sldId r:id="rId9" id="276"/>
    <p:sldId r:id="rId10" id="277"/>
    <p:sldId r:id="rId11" id="314"/>
    <p:sldId r:id="rId12" id="278"/>
    <p:sldId r:id="rId13" id="296"/>
    <p:sldId r:id="rId14" id="297"/>
    <p:sldId r:id="rId15" id="275"/>
    <p:sldId r:id="rId16" id="315"/>
    <p:sldId r:id="rId17" id="280"/>
    <p:sldId r:id="rId18" id="281"/>
    <p:sldId r:id="rId19" id="316"/>
    <p:sldId r:id="rId20" id="317"/>
    <p:sldId r:id="rId21" id="319"/>
    <p:sldId r:id="rId22" id="320"/>
    <p:sldId r:id="rId23" id="307"/>
    <p:sldId r:id="rId24" id="291"/>
    <p:sldId r:id="rId25" id="292"/>
    <p:sldId r:id="rId26" id="321"/>
  </p:sldIdLst>
  <p:sldSz cx="9144000" cy="6858000" type="screen4x3"/>
  <p:notesSz cx="6858000" cy="9144000"/>
  <p:embeddedFontLst>
    <p:embeddedFont>
      <p:font typeface="WPS Special 1"/>
      <p:regular r:id="rId31"/>
    </p:embeddedFont>
  </p:embeddedFontLst>
  <p:defaultTextStyle>
    <a:defPPr>
      <a:defRPr lang="pt-BR"/>
    </a:defPPr>
    <a:lvl1pPr algn="l" fontAlgn="base" rtl="false">
      <a:spcBef>
        <a:spcPct val="0"/>
      </a:spcBef>
      <a:spcAft>
        <a:spcPct val="0"/>
      </a:spcAft>
      <a:defRPr kern="1200">
        <a:solidFill>
          <a:schemeClr val="tx1"/>
        </a:solidFill>
        <a:latin charset="0" typeface="Calibri" pitchFamily="34"/>
        <a:ea typeface="+mn-ea"/>
        <a:cs typeface="Arial" charset="0"/>
      </a:defRPr>
    </a:lvl1pPr>
    <a:lvl2pPr algn="l" fontAlgn="base" marL="457200" rtl="false">
      <a:spcBef>
        <a:spcPct val="0"/>
      </a:spcBef>
      <a:spcAft>
        <a:spcPct val="0"/>
      </a:spcAft>
      <a:defRPr kern="1200">
        <a:solidFill>
          <a:schemeClr val="tx1"/>
        </a:solidFill>
        <a:latin charset="0" typeface="Calibri" pitchFamily="34"/>
        <a:ea typeface="+mn-ea"/>
        <a:cs typeface="Arial" charset="0"/>
      </a:defRPr>
    </a:lvl2pPr>
    <a:lvl3pPr algn="l" fontAlgn="base" marL="914400" rtl="false">
      <a:spcBef>
        <a:spcPct val="0"/>
      </a:spcBef>
      <a:spcAft>
        <a:spcPct val="0"/>
      </a:spcAft>
      <a:defRPr kern="1200">
        <a:solidFill>
          <a:schemeClr val="tx1"/>
        </a:solidFill>
        <a:latin charset="0" typeface="Calibri" pitchFamily="34"/>
        <a:ea typeface="+mn-ea"/>
        <a:cs typeface="Arial" charset="0"/>
      </a:defRPr>
    </a:lvl3pPr>
    <a:lvl4pPr algn="l" fontAlgn="base" marL="1371600" rtl="false">
      <a:spcBef>
        <a:spcPct val="0"/>
      </a:spcBef>
      <a:spcAft>
        <a:spcPct val="0"/>
      </a:spcAft>
      <a:defRPr kern="1200">
        <a:solidFill>
          <a:schemeClr val="tx1"/>
        </a:solidFill>
        <a:latin charset="0" typeface="Calibri" pitchFamily="34"/>
        <a:ea typeface="+mn-ea"/>
        <a:cs typeface="Arial" charset="0"/>
      </a:defRPr>
    </a:lvl4pPr>
    <a:lvl5pPr algn="l" fontAlgn="base" marL="1828800" rtl="false">
      <a:spcBef>
        <a:spcPct val="0"/>
      </a:spcBef>
      <a:spcAft>
        <a:spcPct val="0"/>
      </a:spcAft>
      <a:defRPr kern="1200">
        <a:solidFill>
          <a:schemeClr val="tx1"/>
        </a:solidFill>
        <a:latin charset="0" typeface="Calibri" pitchFamily="34"/>
        <a:ea typeface="+mn-ea"/>
        <a:cs typeface="Arial" charset="0"/>
      </a:defRPr>
    </a:lvl5pPr>
    <a:lvl6pPr algn="l" marL="2286000" defTabSz="914400" eaLnBrk="1" latinLnBrk="0" hangingPunct="1" rtl="false">
      <a:defRPr kern="1200">
        <a:solidFill>
          <a:schemeClr val="tx1"/>
        </a:solidFill>
        <a:latin charset="0" typeface="Calibri" pitchFamily="34"/>
        <a:ea typeface="+mn-ea"/>
        <a:cs typeface="Arial" charset="0"/>
      </a:defRPr>
    </a:lvl6pPr>
    <a:lvl7pPr algn="l" marL="2743200" defTabSz="914400" eaLnBrk="1" latinLnBrk="0" hangingPunct="1" rtl="false">
      <a:defRPr kern="1200">
        <a:solidFill>
          <a:schemeClr val="tx1"/>
        </a:solidFill>
        <a:latin charset="0" typeface="Calibri" pitchFamily="34"/>
        <a:ea typeface="+mn-ea"/>
        <a:cs typeface="Arial" charset="0"/>
      </a:defRPr>
    </a:lvl7pPr>
    <a:lvl8pPr algn="l" marL="3200400" defTabSz="914400" eaLnBrk="1" latinLnBrk="0" hangingPunct="1" rtl="false">
      <a:defRPr kern="1200">
        <a:solidFill>
          <a:schemeClr val="tx1"/>
        </a:solidFill>
        <a:latin charset="0" typeface="Calibri" pitchFamily="34"/>
        <a:ea typeface="+mn-ea"/>
        <a:cs typeface="Arial" charset="0"/>
      </a:defRPr>
    </a:lvl8pPr>
    <a:lvl9pPr algn="l" marL="3657600" defTabSz="914400" eaLnBrk="1" latinLnBrk="0" hangingPunct="1" rtl="false">
      <a:defRPr kern="1200">
        <a:solidFill>
          <a:schemeClr val="tx1"/>
        </a:solidFill>
        <a:latin charset="0" typeface="Calibri" pitchFamily="34"/>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p:scale>
          <a:sx n="75" d="100"/>
          <a:sy n="75" d="100"/>
        </p:scale>
        <p:origin x="-1140" y="102"/>
      </p:cViewPr>
      <p:guideLst>
        <p:guide orient="horz" pos="2160"/>
        <p:guide pos="2880"/>
      </p:guideLst>
    </p:cSldViewPr>
  </p:slideViewPr>
  <p:outlineViewPr>
    <p:cViewPr>
      <p:scale>
        <a:sx n="33" d="100"/>
        <a:sy n="33" d="100"/>
      </p:scale>
      <p:origin x="0" y="3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9" Type="http://schemas.openxmlformats.org/officeDocument/2006/relationships/theme" Target="theme/theme1.xml" /><Relationship Id="rId1" Type="http://schemas.openxmlformats.org/officeDocument/2006/relationships/slideMaster" Target="slideMasters/slideMaster1.xml" /><Relationship Id="rId28" Type="http://schemas.openxmlformats.org/officeDocument/2006/relationships/viewProps" Target="viewProps.xml" /><Relationship Id="rId27" Type="http://schemas.openxmlformats.org/officeDocument/2006/relationships/presProps" Target="presProps.xml" /><Relationship Id="rId30" Type="http://schemas.openxmlformats.org/officeDocument/2006/relationships/tableStyles" Target="tableStyles.xml" /><Relationship Id="rId19" Type="http://schemas.openxmlformats.org/officeDocument/2006/relationships/slide" Target="slides/slide18.xml" /><Relationship Id="rId18" Type="http://schemas.openxmlformats.org/officeDocument/2006/relationships/slide" Target="slides/slide17.xml" /><Relationship Id="rId17" Type="http://schemas.openxmlformats.org/officeDocument/2006/relationships/slide" Target="slides/slide16.xml" /><Relationship Id="rId26" Type="http://schemas.openxmlformats.org/officeDocument/2006/relationships/slide" Target="slides/slide25.xml" /><Relationship Id="rId16" Type="http://schemas.openxmlformats.org/officeDocument/2006/relationships/slide" Target="slides/slide15.xml" /><Relationship Id="rId25" Type="http://schemas.openxmlformats.org/officeDocument/2006/relationships/slide" Target="slides/slide24.xml" /><Relationship Id="rId15" Type="http://schemas.openxmlformats.org/officeDocument/2006/relationships/slide" Target="slides/slide14.xml" /><Relationship Id="rId14" Type="http://schemas.openxmlformats.org/officeDocument/2006/relationships/slide" Target="slides/slide13.xml" /><Relationship Id="rId2" Type="http://schemas.openxmlformats.org/officeDocument/2006/relationships/slide" Target="slides/slide1.xml" /><Relationship Id="rId12" Type="http://schemas.openxmlformats.org/officeDocument/2006/relationships/slide" Target="slides/slide11.xml" /><Relationship Id="rId21" Type="http://schemas.openxmlformats.org/officeDocument/2006/relationships/slide" Target="slides/slide20.xml" /><Relationship Id="rId22" Type="http://schemas.openxmlformats.org/officeDocument/2006/relationships/slide" Target="slides/slide21.xml" /><Relationship Id="rId13" Type="http://schemas.openxmlformats.org/officeDocument/2006/relationships/slide" Target="slides/slide12.xml" /><Relationship Id="rId4" Type="http://schemas.openxmlformats.org/officeDocument/2006/relationships/slide" Target="slides/slide3.xml" /><Relationship Id="rId10" Type="http://schemas.openxmlformats.org/officeDocument/2006/relationships/slide" Target="slides/slide9.xml" /><Relationship Id="rId23" Type="http://schemas.openxmlformats.org/officeDocument/2006/relationships/slide" Target="slides/slide22.xml" /><Relationship Id="rId24" Type="http://schemas.openxmlformats.org/officeDocument/2006/relationships/slide" Target="slides/slide23.xml" /><Relationship Id="rId11" Type="http://schemas.openxmlformats.org/officeDocument/2006/relationships/slide" Target="slides/slide10.xml" /><Relationship Id="rId3" Type="http://schemas.openxmlformats.org/officeDocument/2006/relationships/slide" Target="slides/slide2.xml" /><Relationship Id="rId20" Type="http://schemas.openxmlformats.org/officeDocument/2006/relationships/slide" Target="slides/slide19.xml" /><Relationship Id="rId9" Type="http://schemas.openxmlformats.org/officeDocument/2006/relationships/slide" Target="slides/slide8.xml" /><Relationship Id="rId6" Type="http://schemas.openxmlformats.org/officeDocument/2006/relationships/slide" Target="slides/slide5.xml" /><Relationship Id="rId5" Type="http://schemas.openxmlformats.org/officeDocument/2006/relationships/slide" Target="slides/slide4.xml" /><Relationship Id="rId8" Type="http://schemas.openxmlformats.org/officeDocument/2006/relationships/slide" Target="slides/slide7.xml" /><Relationship Id="rId7" Type="http://schemas.openxmlformats.org/officeDocument/2006/relationships/slide" Target="slides/slide6.xml" /><Relationship Id="rId31" Type="http://schemas.openxmlformats.org/officeDocument/2006/relationships/font" Target="fonts/WPS_Specail_1.fntdata" /></Relationships>
</file>

<file path=ppt/charts/_rels/chart1.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K:\TRABALHO%20UFPEL%20-%20ORIENTADOR\01%20-%20CURSO\05%20-%20UNIDADE%203%20-%20Interven&#231;&#227;o\16\RELAT&#211;RIO%20DE%20INTERVEN&#199;&#195;O\PLANILHA%20FINAL\L&#205;DICE%20(Planilha%20de%20Coleta%20de%20dados%20HAS%20e%20DM)%20FINAL%20com%20somente%203%20meses%20(corrigida)%2013-09-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6897637795276"/>
          <c:y val="7.8891973590162007E-2"/>
          <c:w val="0.84879769028871388"/>
          <c:h val="0.79689663210987793"/>
        </c:manualLayout>
      </c:layout>
      <c:barChart>
        <c:barDir val="col"/>
        <c:grouping val="clustered"/>
        <c:varyColors val="0"/>
        <c:ser>
          <c:idx val="0"/>
          <c:order val="0"/>
          <c:tx>
            <c:strRef>
              <c:f>Indicadores!$C$4</c:f>
              <c:strCache>
                <c:ptCount val="1"/>
                <c:pt idx="0">
                  <c:v>Cobertura do programa de atenção ao  hipertenso na unidade de saúde</c:v>
                </c:pt>
              </c:strCache>
            </c:strRef>
          </c:tx>
          <c:invertIfNegative val="0"/>
          <c:dLbls>
            <c:dLbl>
              <c:idx val="2"/>
              <c:layout>
                <c:manualLayout>
                  <c:x val="-2.0997375337861656E-7"/>
                  <c:y val="-1.9607843137254902E-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Indicadores!$D$3:$G$3</c:f>
              <c:strCache>
                <c:ptCount val="4"/>
                <c:pt idx="0">
                  <c:v>Mês 1</c:v>
                </c:pt>
                <c:pt idx="1">
                  <c:v>Mês 2</c:v>
                </c:pt>
                <c:pt idx="2">
                  <c:v>Mês 3</c:v>
                </c:pt>
                <c:pt idx="3">
                  <c:v>Mês 4</c:v>
                </c:pt>
              </c:strCache>
            </c:strRef>
          </c:cat>
          <c:val>
            <c:numRef>
              <c:f>Indicadores!$D$4:$F$4</c:f>
              <c:numCache>
                <c:formatCode>0.0%</c:formatCode>
                <c:ptCount val="3"/>
                <c:pt idx="0">
                  <c:v>8.5365853658536592E-2</c:v>
                </c:pt>
                <c:pt idx="1">
                  <c:v>0.27700348432055749</c:v>
                </c:pt>
                <c:pt idx="2">
                  <c:v>0.45121951219512196</c:v>
                </c:pt>
              </c:numCache>
            </c:numRef>
          </c:val>
        </c:ser>
        <c:dLbls>
          <c:dLblPos val="outEnd"/>
          <c:showLegendKey val="0"/>
          <c:showVal val="1"/>
          <c:showCatName val="0"/>
          <c:showSerName val="0"/>
          <c:showPercent val="0"/>
          <c:showBubbleSize val="0"/>
        </c:dLbls>
        <c:gapWidth val="150"/>
        <c:axId val="92607488"/>
        <c:axId val="82719808"/>
      </c:barChart>
      <c:catAx>
        <c:axId val="92607488"/>
        <c:scaling>
          <c:orientation val="minMax"/>
        </c:scaling>
        <c:delete val="0"/>
        <c:axPos val="b"/>
        <c:numFmt formatCode="General" sourceLinked="1"/>
        <c:majorTickMark val="out"/>
        <c:minorTickMark val="none"/>
        <c:tickLblPos val="nextTo"/>
        <c:txPr>
          <a:bodyPr rot="0" vert="horz"/>
          <a:lstStyle/>
          <a:p>
            <a:pPr>
              <a:defRPr/>
            </a:pPr>
            <a:endParaRPr lang="pt-BR"/>
          </a:p>
        </c:txPr>
        <c:crossAx val="82719808"/>
        <c:crosses val="autoZero"/>
        <c:auto val="1"/>
        <c:lblAlgn val="ctr"/>
        <c:lblOffset val="100"/>
        <c:noMultiLvlLbl val="0"/>
      </c:catAx>
      <c:valAx>
        <c:axId val="82719808"/>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92607488"/>
        <c:crosses val="autoZero"/>
        <c:crossBetween val="between"/>
        <c:majorUnit val="0.1"/>
        <c:minorUnit val="0.1"/>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1700096"/>
        <c:axId val="100897280"/>
      </c:barChart>
      <c:catAx>
        <c:axId val="1017000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0897280"/>
        <c:crosses val="autoZero"/>
        <c:auto val="1"/>
        <c:lblAlgn val="ctr"/>
        <c:lblOffset val="100"/>
        <c:noMultiLvlLbl val="0"/>
      </c:catAx>
      <c:valAx>
        <c:axId val="10089728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170009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2524416"/>
        <c:axId val="100899008"/>
      </c:barChart>
      <c:catAx>
        <c:axId val="1025244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0899008"/>
        <c:crosses val="autoZero"/>
        <c:auto val="1"/>
        <c:lblAlgn val="ctr"/>
        <c:lblOffset val="100"/>
        <c:noMultiLvlLbl val="0"/>
      </c:catAx>
      <c:valAx>
        <c:axId val="100899008"/>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52441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2524928"/>
        <c:axId val="102401152"/>
      </c:barChart>
      <c:catAx>
        <c:axId val="1025249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401152"/>
        <c:crosses val="autoZero"/>
        <c:auto val="1"/>
        <c:lblAlgn val="ctr"/>
        <c:lblOffset val="100"/>
        <c:noMultiLvlLbl val="0"/>
      </c:catAx>
      <c:valAx>
        <c:axId val="102401152"/>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524928"/>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2492672"/>
        <c:axId val="102402880"/>
      </c:barChart>
      <c:catAx>
        <c:axId val="10249267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402880"/>
        <c:crosses val="autoZero"/>
        <c:auto val="1"/>
        <c:lblAlgn val="ctr"/>
        <c:lblOffset val="100"/>
        <c:noMultiLvlLbl val="0"/>
      </c:catAx>
      <c:valAx>
        <c:axId val="10240288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492672"/>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2493184"/>
        <c:axId val="102405760"/>
      </c:barChart>
      <c:catAx>
        <c:axId val="1024931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405760"/>
        <c:crosses val="autoZero"/>
        <c:auto val="1"/>
        <c:lblAlgn val="ctr"/>
        <c:lblOffset val="100"/>
        <c:noMultiLvlLbl val="0"/>
      </c:catAx>
      <c:valAx>
        <c:axId val="10240576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49318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5836063970265"/>
          <c:y val="7.6889528593871992E-2"/>
          <c:w val="0.84347586986409306"/>
          <c:h val="0.80066869026867826"/>
        </c:manualLayout>
      </c:layout>
      <c:barChart>
        <c:barDir val="col"/>
        <c:grouping val="clustered"/>
        <c:varyColors val="0"/>
        <c:ser>
          <c:idx val="0"/>
          <c:order val="0"/>
          <c:tx>
            <c:strRef>
              <c:f>Indicadores!$S$4</c:f>
              <c:strCache>
                <c:ptCount val="1"/>
                <c:pt idx="0">
                  <c:v>Cobertura do programa de atenção ao  diabético na unidade de saúde</c:v>
                </c:pt>
              </c:strCache>
            </c:strRef>
          </c:tx>
          <c:spPr>
            <a:solidFill>
              <a:srgbClr val="4F81BD"/>
            </a:solidFill>
            <a:ln w="25400">
              <a:noFill/>
            </a:ln>
          </c:spPr>
          <c:invertIfNegative val="0"/>
          <c:dLbls>
            <c:dLblPos val="outEnd"/>
            <c:showLegendKey val="0"/>
            <c:showVal val="1"/>
            <c:showCatName val="0"/>
            <c:showSerName val="0"/>
            <c:showPercent val="0"/>
            <c:showBubbleSize val="0"/>
            <c:showLeaderLines val="0"/>
          </c:dLbls>
          <c:cat>
            <c:strRef>
              <c:f>Indicadores!$T$3:$W$3</c:f>
              <c:strCache>
                <c:ptCount val="4"/>
                <c:pt idx="0">
                  <c:v>Mês 1</c:v>
                </c:pt>
                <c:pt idx="1">
                  <c:v>Mês 2</c:v>
                </c:pt>
                <c:pt idx="2">
                  <c:v>Mês 3</c:v>
                </c:pt>
                <c:pt idx="3">
                  <c:v>Mês 4</c:v>
                </c:pt>
              </c:strCache>
            </c:strRef>
          </c:cat>
          <c:val>
            <c:numRef>
              <c:f>Indicadores!$T$4:$V$4</c:f>
              <c:numCache>
                <c:formatCode>0.0%</c:formatCode>
                <c:ptCount val="3"/>
                <c:pt idx="0">
                  <c:v>0.12676056338028169</c:v>
                </c:pt>
                <c:pt idx="1">
                  <c:v>0.28169014084507044</c:v>
                </c:pt>
                <c:pt idx="2">
                  <c:v>0.38028169014084506</c:v>
                </c:pt>
              </c:numCache>
            </c:numRef>
          </c:val>
        </c:ser>
        <c:dLbls>
          <c:showLegendKey val="0"/>
          <c:showVal val="0"/>
          <c:showCatName val="0"/>
          <c:showSerName val="0"/>
          <c:showPercent val="0"/>
          <c:showBubbleSize val="0"/>
        </c:dLbls>
        <c:gapWidth val="150"/>
        <c:axId val="90247168"/>
        <c:axId val="99828864"/>
      </c:barChart>
      <c:catAx>
        <c:axId val="902471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28864"/>
        <c:crosses val="autoZero"/>
        <c:auto val="1"/>
        <c:lblAlgn val="ctr"/>
        <c:lblOffset val="100"/>
        <c:noMultiLvlLbl val="0"/>
      </c:catAx>
      <c:valAx>
        <c:axId val="9982886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247168"/>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90407424"/>
        <c:axId val="99831168"/>
      </c:barChart>
      <c:catAx>
        <c:axId val="904074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31168"/>
        <c:crosses val="autoZero"/>
        <c:auto val="1"/>
        <c:lblAlgn val="ctr"/>
        <c:lblOffset val="100"/>
        <c:noMultiLvlLbl val="0"/>
      </c:catAx>
      <c:valAx>
        <c:axId val="99831168"/>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40742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90407936"/>
        <c:axId val="99833472"/>
      </c:barChart>
      <c:catAx>
        <c:axId val="904079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33472"/>
        <c:crosses val="autoZero"/>
        <c:auto val="1"/>
        <c:lblAlgn val="ctr"/>
        <c:lblOffset val="100"/>
        <c:noMultiLvlLbl val="0"/>
      </c:catAx>
      <c:valAx>
        <c:axId val="99833472"/>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40793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1103616"/>
        <c:axId val="99868672"/>
      </c:barChart>
      <c:catAx>
        <c:axId val="1011036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68672"/>
        <c:crosses val="autoZero"/>
        <c:auto val="1"/>
        <c:lblAlgn val="ctr"/>
        <c:lblOffset val="100"/>
        <c:noMultiLvlLbl val="0"/>
      </c:catAx>
      <c:valAx>
        <c:axId val="99868672"/>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110361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1104128"/>
        <c:axId val="99870976"/>
      </c:barChart>
      <c:catAx>
        <c:axId val="1011041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70976"/>
        <c:crosses val="autoZero"/>
        <c:auto val="1"/>
        <c:lblAlgn val="ctr"/>
        <c:lblOffset val="100"/>
        <c:noMultiLvlLbl val="0"/>
      </c:catAx>
      <c:valAx>
        <c:axId val="99870976"/>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1104128"/>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0941824"/>
        <c:axId val="99873280"/>
      </c:barChart>
      <c:catAx>
        <c:axId val="1009418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73280"/>
        <c:crosses val="autoZero"/>
        <c:auto val="1"/>
        <c:lblAlgn val="ctr"/>
        <c:lblOffset val="100"/>
        <c:noMultiLvlLbl val="0"/>
      </c:catAx>
      <c:valAx>
        <c:axId val="9987328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094182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0942336"/>
        <c:axId val="99875584"/>
      </c:barChart>
      <c:catAx>
        <c:axId val="1009423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9875584"/>
        <c:crosses val="autoZero"/>
        <c:auto val="1"/>
        <c:lblAlgn val="ctr"/>
        <c:lblOffset val="100"/>
        <c:noMultiLvlLbl val="0"/>
      </c:catAx>
      <c:valAx>
        <c:axId val="99875584"/>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094233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770286978591"/>
          <c:y val="0.10840263084011634"/>
          <c:w val="0.84379926682718376"/>
          <c:h val="0.76873060149321926"/>
        </c:manualLayout>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invertIfNegative val="0"/>
          <c:cat>
            <c:strRef>
              <c:f>Indicadores!$D$14:$G$14</c:f>
              <c:strCache>
                <c:ptCount val="4"/>
                <c:pt idx="0">
                  <c:v>Mês 1</c:v>
                </c:pt>
                <c:pt idx="1">
                  <c:v>Mês 2</c:v>
                </c:pt>
                <c:pt idx="2">
                  <c:v>Mês 3</c:v>
                </c:pt>
                <c:pt idx="3">
                  <c:v>Mês 4</c:v>
                </c:pt>
              </c:strCache>
            </c:strRef>
          </c:cat>
          <c:val>
            <c:numRef>
              <c:f>Indicadores!$D$15:$F$15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150"/>
        <c:axId val="101699584"/>
        <c:axId val="100894400"/>
      </c:barChart>
      <c:catAx>
        <c:axId val="101699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0894400"/>
        <c:crosses val="autoZero"/>
        <c:auto val="1"/>
        <c:lblAlgn val="ctr"/>
        <c:lblOffset val="100"/>
        <c:noMultiLvlLbl val="0"/>
      </c:catAx>
      <c:valAx>
        <c:axId val="100894400"/>
        <c:scaling>
          <c:orientation val="minMax"/>
          <c:max val="1"/>
          <c:min val="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169958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7AE16AB6-3806-4E3F-A5EE-8428D028F6EB}" type="datetimeFigureOut">
              <a:rPr lang="pt-BR"/>
              <a:pPr>
                <a:defRPr/>
              </a:pPr>
              <a:t>16/09/2015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46ED4AD-8DCD-4B66-8533-787F136603D0}" type="slidenum">
              <a:rPr lang="pt-BR"/>
              <a:pPr>
                <a:defRPr/>
              </a:pPr>
              <a:t>‹nº›</a:t>
            </a:fld>
            <a:endParaRPr lang="pt-BR"/>
          </a:p>
        </p:txBody>
      </p:sp>
    </p:spTree>
    <p:extLst>
      <p:ext uri="{BB962C8B-B14F-4D97-AF65-F5344CB8AC3E}">
        <p14:creationId xmlns:p14="http://schemas.microsoft.com/office/powerpoint/2010/main" val="165678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8A2F79F-2A2A-4E77-8483-B3A4C2E264B3}" type="datetimeFigureOut">
              <a:rPr lang="pt-BR"/>
              <a:pPr>
                <a:defRPr/>
              </a:pPr>
              <a:t>16/09/2015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C8D9659-C4FA-4ADA-B808-06582D00CA99}" type="slidenum">
              <a:rPr lang="pt-BR"/>
              <a:pPr>
                <a:defRPr/>
              </a:pPr>
              <a:t>‹nº›</a:t>
            </a:fld>
            <a:endParaRPr lang="pt-BR"/>
          </a:p>
        </p:txBody>
      </p:sp>
    </p:spTree>
    <p:extLst>
      <p:ext uri="{BB962C8B-B14F-4D97-AF65-F5344CB8AC3E}">
        <p14:creationId xmlns:p14="http://schemas.microsoft.com/office/powerpoint/2010/main" val="69317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82D1ABA-F4AA-4EAB-9B60-095654A9EAFD}" type="datetimeFigureOut">
              <a:rPr lang="pt-BR"/>
              <a:pPr>
                <a:defRPr/>
              </a:pPr>
              <a:t>16/09/2015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502B4E9-F50A-4486-A721-347E740D2A4D}" type="slidenum">
              <a:rPr lang="pt-BR"/>
              <a:pPr>
                <a:defRPr/>
              </a:pPr>
              <a:t>‹nº›</a:t>
            </a:fld>
            <a:endParaRPr lang="pt-BR"/>
          </a:p>
        </p:txBody>
      </p:sp>
    </p:spTree>
    <p:extLst>
      <p:ext uri="{BB962C8B-B14F-4D97-AF65-F5344CB8AC3E}">
        <p14:creationId xmlns:p14="http://schemas.microsoft.com/office/powerpoint/2010/main" val="79954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62E08C5-8D38-46B6-A5BE-AFBAAAC856F6}" type="datetimeFigureOut">
              <a:rPr lang="pt-BR"/>
              <a:pPr>
                <a:defRPr/>
              </a:pPr>
              <a:t>16/09/2015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358FACE-A202-47CA-8392-C58EAD2A13D1}" type="slidenum">
              <a:rPr lang="pt-BR"/>
              <a:pPr>
                <a:defRPr/>
              </a:pPr>
              <a:t>‹nº›</a:t>
            </a:fld>
            <a:endParaRPr lang="pt-BR"/>
          </a:p>
        </p:txBody>
      </p:sp>
    </p:spTree>
    <p:extLst>
      <p:ext uri="{BB962C8B-B14F-4D97-AF65-F5344CB8AC3E}">
        <p14:creationId xmlns:p14="http://schemas.microsoft.com/office/powerpoint/2010/main" val="340394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D4F5B655-584C-44FF-8540-7577AFA8148B}" type="datetimeFigureOut">
              <a:rPr lang="pt-BR"/>
              <a:pPr>
                <a:defRPr/>
              </a:pPr>
              <a:t>16/09/2015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2ED8D6F-DD56-4404-8950-C63ACB05A5C1}" type="slidenum">
              <a:rPr lang="pt-BR"/>
              <a:pPr>
                <a:defRPr/>
              </a:pPr>
              <a:t>‹nº›</a:t>
            </a:fld>
            <a:endParaRPr lang="pt-BR"/>
          </a:p>
        </p:txBody>
      </p:sp>
    </p:spTree>
    <p:extLst>
      <p:ext uri="{BB962C8B-B14F-4D97-AF65-F5344CB8AC3E}">
        <p14:creationId xmlns:p14="http://schemas.microsoft.com/office/powerpoint/2010/main" val="277303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F7E753BB-9AB0-41AA-9F25-7C93B6C804DC}" type="datetimeFigureOut">
              <a:rPr lang="pt-BR"/>
              <a:pPr>
                <a:defRPr/>
              </a:pPr>
              <a:t>16/09/2015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76BCDD8-FFA2-4978-9B07-427579496381}" type="slidenum">
              <a:rPr lang="pt-BR"/>
              <a:pPr>
                <a:defRPr/>
              </a:pPr>
              <a:t>‹nº›</a:t>
            </a:fld>
            <a:endParaRPr lang="pt-BR"/>
          </a:p>
        </p:txBody>
      </p:sp>
    </p:spTree>
    <p:extLst>
      <p:ext uri="{BB962C8B-B14F-4D97-AF65-F5344CB8AC3E}">
        <p14:creationId xmlns:p14="http://schemas.microsoft.com/office/powerpoint/2010/main" val="195780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9CA11FDC-67FA-4525-99CB-8C9CE7C13367}" type="datetimeFigureOut">
              <a:rPr lang="pt-BR"/>
              <a:pPr>
                <a:defRPr/>
              </a:pPr>
              <a:t>16/09/2015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DEA71303-185D-4F1A-BAFB-8CC9E86278E6}" type="slidenum">
              <a:rPr lang="pt-BR"/>
              <a:pPr>
                <a:defRPr/>
              </a:pPr>
              <a:t>‹nº›</a:t>
            </a:fld>
            <a:endParaRPr lang="pt-BR"/>
          </a:p>
        </p:txBody>
      </p:sp>
    </p:spTree>
    <p:extLst>
      <p:ext uri="{BB962C8B-B14F-4D97-AF65-F5344CB8AC3E}">
        <p14:creationId xmlns:p14="http://schemas.microsoft.com/office/powerpoint/2010/main" val="227857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46E2380-8FC9-4251-AF81-F0AC023509BD}" type="datetimeFigureOut">
              <a:rPr lang="pt-BR"/>
              <a:pPr>
                <a:defRPr/>
              </a:pPr>
              <a:t>16/09/2015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8DE661AB-F5A9-4C94-A348-DBD1D16127BE}" type="slidenum">
              <a:rPr lang="pt-BR"/>
              <a:pPr>
                <a:defRPr/>
              </a:pPr>
              <a:t>‹nº›</a:t>
            </a:fld>
            <a:endParaRPr lang="pt-BR"/>
          </a:p>
        </p:txBody>
      </p:sp>
    </p:spTree>
    <p:extLst>
      <p:ext uri="{BB962C8B-B14F-4D97-AF65-F5344CB8AC3E}">
        <p14:creationId xmlns:p14="http://schemas.microsoft.com/office/powerpoint/2010/main" val="162257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0D9966C-1263-48D2-9EEA-B8EAC967E087}" type="datetimeFigureOut">
              <a:rPr lang="pt-BR"/>
              <a:pPr>
                <a:defRPr/>
              </a:pPr>
              <a:t>16/09/2015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FB51E01-66BA-4CA3-A1F2-D2980FDD1D4B}" type="slidenum">
              <a:rPr lang="pt-BR"/>
              <a:pPr>
                <a:defRPr/>
              </a:pPr>
              <a:t>‹nº›</a:t>
            </a:fld>
            <a:endParaRPr lang="pt-BR"/>
          </a:p>
        </p:txBody>
      </p:sp>
    </p:spTree>
    <p:extLst>
      <p:ext uri="{BB962C8B-B14F-4D97-AF65-F5344CB8AC3E}">
        <p14:creationId xmlns:p14="http://schemas.microsoft.com/office/powerpoint/2010/main" val="73818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28585899-26A5-4328-9664-5FCFE897866D}" type="datetimeFigureOut">
              <a:rPr lang="pt-BR"/>
              <a:pPr>
                <a:defRPr/>
              </a:pPr>
              <a:t>16/09/2015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3A8A732-DCC1-44C0-9A5A-33A8C3DFF27D}" type="slidenum">
              <a:rPr lang="pt-BR"/>
              <a:pPr>
                <a:defRPr/>
              </a:pPr>
              <a:t>‹nº›</a:t>
            </a:fld>
            <a:endParaRPr lang="pt-BR"/>
          </a:p>
        </p:txBody>
      </p:sp>
    </p:spTree>
    <p:extLst>
      <p:ext uri="{BB962C8B-B14F-4D97-AF65-F5344CB8AC3E}">
        <p14:creationId xmlns:p14="http://schemas.microsoft.com/office/powerpoint/2010/main" val="286301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D6BF6CC-6DDF-4BD0-9916-E2392B2222C4}" type="datetimeFigureOut">
              <a:rPr lang="pt-BR"/>
              <a:pPr>
                <a:defRPr/>
              </a:pPr>
              <a:t>16/09/2015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9D90647-5A7E-41DA-89B8-A143D00D19D7}" type="slidenum">
              <a:rPr lang="pt-BR"/>
              <a:pPr>
                <a:defRPr/>
              </a:pPr>
              <a:t>‹nº›</a:t>
            </a:fld>
            <a:endParaRPr lang="pt-BR"/>
          </a:p>
        </p:txBody>
      </p:sp>
    </p:spTree>
    <p:extLst>
      <p:ext uri="{BB962C8B-B14F-4D97-AF65-F5344CB8AC3E}">
        <p14:creationId xmlns:p14="http://schemas.microsoft.com/office/powerpoint/2010/main" val="23246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A815C29-EB20-4C75-AA5C-6192DCA05C59}" type="datetimeFigureOut">
              <a:rPr lang="pt-BR"/>
              <a:pPr>
                <a:defRPr/>
              </a:pPr>
              <a:t>16/09/2015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7EB83E-F832-4C93-94A0-301B9DDEEAA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D:\ARQUIVOS\Documents\FACULDADES!!!!!!!\UFPEL\UNIDADE 4 - Avaliação da Intervenção\Avaliação da Intervenção 07\Sem Título-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1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ítulo 2"/>
          <p:cNvSpPr>
            <a:spLocks noGrp="1"/>
          </p:cNvSpPr>
          <p:nvPr>
            <p:ph type="subTitle" idx="1"/>
          </p:nvPr>
        </p:nvSpPr>
        <p:spPr>
          <a:xfrm>
            <a:off x="611188" y="2997200"/>
            <a:ext cx="8137276" cy="1463675"/>
          </a:xfrm>
        </p:spPr>
        <p:txBody>
          <a:bodyPr/>
          <a:lstStyle/>
          <a:p>
            <a:pPr eaLnBrk="1" hangingPunct="1"/>
            <a:r>
              <a:rPr lang="pt-BR" altLang="pt-BR" sz="2400" b="1" dirty="0">
                <a:solidFill>
                  <a:srgbClr val="002060"/>
                </a:solidFill>
                <a:latin typeface="Arial" charset="0"/>
                <a:cs typeface="Arial" charset="0"/>
              </a:rPr>
              <a:t>Melhoria da atenção aos usuários hipertensos </a:t>
            </a:r>
            <a:r>
              <a:rPr lang="pt-BR" altLang="pt-BR" sz="2400" b="1" dirty="0" smtClean="0">
                <a:solidFill>
                  <a:srgbClr val="002060"/>
                </a:solidFill>
                <a:latin typeface="Arial" charset="0"/>
                <a:cs typeface="Arial" charset="0"/>
              </a:rPr>
              <a:t>e/ou </a:t>
            </a:r>
            <a:r>
              <a:rPr lang="pt-BR" altLang="pt-BR" sz="2400" b="1" dirty="0">
                <a:solidFill>
                  <a:srgbClr val="002060"/>
                </a:solidFill>
                <a:latin typeface="Arial" charset="0"/>
                <a:cs typeface="Arial" charset="0"/>
              </a:rPr>
              <a:t>diabéticos da ESF São Bom Jesus, Soledade-RS </a:t>
            </a:r>
          </a:p>
        </p:txBody>
      </p:sp>
      <p:pic>
        <p:nvPicPr>
          <p:cNvPr id="2052" name="Picture 5" descr="541803_321830107928344_1645924286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3" y="260350"/>
            <a:ext cx="11636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ítulo 1"/>
          <p:cNvSpPr txBox="1">
            <a:spLocks/>
          </p:cNvSpPr>
          <p:nvPr/>
        </p:nvSpPr>
        <p:spPr bwMode="auto">
          <a:xfrm>
            <a:off x="1908175" y="1773238"/>
            <a:ext cx="525621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err="1" smtClean="0">
                <a:latin typeface="Arial" charset="0"/>
              </a:rPr>
              <a:t>Lídice</a:t>
            </a:r>
            <a:r>
              <a:rPr lang="pt-BR" altLang="pt-BR" sz="2400" b="1" dirty="0" smtClean="0">
                <a:latin typeface="Arial" charset="0"/>
              </a:rPr>
              <a:t> Iglesias </a:t>
            </a:r>
            <a:r>
              <a:rPr lang="pt-BR" altLang="pt-BR" sz="2400" b="1" dirty="0" err="1" smtClean="0">
                <a:latin typeface="Arial" charset="0"/>
              </a:rPr>
              <a:t>Arzola</a:t>
            </a:r>
            <a:endParaRPr lang="pt-BR" altLang="pt-BR" sz="2400" b="1" dirty="0" smtClean="0">
              <a:latin typeface="Arial" charset="0"/>
            </a:endParaRPr>
          </a:p>
        </p:txBody>
      </p:sp>
      <p:sp>
        <p:nvSpPr>
          <p:cNvPr id="2054" name="Título 1"/>
          <p:cNvSpPr txBox="1">
            <a:spLocks/>
          </p:cNvSpPr>
          <p:nvPr/>
        </p:nvSpPr>
        <p:spPr bwMode="auto">
          <a:xfrm>
            <a:off x="611188" y="4652963"/>
            <a:ext cx="79930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400" b="1" dirty="0" smtClean="0">
                <a:latin typeface="Arial" charset="0"/>
              </a:rPr>
              <a:t>Orientador: </a:t>
            </a:r>
            <a:r>
              <a:rPr lang="pt-BR" altLang="en-US" sz="2400" b="1" dirty="0" smtClean="0">
                <a:latin typeface="Arial" charset="0"/>
                <a:ea typeface="Arial" charset="0"/>
              </a:rPr>
              <a:t>Manoel Messias </a:t>
            </a:r>
            <a:r>
              <a:rPr lang="en-US" altLang="en-US" sz="2400" b="1" dirty="0" smtClean="0">
                <a:latin typeface="Arial" charset="0"/>
                <a:ea typeface="Arial" charset="0"/>
              </a:rPr>
              <a:t>Santos Alves</a:t>
            </a:r>
          </a:p>
        </p:txBody>
      </p:sp>
      <p:sp>
        <p:nvSpPr>
          <p:cNvPr id="2055" name="Título 1"/>
          <p:cNvSpPr txBox="1">
            <a:spLocks/>
          </p:cNvSpPr>
          <p:nvPr/>
        </p:nvSpPr>
        <p:spPr bwMode="auto">
          <a:xfrm>
            <a:off x="3348038" y="6021388"/>
            <a:ext cx="23034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a:latin typeface="Arial" charset="0"/>
              </a:rPr>
              <a:t>Pelotas, </a:t>
            </a:r>
            <a:r>
              <a:rPr lang="pt-BR" altLang="pt-BR" sz="2400" b="1" dirty="0" smtClean="0">
                <a:latin typeface="Arial" charset="0"/>
              </a:rPr>
              <a:t>2015</a:t>
            </a:r>
            <a:endParaRPr lang="pt-BR" altLang="pt-BR" sz="2400" dirty="0">
              <a:latin typeface="Arial" charset="0"/>
            </a:endParaRPr>
          </a:p>
        </p:txBody>
      </p:sp>
      <p:sp>
        <p:nvSpPr>
          <p:cNvPr id="2056" name="Título 1"/>
          <p:cNvSpPr>
            <a:spLocks noGrp="1"/>
          </p:cNvSpPr>
          <p:nvPr>
            <p:ph type="ctrTitle"/>
          </p:nvPr>
        </p:nvSpPr>
        <p:spPr>
          <a:xfrm>
            <a:off x="1565275" y="158750"/>
            <a:ext cx="6967538" cy="1325563"/>
          </a:xfrm>
        </p:spPr>
        <p:txBody>
          <a:bodyPr/>
          <a:lstStyle/>
          <a:p>
            <a:pPr algn="l" eaLnBrk="1" hangingPunct="1"/>
            <a:r>
              <a:rPr lang="pt-BR" altLang="pt-BR" sz="2400" b="1" smtClean="0">
                <a:latin typeface="Arial" charset="0"/>
                <a:cs typeface="Arial" charset="0"/>
              </a:rPr>
              <a:t>Universidade Federal de Pelotas</a:t>
            </a:r>
            <a:r>
              <a:rPr lang="pt-BR" altLang="pt-BR" sz="2400" smtClean="0">
                <a:latin typeface="Arial" charset="0"/>
                <a:cs typeface="Arial" charset="0"/>
              </a:rPr>
              <a:t/>
            </a:r>
            <a:br>
              <a:rPr lang="pt-BR" altLang="pt-BR" sz="2400" smtClean="0">
                <a:latin typeface="Arial" charset="0"/>
                <a:cs typeface="Arial" charset="0"/>
              </a:rPr>
            </a:br>
            <a:r>
              <a:rPr lang="pt-BR" altLang="pt-BR" sz="2400" b="1" smtClean="0">
                <a:latin typeface="Arial" charset="0"/>
                <a:cs typeface="Arial" charset="0"/>
              </a:rPr>
              <a:t>Departamento de Medicina Social</a:t>
            </a:r>
            <a:r>
              <a:rPr lang="pt-BR" altLang="pt-BR" sz="2400" smtClean="0">
                <a:latin typeface="Arial" charset="0"/>
                <a:cs typeface="Arial" charset="0"/>
              </a:rPr>
              <a:t/>
            </a:r>
            <a:br>
              <a:rPr lang="pt-BR" altLang="pt-BR" sz="2400" smtClean="0">
                <a:latin typeface="Arial" charset="0"/>
                <a:cs typeface="Arial" charset="0"/>
              </a:rPr>
            </a:br>
            <a:r>
              <a:rPr lang="pt-BR" altLang="pt-BR" sz="2400" b="1" smtClean="0">
                <a:latin typeface="Arial" charset="0"/>
                <a:cs typeface="Arial" charset="0"/>
              </a:rPr>
              <a:t>Curso de Especialização em Saúde da Família</a:t>
            </a:r>
            <a:endParaRPr lang="pt-BR" altLang="pt-BR"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44624"/>
            <a:ext cx="7643813" cy="706090"/>
          </a:xfrm>
        </p:spPr>
        <p:txBody>
          <a:bodyPr rtlCol="0">
            <a:normAutofit/>
          </a:bodyPr>
          <a:lstStyle/>
          <a:p>
            <a:pPr algn="l" eaLnBrk="1" fontAlgn="auto" hangingPunct="1">
              <a:spcAft>
                <a:spcPts val="0"/>
              </a:spcAft>
              <a:defRPr/>
            </a:pPr>
            <a:r>
              <a:rPr lang="pt-BR" sz="3200" b="1" dirty="0" smtClean="0">
                <a:solidFill>
                  <a:srgbClr val="002060"/>
                </a:solidFill>
                <a:latin typeface="Arial" panose="020B0604020202020204" pitchFamily="34" charset="0"/>
                <a:cs typeface="Arial" panose="020B0604020202020204" pitchFamily="34" charset="0"/>
              </a:rPr>
              <a:t>Metodologia – Principais </a:t>
            </a:r>
            <a:r>
              <a:rPr lang="pt-BR" sz="3200" b="1" dirty="0">
                <a:solidFill>
                  <a:srgbClr val="002060"/>
                </a:solidFill>
                <a:latin typeface="Arial" panose="020B0604020202020204" pitchFamily="34" charset="0"/>
                <a:cs typeface="Arial" panose="020B0604020202020204" pitchFamily="34" charset="0"/>
              </a:rPr>
              <a:t>Ações </a:t>
            </a:r>
            <a:endParaRPr lang="pt-BR" sz="3200" b="1" i="1" dirty="0">
              <a:solidFill>
                <a:srgbClr val="002060"/>
              </a:solidFill>
              <a:latin typeface="Arial" panose="020B0604020202020204" pitchFamily="34" charset="0"/>
              <a:cs typeface="Arial" panose="020B0604020202020204" pitchFamily="34" charset="0"/>
            </a:endParaRPr>
          </a:p>
        </p:txBody>
      </p:sp>
      <p:sp>
        <p:nvSpPr>
          <p:cNvPr id="7172" name="Espaço Reservado para Conteúdo 2"/>
          <p:cNvSpPr txBox="1">
            <a:spLocks/>
          </p:cNvSpPr>
          <p:nvPr/>
        </p:nvSpPr>
        <p:spPr bwMode="auto">
          <a:xfrm>
            <a:off x="395288" y="764704"/>
            <a:ext cx="8497887" cy="58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Monitoramento do número de hipertensos e diabéticos cadastrados no HIPERDIA;</a:t>
            </a:r>
            <a:endParaRPr lang="pt-BR" sz="2400" dirty="0" smtClean="0">
              <a:latin typeface="Arial" panose="020B0604020202020204" pitchFamily="34" charset="0"/>
              <a:cs typeface="Arial" panose="020B0604020202020204" pitchFamily="34" charset="0"/>
            </a:endParaRP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Monitoramento das intervenções e da qualidade do atendimento.</a:t>
            </a:r>
            <a:endParaRPr lang="pt-BR" sz="2400" dirty="0" smtClean="0">
              <a:latin typeface="Arial" panose="020B0604020202020204" pitchFamily="34" charset="0"/>
              <a:cs typeface="Arial" panose="020B0604020202020204" pitchFamily="34" charset="0"/>
            </a:endParaRP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Garantir o registro dos hipertensos e diabéticos, além de garantir exames laboratoriais e medicamentos.</a:t>
            </a:r>
            <a:endParaRPr lang="pt-BR" sz="2400" dirty="0" smtClean="0">
              <a:latin typeface="Arial" panose="020B0604020202020204" pitchFamily="34" charset="0"/>
              <a:cs typeface="Arial" panose="020B0604020202020204" pitchFamily="34" charset="0"/>
            </a:endParaRP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Divulgação na comunidade;</a:t>
            </a: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Capacitação dos profissionais;</a:t>
            </a: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Contato com lideranças comunitárias;</a:t>
            </a: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Atendimento clínico dos hipertensos e diabéticos;</a:t>
            </a: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Avaliação e estratificação de risco cardiovascular;</a:t>
            </a: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Grupos de hipertensos e diabéticos;</a:t>
            </a:r>
          </a:p>
          <a:p>
            <a:pPr algn="just">
              <a:buFont typeface="Wingdings" charset="2"/>
              <a:buChar char="ü"/>
            </a:pPr>
            <a:r>
              <a:rPr lang="pt-BR" altLang="en-US" sz="2400" b="0" dirty="0" smtClean="0">
                <a:solidFill>
                  <a:srgbClr val="000000"/>
                </a:solidFill>
                <a:latin typeface="Arial" panose="020B0604020202020204" pitchFamily="34" charset="0"/>
                <a:cs typeface="Arial" panose="020B0604020202020204" pitchFamily="34" charset="0"/>
              </a:rPr>
              <a:t>Busca ativa dos hipertensos e diabéticos faltosos às consultas;</a:t>
            </a:r>
            <a:endParaRPr lang="pt-BR" altLang="en-US" sz="24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493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ítulo 1"/>
          <p:cNvSpPr>
            <a:spLocks noGrp="1"/>
          </p:cNvSpPr>
          <p:nvPr>
            <p:ph type="title"/>
          </p:nvPr>
        </p:nvSpPr>
        <p:spPr>
          <a:xfrm>
            <a:off x="457200" y="115888"/>
            <a:ext cx="8229600" cy="1009650"/>
          </a:xfrm>
        </p:spPr>
        <p:txBody>
          <a:bodyPr/>
          <a:lstStyle/>
          <a:p>
            <a:pPr algn="l" eaLnBrk="1" hangingPunct="1"/>
            <a:r>
              <a:rPr lang="pt-BR" altLang="pt-BR" sz="3200" b="1" smtClean="0">
                <a:solidFill>
                  <a:srgbClr val="002060"/>
                </a:solidFill>
                <a:latin typeface="Arial" charset="0"/>
                <a:cs typeface="Arial" charset="0"/>
              </a:rPr>
              <a:t>Metodologia – Logística</a:t>
            </a:r>
          </a:p>
        </p:txBody>
      </p:sp>
      <p:sp>
        <p:nvSpPr>
          <p:cNvPr id="5" name="Espaço Reservado para Conteúdo 2"/>
          <p:cNvSpPr txBox="1">
            <a:spLocks/>
          </p:cNvSpPr>
          <p:nvPr/>
        </p:nvSpPr>
        <p:spPr>
          <a:xfrm>
            <a:off x="395288" y="1125538"/>
            <a:ext cx="8497887" cy="5472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13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itchFamily="34" charset="0"/>
              </a:rPr>
              <a:t>Monitoramento </a:t>
            </a:r>
            <a:r>
              <a:rPr lang="pt-BR" sz="2400" b="1" dirty="0">
                <a:solidFill>
                  <a:srgbClr val="0070C0"/>
                </a:solidFill>
                <a:latin typeface="Arial" pitchFamily="34" charset="0"/>
                <a:cs typeface="Arial" pitchFamily="34" charset="0"/>
              </a:rPr>
              <a:t>e avaliação</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Manuais Técnicos, ficha </a:t>
            </a:r>
            <a:r>
              <a:rPr lang="pt-BR" sz="2400" dirty="0">
                <a:latin typeface="Arial" pitchFamily="34" charset="0"/>
                <a:cs typeface="Arial" pitchFamily="34" charset="0"/>
              </a:rPr>
              <a:t>de Cadastro do </a:t>
            </a:r>
            <a:r>
              <a:rPr lang="pt-BR" sz="2400" dirty="0" smtClean="0">
                <a:latin typeface="Arial" pitchFamily="34" charset="0"/>
                <a:cs typeface="Arial" pitchFamily="34" charset="0"/>
              </a:rPr>
              <a:t>HIPERDIA</a:t>
            </a:r>
            <a:r>
              <a:rPr lang="pt-BR" sz="2400" dirty="0">
                <a:latin typeface="Arial" pitchFamily="34" charset="0"/>
                <a:cs typeface="Arial" pitchFamily="34" charset="0"/>
              </a:rPr>
              <a:t>;</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Análise dos </a:t>
            </a:r>
            <a:r>
              <a:rPr lang="pt-BR" sz="2400" dirty="0">
                <a:latin typeface="Arial" pitchFamily="34" charset="0"/>
                <a:cs typeface="Arial" pitchFamily="34" charset="0"/>
              </a:rPr>
              <a:t>prontuários clínicos e das </a:t>
            </a:r>
            <a:r>
              <a:rPr lang="pt-BR" sz="2400" dirty="0" smtClean="0">
                <a:latin typeface="Arial" pitchFamily="34" charset="0"/>
                <a:cs typeface="Arial" pitchFamily="34" charset="0"/>
              </a:rPr>
              <a:t>fichas-espelhos;</a:t>
            </a:r>
            <a:endParaRPr lang="pt-BR" sz="2400" dirty="0">
              <a:latin typeface="Arial" pitchFamily="34" charset="0"/>
              <a:cs typeface="Arial" pitchFamily="34" charset="0"/>
            </a:endParaRP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Monitoramento </a:t>
            </a:r>
            <a:r>
              <a:rPr lang="pt-BR" sz="2400" dirty="0">
                <a:latin typeface="Arial" pitchFamily="34" charset="0"/>
                <a:cs typeface="Arial" pitchFamily="34" charset="0"/>
              </a:rPr>
              <a:t>semanal das ações programáticas.</a:t>
            </a:r>
          </a:p>
          <a:p>
            <a:pPr algn="just" fontAlgn="auto">
              <a:lnSpc>
                <a:spcPct val="130000"/>
              </a:lnSpc>
              <a:spcAft>
                <a:spcPts val="0"/>
              </a:spcAft>
              <a:buFont typeface="Wingdings" panose="05000000000000000000" pitchFamily="2" charset="2"/>
              <a:buChar char="ü"/>
              <a:defRPr/>
            </a:pPr>
            <a:endParaRPr lang="pt-BR" sz="1200" dirty="0">
              <a:solidFill>
                <a:srgbClr val="0070C0"/>
              </a:solidFill>
              <a:latin typeface="Arial" pitchFamily="34" charset="0"/>
              <a:cs typeface="Arial" pitchFamily="34" charset="0"/>
            </a:endParaRPr>
          </a:p>
          <a:p>
            <a:pPr algn="just" fontAlgn="auto">
              <a:lnSpc>
                <a:spcPct val="13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itchFamily="34" charset="0"/>
              </a:rPr>
              <a:t>Organização </a:t>
            </a:r>
            <a:r>
              <a:rPr lang="pt-BR" sz="2400" b="1" dirty="0">
                <a:solidFill>
                  <a:srgbClr val="0070C0"/>
                </a:solidFill>
                <a:latin typeface="Arial" pitchFamily="34" charset="0"/>
                <a:cs typeface="Arial" pitchFamily="34" charset="0"/>
              </a:rPr>
              <a:t>e gestão do serviço</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Melhoria </a:t>
            </a:r>
            <a:r>
              <a:rPr lang="pt-BR" sz="2400" dirty="0">
                <a:latin typeface="Arial" pitchFamily="34" charset="0"/>
                <a:cs typeface="Arial" pitchFamily="34" charset="0"/>
              </a:rPr>
              <a:t>no acolhimento;</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Definição </a:t>
            </a:r>
            <a:r>
              <a:rPr lang="pt-BR" sz="2400" dirty="0">
                <a:latin typeface="Arial" pitchFamily="34" charset="0"/>
                <a:cs typeface="Arial" pitchFamily="34" charset="0"/>
              </a:rPr>
              <a:t>das funções específicas </a:t>
            </a:r>
            <a:r>
              <a:rPr lang="pt-BR" sz="2400" dirty="0" smtClean="0">
                <a:latin typeface="Arial" pitchFamily="34" charset="0"/>
                <a:cs typeface="Arial" pitchFamily="34" charset="0"/>
              </a:rPr>
              <a:t>de toda a equipe;</a:t>
            </a:r>
            <a:endParaRPr lang="pt-BR" sz="2400" dirty="0">
              <a:latin typeface="Arial" pitchFamily="34" charset="0"/>
              <a:cs typeface="Arial" pitchFamily="34" charset="0"/>
            </a:endParaRPr>
          </a:p>
          <a:p>
            <a:pPr marL="355600" indent="0"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Registro </a:t>
            </a:r>
            <a:r>
              <a:rPr lang="pt-BR" sz="2400" dirty="0">
                <a:latin typeface="Arial" pitchFamily="34" charset="0"/>
                <a:cs typeface="Arial" pitchFamily="34" charset="0"/>
              </a:rPr>
              <a:t>e organização dos dados dos </a:t>
            </a:r>
            <a:r>
              <a:rPr lang="pt-BR" sz="2400" dirty="0" smtClean="0">
                <a:latin typeface="Arial" pitchFamily="34" charset="0"/>
                <a:cs typeface="Arial" pitchFamily="34" charset="0"/>
              </a:rPr>
              <a:t>pacientes;</a:t>
            </a:r>
            <a:endParaRPr lang="pt-BR" sz="2400" dirty="0">
              <a:latin typeface="Arial" pitchFamily="34" charset="0"/>
              <a:cs typeface="Arial" pitchFamily="34" charset="0"/>
            </a:endParaRP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Organização </a:t>
            </a:r>
            <a:r>
              <a:rPr lang="pt-BR" sz="2400" dirty="0">
                <a:latin typeface="Arial" pitchFamily="34" charset="0"/>
                <a:cs typeface="Arial" pitchFamily="34" charset="0"/>
              </a:rPr>
              <a:t>das visitas domiciliares.</a:t>
            </a:r>
          </a:p>
          <a:p>
            <a:pPr algn="just" fontAlgn="auto">
              <a:spcAft>
                <a:spcPts val="0"/>
              </a:spcAft>
              <a:defRPr/>
            </a:pPr>
            <a:endParaRPr lang="pt-B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ítulo 1"/>
          <p:cNvSpPr>
            <a:spLocks noGrp="1"/>
          </p:cNvSpPr>
          <p:nvPr>
            <p:ph type="title"/>
          </p:nvPr>
        </p:nvSpPr>
        <p:spPr>
          <a:xfrm>
            <a:off x="457200" y="188913"/>
            <a:ext cx="8229600" cy="792162"/>
          </a:xfrm>
        </p:spPr>
        <p:txBody>
          <a:bodyPr/>
          <a:lstStyle/>
          <a:p>
            <a:pPr algn="l" eaLnBrk="1" hangingPunct="1"/>
            <a:r>
              <a:rPr lang="pt-BR" altLang="pt-BR" sz="3200" b="1" smtClean="0">
                <a:solidFill>
                  <a:srgbClr val="002060"/>
                </a:solidFill>
                <a:latin typeface="Arial" charset="0"/>
                <a:cs typeface="Arial" charset="0"/>
              </a:rPr>
              <a:t>Metodologia – Logística</a:t>
            </a:r>
          </a:p>
        </p:txBody>
      </p:sp>
      <p:sp>
        <p:nvSpPr>
          <p:cNvPr id="5" name="Espaço Reservado para Conteúdo 2"/>
          <p:cNvSpPr txBox="1">
            <a:spLocks/>
          </p:cNvSpPr>
          <p:nvPr/>
        </p:nvSpPr>
        <p:spPr>
          <a:xfrm>
            <a:off x="395288" y="981075"/>
            <a:ext cx="8497887" cy="5472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13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itchFamily="34" charset="0"/>
              </a:rPr>
              <a:t>Engajamento </a:t>
            </a:r>
            <a:r>
              <a:rPr lang="pt-BR" sz="2400" b="1" dirty="0">
                <a:solidFill>
                  <a:srgbClr val="0070C0"/>
                </a:solidFill>
                <a:latin typeface="Arial" pitchFamily="34" charset="0"/>
                <a:cs typeface="Arial" pitchFamily="34" charset="0"/>
              </a:rPr>
              <a:t>público</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Divulgação </a:t>
            </a:r>
            <a:r>
              <a:rPr lang="pt-BR" sz="2400" dirty="0">
                <a:latin typeface="Arial" pitchFamily="34" charset="0"/>
                <a:cs typeface="Arial" pitchFamily="34" charset="0"/>
              </a:rPr>
              <a:t>à população sobre a existência do </a:t>
            </a:r>
            <a:r>
              <a:rPr lang="pt-BR" sz="2400" dirty="0" smtClean="0">
                <a:latin typeface="Arial" pitchFamily="34" charset="0"/>
                <a:cs typeface="Arial" pitchFamily="34" charset="0"/>
              </a:rPr>
              <a:t>Programa;</a:t>
            </a:r>
            <a:endParaRPr lang="pt-BR" sz="2400" dirty="0">
              <a:latin typeface="Arial" pitchFamily="34" charset="0"/>
              <a:cs typeface="Arial" pitchFamily="34" charset="0"/>
            </a:endParaRP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Oportunidade </a:t>
            </a:r>
            <a:r>
              <a:rPr lang="pt-BR" sz="2400" dirty="0">
                <a:latin typeface="Arial" pitchFamily="34" charset="0"/>
                <a:cs typeface="Arial" pitchFamily="34" charset="0"/>
              </a:rPr>
              <a:t>para a comunidade sugerir </a:t>
            </a:r>
            <a:r>
              <a:rPr lang="pt-BR" sz="2400" dirty="0" smtClean="0">
                <a:latin typeface="Arial" pitchFamily="34" charset="0"/>
                <a:cs typeface="Arial" pitchFamily="34" charset="0"/>
              </a:rPr>
              <a:t>melhorias;</a:t>
            </a:r>
            <a:endParaRPr lang="pt-BR" sz="2400" dirty="0">
              <a:latin typeface="Arial" pitchFamily="34" charset="0"/>
              <a:cs typeface="Arial" pitchFamily="34" charset="0"/>
            </a:endParaRP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Contado </a:t>
            </a:r>
            <a:r>
              <a:rPr lang="pt-BR" sz="2400" dirty="0">
                <a:latin typeface="Arial" pitchFamily="34" charset="0"/>
                <a:cs typeface="Arial" pitchFamily="34" charset="0"/>
              </a:rPr>
              <a:t>com líderes comunitários;</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Incentivar a </a:t>
            </a:r>
            <a:r>
              <a:rPr lang="pt-BR" sz="2400" dirty="0">
                <a:latin typeface="Arial" pitchFamily="34" charset="0"/>
                <a:cs typeface="Arial" pitchFamily="34" charset="0"/>
              </a:rPr>
              <a:t>comunidade para solicitar </a:t>
            </a:r>
            <a:r>
              <a:rPr lang="pt-BR" sz="2400" dirty="0" smtClean="0">
                <a:latin typeface="Arial" pitchFamily="34" charset="0"/>
                <a:cs typeface="Arial" pitchFamily="34" charset="0"/>
              </a:rPr>
              <a:t>ao gestor municipal melhorias e regularização da UBS</a:t>
            </a:r>
            <a:r>
              <a:rPr lang="pt-BR" sz="2400" dirty="0">
                <a:latin typeface="Arial" pitchFamily="34" charset="0"/>
                <a:cs typeface="Arial" pitchFamily="34" charset="0"/>
              </a:rPr>
              <a:t>.</a:t>
            </a:r>
          </a:p>
          <a:p>
            <a:pPr algn="just" fontAlgn="auto">
              <a:lnSpc>
                <a:spcPct val="130000"/>
              </a:lnSpc>
              <a:spcAft>
                <a:spcPts val="0"/>
              </a:spcAft>
              <a:buFont typeface="Wingdings" panose="05000000000000000000" pitchFamily="2" charset="2"/>
              <a:buChar char="ü"/>
              <a:defRPr/>
            </a:pPr>
            <a:endParaRPr lang="pt-BR" sz="1200" dirty="0">
              <a:solidFill>
                <a:srgbClr val="0070C0"/>
              </a:solidFill>
              <a:latin typeface="Arial" pitchFamily="34" charset="0"/>
              <a:cs typeface="Arial" pitchFamily="34" charset="0"/>
            </a:endParaRPr>
          </a:p>
          <a:p>
            <a:pPr algn="just" fontAlgn="auto">
              <a:lnSpc>
                <a:spcPct val="13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itchFamily="34" charset="0"/>
              </a:rPr>
              <a:t>Qualificação </a:t>
            </a:r>
            <a:r>
              <a:rPr lang="pt-BR" sz="2400" b="1" dirty="0">
                <a:solidFill>
                  <a:srgbClr val="0070C0"/>
                </a:solidFill>
                <a:latin typeface="Arial" pitchFamily="34" charset="0"/>
                <a:cs typeface="Arial" pitchFamily="34" charset="0"/>
              </a:rPr>
              <a:t>da prática clínica</a:t>
            </a: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Capacitação </a:t>
            </a:r>
            <a:r>
              <a:rPr lang="pt-BR" sz="2400" dirty="0">
                <a:latin typeface="Arial" pitchFamily="34" charset="0"/>
                <a:cs typeface="Arial" pitchFamily="34" charset="0"/>
              </a:rPr>
              <a:t>da </a:t>
            </a:r>
            <a:r>
              <a:rPr lang="pt-BR" sz="2400" dirty="0" smtClean="0">
                <a:latin typeface="Arial" pitchFamily="34" charset="0"/>
                <a:cs typeface="Arial" pitchFamily="34" charset="0"/>
              </a:rPr>
              <a:t>equipe;</a:t>
            </a:r>
            <a:endParaRPr lang="pt-BR" sz="2400" dirty="0">
              <a:latin typeface="Arial" pitchFamily="34" charset="0"/>
              <a:cs typeface="Arial" pitchFamily="34" charset="0"/>
            </a:endParaRPr>
          </a:p>
          <a:p>
            <a:pPr marL="355600" indent="0" algn="just" fontAlgn="auto">
              <a:lnSpc>
                <a:spcPct val="130000"/>
              </a:lnSpc>
              <a:spcAft>
                <a:spcPts val="0"/>
              </a:spcAft>
              <a:buFont typeface="Arial" panose="020B0604020202020204" pitchFamily="34" charset="0"/>
              <a:buNone/>
              <a:defRPr/>
            </a:pPr>
            <a:r>
              <a:rPr lang="pt-BR" sz="2400" dirty="0" smtClean="0">
                <a:latin typeface="Arial" pitchFamily="34" charset="0"/>
                <a:cs typeface="Arial" pitchFamily="34" charset="0"/>
              </a:rPr>
              <a:t>- Melhoria na </a:t>
            </a:r>
            <a:r>
              <a:rPr lang="pt-BR" sz="2400" dirty="0">
                <a:latin typeface="Arial" pitchFamily="34" charset="0"/>
                <a:cs typeface="Arial" pitchFamily="34" charset="0"/>
              </a:rPr>
              <a:t>qualidade dos registros dos dados clínicos dos </a:t>
            </a:r>
            <a:r>
              <a:rPr lang="pt-BR" sz="2400" dirty="0" smtClean="0">
                <a:latin typeface="Arial" pitchFamily="34" charset="0"/>
                <a:cs typeface="Arial" pitchFamily="34" charset="0"/>
              </a:rPr>
              <a:t>usuários.</a:t>
            </a:r>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ítulo 1"/>
          <p:cNvSpPr>
            <a:spLocks noGrp="1"/>
          </p:cNvSpPr>
          <p:nvPr>
            <p:ph type="title"/>
          </p:nvPr>
        </p:nvSpPr>
        <p:spPr>
          <a:xfrm>
            <a:off x="457200" y="274638"/>
            <a:ext cx="8229600" cy="993775"/>
          </a:xfrm>
        </p:spPr>
        <p:txBody>
          <a:bodyPr/>
          <a:lstStyle/>
          <a:p>
            <a:pPr algn="l" eaLnBrk="1" hangingPunct="1"/>
            <a:r>
              <a:rPr lang="pt-BR" altLang="pt-BR" sz="3200" b="1" smtClean="0">
                <a:solidFill>
                  <a:srgbClr val="002060"/>
                </a:solidFill>
                <a:latin typeface="Arial" charset="0"/>
                <a:cs typeface="Arial" charset="0"/>
              </a:rPr>
              <a:t>Objetivos Específicos</a:t>
            </a:r>
          </a:p>
        </p:txBody>
      </p:sp>
      <p:sp>
        <p:nvSpPr>
          <p:cNvPr id="5" name="Espaço Reservado para Conteúdo 2"/>
          <p:cNvSpPr txBox="1">
            <a:spLocks/>
          </p:cNvSpPr>
          <p:nvPr/>
        </p:nvSpPr>
        <p:spPr>
          <a:xfrm>
            <a:off x="468313" y="1125538"/>
            <a:ext cx="8280400" cy="5472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indent="0" algn="just" fontAlgn="auto">
              <a:spcAft>
                <a:spcPts val="0"/>
              </a:spcAft>
              <a:buFont typeface="Arial" panose="020B0604020202020204" pitchFamily="34" charset="0"/>
              <a:buNone/>
              <a:defRPr/>
            </a:pPr>
            <a:endParaRPr lang="pt-BR" sz="2600" dirty="0" smtClean="0">
              <a:solidFill>
                <a:srgbClr val="0070C0"/>
              </a:solidFill>
              <a:latin typeface="Arial" panose="020B0604020202020204" pitchFamily="34" charset="0"/>
              <a:cs typeface="Arial" panose="020B0604020202020204" pitchFamily="34" charset="0"/>
            </a:endParaRPr>
          </a:p>
          <a:p>
            <a:pPr marL="698500" algn="just" fontAlgn="auto">
              <a:spcAft>
                <a:spcPts val="0"/>
              </a:spcAft>
              <a:buFont typeface="Wingdings" panose="05000000000000000000" pitchFamily="2" charset="2"/>
              <a:buChar char="ü"/>
              <a:defRPr/>
            </a:pPr>
            <a:r>
              <a:rPr lang="pt-BR" sz="2600" dirty="0">
                <a:solidFill>
                  <a:srgbClr val="0070C0"/>
                </a:solidFill>
                <a:latin typeface="Arial" panose="020B0604020202020204" pitchFamily="34" charset="0"/>
                <a:cs typeface="Arial" panose="020B0604020202020204" pitchFamily="34" charset="0"/>
              </a:rPr>
              <a:t>Ampliar à cobertura aos hipertensos e/ou diabéticos;</a:t>
            </a:r>
          </a:p>
          <a:p>
            <a:pPr marL="698500" algn="just" fontAlgn="auto">
              <a:spcAft>
                <a:spcPts val="0"/>
              </a:spcAft>
              <a:buFont typeface="Wingdings" panose="05000000000000000000" pitchFamily="2" charset="2"/>
              <a:buChar char="ü"/>
              <a:defRPr/>
            </a:pPr>
            <a:r>
              <a:rPr lang="pt-BR" sz="2600" dirty="0">
                <a:solidFill>
                  <a:srgbClr val="0070C0"/>
                </a:solidFill>
                <a:latin typeface="Arial" panose="020B0604020202020204" pitchFamily="34" charset="0"/>
                <a:cs typeface="Arial" panose="020B0604020202020204" pitchFamily="34" charset="0"/>
              </a:rPr>
              <a:t>Melhorar a qualidade da atenção ao hipertenso e/ou </a:t>
            </a:r>
            <a:r>
              <a:rPr lang="pt-BR" sz="2600" dirty="0" smtClean="0">
                <a:solidFill>
                  <a:srgbClr val="0070C0"/>
                </a:solidFill>
                <a:latin typeface="Arial" panose="020B0604020202020204" pitchFamily="34" charset="0"/>
                <a:cs typeface="Arial" panose="020B0604020202020204" pitchFamily="34" charset="0"/>
              </a:rPr>
              <a:t>diabéticos;</a:t>
            </a:r>
            <a:endParaRPr lang="pt-BR" sz="2600" dirty="0">
              <a:solidFill>
                <a:srgbClr val="0070C0"/>
              </a:solidFill>
              <a:latin typeface="Arial" panose="020B0604020202020204" pitchFamily="34" charset="0"/>
              <a:cs typeface="Arial" panose="020B0604020202020204" pitchFamily="34" charset="0"/>
            </a:endParaRPr>
          </a:p>
          <a:p>
            <a:pPr marL="698500" algn="just" fontAlgn="auto">
              <a:spcAft>
                <a:spcPts val="0"/>
              </a:spcAft>
              <a:buFont typeface="Wingdings" panose="05000000000000000000" pitchFamily="2" charset="2"/>
              <a:buChar char="ü"/>
              <a:defRPr/>
            </a:pPr>
            <a:r>
              <a:rPr lang="pt-BR" sz="2600" dirty="0">
                <a:solidFill>
                  <a:srgbClr val="0070C0"/>
                </a:solidFill>
                <a:latin typeface="Arial" panose="020B0604020202020204" pitchFamily="34" charset="0"/>
                <a:cs typeface="Arial" panose="020B0604020202020204" pitchFamily="34" charset="0"/>
              </a:rPr>
              <a:t>Melhorar a </a:t>
            </a:r>
            <a:r>
              <a:rPr lang="pt-BR" sz="2600" dirty="0" smtClean="0">
                <a:solidFill>
                  <a:srgbClr val="0070C0"/>
                </a:solidFill>
                <a:latin typeface="Arial" panose="020B0604020202020204" pitchFamily="34" charset="0"/>
                <a:cs typeface="Arial" panose="020B0604020202020204" pitchFamily="34" charset="0"/>
              </a:rPr>
              <a:t>adesão </a:t>
            </a:r>
            <a:r>
              <a:rPr lang="pt-BR" sz="2600" dirty="0">
                <a:solidFill>
                  <a:srgbClr val="0070C0"/>
                </a:solidFill>
                <a:latin typeface="Arial" panose="020B0604020202020204" pitchFamily="34" charset="0"/>
                <a:cs typeface="Arial" panose="020B0604020202020204" pitchFamily="34" charset="0"/>
              </a:rPr>
              <a:t>de </a:t>
            </a:r>
            <a:r>
              <a:rPr lang="pt-BR" sz="2600" dirty="0" smtClean="0">
                <a:solidFill>
                  <a:srgbClr val="0070C0"/>
                </a:solidFill>
                <a:latin typeface="Arial" panose="020B0604020202020204" pitchFamily="34" charset="0"/>
                <a:cs typeface="Arial" panose="020B0604020202020204" pitchFamily="34" charset="0"/>
              </a:rPr>
              <a:t>usuários hipertensos e/ou </a:t>
            </a:r>
            <a:r>
              <a:rPr lang="pt-BR" sz="2600" dirty="0">
                <a:solidFill>
                  <a:srgbClr val="0070C0"/>
                </a:solidFill>
                <a:latin typeface="Arial" panose="020B0604020202020204" pitchFamily="34" charset="0"/>
                <a:cs typeface="Arial" panose="020B0604020202020204" pitchFamily="34" charset="0"/>
              </a:rPr>
              <a:t>diabéticos ao </a:t>
            </a:r>
            <a:r>
              <a:rPr lang="pt-BR" sz="2600" dirty="0" smtClean="0">
                <a:solidFill>
                  <a:srgbClr val="0070C0"/>
                </a:solidFill>
                <a:latin typeface="Arial" panose="020B0604020202020204" pitchFamily="34" charset="0"/>
                <a:cs typeface="Arial" panose="020B0604020202020204" pitchFamily="34" charset="0"/>
              </a:rPr>
              <a:t>programa;</a:t>
            </a:r>
            <a:endParaRPr lang="pt-BR" sz="2600" dirty="0">
              <a:solidFill>
                <a:srgbClr val="0070C0"/>
              </a:solidFill>
              <a:latin typeface="Arial" panose="020B0604020202020204" pitchFamily="34" charset="0"/>
              <a:cs typeface="Arial" panose="020B0604020202020204" pitchFamily="34" charset="0"/>
            </a:endParaRPr>
          </a:p>
          <a:p>
            <a:pPr marL="698500" algn="just" fontAlgn="auto">
              <a:spcAft>
                <a:spcPts val="0"/>
              </a:spcAft>
              <a:buFont typeface="Wingdings" panose="05000000000000000000" pitchFamily="2" charset="2"/>
              <a:buChar char="ü"/>
              <a:defRPr/>
            </a:pPr>
            <a:r>
              <a:rPr lang="pt-BR" sz="2600" dirty="0">
                <a:solidFill>
                  <a:srgbClr val="0070C0"/>
                </a:solidFill>
                <a:latin typeface="Arial" panose="020B0604020202020204" pitchFamily="34" charset="0"/>
                <a:cs typeface="Arial" panose="020B0604020202020204" pitchFamily="34" charset="0"/>
              </a:rPr>
              <a:t>Melhorar o registro das informações;</a:t>
            </a:r>
          </a:p>
          <a:p>
            <a:pPr marL="698500" algn="just" fontAlgn="auto">
              <a:spcAft>
                <a:spcPts val="0"/>
              </a:spcAft>
              <a:buFont typeface="Wingdings" panose="05000000000000000000" pitchFamily="2" charset="2"/>
              <a:buChar char="ü"/>
              <a:defRPr/>
            </a:pPr>
            <a:r>
              <a:rPr lang="pt-BR" sz="2600" dirty="0">
                <a:solidFill>
                  <a:srgbClr val="0070C0"/>
                </a:solidFill>
                <a:latin typeface="Arial" panose="020B0604020202020204" pitchFamily="34" charset="0"/>
                <a:cs typeface="Arial" panose="020B0604020202020204" pitchFamily="34" charset="0"/>
              </a:rPr>
              <a:t>Mapear hipertensos e diabéticos de risco para doença cardiovascular;</a:t>
            </a:r>
          </a:p>
          <a:p>
            <a:pPr marL="698500" algn="just" fontAlgn="auto">
              <a:spcAft>
                <a:spcPts val="0"/>
              </a:spcAft>
              <a:buFont typeface="Wingdings" panose="05000000000000000000" pitchFamily="2" charset="2"/>
              <a:buChar char="ü"/>
              <a:defRPr/>
            </a:pPr>
            <a:r>
              <a:rPr lang="pt-BR" sz="2600" dirty="0">
                <a:solidFill>
                  <a:srgbClr val="0070C0"/>
                </a:solidFill>
                <a:latin typeface="Arial" panose="020B0604020202020204" pitchFamily="34" charset="0"/>
                <a:cs typeface="Arial" panose="020B0604020202020204" pitchFamily="34" charset="0"/>
              </a:rPr>
              <a:t>Promover a saúde de hipertensos e/ou diabéticos.</a:t>
            </a:r>
          </a:p>
          <a:p>
            <a:pPr marL="12700" indent="0" algn="just" fontAlgn="auto">
              <a:spcAft>
                <a:spcPts val="0"/>
              </a:spcAft>
              <a:buFont typeface="Arial" panose="020B0604020202020204" pitchFamily="34" charset="0"/>
              <a:buNone/>
              <a:defRPr/>
            </a:pPr>
            <a:endParaRPr lang="pt-BR" sz="2600" dirty="0" smtClean="0">
              <a:solidFill>
                <a:srgbClr val="0070C0"/>
              </a:solidFill>
              <a:latin typeface="Arial" panose="020B0604020202020204" pitchFamily="34" charset="0"/>
              <a:cs typeface="Arial" panose="020B0604020202020204" pitchFamily="34" charset="0"/>
            </a:endParaRPr>
          </a:p>
          <a:p>
            <a:pPr marL="12700" indent="0" algn="just" fontAlgn="auto">
              <a:spcAft>
                <a:spcPts val="0"/>
              </a:spcAft>
              <a:buFont typeface="Arial" panose="020B0604020202020204" pitchFamily="34" charset="0"/>
              <a:buNone/>
              <a:defRPr/>
            </a:pPr>
            <a:endParaRPr lang="pt-BR" sz="2600" dirty="0" smtClean="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ítulo 1"/>
          <p:cNvSpPr>
            <a:spLocks noGrp="1"/>
          </p:cNvSpPr>
          <p:nvPr>
            <p:ph type="title"/>
          </p:nvPr>
        </p:nvSpPr>
        <p:spPr>
          <a:xfrm>
            <a:off x="457200" y="44624"/>
            <a:ext cx="8229600" cy="608013"/>
          </a:xfrm>
        </p:spPr>
        <p:txBody>
          <a:bodyPr/>
          <a:lstStyle/>
          <a:p>
            <a:pPr algn="l" eaLnBrk="1" hangingPunct="1"/>
            <a:r>
              <a:rPr lang="pt-BR" altLang="pt-BR" sz="3200" b="1" dirty="0" smtClean="0">
                <a:solidFill>
                  <a:srgbClr val="002060"/>
                </a:solidFill>
                <a:latin typeface="Arial" charset="0"/>
                <a:cs typeface="Arial" charset="0"/>
              </a:rPr>
              <a:t>Metas – Resultados</a:t>
            </a:r>
          </a:p>
        </p:txBody>
      </p:sp>
      <p:sp>
        <p:nvSpPr>
          <p:cNvPr id="11268" name="Espaço Reservado para Conteúdo 2"/>
          <p:cNvSpPr txBox="1">
            <a:spLocks/>
          </p:cNvSpPr>
          <p:nvPr/>
        </p:nvSpPr>
        <p:spPr bwMode="auto">
          <a:xfrm>
            <a:off x="179512" y="548680"/>
            <a:ext cx="8136904"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a:solidFill>
                  <a:srgbClr val="0070C0"/>
                </a:solidFill>
                <a:latin typeface="Arial" charset="0"/>
              </a:rPr>
              <a:t>Cadastrar </a:t>
            </a:r>
            <a:r>
              <a:rPr lang="pt-BR" altLang="pt-BR" sz="2400" dirty="0" smtClean="0">
                <a:solidFill>
                  <a:srgbClr val="0070C0"/>
                </a:solidFill>
                <a:latin typeface="Arial" charset="0"/>
              </a:rPr>
              <a:t>70</a:t>
            </a:r>
            <a:r>
              <a:rPr lang="pt-BR" altLang="pt-BR" sz="2400" dirty="0">
                <a:solidFill>
                  <a:srgbClr val="0070C0"/>
                </a:solidFill>
                <a:latin typeface="Arial" charset="0"/>
              </a:rPr>
              <a:t>% dos hipertensos </a:t>
            </a:r>
            <a:r>
              <a:rPr lang="pt-BR" altLang="pt-BR" sz="2400" dirty="0" smtClean="0">
                <a:solidFill>
                  <a:srgbClr val="0070C0"/>
                </a:solidFill>
                <a:latin typeface="Arial" charset="0"/>
              </a:rPr>
              <a:t>da </a:t>
            </a:r>
            <a:r>
              <a:rPr lang="pt-BR" altLang="pt-BR" sz="2400" dirty="0">
                <a:solidFill>
                  <a:srgbClr val="0070C0"/>
                </a:solidFill>
                <a:latin typeface="Arial" charset="0"/>
              </a:rPr>
              <a:t>área de abrangência no Programa de Atenção à Hipertensão Arterial e à Diabetes Mellitus da unidade de saúde;</a:t>
            </a:r>
          </a:p>
        </p:txBody>
      </p:sp>
      <p:sp>
        <p:nvSpPr>
          <p:cNvPr id="1126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1271" name="Rectangle 9"/>
          <p:cNvSpPr>
            <a:spLocks noChangeArrowheads="1"/>
          </p:cNvSpPr>
          <p:nvPr/>
        </p:nvSpPr>
        <p:spPr bwMode="auto">
          <a:xfrm>
            <a:off x="2411760" y="6043612"/>
            <a:ext cx="604867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400" dirty="0">
                <a:latin typeface="Arial" charset="0"/>
                <a:cs typeface="Times New Roman" pitchFamily="18" charset="0"/>
              </a:rPr>
              <a:t>Figura 1: Cobertura do programa de aten</a:t>
            </a:r>
            <a:r>
              <a:rPr lang="pt-BR" altLang="pt-BR" sz="1400" dirty="0">
                <a:cs typeface="Times New Roman" pitchFamily="18" charset="0"/>
              </a:rPr>
              <a:t>ç</a:t>
            </a:r>
            <a:r>
              <a:rPr lang="pt-BR" altLang="pt-BR" sz="1400" dirty="0">
                <a:latin typeface="Arial" charset="0"/>
                <a:cs typeface="Times New Roman" pitchFamily="18" charset="0"/>
              </a:rPr>
              <a:t>ão ao hipertenso na unidade de sa</a:t>
            </a:r>
            <a:r>
              <a:rPr lang="pt-BR" altLang="pt-BR" sz="1400" dirty="0">
                <a:cs typeface="Times New Roman" pitchFamily="18" charset="0"/>
              </a:rPr>
              <a:t>ú</a:t>
            </a:r>
            <a:r>
              <a:rPr lang="pt-BR" altLang="pt-BR" sz="1400" dirty="0">
                <a:latin typeface="Arial" charset="0"/>
                <a:cs typeface="Times New Roman" pitchFamily="18" charset="0"/>
              </a:rPr>
              <a:t>de</a:t>
            </a:r>
            <a:endParaRPr lang="pt-BR" altLang="pt-BR" sz="1400" dirty="0"/>
          </a:p>
        </p:txBody>
      </p:sp>
      <p:sp>
        <p:nvSpPr>
          <p:cNvPr id="1127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1275" name="Retângulo 6"/>
          <p:cNvSpPr>
            <a:spLocks noChangeArrowheads="1"/>
          </p:cNvSpPr>
          <p:nvPr/>
        </p:nvSpPr>
        <p:spPr bwMode="auto">
          <a:xfrm>
            <a:off x="323528" y="1628800"/>
            <a:ext cx="841883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2200" dirty="0" smtClean="0">
                <a:latin typeface="Arial" charset="0"/>
              </a:rPr>
              <a:t>O principal motivo pelo não cumprimento da meta de 70% estabelecida, foi a redução da intervenção para 03 meses. Foi utilizada a estimativa presente na Planilha de Coleta de Dados conforme estudos de VIGITEL (2011), que corresponde a 574 hipertensos.</a:t>
            </a:r>
            <a:endParaRPr lang="pt-BR" altLang="pt-BR" sz="2200" dirty="0">
              <a:latin typeface="Arial" charset="0"/>
            </a:endParaRPr>
          </a:p>
        </p:txBody>
      </p:sp>
      <p:graphicFrame>
        <p:nvGraphicFramePr>
          <p:cNvPr id="22" name="Gráfico 21"/>
          <p:cNvGraphicFramePr/>
          <p:nvPr>
            <p:extLst>
              <p:ext uri="{D42A27DB-BD31-4B8C-83A1-F6EECF244321}">
                <p14:modId xmlns:p14="http://schemas.microsoft.com/office/powerpoint/2010/main" val="2259633269"/>
              </p:ext>
            </p:extLst>
          </p:nvPr>
        </p:nvGraphicFramePr>
        <p:xfrm>
          <a:off x="2411760" y="3068960"/>
          <a:ext cx="5904656" cy="2964577"/>
        </p:xfrm>
        <a:graphic>
          <a:graphicData uri="http://schemas.openxmlformats.org/drawingml/2006/chart">
            <c:chart xmlns:c="http://schemas.openxmlformats.org/drawingml/2006/chart" xmlns:r="http://schemas.openxmlformats.org/officeDocument/2006/relationships" r:id="rId3"/>
          </a:graphicData>
        </a:graphic>
      </p:graphicFrame>
      <p:sp>
        <p:nvSpPr>
          <p:cNvPr id="2" name="Retângulo 1"/>
          <p:cNvSpPr/>
          <p:nvPr/>
        </p:nvSpPr>
        <p:spPr>
          <a:xfrm>
            <a:off x="251520" y="3742581"/>
            <a:ext cx="2088232" cy="1846659"/>
          </a:xfrm>
          <a:prstGeom prst="rect">
            <a:avLst/>
          </a:prstGeom>
        </p:spPr>
        <p:txBody>
          <a:bodyPr wrap="square">
            <a:spAutoFit/>
          </a:bodyPr>
          <a:lstStyle/>
          <a:p>
            <a:pPr>
              <a:spcAft>
                <a:spcPts val="1800"/>
              </a:spcAft>
            </a:pPr>
            <a:r>
              <a:rPr lang="pt-BR" sz="1400" dirty="0" smtClean="0">
                <a:latin typeface="Arial" panose="020B0604020202020204" pitchFamily="34" charset="0"/>
                <a:cs typeface="Arial" panose="020B0604020202020204" pitchFamily="34" charset="0"/>
              </a:rPr>
              <a:t>1º MÊS: 49 </a:t>
            </a:r>
            <a:r>
              <a:rPr lang="pt-BR" sz="1400" dirty="0">
                <a:latin typeface="Arial" panose="020B0604020202020204" pitchFamily="34" charset="0"/>
                <a:cs typeface="Arial" panose="020B0604020202020204" pitchFamily="34" charset="0"/>
              </a:rPr>
              <a:t>usuários </a:t>
            </a:r>
            <a:r>
              <a:rPr lang="pt-BR" sz="1400" dirty="0" smtClean="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8,5</a:t>
            </a:r>
            <a:r>
              <a:rPr lang="pt-BR" sz="1400" dirty="0" smtClean="0">
                <a:latin typeface="Arial" panose="020B0604020202020204" pitchFamily="34" charset="0"/>
                <a:cs typeface="Arial" panose="020B0604020202020204" pitchFamily="34" charset="0"/>
              </a:rPr>
              <a:t>%);</a:t>
            </a:r>
          </a:p>
          <a:p>
            <a:pPr>
              <a:spcAft>
                <a:spcPts val="1800"/>
              </a:spcAft>
            </a:pPr>
            <a:r>
              <a:rPr lang="pt-BR" sz="1400" dirty="0" smtClean="0">
                <a:latin typeface="Arial" panose="020B0604020202020204" pitchFamily="34" charset="0"/>
                <a:cs typeface="Arial" panose="020B0604020202020204" pitchFamily="34" charset="0"/>
              </a:rPr>
              <a:t>2º MÊS:  159 </a:t>
            </a:r>
            <a:r>
              <a:rPr lang="pt-BR" sz="1400" dirty="0">
                <a:latin typeface="Arial" panose="020B0604020202020204" pitchFamily="34" charset="0"/>
                <a:cs typeface="Arial" panose="020B0604020202020204" pitchFamily="34" charset="0"/>
              </a:rPr>
              <a:t>usuários (27,7</a:t>
            </a:r>
            <a:r>
              <a:rPr lang="pt-BR" sz="1400" dirty="0" smtClean="0">
                <a:latin typeface="Arial" panose="020B0604020202020204" pitchFamily="34" charset="0"/>
                <a:cs typeface="Arial" panose="020B0604020202020204" pitchFamily="34" charset="0"/>
              </a:rPr>
              <a:t>%);</a:t>
            </a:r>
          </a:p>
          <a:p>
            <a:pPr>
              <a:spcAft>
                <a:spcPts val="1800"/>
              </a:spcAft>
            </a:pPr>
            <a:r>
              <a:rPr lang="pt-BR" sz="1400" dirty="0" smtClean="0">
                <a:latin typeface="Arial" panose="020B0604020202020204" pitchFamily="34" charset="0"/>
                <a:cs typeface="Arial" panose="020B0604020202020204" pitchFamily="34" charset="0"/>
              </a:rPr>
              <a:t>3º MÊS:  259 </a:t>
            </a:r>
            <a:r>
              <a:rPr lang="pt-BR" sz="1400" dirty="0">
                <a:latin typeface="Arial" panose="020B0604020202020204" pitchFamily="34" charset="0"/>
                <a:cs typeface="Arial" panose="020B0604020202020204" pitchFamily="34" charset="0"/>
              </a:rPr>
              <a:t>usuários (45,1%).</a:t>
            </a:r>
            <a:endParaRPr lang="pt-BR"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ítulo 1"/>
          <p:cNvSpPr>
            <a:spLocks noGrp="1"/>
          </p:cNvSpPr>
          <p:nvPr>
            <p:ph type="title"/>
          </p:nvPr>
        </p:nvSpPr>
        <p:spPr>
          <a:xfrm>
            <a:off x="457200" y="44624"/>
            <a:ext cx="8229600" cy="608013"/>
          </a:xfrm>
        </p:spPr>
        <p:txBody>
          <a:bodyPr/>
          <a:lstStyle/>
          <a:p>
            <a:pPr algn="l" eaLnBrk="1" hangingPunct="1"/>
            <a:r>
              <a:rPr lang="pt-BR" altLang="pt-BR" sz="3200" b="1" dirty="0" smtClean="0">
                <a:solidFill>
                  <a:srgbClr val="002060"/>
                </a:solidFill>
                <a:latin typeface="Arial" charset="0"/>
                <a:cs typeface="Arial" charset="0"/>
              </a:rPr>
              <a:t>Metas – Resultados</a:t>
            </a:r>
          </a:p>
        </p:txBody>
      </p:sp>
      <p:sp>
        <p:nvSpPr>
          <p:cNvPr id="11268" name="Espaço Reservado para Conteúdo 2"/>
          <p:cNvSpPr txBox="1">
            <a:spLocks/>
          </p:cNvSpPr>
          <p:nvPr/>
        </p:nvSpPr>
        <p:spPr bwMode="auto">
          <a:xfrm>
            <a:off x="323528" y="548680"/>
            <a:ext cx="835216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a:solidFill>
                  <a:srgbClr val="0070C0"/>
                </a:solidFill>
                <a:latin typeface="Arial" charset="0"/>
              </a:rPr>
              <a:t>Cadastrar </a:t>
            </a:r>
            <a:r>
              <a:rPr lang="pt-BR" altLang="pt-BR" sz="2400" dirty="0" smtClean="0">
                <a:solidFill>
                  <a:srgbClr val="0070C0"/>
                </a:solidFill>
                <a:latin typeface="Arial" charset="0"/>
              </a:rPr>
              <a:t>50</a:t>
            </a:r>
            <a:r>
              <a:rPr lang="pt-BR" altLang="pt-BR" sz="2400" dirty="0">
                <a:solidFill>
                  <a:srgbClr val="0070C0"/>
                </a:solidFill>
                <a:latin typeface="Arial" charset="0"/>
              </a:rPr>
              <a:t>% dos </a:t>
            </a:r>
            <a:r>
              <a:rPr lang="pt-BR" altLang="pt-BR" sz="2400" dirty="0" smtClean="0">
                <a:solidFill>
                  <a:srgbClr val="0070C0"/>
                </a:solidFill>
                <a:latin typeface="Arial" charset="0"/>
              </a:rPr>
              <a:t>diabéticos </a:t>
            </a:r>
            <a:r>
              <a:rPr lang="pt-BR" altLang="pt-BR" sz="2400" dirty="0">
                <a:solidFill>
                  <a:srgbClr val="0070C0"/>
                </a:solidFill>
                <a:latin typeface="Arial" charset="0"/>
              </a:rPr>
              <a:t>da área de abrangência no Programa de Atenção à Hipertensão Arterial e à Diabetes Mellitus da unidade de saúde;</a:t>
            </a:r>
          </a:p>
        </p:txBody>
      </p:sp>
      <p:sp>
        <p:nvSpPr>
          <p:cNvPr id="1126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127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1274" name="Retângulo 5"/>
          <p:cNvSpPr>
            <a:spLocks noChangeArrowheads="1"/>
          </p:cNvSpPr>
          <p:nvPr/>
        </p:nvSpPr>
        <p:spPr bwMode="auto">
          <a:xfrm>
            <a:off x="2087725" y="6361583"/>
            <a:ext cx="65527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400" dirty="0">
                <a:latin typeface="Arial" charset="0"/>
              </a:rPr>
              <a:t>Figura 2: Cobertura do programa de atenção ao diabético na unidade de saúde</a:t>
            </a:r>
          </a:p>
        </p:txBody>
      </p:sp>
      <p:sp>
        <p:nvSpPr>
          <p:cNvPr id="11275" name="Retângulo 6"/>
          <p:cNvSpPr>
            <a:spLocks noChangeArrowheads="1"/>
          </p:cNvSpPr>
          <p:nvPr/>
        </p:nvSpPr>
        <p:spPr bwMode="auto">
          <a:xfrm>
            <a:off x="323528" y="1628800"/>
            <a:ext cx="84188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2200" dirty="0" smtClean="0">
                <a:latin typeface="Arial" charset="0"/>
              </a:rPr>
              <a:t>O principal motivo pelo não cumprimento da meta de 50% estabelecida também foi a redução da intervenção para 03 meses, foi utilizada a estimativa de VIGITEL (2011), que corresponde 142 diabéticos.</a:t>
            </a:r>
            <a:endParaRPr lang="pt-BR" altLang="pt-BR" sz="2200" dirty="0">
              <a:latin typeface="Arial" charset="0"/>
            </a:endParaRPr>
          </a:p>
        </p:txBody>
      </p:sp>
      <p:graphicFrame>
        <p:nvGraphicFramePr>
          <p:cNvPr id="21" name="Gráfico 20"/>
          <p:cNvGraphicFramePr/>
          <p:nvPr>
            <p:extLst>
              <p:ext uri="{D42A27DB-BD31-4B8C-83A1-F6EECF244321}">
                <p14:modId xmlns:p14="http://schemas.microsoft.com/office/powerpoint/2010/main" val="1252818276"/>
              </p:ext>
            </p:extLst>
          </p:nvPr>
        </p:nvGraphicFramePr>
        <p:xfrm>
          <a:off x="2195736" y="3075349"/>
          <a:ext cx="6408711" cy="328623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ângulo 9"/>
          <p:cNvSpPr/>
          <p:nvPr/>
        </p:nvSpPr>
        <p:spPr>
          <a:xfrm>
            <a:off x="251520" y="3742581"/>
            <a:ext cx="2088232" cy="1846659"/>
          </a:xfrm>
          <a:prstGeom prst="rect">
            <a:avLst/>
          </a:prstGeom>
        </p:spPr>
        <p:txBody>
          <a:bodyPr wrap="square">
            <a:spAutoFit/>
          </a:bodyPr>
          <a:lstStyle/>
          <a:p>
            <a:pPr>
              <a:spcAft>
                <a:spcPts val="1800"/>
              </a:spcAft>
            </a:pPr>
            <a:r>
              <a:rPr lang="pt-BR" sz="1400" dirty="0" smtClean="0">
                <a:latin typeface="Arial" panose="020B0604020202020204" pitchFamily="34" charset="0"/>
                <a:cs typeface="Arial" panose="020B0604020202020204" pitchFamily="34" charset="0"/>
              </a:rPr>
              <a:t>1º MÊS</a:t>
            </a:r>
            <a:r>
              <a:rPr lang="pt-BR" sz="1400" dirty="0">
                <a:latin typeface="Arial" panose="020B0604020202020204" pitchFamily="34" charset="0"/>
                <a:cs typeface="Arial" panose="020B0604020202020204" pitchFamily="34" charset="0"/>
              </a:rPr>
              <a:t>: 18 usuários (12,7</a:t>
            </a:r>
            <a:r>
              <a:rPr lang="pt-BR" sz="1400" dirty="0" smtClean="0">
                <a:latin typeface="Arial" panose="020B0604020202020204" pitchFamily="34" charset="0"/>
                <a:cs typeface="Arial" panose="020B0604020202020204" pitchFamily="34" charset="0"/>
              </a:rPr>
              <a:t>%);</a:t>
            </a:r>
          </a:p>
          <a:p>
            <a:pPr>
              <a:spcAft>
                <a:spcPts val="1800"/>
              </a:spcAft>
            </a:pPr>
            <a:r>
              <a:rPr lang="pt-BR" sz="1400" dirty="0" smtClean="0">
                <a:latin typeface="Arial" panose="020B0604020202020204" pitchFamily="34" charset="0"/>
                <a:cs typeface="Arial" panose="020B0604020202020204" pitchFamily="34" charset="0"/>
              </a:rPr>
              <a:t>2º MÊS</a:t>
            </a:r>
            <a:r>
              <a:rPr lang="pt-BR" sz="1400" dirty="0">
                <a:latin typeface="Arial" panose="020B0604020202020204" pitchFamily="34" charset="0"/>
                <a:cs typeface="Arial" panose="020B0604020202020204" pitchFamily="34" charset="0"/>
              </a:rPr>
              <a:t>:  40 diabéticos (28,2%);</a:t>
            </a:r>
            <a:endParaRPr lang="pt-BR" sz="1400" dirty="0" smtClean="0">
              <a:latin typeface="Arial" panose="020B0604020202020204" pitchFamily="34" charset="0"/>
              <a:cs typeface="Arial" panose="020B0604020202020204" pitchFamily="34" charset="0"/>
            </a:endParaRPr>
          </a:p>
          <a:p>
            <a:pPr>
              <a:spcAft>
                <a:spcPts val="1800"/>
              </a:spcAft>
            </a:pPr>
            <a:r>
              <a:rPr lang="pt-BR" sz="1400" dirty="0" smtClean="0">
                <a:latin typeface="Arial" panose="020B0604020202020204" pitchFamily="34" charset="0"/>
                <a:cs typeface="Arial" panose="020B0604020202020204" pitchFamily="34" charset="0"/>
              </a:rPr>
              <a:t>3º MÊS</a:t>
            </a:r>
            <a:r>
              <a:rPr lang="pt-BR" sz="1400" dirty="0">
                <a:latin typeface="Arial" panose="020B0604020202020204" pitchFamily="34" charset="0"/>
                <a:cs typeface="Arial" panose="020B0604020202020204" pitchFamily="34" charset="0"/>
              </a:rPr>
              <a:t>:  54 usuários (38%).</a:t>
            </a:r>
          </a:p>
        </p:txBody>
      </p:sp>
    </p:spTree>
    <p:extLst>
      <p:ext uri="{BB962C8B-B14F-4D97-AF65-F5344CB8AC3E}">
        <p14:creationId xmlns:p14="http://schemas.microsoft.com/office/powerpoint/2010/main" val="260461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ço Reservado para Conteúdo 2"/>
          <p:cNvSpPr txBox="1">
            <a:spLocks/>
          </p:cNvSpPr>
          <p:nvPr/>
        </p:nvSpPr>
        <p:spPr bwMode="auto">
          <a:xfrm>
            <a:off x="324494" y="692771"/>
            <a:ext cx="7898756" cy="57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a:solidFill>
                  <a:srgbClr val="0070C0"/>
                </a:solidFill>
                <a:latin typeface="Arial" charset="0"/>
              </a:rPr>
              <a:t>Realizar exame clínico apropriado em 100% dos hipertensos e diabéticos;</a:t>
            </a:r>
          </a:p>
        </p:txBody>
      </p:sp>
      <p:sp>
        <p:nvSpPr>
          <p:cNvPr id="1331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3317" name="Rectangle 4"/>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3318" name="Rectangle 5"/>
          <p:cNvSpPr>
            <a:spLocks noChangeArrowheads="1"/>
          </p:cNvSpPr>
          <p:nvPr/>
        </p:nvSpPr>
        <p:spPr bwMode="auto">
          <a:xfrm>
            <a:off x="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3319" name="Título 1"/>
          <p:cNvSpPr>
            <a:spLocks noGrp="1"/>
          </p:cNvSpPr>
          <p:nvPr>
            <p:ph type="title"/>
          </p:nvPr>
        </p:nvSpPr>
        <p:spPr>
          <a:xfrm>
            <a:off x="457200" y="228600"/>
            <a:ext cx="8229600" cy="608013"/>
          </a:xfrm>
        </p:spPr>
        <p:txBody>
          <a:bodyPr/>
          <a:lstStyle/>
          <a:p>
            <a:pPr algn="l" eaLnBrk="1" hangingPunct="1"/>
            <a:r>
              <a:rPr lang="pt-BR" altLang="pt-BR" sz="3200" b="1" smtClean="0">
                <a:solidFill>
                  <a:srgbClr val="002060"/>
                </a:solidFill>
                <a:latin typeface="Arial" charset="0"/>
                <a:cs typeface="Arial" charset="0"/>
              </a:rPr>
              <a:t>Metas – Resultados</a:t>
            </a:r>
          </a:p>
        </p:txBody>
      </p:sp>
      <p:sp>
        <p:nvSpPr>
          <p:cNvPr id="1332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3323" name="Rectangle 9"/>
          <p:cNvSpPr>
            <a:spLocks noChangeArrowheads="1"/>
          </p:cNvSpPr>
          <p:nvPr/>
        </p:nvSpPr>
        <p:spPr bwMode="auto">
          <a:xfrm>
            <a:off x="395288" y="5958216"/>
            <a:ext cx="4059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400" dirty="0">
                <a:latin typeface="Arial" charset="0"/>
                <a:cs typeface="Times New Roman" pitchFamily="18" charset="0"/>
              </a:rPr>
              <a:t>Figura </a:t>
            </a:r>
            <a:r>
              <a:rPr lang="pt-BR" altLang="pt-BR" sz="1400" dirty="0" smtClean="0">
                <a:latin typeface="Arial" charset="0"/>
                <a:cs typeface="Times New Roman" pitchFamily="18" charset="0"/>
              </a:rPr>
              <a:t>3: Proporção de hipertensos com o exame clínico em dia de acordo com o protocolo</a:t>
            </a:r>
          </a:p>
        </p:txBody>
      </p:sp>
      <p:sp>
        <p:nvSpPr>
          <p:cNvPr id="13324" name="Retângulo 15"/>
          <p:cNvSpPr>
            <a:spLocks noChangeArrowheads="1"/>
          </p:cNvSpPr>
          <p:nvPr/>
        </p:nvSpPr>
        <p:spPr bwMode="auto">
          <a:xfrm>
            <a:off x="4710113" y="5976938"/>
            <a:ext cx="4137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400" dirty="0">
                <a:latin typeface="Arial" charset="0"/>
              </a:rPr>
              <a:t>Figura </a:t>
            </a:r>
            <a:r>
              <a:rPr lang="pt-BR" altLang="pt-BR" sz="1400" dirty="0" smtClean="0">
                <a:latin typeface="Arial" charset="0"/>
              </a:rPr>
              <a:t>4: Proporção de diabéticos com o exame clínico em dia de acordo com o protocolo</a:t>
            </a:r>
            <a:endParaRPr lang="pt-BR" altLang="pt-BR" sz="1400" dirty="0">
              <a:latin typeface="Arial" charset="0"/>
            </a:endParaRPr>
          </a:p>
        </p:txBody>
      </p:sp>
      <p:sp>
        <p:nvSpPr>
          <p:cNvPr id="13333" name="Espaço Reservado para Conteúdo 2"/>
          <p:cNvSpPr txBox="1">
            <a:spLocks/>
          </p:cNvSpPr>
          <p:nvPr/>
        </p:nvSpPr>
        <p:spPr bwMode="auto">
          <a:xfrm>
            <a:off x="395536" y="1483519"/>
            <a:ext cx="81359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None/>
            </a:pPr>
            <a:r>
              <a:rPr lang="pt-BR" altLang="pt-BR" sz="2400" dirty="0" smtClean="0">
                <a:latin typeface="Arial" charset="0"/>
              </a:rPr>
              <a:t>Esta meta foi alcançada com sucesso principalmente devido ao fato de que cada profissional cumpriu com as considerações do protocolo de atendimento destes usuários cadastrados no HIPERDIA</a:t>
            </a:r>
          </a:p>
        </p:txBody>
      </p:sp>
      <p:graphicFrame>
        <p:nvGraphicFramePr>
          <p:cNvPr id="22" name="Gráfico 21"/>
          <p:cNvGraphicFramePr>
            <a:graphicFrameLocks/>
          </p:cNvGraphicFramePr>
          <p:nvPr>
            <p:extLst>
              <p:ext uri="{D42A27DB-BD31-4B8C-83A1-F6EECF244321}">
                <p14:modId xmlns:p14="http://schemas.microsoft.com/office/powerpoint/2010/main" val="2736823132"/>
              </p:ext>
            </p:extLst>
          </p:nvPr>
        </p:nvGraphicFramePr>
        <p:xfrm>
          <a:off x="346571" y="3140969"/>
          <a:ext cx="4116934" cy="281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a:graphicFrameLocks/>
          </p:cNvGraphicFramePr>
          <p:nvPr>
            <p:extLst>
              <p:ext uri="{D42A27DB-BD31-4B8C-83A1-F6EECF244321}">
                <p14:modId xmlns:p14="http://schemas.microsoft.com/office/powerpoint/2010/main" val="1503065433"/>
              </p:ext>
            </p:extLst>
          </p:nvPr>
        </p:nvGraphicFramePr>
        <p:xfrm>
          <a:off x="4752976" y="3140969"/>
          <a:ext cx="4094162" cy="2816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ço Reservado para Conteúdo 2"/>
          <p:cNvSpPr txBox="1">
            <a:spLocks/>
          </p:cNvSpPr>
          <p:nvPr/>
        </p:nvSpPr>
        <p:spPr bwMode="auto">
          <a:xfrm>
            <a:off x="539750" y="901700"/>
            <a:ext cx="80645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a:solidFill>
                  <a:srgbClr val="0070C0"/>
                </a:solidFill>
                <a:latin typeface="Arial" charset="0"/>
              </a:rPr>
              <a:t>Garantir a </a:t>
            </a:r>
            <a:r>
              <a:rPr lang="pt-BR" altLang="pt-BR" sz="2400" dirty="0" smtClean="0">
                <a:solidFill>
                  <a:srgbClr val="0070C0"/>
                </a:solidFill>
                <a:latin typeface="Arial" charset="0"/>
              </a:rPr>
              <a:t>100</a:t>
            </a:r>
            <a:r>
              <a:rPr lang="pt-BR" altLang="pt-BR" sz="2400" dirty="0">
                <a:solidFill>
                  <a:srgbClr val="0070C0"/>
                </a:solidFill>
                <a:latin typeface="Arial" charset="0"/>
              </a:rPr>
              <a:t>% dos hipertensos e diabéticos a realização de exames complementares em dia de acordo com o protocolo.</a:t>
            </a:r>
          </a:p>
        </p:txBody>
      </p:sp>
      <p:sp>
        <p:nvSpPr>
          <p:cNvPr id="1434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4341"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4342" name="Título 1"/>
          <p:cNvSpPr>
            <a:spLocks noGrp="1"/>
          </p:cNvSpPr>
          <p:nvPr>
            <p:ph type="title"/>
          </p:nvPr>
        </p:nvSpPr>
        <p:spPr>
          <a:xfrm>
            <a:off x="457200" y="228600"/>
            <a:ext cx="8229600" cy="608013"/>
          </a:xfrm>
        </p:spPr>
        <p:txBody>
          <a:bodyPr/>
          <a:lstStyle/>
          <a:p>
            <a:pPr algn="l" eaLnBrk="1" hangingPunct="1"/>
            <a:r>
              <a:rPr lang="pt-BR" altLang="pt-BR" sz="3200" b="1" smtClean="0">
                <a:solidFill>
                  <a:srgbClr val="002060"/>
                </a:solidFill>
                <a:latin typeface="Arial" charset="0"/>
                <a:cs typeface="Arial" charset="0"/>
              </a:rPr>
              <a:t>Metas – Resultados</a:t>
            </a:r>
          </a:p>
        </p:txBody>
      </p:sp>
      <p:sp>
        <p:nvSpPr>
          <p:cNvPr id="14345" name="Rectangle 9"/>
          <p:cNvSpPr>
            <a:spLocks noChangeArrowheads="1"/>
          </p:cNvSpPr>
          <p:nvPr/>
        </p:nvSpPr>
        <p:spPr bwMode="auto">
          <a:xfrm>
            <a:off x="395288" y="6021288"/>
            <a:ext cx="405923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300" dirty="0">
                <a:latin typeface="Arial" charset="0"/>
                <a:cs typeface="Times New Roman" pitchFamily="18" charset="0"/>
              </a:rPr>
              <a:t>Figura </a:t>
            </a:r>
            <a:r>
              <a:rPr lang="pt-BR" altLang="pt-BR" sz="1300" dirty="0" smtClean="0">
                <a:latin typeface="Arial" charset="0"/>
                <a:cs typeface="Times New Roman" pitchFamily="18" charset="0"/>
              </a:rPr>
              <a:t>5: </a:t>
            </a:r>
            <a:r>
              <a:rPr lang="pt-BR" altLang="pt-BR" sz="1300" dirty="0">
                <a:latin typeface="Arial" charset="0"/>
                <a:cs typeface="Times New Roman" pitchFamily="18" charset="0"/>
              </a:rPr>
              <a:t>Proporção de hipertensos com os exames complementares em dia de acordo com o protocolo</a:t>
            </a:r>
          </a:p>
        </p:txBody>
      </p:sp>
      <p:sp>
        <p:nvSpPr>
          <p:cNvPr id="14346" name="Retângulo 13"/>
          <p:cNvSpPr>
            <a:spLocks noChangeArrowheads="1"/>
          </p:cNvSpPr>
          <p:nvPr/>
        </p:nvSpPr>
        <p:spPr bwMode="auto">
          <a:xfrm>
            <a:off x="4710113" y="6027638"/>
            <a:ext cx="4137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300" dirty="0">
                <a:latin typeface="Arial" charset="0"/>
              </a:rPr>
              <a:t>Figura </a:t>
            </a:r>
            <a:r>
              <a:rPr lang="pt-BR" altLang="pt-BR" sz="1300" dirty="0" smtClean="0">
                <a:latin typeface="Arial" charset="0"/>
              </a:rPr>
              <a:t>6: </a:t>
            </a:r>
            <a:r>
              <a:rPr lang="pt-BR" altLang="pt-BR" sz="1300" dirty="0">
                <a:latin typeface="Arial" charset="0"/>
              </a:rPr>
              <a:t>Proporção de diabéticos com os exames complementares em dia de acordo com o protocolo</a:t>
            </a:r>
          </a:p>
        </p:txBody>
      </p:sp>
      <p:sp>
        <p:nvSpPr>
          <p:cNvPr id="14355" name="Retângulo 2"/>
          <p:cNvSpPr>
            <a:spLocks noChangeArrowheads="1"/>
          </p:cNvSpPr>
          <p:nvPr/>
        </p:nvSpPr>
        <p:spPr bwMode="auto">
          <a:xfrm>
            <a:off x="539750" y="2157413"/>
            <a:ext cx="806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pt-BR" altLang="en-US" sz="2400" dirty="0" smtClean="0">
                <a:latin typeface="Arial" charset="0"/>
                <a:ea typeface="Arial" charset="0"/>
              </a:rPr>
              <a:t>O município ofertou gratuitamente todos os exames para comunidade.</a:t>
            </a:r>
            <a:endParaRPr lang="pt-BR" altLang="en-US" sz="2400" dirty="0">
              <a:latin typeface="Arial" charset="0"/>
              <a:ea typeface="Arial" charset="0"/>
            </a:endParaRPr>
          </a:p>
        </p:txBody>
      </p:sp>
      <p:graphicFrame>
        <p:nvGraphicFramePr>
          <p:cNvPr id="20" name="Gráfico 19"/>
          <p:cNvGraphicFramePr>
            <a:graphicFrameLocks/>
          </p:cNvGraphicFramePr>
          <p:nvPr>
            <p:extLst>
              <p:ext uri="{D42A27DB-BD31-4B8C-83A1-F6EECF244321}">
                <p14:modId xmlns:p14="http://schemas.microsoft.com/office/powerpoint/2010/main" val="739236152"/>
              </p:ext>
            </p:extLst>
          </p:nvPr>
        </p:nvGraphicFramePr>
        <p:xfrm>
          <a:off x="346571" y="3140969"/>
          <a:ext cx="4116934" cy="281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2140306668"/>
              </p:ext>
            </p:extLst>
          </p:nvPr>
        </p:nvGraphicFramePr>
        <p:xfrm>
          <a:off x="4752976" y="3140969"/>
          <a:ext cx="4094162" cy="2816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ço Reservado para Conteúdo 2"/>
          <p:cNvSpPr txBox="1">
            <a:spLocks/>
          </p:cNvSpPr>
          <p:nvPr/>
        </p:nvSpPr>
        <p:spPr bwMode="auto">
          <a:xfrm>
            <a:off x="467544" y="620688"/>
            <a:ext cx="79208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smtClean="0">
                <a:solidFill>
                  <a:srgbClr val="0070C0"/>
                </a:solidFill>
                <a:latin typeface="Arial" charset="0"/>
              </a:rPr>
              <a:t>Priorizar a prescrição de medicamentos da farmácia popular para 100% dos hipertensos e diabéticos cadastrados na UBS.</a:t>
            </a:r>
            <a:endParaRPr lang="pt-BR" altLang="pt-BR" sz="2400" dirty="0">
              <a:solidFill>
                <a:srgbClr val="0070C0"/>
              </a:solidFill>
              <a:latin typeface="Arial" charset="0"/>
            </a:endParaRPr>
          </a:p>
        </p:txBody>
      </p:sp>
      <p:sp>
        <p:nvSpPr>
          <p:cNvPr id="1434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4341"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4342" name="Título 1"/>
          <p:cNvSpPr>
            <a:spLocks noGrp="1"/>
          </p:cNvSpPr>
          <p:nvPr>
            <p:ph type="title"/>
          </p:nvPr>
        </p:nvSpPr>
        <p:spPr>
          <a:xfrm>
            <a:off x="457200" y="228601"/>
            <a:ext cx="8229600" cy="464096"/>
          </a:xfrm>
        </p:spPr>
        <p:txBody>
          <a:bodyPr/>
          <a:lstStyle/>
          <a:p>
            <a:pPr algn="l" eaLnBrk="1" hangingPunct="1"/>
            <a:r>
              <a:rPr lang="pt-BR" altLang="pt-BR" sz="3200" b="1" dirty="0" smtClean="0">
                <a:solidFill>
                  <a:srgbClr val="002060"/>
                </a:solidFill>
                <a:latin typeface="Arial" charset="0"/>
                <a:cs typeface="Arial" charset="0"/>
              </a:rPr>
              <a:t>Metas – Resultados</a:t>
            </a:r>
          </a:p>
        </p:txBody>
      </p:sp>
      <p:sp>
        <p:nvSpPr>
          <p:cNvPr id="14345" name="Rectangle 9"/>
          <p:cNvSpPr>
            <a:spLocks noChangeArrowheads="1"/>
          </p:cNvSpPr>
          <p:nvPr/>
        </p:nvSpPr>
        <p:spPr bwMode="auto">
          <a:xfrm>
            <a:off x="395288" y="6242893"/>
            <a:ext cx="405923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300" dirty="0">
                <a:latin typeface="Arial" charset="0"/>
                <a:cs typeface="Times New Roman" pitchFamily="18" charset="0"/>
              </a:rPr>
              <a:t>Figura 7: </a:t>
            </a:r>
            <a:r>
              <a:rPr lang="pt-BR" altLang="pt-BR" sz="1300" dirty="0" smtClean="0">
                <a:latin typeface="Arial" charset="0"/>
                <a:cs typeface="Times New Roman" pitchFamily="18" charset="0"/>
              </a:rPr>
              <a:t>Proporção de hipertensos com prescrição de medicamentos da lista do HIPERDIA.</a:t>
            </a:r>
            <a:endParaRPr lang="pt-BR" altLang="pt-BR" sz="1300" dirty="0">
              <a:latin typeface="Arial" charset="0"/>
              <a:cs typeface="Times New Roman" pitchFamily="18" charset="0"/>
            </a:endParaRPr>
          </a:p>
        </p:txBody>
      </p:sp>
      <p:sp>
        <p:nvSpPr>
          <p:cNvPr id="14346" name="Retângulo 13"/>
          <p:cNvSpPr>
            <a:spLocks noChangeArrowheads="1"/>
          </p:cNvSpPr>
          <p:nvPr/>
        </p:nvSpPr>
        <p:spPr bwMode="auto">
          <a:xfrm>
            <a:off x="4710113" y="6249243"/>
            <a:ext cx="4137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300" dirty="0">
                <a:latin typeface="Arial" charset="0"/>
              </a:rPr>
              <a:t>Figura 8: </a:t>
            </a:r>
            <a:r>
              <a:rPr lang="pt-BR" altLang="pt-BR" sz="1300" dirty="0" smtClean="0">
                <a:latin typeface="Arial" charset="0"/>
              </a:rPr>
              <a:t>Proporção de diabéticos com prescrição de medicamentos da lista do HIPERDIA.</a:t>
            </a:r>
            <a:endParaRPr lang="pt-BR" altLang="pt-BR" sz="1300" dirty="0">
              <a:latin typeface="Arial" charset="0"/>
            </a:endParaRPr>
          </a:p>
        </p:txBody>
      </p:sp>
      <p:sp>
        <p:nvSpPr>
          <p:cNvPr id="14355" name="Retângulo 2"/>
          <p:cNvSpPr>
            <a:spLocks noChangeArrowheads="1"/>
          </p:cNvSpPr>
          <p:nvPr/>
        </p:nvSpPr>
        <p:spPr bwMode="auto">
          <a:xfrm>
            <a:off x="395536" y="1700808"/>
            <a:ext cx="845160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pt-BR" altLang="en-US" sz="2200" dirty="0" smtClean="0">
                <a:latin typeface="Arial" charset="0"/>
                <a:ea typeface="Arial" charset="0"/>
              </a:rPr>
              <a:t>Mantivemos um adequado registro das necessidades de medicamentos, inclusive para alguns usuários que compravam medicamentos sem necessidade foram orientados para trocar pela mesma medicação do programa HIPERDIA existente na Farmácia Popular.</a:t>
            </a:r>
          </a:p>
        </p:txBody>
      </p:sp>
      <p:graphicFrame>
        <p:nvGraphicFramePr>
          <p:cNvPr id="20" name="Gráfico 19"/>
          <p:cNvGraphicFramePr>
            <a:graphicFrameLocks/>
          </p:cNvGraphicFramePr>
          <p:nvPr>
            <p:extLst>
              <p:ext uri="{D42A27DB-BD31-4B8C-83A1-F6EECF244321}">
                <p14:modId xmlns:p14="http://schemas.microsoft.com/office/powerpoint/2010/main" val="366665621"/>
              </p:ext>
            </p:extLst>
          </p:nvPr>
        </p:nvGraphicFramePr>
        <p:xfrm>
          <a:off x="346571" y="3420392"/>
          <a:ext cx="4116934" cy="281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4116841113"/>
              </p:ext>
            </p:extLst>
          </p:nvPr>
        </p:nvGraphicFramePr>
        <p:xfrm>
          <a:off x="4752976" y="3420392"/>
          <a:ext cx="4094162" cy="2816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7566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ço Reservado para Conteúdo 2"/>
          <p:cNvSpPr txBox="1">
            <a:spLocks/>
          </p:cNvSpPr>
          <p:nvPr/>
        </p:nvSpPr>
        <p:spPr bwMode="auto">
          <a:xfrm>
            <a:off x="467544" y="620688"/>
            <a:ext cx="79208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smtClean="0">
                <a:solidFill>
                  <a:srgbClr val="0070C0"/>
                </a:solidFill>
                <a:latin typeface="Arial" charset="0"/>
              </a:rPr>
              <a:t>Realizar avaliação da necessidade de atendimento odontológica a 100% dos pacientes hipertensos e diabéticos.</a:t>
            </a:r>
            <a:endParaRPr lang="pt-BR" altLang="pt-BR" sz="2400" dirty="0">
              <a:solidFill>
                <a:srgbClr val="0070C0"/>
              </a:solidFill>
              <a:latin typeface="Arial" charset="0"/>
            </a:endParaRPr>
          </a:p>
        </p:txBody>
      </p:sp>
      <p:sp>
        <p:nvSpPr>
          <p:cNvPr id="1434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4341"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4342" name="Título 1"/>
          <p:cNvSpPr>
            <a:spLocks noGrp="1"/>
          </p:cNvSpPr>
          <p:nvPr>
            <p:ph type="title"/>
          </p:nvPr>
        </p:nvSpPr>
        <p:spPr>
          <a:xfrm>
            <a:off x="457200" y="228601"/>
            <a:ext cx="8229600" cy="464096"/>
          </a:xfrm>
        </p:spPr>
        <p:txBody>
          <a:bodyPr/>
          <a:lstStyle/>
          <a:p>
            <a:pPr algn="l" eaLnBrk="1" hangingPunct="1"/>
            <a:r>
              <a:rPr lang="pt-BR" altLang="pt-BR" sz="3200" b="1" dirty="0" smtClean="0">
                <a:solidFill>
                  <a:srgbClr val="002060"/>
                </a:solidFill>
                <a:latin typeface="Arial" charset="0"/>
                <a:cs typeface="Arial" charset="0"/>
              </a:rPr>
              <a:t>Metas – Resultados</a:t>
            </a:r>
          </a:p>
        </p:txBody>
      </p:sp>
      <p:sp>
        <p:nvSpPr>
          <p:cNvPr id="14345" name="Rectangle 9"/>
          <p:cNvSpPr>
            <a:spLocks noChangeArrowheads="1"/>
          </p:cNvSpPr>
          <p:nvPr/>
        </p:nvSpPr>
        <p:spPr bwMode="auto">
          <a:xfrm>
            <a:off x="395288" y="6250429"/>
            <a:ext cx="405923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300" dirty="0">
                <a:latin typeface="Arial" charset="0"/>
                <a:cs typeface="Times New Roman" pitchFamily="18" charset="0"/>
              </a:rPr>
              <a:t>Figura </a:t>
            </a:r>
            <a:r>
              <a:rPr lang="pt-BR" altLang="pt-BR" sz="1300" dirty="0" smtClean="0">
                <a:latin typeface="Arial" charset="0"/>
                <a:cs typeface="Times New Roman" pitchFamily="18" charset="0"/>
              </a:rPr>
              <a:t>9: </a:t>
            </a:r>
            <a:r>
              <a:rPr lang="pt-BR" altLang="en-US" sz="1200" dirty="0" smtClean="0">
                <a:latin typeface="Arial" charset="0"/>
                <a:ea typeface="Arial" charset="0"/>
              </a:rPr>
              <a:t>Proporção de hipertensos com avaliação odontológica.</a:t>
            </a:r>
            <a:endParaRPr lang="pt-BR" altLang="pt-BR" sz="1300" dirty="0">
              <a:latin typeface="Arial" charset="0"/>
              <a:cs typeface="Times New Roman" pitchFamily="18" charset="0"/>
            </a:endParaRPr>
          </a:p>
        </p:txBody>
      </p:sp>
      <p:sp>
        <p:nvSpPr>
          <p:cNvPr id="14346" name="Retângulo 13"/>
          <p:cNvSpPr>
            <a:spLocks noChangeArrowheads="1"/>
          </p:cNvSpPr>
          <p:nvPr/>
        </p:nvSpPr>
        <p:spPr bwMode="auto">
          <a:xfrm>
            <a:off x="4710113" y="6249243"/>
            <a:ext cx="4137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300" dirty="0" smtClean="0">
                <a:latin typeface="Arial" charset="0"/>
              </a:rPr>
              <a:t>Figura 10: Proporção de diabéticos com avaliação odontológica.</a:t>
            </a:r>
          </a:p>
        </p:txBody>
      </p:sp>
      <p:sp>
        <p:nvSpPr>
          <p:cNvPr id="14355" name="Retângulo 2"/>
          <p:cNvSpPr>
            <a:spLocks noChangeArrowheads="1"/>
          </p:cNvSpPr>
          <p:nvPr/>
        </p:nvSpPr>
        <p:spPr bwMode="auto">
          <a:xfrm>
            <a:off x="395536" y="1816948"/>
            <a:ext cx="845160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pt-BR" altLang="en-US" sz="2200" dirty="0" smtClean="0">
                <a:latin typeface="Arial" charset="0"/>
                <a:ea typeface="Arial" charset="0"/>
              </a:rPr>
              <a:t>Foi de muita importância  a disponibilidade da odontóloga na unidade para organizar sua agenda de atendimento para assistir aqueles usuários com maiores necessidade.</a:t>
            </a:r>
          </a:p>
        </p:txBody>
      </p:sp>
      <p:graphicFrame>
        <p:nvGraphicFramePr>
          <p:cNvPr id="20" name="Gráfico 19"/>
          <p:cNvGraphicFramePr>
            <a:graphicFrameLocks/>
          </p:cNvGraphicFramePr>
          <p:nvPr>
            <p:extLst>
              <p:ext uri="{D42A27DB-BD31-4B8C-83A1-F6EECF244321}">
                <p14:modId xmlns:p14="http://schemas.microsoft.com/office/powerpoint/2010/main" val="3772922847"/>
              </p:ext>
            </p:extLst>
          </p:nvPr>
        </p:nvGraphicFramePr>
        <p:xfrm>
          <a:off x="346571" y="3420392"/>
          <a:ext cx="4116934" cy="281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1905946577"/>
              </p:ext>
            </p:extLst>
          </p:nvPr>
        </p:nvGraphicFramePr>
        <p:xfrm>
          <a:off x="4752976" y="3420392"/>
          <a:ext cx="4094162" cy="2816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265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ítulo 1"/>
          <p:cNvSpPr>
            <a:spLocks noGrp="1"/>
          </p:cNvSpPr>
          <p:nvPr>
            <p:ph type="title"/>
          </p:nvPr>
        </p:nvSpPr>
        <p:spPr/>
        <p:txBody>
          <a:bodyPr/>
          <a:lstStyle/>
          <a:p>
            <a:pPr algn="l" eaLnBrk="1" hangingPunct="1"/>
            <a:r>
              <a:rPr lang="pt-BR" altLang="pt-BR" sz="3200" b="1" smtClean="0">
                <a:solidFill>
                  <a:srgbClr val="002060"/>
                </a:solidFill>
                <a:latin typeface="Arial" charset="0"/>
                <a:cs typeface="Arial" charset="0"/>
              </a:rPr>
              <a:t>Introdução</a:t>
            </a:r>
          </a:p>
        </p:txBody>
      </p:sp>
      <p:sp>
        <p:nvSpPr>
          <p:cNvPr id="3076" name="Espaço Reservado para Conteúdo 2"/>
          <p:cNvSpPr>
            <a:spLocks noGrp="1"/>
          </p:cNvSpPr>
          <p:nvPr>
            <p:ph idx="1"/>
          </p:nvPr>
        </p:nvSpPr>
        <p:spPr>
          <a:xfrm>
            <a:off x="457200" y="1341438"/>
            <a:ext cx="8229600" cy="4679850"/>
          </a:xfrm>
        </p:spPr>
        <p:txBody>
          <a:bodyPr/>
          <a:lstStyle/>
          <a:p>
            <a:pPr algn="just">
              <a:lnSpc>
                <a:spcPct val="150000"/>
              </a:lnSpc>
            </a:pPr>
            <a:r>
              <a:rPr lang="pt-BR" sz="2800" dirty="0" smtClean="0">
                <a:latin typeface="Arial" panose="020B0604020202020204" pitchFamily="34" charset="0"/>
                <a:cs typeface="Arial" panose="020B0604020202020204" pitchFamily="34" charset="0"/>
              </a:rPr>
              <a:t>A HAS e a DM são as DCNT mais frequentes, além de importantes fatores de risco para complicações, pelo que é são consideradas um problema de saúde que deve ser priorizado na Atenção Primária. Por esse motivo foi implementando a intervenção na área de abrangência da ESF São Bom Jesus, para melhorar este atendimento.</a:t>
            </a:r>
            <a:endParaRPr lang="pt-BR"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ço Reservado para Conteúdo 2"/>
          <p:cNvSpPr txBox="1">
            <a:spLocks/>
          </p:cNvSpPr>
          <p:nvPr/>
        </p:nvSpPr>
        <p:spPr bwMode="auto">
          <a:xfrm>
            <a:off x="467544" y="620688"/>
            <a:ext cx="79208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smtClean="0">
                <a:solidFill>
                  <a:srgbClr val="0070C0"/>
                </a:solidFill>
                <a:latin typeface="Arial" charset="0"/>
              </a:rPr>
              <a:t>Manter ficha de acompanhamento de 100% dos hipertensos e diabéticos cadastrados na UBS.</a:t>
            </a:r>
            <a:endParaRPr lang="pt-BR" altLang="pt-BR" sz="2400" dirty="0">
              <a:solidFill>
                <a:srgbClr val="0070C0"/>
              </a:solidFill>
              <a:latin typeface="Arial" charset="0"/>
            </a:endParaRPr>
          </a:p>
        </p:txBody>
      </p:sp>
      <p:sp>
        <p:nvSpPr>
          <p:cNvPr id="1434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4341"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4342" name="Título 1"/>
          <p:cNvSpPr>
            <a:spLocks noGrp="1"/>
          </p:cNvSpPr>
          <p:nvPr>
            <p:ph type="title"/>
          </p:nvPr>
        </p:nvSpPr>
        <p:spPr>
          <a:xfrm>
            <a:off x="457200" y="228601"/>
            <a:ext cx="8229600" cy="464096"/>
          </a:xfrm>
        </p:spPr>
        <p:txBody>
          <a:bodyPr/>
          <a:lstStyle/>
          <a:p>
            <a:pPr algn="l" eaLnBrk="1" hangingPunct="1"/>
            <a:r>
              <a:rPr lang="pt-BR" altLang="pt-BR" sz="3200" b="1" dirty="0" smtClean="0">
                <a:solidFill>
                  <a:srgbClr val="002060"/>
                </a:solidFill>
                <a:latin typeface="Arial" charset="0"/>
                <a:cs typeface="Arial" charset="0"/>
              </a:rPr>
              <a:t>Metas – Resultados</a:t>
            </a:r>
          </a:p>
        </p:txBody>
      </p:sp>
      <p:sp>
        <p:nvSpPr>
          <p:cNvPr id="14345" name="Rectangle 9"/>
          <p:cNvSpPr>
            <a:spLocks noChangeArrowheads="1"/>
          </p:cNvSpPr>
          <p:nvPr/>
        </p:nvSpPr>
        <p:spPr bwMode="auto">
          <a:xfrm>
            <a:off x="395288" y="6250429"/>
            <a:ext cx="405923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300" dirty="0" smtClean="0">
                <a:latin typeface="Arial" charset="0"/>
                <a:cs typeface="Times New Roman" pitchFamily="18" charset="0"/>
              </a:rPr>
              <a:t>Figura 11: </a:t>
            </a:r>
            <a:r>
              <a:rPr lang="pt-BR" altLang="en-US" sz="1200" dirty="0" smtClean="0">
                <a:latin typeface="Arial" charset="0"/>
                <a:ea typeface="Arial" charset="0"/>
              </a:rPr>
              <a:t>Proporção de hipertensos com registro adequado na ficha de acompanhamento.</a:t>
            </a:r>
            <a:endParaRPr lang="pt-BR" altLang="pt-BR" sz="1300" dirty="0">
              <a:latin typeface="Arial" charset="0"/>
              <a:cs typeface="Times New Roman" pitchFamily="18" charset="0"/>
            </a:endParaRPr>
          </a:p>
        </p:txBody>
      </p:sp>
      <p:sp>
        <p:nvSpPr>
          <p:cNvPr id="14346" name="Retângulo 13"/>
          <p:cNvSpPr>
            <a:spLocks noChangeArrowheads="1"/>
          </p:cNvSpPr>
          <p:nvPr/>
        </p:nvSpPr>
        <p:spPr bwMode="auto">
          <a:xfrm>
            <a:off x="4710113" y="6249243"/>
            <a:ext cx="4137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300" dirty="0" smtClean="0">
                <a:latin typeface="Arial" charset="0"/>
              </a:rPr>
              <a:t>Figura 12: Proporção de diabéticos com registro adequado na ficha de acompanhamento.</a:t>
            </a:r>
          </a:p>
        </p:txBody>
      </p:sp>
      <p:sp>
        <p:nvSpPr>
          <p:cNvPr id="14355" name="Retângulo 2"/>
          <p:cNvSpPr>
            <a:spLocks noChangeArrowheads="1"/>
          </p:cNvSpPr>
          <p:nvPr/>
        </p:nvSpPr>
        <p:spPr bwMode="auto">
          <a:xfrm>
            <a:off x="395536" y="1377350"/>
            <a:ext cx="845160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pt-BR" altLang="en-US" sz="2200" dirty="0" smtClean="0">
                <a:latin typeface="Arial" charset="0"/>
                <a:ea typeface="Arial" charset="0"/>
              </a:rPr>
              <a:t> Dentre os principais motivos que contribuíram para o alcance dessas metas destaca-se o esforço da enfermeira no monitoramento dos registros e sua devida atualização, juntamente com a colaboração dos demais integrantes da equipe, além das capacitações realizadas nas primeiras semanas sobre o preenchimento adequado das fichas espelhos.</a:t>
            </a:r>
          </a:p>
        </p:txBody>
      </p:sp>
      <p:graphicFrame>
        <p:nvGraphicFramePr>
          <p:cNvPr id="20" name="Gráfico 19"/>
          <p:cNvGraphicFramePr>
            <a:graphicFrameLocks/>
          </p:cNvGraphicFramePr>
          <p:nvPr>
            <p:extLst>
              <p:ext uri="{D42A27DB-BD31-4B8C-83A1-F6EECF244321}">
                <p14:modId xmlns:p14="http://schemas.microsoft.com/office/powerpoint/2010/main" val="2628123362"/>
              </p:ext>
            </p:extLst>
          </p:nvPr>
        </p:nvGraphicFramePr>
        <p:xfrm>
          <a:off x="346571" y="3420392"/>
          <a:ext cx="4116934" cy="281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3747968047"/>
              </p:ext>
            </p:extLst>
          </p:nvPr>
        </p:nvGraphicFramePr>
        <p:xfrm>
          <a:off x="4752976" y="3420392"/>
          <a:ext cx="4094162" cy="2816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054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ço Reservado para Conteúdo 2"/>
          <p:cNvSpPr txBox="1">
            <a:spLocks/>
          </p:cNvSpPr>
          <p:nvPr/>
        </p:nvSpPr>
        <p:spPr bwMode="auto">
          <a:xfrm>
            <a:off x="467544" y="620688"/>
            <a:ext cx="79208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dirty="0" smtClean="0">
                <a:solidFill>
                  <a:srgbClr val="0070C0"/>
                </a:solidFill>
                <a:latin typeface="Arial" charset="0"/>
              </a:rPr>
              <a:t>Realizar estratificação de risco cardiovascular em 100% dos hipertensos e diabéticos cadastrados na UBS.</a:t>
            </a:r>
            <a:endParaRPr lang="pt-BR" altLang="pt-BR" sz="2400" dirty="0">
              <a:solidFill>
                <a:srgbClr val="0070C0"/>
              </a:solidFill>
              <a:latin typeface="Arial" charset="0"/>
            </a:endParaRPr>
          </a:p>
        </p:txBody>
      </p:sp>
      <p:sp>
        <p:nvSpPr>
          <p:cNvPr id="1434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4341"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4342" name="Título 1"/>
          <p:cNvSpPr>
            <a:spLocks noGrp="1"/>
          </p:cNvSpPr>
          <p:nvPr>
            <p:ph type="title"/>
          </p:nvPr>
        </p:nvSpPr>
        <p:spPr>
          <a:xfrm>
            <a:off x="457200" y="228601"/>
            <a:ext cx="8229600" cy="464096"/>
          </a:xfrm>
        </p:spPr>
        <p:txBody>
          <a:bodyPr/>
          <a:lstStyle/>
          <a:p>
            <a:pPr algn="l" eaLnBrk="1" hangingPunct="1"/>
            <a:r>
              <a:rPr lang="pt-BR" altLang="pt-BR" sz="3200" b="1" dirty="0" smtClean="0">
                <a:solidFill>
                  <a:srgbClr val="002060"/>
                </a:solidFill>
                <a:latin typeface="Arial" charset="0"/>
                <a:cs typeface="Arial" charset="0"/>
              </a:rPr>
              <a:t>Metas – Resultados</a:t>
            </a:r>
          </a:p>
        </p:txBody>
      </p:sp>
      <p:sp>
        <p:nvSpPr>
          <p:cNvPr id="14345" name="Rectangle 9"/>
          <p:cNvSpPr>
            <a:spLocks noChangeArrowheads="1"/>
          </p:cNvSpPr>
          <p:nvPr/>
        </p:nvSpPr>
        <p:spPr bwMode="auto">
          <a:xfrm>
            <a:off x="395288" y="6250429"/>
            <a:ext cx="405923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pt-BR" altLang="pt-BR" sz="1300" dirty="0" smtClean="0">
                <a:latin typeface="Arial" charset="0"/>
                <a:cs typeface="Times New Roman" pitchFamily="18" charset="0"/>
              </a:rPr>
              <a:t>Figura 13: </a:t>
            </a:r>
            <a:r>
              <a:rPr lang="pt-BR" altLang="en-US" sz="1200" dirty="0" smtClean="0">
                <a:latin typeface="Arial" charset="0"/>
                <a:ea typeface="Arial" charset="0"/>
              </a:rPr>
              <a:t>Proporção de hipertensos com estratificação de risco cardiovascular por exame clínico em dia.</a:t>
            </a:r>
          </a:p>
        </p:txBody>
      </p:sp>
      <p:sp>
        <p:nvSpPr>
          <p:cNvPr id="14346" name="Retângulo 13"/>
          <p:cNvSpPr>
            <a:spLocks noChangeArrowheads="1"/>
          </p:cNvSpPr>
          <p:nvPr/>
        </p:nvSpPr>
        <p:spPr bwMode="auto">
          <a:xfrm>
            <a:off x="4572001" y="6249243"/>
            <a:ext cx="42751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300" dirty="0" smtClean="0">
                <a:latin typeface="Arial" charset="0"/>
              </a:rPr>
              <a:t>Figura 14: Proporção de diabéticos com estratificação de risco cardiovascular por exame clínico em dia</a:t>
            </a:r>
          </a:p>
        </p:txBody>
      </p:sp>
      <p:sp>
        <p:nvSpPr>
          <p:cNvPr id="14355" name="Retângulo 2"/>
          <p:cNvSpPr>
            <a:spLocks noChangeArrowheads="1"/>
          </p:cNvSpPr>
          <p:nvPr/>
        </p:nvSpPr>
        <p:spPr bwMode="auto">
          <a:xfrm>
            <a:off x="395536" y="1766426"/>
            <a:ext cx="845160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pt-BR" altLang="en-US" sz="2200" dirty="0" smtClean="0">
                <a:latin typeface="Arial" charset="0"/>
                <a:ea typeface="Arial" charset="0"/>
              </a:rPr>
              <a:t> O que mais favoreceu o alcance dessas metas foi o fato de que vários usuários já tinham realizado esta avaliação em menos de seis meses, por isso foram priorizados aqueles usuários avaliados como de alto risco.</a:t>
            </a:r>
          </a:p>
        </p:txBody>
      </p:sp>
      <p:graphicFrame>
        <p:nvGraphicFramePr>
          <p:cNvPr id="20" name="Gráfico 19"/>
          <p:cNvGraphicFramePr>
            <a:graphicFrameLocks/>
          </p:cNvGraphicFramePr>
          <p:nvPr>
            <p:extLst>
              <p:ext uri="{D42A27DB-BD31-4B8C-83A1-F6EECF244321}">
                <p14:modId xmlns:p14="http://schemas.microsoft.com/office/powerpoint/2010/main" val="4078861295"/>
              </p:ext>
            </p:extLst>
          </p:nvPr>
        </p:nvGraphicFramePr>
        <p:xfrm>
          <a:off x="346571" y="3420392"/>
          <a:ext cx="4116934" cy="281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2367728537"/>
              </p:ext>
            </p:extLst>
          </p:nvPr>
        </p:nvGraphicFramePr>
        <p:xfrm>
          <a:off x="4752976" y="3420392"/>
          <a:ext cx="4094162" cy="2816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9946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Espaço Reservado para Conteúdo 2"/>
          <p:cNvSpPr txBox="1">
            <a:spLocks/>
          </p:cNvSpPr>
          <p:nvPr/>
        </p:nvSpPr>
        <p:spPr bwMode="auto">
          <a:xfrm>
            <a:off x="539750" y="1055688"/>
            <a:ext cx="80645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r>
              <a:rPr lang="pt-BR" altLang="pt-BR" sz="2400">
                <a:solidFill>
                  <a:srgbClr val="0070C0"/>
                </a:solidFill>
                <a:latin typeface="Arial" charset="0"/>
              </a:rPr>
              <a:t>Garantir orientação nutricional sobre alimentação saudável a 100% dos hipertensos e diabéticos;</a:t>
            </a:r>
          </a:p>
          <a:p>
            <a:pPr algn="just" eaLnBrk="1" hangingPunct="1"/>
            <a:r>
              <a:rPr lang="pt-BR" altLang="pt-BR" sz="2400">
                <a:solidFill>
                  <a:srgbClr val="0070C0"/>
                </a:solidFill>
                <a:latin typeface="Arial" charset="0"/>
              </a:rPr>
              <a:t>Garantir orientação em relação à prática de atividade física regular a 100% dos pacientes hipertensos e diabéticos;</a:t>
            </a:r>
          </a:p>
          <a:p>
            <a:pPr algn="just" eaLnBrk="1" hangingPunct="1"/>
            <a:r>
              <a:rPr lang="pt-BR" altLang="pt-BR" sz="2400">
                <a:solidFill>
                  <a:srgbClr val="0070C0"/>
                </a:solidFill>
                <a:latin typeface="Arial" charset="0"/>
              </a:rPr>
              <a:t>Garantir orientação sobre os riscos do tabagismo a 100% dos pacientes hipertensos e diabéticos.</a:t>
            </a:r>
          </a:p>
        </p:txBody>
      </p:sp>
      <p:sp>
        <p:nvSpPr>
          <p:cNvPr id="1946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19461"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cs typeface="Times New Roman" pitchFamily="18" charset="0"/>
            </a:endParaRPr>
          </a:p>
        </p:txBody>
      </p:sp>
      <p:sp>
        <p:nvSpPr>
          <p:cNvPr id="19462" name="Título 1"/>
          <p:cNvSpPr>
            <a:spLocks noGrp="1"/>
          </p:cNvSpPr>
          <p:nvPr>
            <p:ph type="title"/>
          </p:nvPr>
        </p:nvSpPr>
        <p:spPr>
          <a:xfrm>
            <a:off x="457200" y="373063"/>
            <a:ext cx="8229600" cy="608012"/>
          </a:xfrm>
        </p:spPr>
        <p:txBody>
          <a:bodyPr/>
          <a:lstStyle/>
          <a:p>
            <a:pPr algn="l" eaLnBrk="1" hangingPunct="1"/>
            <a:r>
              <a:rPr lang="pt-BR" altLang="pt-BR" sz="3200" b="1" smtClean="0">
                <a:solidFill>
                  <a:srgbClr val="002060"/>
                </a:solidFill>
                <a:latin typeface="Arial" charset="0"/>
                <a:cs typeface="Arial" charset="0"/>
              </a:rPr>
              <a:t>Metas – Resultados</a:t>
            </a:r>
          </a:p>
        </p:txBody>
      </p:sp>
      <p:sp>
        <p:nvSpPr>
          <p:cNvPr id="19463" name="Retângulo 1"/>
          <p:cNvSpPr>
            <a:spLocks noChangeArrowheads="1"/>
          </p:cNvSpPr>
          <p:nvPr/>
        </p:nvSpPr>
        <p:spPr bwMode="auto">
          <a:xfrm>
            <a:off x="539750" y="4149080"/>
            <a:ext cx="8064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2400" dirty="0" smtClean="0">
                <a:latin typeface="Arial" charset="0"/>
              </a:rPr>
              <a:t>Essas metas foram alcançadas sem dificuldade, pois como se tratam de orientações  básicas, já eram ofertadas como rotina na UBS em quase  todos os contatos com os usuários. Essas metas resultaram em ações que mais incentivaram aos usuários na participação da intervenção.</a:t>
            </a:r>
            <a:endParaRPr lang="pt-BR" altLang="pt-BR" sz="2400"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ítulo 1"/>
          <p:cNvSpPr>
            <a:spLocks noGrp="1"/>
          </p:cNvSpPr>
          <p:nvPr>
            <p:ph type="title"/>
          </p:nvPr>
        </p:nvSpPr>
        <p:spPr/>
        <p:txBody>
          <a:bodyPr/>
          <a:lstStyle/>
          <a:p>
            <a:pPr algn="l" eaLnBrk="1" hangingPunct="1"/>
            <a:r>
              <a:rPr lang="pt-BR" altLang="pt-BR" sz="3200" b="1" smtClean="0">
                <a:solidFill>
                  <a:srgbClr val="002060"/>
                </a:solidFill>
                <a:latin typeface="Arial" charset="0"/>
                <a:cs typeface="Arial" charset="0"/>
              </a:rPr>
              <a:t>Discussão </a:t>
            </a:r>
          </a:p>
        </p:txBody>
      </p:sp>
      <p:sp>
        <p:nvSpPr>
          <p:cNvPr id="5" name="Espaço Reservado para Conteúdo 2"/>
          <p:cNvSpPr txBox="1">
            <a:spLocks/>
          </p:cNvSpPr>
          <p:nvPr/>
        </p:nvSpPr>
        <p:spPr>
          <a:xfrm>
            <a:off x="539750" y="1484313"/>
            <a:ext cx="8064500" cy="50403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15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anose="020B0604020202020204" pitchFamily="34" charset="0"/>
              </a:rPr>
              <a:t>Importância da intervenção:</a:t>
            </a:r>
          </a:p>
          <a:p>
            <a:pPr marL="808038"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Para a equipe;</a:t>
            </a:r>
          </a:p>
          <a:p>
            <a:pPr marL="808038"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Para o serviço;</a:t>
            </a:r>
          </a:p>
          <a:p>
            <a:pPr marL="808038"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Para a comunidade.</a:t>
            </a:r>
            <a:endParaRPr lang="pt-BR" sz="2400" dirty="0">
              <a:latin typeface="Arial" panose="020B0604020202020204" pitchFamily="34" charset="0"/>
              <a:cs typeface="Arial" panose="020B0604020202020204" pitchFamily="34" charset="0"/>
            </a:endParaRPr>
          </a:p>
          <a:p>
            <a:pPr algn="just" fontAlgn="auto">
              <a:lnSpc>
                <a:spcPct val="15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anose="020B0604020202020204" pitchFamily="34" charset="0"/>
              </a:rPr>
              <a:t> Incorporação da intervenção à rotina do serviço;</a:t>
            </a:r>
          </a:p>
          <a:p>
            <a:pPr algn="just" fontAlgn="auto">
              <a:lnSpc>
                <a:spcPct val="15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anose="020B0604020202020204" pitchFamily="34" charset="0"/>
              </a:rPr>
              <a:t> Adaptações necessárias.</a:t>
            </a:r>
            <a:endParaRPr lang="pt-BR" sz="2400" b="1" dirty="0">
              <a:solidFill>
                <a:srgbClr val="0070C0"/>
              </a:solidFill>
              <a:latin typeface="Arial" pitchFamily="34" charset="0"/>
              <a:cs typeface="Arial" panose="020B0604020202020204" pitchFamily="34" charset="0"/>
            </a:endParaRPr>
          </a:p>
        </p:txBody>
      </p:sp>
      <p:sp>
        <p:nvSpPr>
          <p:cNvPr id="2048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20486" name="Rectangle 4"/>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endParaRPr>
          </a:p>
        </p:txBody>
      </p:sp>
      <p:sp>
        <p:nvSpPr>
          <p:cNvPr id="20487" name="Rectangle 5"/>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18097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809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809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809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eaLnBrk="1" hangingPunct="1">
              <a:spcBef>
                <a:spcPct val="0"/>
              </a:spcBef>
              <a:buFontTx/>
              <a:buNone/>
            </a:pPr>
            <a:endParaRPr lang="pt-BR" altLang="pt-BR" sz="1800">
              <a:latin typeface="Arial" charset="0"/>
            </a:endParaRPr>
          </a:p>
        </p:txBody>
      </p:sp>
      <p:sp>
        <p:nvSpPr>
          <p:cNvPr id="2048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20489" name="Rectangle 4"/>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endParaRPr>
          </a:p>
        </p:txBody>
      </p:sp>
      <p:sp>
        <p:nvSpPr>
          <p:cNvPr id="20490" name="Rectangle 5"/>
          <p:cNvSpPr>
            <a:spLocks noChangeArrowheads="1"/>
          </p:cNvSpPr>
          <p:nvPr/>
        </p:nvSpPr>
        <p:spPr bwMode="auto">
          <a:xfrm>
            <a:off x="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18097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809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809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809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eaLnBrk="1" hangingPunct="1">
              <a:spcBef>
                <a:spcPct val="0"/>
              </a:spcBef>
              <a:buFontTx/>
              <a:buNone/>
            </a:pPr>
            <a:endParaRPr lang="pt-BR" altLang="pt-BR" sz="180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ítulo 1"/>
          <p:cNvSpPr>
            <a:spLocks noGrp="1"/>
          </p:cNvSpPr>
          <p:nvPr>
            <p:ph type="title"/>
          </p:nvPr>
        </p:nvSpPr>
        <p:spPr/>
        <p:txBody>
          <a:bodyPr/>
          <a:lstStyle/>
          <a:p>
            <a:pPr algn="l" eaLnBrk="1" hangingPunct="1"/>
            <a:r>
              <a:rPr lang="pt-BR" altLang="pt-BR" sz="3200" b="1" smtClean="0">
                <a:solidFill>
                  <a:srgbClr val="002060"/>
                </a:solidFill>
                <a:latin typeface="Arial" charset="0"/>
                <a:cs typeface="Arial" charset="0"/>
              </a:rPr>
              <a:t>Reflexão crítica sobre o processo pessoal de aprendizagem </a:t>
            </a:r>
          </a:p>
        </p:txBody>
      </p:sp>
      <p:sp>
        <p:nvSpPr>
          <p:cNvPr id="5" name="Espaço Reservado para Conteúdo 2"/>
          <p:cNvSpPr txBox="1">
            <a:spLocks/>
          </p:cNvSpPr>
          <p:nvPr/>
        </p:nvSpPr>
        <p:spPr>
          <a:xfrm>
            <a:off x="539750" y="1484313"/>
            <a:ext cx="8064500" cy="50403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auto">
              <a:lnSpc>
                <a:spcPct val="15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anose="020B0604020202020204" pitchFamily="34" charset="0"/>
              </a:rPr>
              <a:t>Expectativas iniciais;</a:t>
            </a:r>
          </a:p>
          <a:p>
            <a:pPr algn="just" fontAlgn="auto">
              <a:lnSpc>
                <a:spcPct val="15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anose="020B0604020202020204" pitchFamily="34" charset="0"/>
              </a:rPr>
              <a:t>Prática profissional:</a:t>
            </a:r>
          </a:p>
          <a:p>
            <a:pPr marL="628650"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Melhoria </a:t>
            </a:r>
            <a:r>
              <a:rPr lang="pt-BR" sz="2400" dirty="0">
                <a:latin typeface="Arial" pitchFamily="34" charset="0"/>
                <a:cs typeface="Arial" panose="020B0604020202020204" pitchFamily="34" charset="0"/>
              </a:rPr>
              <a:t>na prática clínica</a:t>
            </a:r>
            <a:r>
              <a:rPr lang="pt-BR" sz="2400" dirty="0" smtClean="0">
                <a:latin typeface="Arial" pitchFamily="34" charset="0"/>
                <a:cs typeface="Arial" panose="020B0604020202020204" pitchFamily="34" charset="0"/>
              </a:rPr>
              <a:t>;</a:t>
            </a:r>
          </a:p>
          <a:p>
            <a:pPr marL="628650" indent="0" algn="just" fontAlgn="auto">
              <a:lnSpc>
                <a:spcPct val="150000"/>
              </a:lnSpc>
              <a:spcAft>
                <a:spcPts val="0"/>
              </a:spcAft>
              <a:buFont typeface="Arial" panose="020B0604020202020204" pitchFamily="34" charset="0"/>
              <a:buNone/>
              <a:defRPr/>
            </a:pPr>
            <a:r>
              <a:rPr lang="pt-BR" sz="2400" dirty="0">
                <a:latin typeface="Arial" pitchFamily="34" charset="0"/>
                <a:cs typeface="Arial" panose="020B0604020202020204" pitchFamily="34" charset="0"/>
              </a:rPr>
              <a:t>- Trabalho </a:t>
            </a:r>
            <a:r>
              <a:rPr lang="pt-BR" sz="2400" dirty="0" smtClean="0">
                <a:latin typeface="Arial" pitchFamily="34" charset="0"/>
                <a:cs typeface="Arial" panose="020B0604020202020204" pitchFamily="34" charset="0"/>
              </a:rPr>
              <a:t>multidisciplinar.</a:t>
            </a:r>
            <a:endParaRPr lang="pt-BR" sz="2400" dirty="0">
              <a:latin typeface="Arial" pitchFamily="34" charset="0"/>
              <a:cs typeface="Arial" panose="020B0604020202020204" pitchFamily="34" charset="0"/>
            </a:endParaRPr>
          </a:p>
          <a:p>
            <a:pPr algn="just" fontAlgn="auto">
              <a:lnSpc>
                <a:spcPct val="150000"/>
              </a:lnSpc>
              <a:spcAft>
                <a:spcPts val="0"/>
              </a:spcAft>
              <a:buFont typeface="Wingdings" panose="05000000000000000000" pitchFamily="2" charset="2"/>
              <a:buChar char="ü"/>
              <a:defRPr/>
            </a:pPr>
            <a:r>
              <a:rPr lang="pt-BR" sz="2400" b="1" dirty="0" smtClean="0">
                <a:solidFill>
                  <a:srgbClr val="0070C0"/>
                </a:solidFill>
                <a:latin typeface="Arial" pitchFamily="34" charset="0"/>
                <a:cs typeface="Arial" panose="020B0604020202020204" pitchFamily="34" charset="0"/>
              </a:rPr>
              <a:t>Aprendizados mais relevantes:</a:t>
            </a:r>
          </a:p>
          <a:p>
            <a:pPr marL="628650"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Troca </a:t>
            </a:r>
            <a:r>
              <a:rPr lang="pt-BR" sz="2400" dirty="0">
                <a:latin typeface="Arial" pitchFamily="34" charset="0"/>
                <a:cs typeface="Arial" panose="020B0604020202020204" pitchFamily="34" charset="0"/>
              </a:rPr>
              <a:t>de experiências entre colegas e orientadores;</a:t>
            </a:r>
          </a:p>
          <a:p>
            <a:pPr marL="628650"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Material </a:t>
            </a:r>
            <a:r>
              <a:rPr lang="pt-BR" sz="2400" dirty="0">
                <a:latin typeface="Arial" pitchFamily="34" charset="0"/>
                <a:cs typeface="Arial" panose="020B0604020202020204" pitchFamily="34" charset="0"/>
              </a:rPr>
              <a:t>pedagógico excelente</a:t>
            </a:r>
            <a:r>
              <a:rPr lang="pt-BR" sz="2400" dirty="0" smtClean="0">
                <a:latin typeface="Arial" pitchFamily="34" charset="0"/>
                <a:cs typeface="Arial" panose="020B0604020202020204" pitchFamily="34" charset="0"/>
              </a:rPr>
              <a:t>;</a:t>
            </a:r>
            <a:endParaRPr lang="pt-BR" sz="2400" dirty="0">
              <a:latin typeface="Arial" pitchFamily="34" charset="0"/>
              <a:cs typeface="Arial" panose="020B0604020202020204" pitchFamily="34" charset="0"/>
            </a:endParaRPr>
          </a:p>
          <a:p>
            <a:pPr marL="628650" indent="0" algn="just" fontAlgn="auto">
              <a:lnSpc>
                <a:spcPct val="150000"/>
              </a:lnSpc>
              <a:spcAft>
                <a:spcPts val="0"/>
              </a:spcAft>
              <a:buFont typeface="Arial" panose="020B0604020202020204" pitchFamily="34" charset="0"/>
              <a:buNone/>
              <a:defRPr/>
            </a:pPr>
            <a:r>
              <a:rPr lang="pt-BR" sz="2400" dirty="0" smtClean="0">
                <a:latin typeface="Arial" pitchFamily="34" charset="0"/>
                <a:cs typeface="Arial" panose="020B0604020202020204" pitchFamily="34" charset="0"/>
              </a:rPr>
              <a:t>- Importância </a:t>
            </a:r>
            <a:r>
              <a:rPr lang="pt-BR" sz="2400" dirty="0">
                <a:latin typeface="Arial" pitchFamily="34" charset="0"/>
                <a:cs typeface="Arial" panose="020B0604020202020204" pitchFamily="34" charset="0"/>
              </a:rPr>
              <a:t>das ações </a:t>
            </a:r>
            <a:r>
              <a:rPr lang="pt-BR" sz="2400" dirty="0" smtClean="0">
                <a:latin typeface="Arial" pitchFamily="34" charset="0"/>
                <a:cs typeface="Arial" panose="020B0604020202020204" pitchFamily="34" charset="0"/>
              </a:rPr>
              <a:t>educativas/preventivas.</a:t>
            </a:r>
            <a:endParaRPr lang="pt-BR" sz="2400" dirty="0">
              <a:latin typeface="Arial" pitchFamily="34" charset="0"/>
              <a:cs typeface="Arial" panose="020B0604020202020204" pitchFamily="34" charset="0"/>
            </a:endParaRPr>
          </a:p>
        </p:txBody>
      </p:sp>
      <p:sp>
        <p:nvSpPr>
          <p:cNvPr id="21509"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21510" name="Rectangle 4"/>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endParaRPr>
          </a:p>
        </p:txBody>
      </p:sp>
      <p:sp>
        <p:nvSpPr>
          <p:cNvPr id="21511" name="Rectangle 5"/>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18097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809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809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809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eaLnBrk="1" hangingPunct="1">
              <a:spcBef>
                <a:spcPct val="0"/>
              </a:spcBef>
              <a:buFontTx/>
              <a:buNone/>
            </a:pPr>
            <a:endParaRPr lang="pt-BR" altLang="pt-BR" sz="1800">
              <a:latin typeface="Arial" charset="0"/>
            </a:endParaRPr>
          </a:p>
        </p:txBody>
      </p:sp>
      <p:sp>
        <p:nvSpPr>
          <p:cNvPr id="215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p>
        </p:txBody>
      </p:sp>
      <p:sp>
        <p:nvSpPr>
          <p:cNvPr id="21513" name="Rectangle 4"/>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200">
                <a:latin typeface="Arial" charset="0"/>
                <a:cs typeface="Times New Roman" pitchFamily="18" charset="0"/>
              </a:rPr>
              <a:t>  </a:t>
            </a:r>
            <a:endParaRPr lang="pt-BR" altLang="pt-BR" sz="1800">
              <a:latin typeface="Arial" charset="0"/>
            </a:endParaRPr>
          </a:p>
        </p:txBody>
      </p:sp>
      <p:sp>
        <p:nvSpPr>
          <p:cNvPr id="21514" name="Rectangle 5"/>
          <p:cNvSpPr>
            <a:spLocks noChangeArrowheads="1"/>
          </p:cNvSpPr>
          <p:nvPr/>
        </p:nvSpPr>
        <p:spPr bwMode="auto">
          <a:xfrm>
            <a:off x="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18097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809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809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809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eaLnBrk="1" hangingPunct="1">
              <a:spcBef>
                <a:spcPct val="0"/>
              </a:spcBef>
              <a:buFontTx/>
              <a:buNone/>
            </a:pPr>
            <a:endParaRPr lang="pt-BR" altLang="pt-BR" sz="180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Box"/>
          <p:cNvSpPr txBox="1"/>
          <p:nvPr/>
        </p:nvSpPr>
        <p:spPr>
          <a:xfrm>
            <a:off x="683568" y="2651428"/>
            <a:ext cx="7560839" cy="1569660"/>
          </a:xfrm>
          <a:prstGeom prst="rect">
            <a:avLst/>
          </a:prstGeom>
          <a:noFill/>
          <a:ln w="25400">
            <a:noFill/>
          </a:ln>
        </p:spPr>
        <p:txBody>
          <a:bodyPr wrap="square" rtlCol="0">
            <a:spAutoFit/>
          </a:bodyPr>
          <a:lstStyle/>
          <a:p>
            <a:pPr algn="ctr"/>
            <a:r>
              <a:rPr lang="pt-BR" sz="9600" dirty="0" smtClean="0">
                <a:solidFill>
                  <a:srgbClr val="0070C0"/>
                </a:solidFill>
              </a:rPr>
              <a:t>Obrigada.</a:t>
            </a:r>
            <a:endParaRPr lang="zh-CN" altLang="en-US" sz="9600" dirty="0">
              <a:solidFill>
                <a:srgbClr val="0070C0"/>
              </a:solidFill>
            </a:endParaRPr>
          </a:p>
        </p:txBody>
      </p:sp>
      <p:pic>
        <p:nvPicPr>
          <p:cNvPr id="1028" name="Picture"/>
          <p:cNvPicPr>
            <a:picLocks noChangeAspect="1"/>
          </p:cNvPicPr>
          <p:nvPr/>
        </p:nvPicPr>
        <p:blipFill>
          <a:blip r:embed="rId2"/>
          <a:stretch>
            <a:fillRect/>
          </a:stretch>
        </p:blipFill>
        <p:spPr>
          <a:xfrm>
            <a:off x="3106537" y="0"/>
            <a:ext cx="2997536" cy="2785589"/>
          </a:xfrm>
          <a:prstGeom prst="rect">
            <a:avLst/>
          </a:prstGeom>
        </p:spPr>
      </p:pic>
      <p:pic>
        <p:nvPicPr>
          <p:cNvPr id="1029" name="Picture"/>
          <p:cNvPicPr>
            <a:picLocks noChangeAspect="1"/>
          </p:cNvPicPr>
          <p:nvPr/>
        </p:nvPicPr>
        <p:blipFill>
          <a:blip r:embed="rId3"/>
          <a:stretch>
            <a:fillRect/>
          </a:stretch>
        </p:blipFill>
        <p:spPr>
          <a:xfrm>
            <a:off x="2797700" y="4142050"/>
            <a:ext cx="3124704" cy="2767422"/>
          </a:xfrm>
          <a:prstGeom prst="rect">
            <a:avLst/>
          </a:prstGeom>
        </p:spPr>
      </p:pic>
      <p:pic>
        <p:nvPicPr>
          <p:cNvPr id="1030" name="Picture"/>
          <p:cNvPicPr>
            <a:picLocks noChangeAspect="1"/>
          </p:cNvPicPr>
          <p:nvPr/>
        </p:nvPicPr>
        <p:blipFill>
          <a:blip r:embed="rId4"/>
          <a:stretch>
            <a:fillRect/>
          </a:stretch>
        </p:blipFill>
        <p:spPr>
          <a:xfrm>
            <a:off x="-12111" y="0"/>
            <a:ext cx="3118648" cy="2803755"/>
          </a:xfrm>
          <a:prstGeom prst="rect">
            <a:avLst/>
          </a:prstGeom>
        </p:spPr>
      </p:pic>
      <p:pic>
        <p:nvPicPr>
          <p:cNvPr id="1031" name="Picture"/>
          <p:cNvPicPr>
            <a:picLocks noChangeAspect="1"/>
          </p:cNvPicPr>
          <p:nvPr/>
        </p:nvPicPr>
        <p:blipFill>
          <a:blip r:embed="rId5"/>
          <a:stretch>
            <a:fillRect/>
          </a:stretch>
        </p:blipFill>
        <p:spPr>
          <a:xfrm>
            <a:off x="5886071" y="4117827"/>
            <a:ext cx="3306373" cy="2779534"/>
          </a:xfrm>
          <a:prstGeom prst="rect">
            <a:avLst/>
          </a:prstGeom>
        </p:spPr>
      </p:pic>
      <p:pic>
        <p:nvPicPr>
          <p:cNvPr id="1033" name="Picture"/>
          <p:cNvPicPr>
            <a:picLocks noChangeAspect="1"/>
          </p:cNvPicPr>
          <p:nvPr/>
        </p:nvPicPr>
        <p:blipFill>
          <a:blip r:embed="rId6"/>
          <a:stretch>
            <a:fillRect/>
          </a:stretch>
        </p:blipFill>
        <p:spPr>
          <a:xfrm>
            <a:off x="6085907" y="0"/>
            <a:ext cx="3058093" cy="2787104"/>
          </a:xfrm>
          <a:prstGeom prst="rect">
            <a:avLst/>
          </a:prstGeom>
        </p:spPr>
      </p:pic>
      <p:pic>
        <p:nvPicPr>
          <p:cNvPr id="1034" name="Picture"/>
          <p:cNvPicPr>
            <a:picLocks noChangeAspect="1"/>
          </p:cNvPicPr>
          <p:nvPr/>
        </p:nvPicPr>
        <p:blipFill>
          <a:blip r:embed="rId7"/>
          <a:stretch>
            <a:fillRect/>
          </a:stretch>
        </p:blipFill>
        <p:spPr>
          <a:xfrm>
            <a:off x="-12111" y="4129938"/>
            <a:ext cx="2870368" cy="2779533"/>
          </a:xfrm>
          <a:prstGeom prst="rect">
            <a:avLst/>
          </a:prstGeom>
        </p:spPr>
      </p:pic>
    </p:spTree>
    <p:extLst>
      <p:ext uri="{BB962C8B-B14F-4D97-AF65-F5344CB8AC3E}">
        <p14:creationId xmlns:p14="http://schemas.microsoft.com/office/powerpoint/2010/main" val="184171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ítulo 1"/>
          <p:cNvSpPr>
            <a:spLocks noGrp="1"/>
          </p:cNvSpPr>
          <p:nvPr>
            <p:ph type="title"/>
          </p:nvPr>
        </p:nvSpPr>
        <p:spPr>
          <a:xfrm>
            <a:off x="457200" y="188913"/>
            <a:ext cx="8229600" cy="791815"/>
          </a:xfrm>
        </p:spPr>
        <p:txBody>
          <a:bodyPr/>
          <a:lstStyle/>
          <a:p>
            <a:pPr algn="l" eaLnBrk="1" hangingPunct="1"/>
            <a:r>
              <a:rPr lang="pt-BR" altLang="pt-BR" sz="3200" b="1" dirty="0" smtClean="0">
                <a:solidFill>
                  <a:srgbClr val="002060"/>
                </a:solidFill>
                <a:latin typeface="Arial" charset="0"/>
                <a:cs typeface="Arial" charset="0"/>
              </a:rPr>
              <a:t>Introdução – Local do estudo</a:t>
            </a:r>
          </a:p>
        </p:txBody>
      </p:sp>
      <p:sp>
        <p:nvSpPr>
          <p:cNvPr id="5" name="Espaço Reservado para Conteúdo 2"/>
          <p:cNvSpPr txBox="1">
            <a:spLocks/>
          </p:cNvSpPr>
          <p:nvPr/>
        </p:nvSpPr>
        <p:spPr>
          <a:xfrm>
            <a:off x="395536" y="980728"/>
            <a:ext cx="8455221" cy="24411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charset="2"/>
              <a:buChar char="ü"/>
            </a:pPr>
            <a:r>
              <a:rPr lang="pt-BR" sz="2600" dirty="0">
                <a:latin typeface="Arial" panose="020B0604020202020204" pitchFamily="34" charset="0"/>
                <a:cs typeface="Arial" panose="020B0604020202020204" pitchFamily="34" charset="0"/>
              </a:rPr>
              <a:t>O município Soledade está localizado no norte do Rio Grande do Sul, no planalto médio sul-rio-grandense, no Alto da Serra do </a:t>
            </a:r>
            <a:r>
              <a:rPr lang="pt-BR" sz="2600" dirty="0" err="1">
                <a:latin typeface="Arial" panose="020B0604020202020204" pitchFamily="34" charset="0"/>
                <a:cs typeface="Arial" panose="020B0604020202020204" pitchFamily="34" charset="0"/>
              </a:rPr>
              <a:t>Botucaraí</a:t>
            </a:r>
            <a:r>
              <a:rPr lang="pt-BR" sz="2600" dirty="0">
                <a:latin typeface="Arial" panose="020B0604020202020204" pitchFamily="34" charset="0"/>
                <a:cs typeface="Arial" panose="020B0604020202020204" pitchFamily="34" charset="0"/>
              </a:rPr>
              <a:t> e pertence à Microrregião de número 13. A cidade é conhecida como a capital das pedras preciosas e tem uma população de aproximadamente de </a:t>
            </a:r>
            <a:r>
              <a:rPr lang="pt-BR" altLang="en-US" sz="2600" dirty="0">
                <a:solidFill>
                  <a:srgbClr val="000000"/>
                </a:solidFill>
                <a:latin typeface="Arial" panose="020B0604020202020204" pitchFamily="34" charset="0"/>
                <a:ea typeface="Arial" charset="0"/>
                <a:cs typeface="Arial" panose="020B0604020202020204" pitchFamily="34" charset="0"/>
              </a:rPr>
              <a:t>30065 pessoas</a:t>
            </a:r>
            <a:r>
              <a:rPr lang="pt-BR" altLang="en-US" sz="2600" dirty="0" smtClean="0">
                <a:solidFill>
                  <a:srgbClr val="000000"/>
                </a:solidFill>
                <a:latin typeface="Arial" panose="020B0604020202020204" pitchFamily="34" charset="0"/>
                <a:ea typeface="Arial" charset="0"/>
                <a:cs typeface="Arial" panose="020B0604020202020204" pitchFamily="34" charset="0"/>
              </a:rPr>
              <a:t>.</a:t>
            </a:r>
            <a:endParaRPr lang="pt-BR" sz="2600" dirty="0">
              <a:latin typeface="Arial" panose="020B0604020202020204" pitchFamily="34" charset="0"/>
              <a:cs typeface="Arial" panose="020B0604020202020204" pitchFamily="34" charset="0"/>
            </a:endParaRPr>
          </a:p>
        </p:txBody>
      </p:sp>
      <p:pic>
        <p:nvPicPr>
          <p:cNvPr id="6" name="Picture"/>
          <p:cNvPicPr>
            <a:picLocks noChangeAspect="1"/>
          </p:cNvPicPr>
          <p:nvPr/>
        </p:nvPicPr>
        <p:blipFill>
          <a:blip r:embed="rId3"/>
          <a:stretch>
            <a:fillRect/>
          </a:stretch>
        </p:blipFill>
        <p:spPr>
          <a:xfrm>
            <a:off x="6084168" y="4149080"/>
            <a:ext cx="2785589" cy="2410140"/>
          </a:xfrm>
          <a:prstGeom prst="rect">
            <a:avLst/>
          </a:prstGeom>
        </p:spPr>
      </p:pic>
      <p:sp>
        <p:nvSpPr>
          <p:cNvPr id="2" name="Retângulo 1"/>
          <p:cNvSpPr/>
          <p:nvPr/>
        </p:nvSpPr>
        <p:spPr>
          <a:xfrm>
            <a:off x="395536" y="3613080"/>
            <a:ext cx="5832648" cy="3416320"/>
          </a:xfrm>
          <a:prstGeom prst="rect">
            <a:avLst/>
          </a:prstGeom>
        </p:spPr>
        <p:txBody>
          <a:bodyPr wrap="square">
            <a:spAutoFit/>
          </a:bodyPr>
          <a:lstStyle/>
          <a:p>
            <a:pPr defTabSz="609600">
              <a:tabLst>
                <a:tab pos="5829300" algn="l"/>
              </a:tabLst>
            </a:pPr>
            <a:r>
              <a:rPr lang="pt-BR" sz="2400" b="1" dirty="0" smtClean="0">
                <a:solidFill>
                  <a:srgbClr val="000000"/>
                </a:solidFill>
                <a:latin typeface="Arial" panose="020B0604020202020204" pitchFamily="34" charset="0"/>
                <a:cs typeface="Arial" panose="020B0604020202020204" pitchFamily="34" charset="0"/>
              </a:rPr>
              <a:t>Consta de:</a:t>
            </a:r>
            <a:endParaRPr lang="pt-BR" altLang="zh-CN" sz="2400" b="1" dirty="0" smtClean="0">
              <a:latin typeface="Arial" panose="020B0604020202020204" pitchFamily="34" charset="0"/>
              <a:cs typeface="Arial" panose="020B0604020202020204" pitchFamily="34" charset="0"/>
            </a:endParaRPr>
          </a:p>
          <a:p>
            <a:pPr defTabSz="609600">
              <a:buFont typeface="Wingdings" panose="05000000000000000000" pitchFamily="2" charset="2"/>
              <a:buChar char="ü"/>
              <a:tabLst>
                <a:tab pos="5829300" algn="l"/>
              </a:tabLst>
            </a:pPr>
            <a:r>
              <a:rPr lang="pt-BR" sz="2400" dirty="0" smtClean="0">
                <a:solidFill>
                  <a:srgbClr val="000000"/>
                </a:solidFill>
                <a:latin typeface="Arial" panose="020B0604020202020204" pitchFamily="34" charset="0"/>
                <a:cs typeface="Arial" panose="020B0604020202020204" pitchFamily="34" charset="0"/>
              </a:rPr>
              <a:t>1 Secretaria de Saúde          </a:t>
            </a:r>
            <a:endParaRPr lang="pt-BR" altLang="zh-CN" sz="2400" dirty="0" smtClean="0">
              <a:latin typeface="Arial" panose="020B0604020202020204" pitchFamily="34" charset="0"/>
              <a:cs typeface="Arial" panose="020B0604020202020204" pitchFamily="34" charset="0"/>
            </a:endParaRPr>
          </a:p>
          <a:p>
            <a:pPr defTabSz="609600">
              <a:buFont typeface="Wingdings" panose="05000000000000000000" pitchFamily="2" charset="2"/>
              <a:buChar char="ü"/>
              <a:tabLst>
                <a:tab pos="5829300" algn="l"/>
              </a:tabLst>
            </a:pPr>
            <a:r>
              <a:rPr lang="pt-BR" sz="2400" dirty="0" smtClean="0">
                <a:solidFill>
                  <a:srgbClr val="000000"/>
                </a:solidFill>
                <a:latin typeface="Arial" panose="020B0604020202020204" pitchFamily="34" charset="0"/>
                <a:cs typeface="Arial" panose="020B0604020202020204" pitchFamily="34" charset="0"/>
              </a:rPr>
              <a:t>6 Estratégia à  Saúde Família (ESF)</a:t>
            </a:r>
            <a:endParaRPr lang="pt-BR" altLang="zh-CN" sz="2400" dirty="0" smtClean="0">
              <a:latin typeface="Arial" panose="020B0604020202020204" pitchFamily="34" charset="0"/>
              <a:cs typeface="Arial" panose="020B0604020202020204" pitchFamily="34" charset="0"/>
            </a:endParaRPr>
          </a:p>
          <a:p>
            <a:pPr defTabSz="609600">
              <a:buFont typeface="Wingdings" panose="05000000000000000000" pitchFamily="2" charset="2"/>
              <a:buChar char="ü"/>
              <a:tabLst>
                <a:tab pos="5829300" algn="l"/>
              </a:tabLst>
            </a:pPr>
            <a:r>
              <a:rPr lang="pt-BR" sz="2400" dirty="0" smtClean="0">
                <a:solidFill>
                  <a:srgbClr val="000000"/>
                </a:solidFill>
                <a:latin typeface="Arial" panose="020B0604020202020204" pitchFamily="34" charset="0"/>
                <a:cs typeface="Arial" panose="020B0604020202020204" pitchFamily="34" charset="0"/>
              </a:rPr>
              <a:t>6  Laboratórios atuantes pelo Sistema Único de Saúde (SUS)</a:t>
            </a:r>
            <a:endParaRPr lang="pt-BR" altLang="zh-CN" sz="2400" dirty="0" smtClean="0">
              <a:latin typeface="Arial" panose="020B0604020202020204" pitchFamily="34" charset="0"/>
              <a:cs typeface="Arial" panose="020B0604020202020204" pitchFamily="34" charset="0"/>
            </a:endParaRPr>
          </a:p>
          <a:p>
            <a:pPr defTabSz="609600">
              <a:buFont typeface="Wingdings" panose="05000000000000000000" pitchFamily="2" charset="2"/>
              <a:buChar char="ü"/>
              <a:tabLst>
                <a:tab pos="5829300" algn="l"/>
              </a:tabLst>
            </a:pPr>
            <a:r>
              <a:rPr lang="pt-BR" sz="2400" dirty="0" smtClean="0">
                <a:solidFill>
                  <a:srgbClr val="000000"/>
                </a:solidFill>
                <a:latin typeface="Arial" panose="020B0604020202020204" pitchFamily="34" charset="0"/>
                <a:cs typeface="Arial" panose="020B0604020202020204" pitchFamily="34" charset="0"/>
              </a:rPr>
              <a:t>1 Hospital Central</a:t>
            </a:r>
            <a:endParaRPr lang="pt-BR" altLang="zh-CN" sz="2400" dirty="0" smtClean="0">
              <a:latin typeface="Arial" panose="020B0604020202020204" pitchFamily="34" charset="0"/>
              <a:cs typeface="Arial" panose="020B0604020202020204" pitchFamily="34" charset="0"/>
            </a:endParaRPr>
          </a:p>
          <a:p>
            <a:pPr defTabSz="609600">
              <a:buFont typeface="Wingdings" panose="05000000000000000000" pitchFamily="2" charset="2"/>
              <a:buChar char="ü"/>
              <a:tabLst>
                <a:tab pos="5829300" algn="l"/>
              </a:tabLst>
            </a:pPr>
            <a:r>
              <a:rPr lang="pt-BR" sz="2400" dirty="0" smtClean="0">
                <a:solidFill>
                  <a:srgbClr val="000000"/>
                </a:solidFill>
                <a:latin typeface="Arial" panose="020B0604020202020204" pitchFamily="34" charset="0"/>
                <a:cs typeface="Arial" panose="020B0604020202020204" pitchFamily="34" charset="0"/>
              </a:rPr>
              <a:t>3  Unidades Básicas de Saúde (UBS) tradicionais </a:t>
            </a:r>
            <a:endParaRPr lang="pt-BR" altLang="zh-CN" sz="2400" dirty="0" smtClean="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endParaRPr lang="pt-BR"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p:cNvSpPr>
            <a:spLocks noGrp="1"/>
          </p:cNvSpPr>
          <p:nvPr>
            <p:ph type="title"/>
          </p:nvPr>
        </p:nvSpPr>
        <p:spPr/>
        <p:txBody>
          <a:bodyPr/>
          <a:lstStyle/>
          <a:p>
            <a:pPr algn="l" eaLnBrk="1" hangingPunct="1"/>
            <a:r>
              <a:rPr lang="pt-BR" altLang="pt-BR" sz="3200" b="1" smtClean="0">
                <a:solidFill>
                  <a:srgbClr val="002060"/>
                </a:solidFill>
                <a:latin typeface="Arial" charset="0"/>
                <a:cs typeface="Arial" charset="0"/>
              </a:rPr>
              <a:t>Introdução – Local do estudo</a:t>
            </a:r>
          </a:p>
        </p:txBody>
      </p:sp>
      <p:sp>
        <p:nvSpPr>
          <p:cNvPr id="5" name="Espaço Reservado para Conteúdo 2"/>
          <p:cNvSpPr txBox="1">
            <a:spLocks/>
          </p:cNvSpPr>
          <p:nvPr/>
        </p:nvSpPr>
        <p:spPr>
          <a:xfrm>
            <a:off x="468313" y="1268413"/>
            <a:ext cx="8280400" cy="51847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pt-BR" altLang="en-US" sz="2400" b="1" dirty="0">
                <a:solidFill>
                  <a:srgbClr val="000000"/>
                </a:solidFill>
                <a:latin typeface="Arial" panose="020B0604020202020204" pitchFamily="34" charset="0"/>
                <a:ea typeface="Arial" charset="0"/>
                <a:cs typeface="Arial" panose="020B0604020202020204" pitchFamily="34" charset="0"/>
              </a:rPr>
              <a:t>Caracterização da UBS São Bom Jesus.</a:t>
            </a:r>
          </a:p>
          <a:p>
            <a:pPr marL="0" indent="0" algn="just">
              <a:buNone/>
            </a:pPr>
            <a:endParaRPr lang="pt-BR" altLang="en-US" sz="2400" b="1" dirty="0">
              <a:solidFill>
                <a:srgbClr val="000000"/>
              </a:solidFill>
              <a:latin typeface="Arial" panose="020B0604020202020204" pitchFamily="34" charset="0"/>
              <a:ea typeface="Arial" charset="0"/>
              <a:cs typeface="Arial" panose="020B0604020202020204" pitchFamily="34" charset="0"/>
            </a:endParaRPr>
          </a:p>
          <a:p>
            <a:pPr algn="just">
              <a:buFont typeface="Wingdings" charset="2"/>
              <a:buChar char="ü"/>
            </a:pPr>
            <a:r>
              <a:rPr lang="pt-BR" altLang="en-US" sz="2400" dirty="0">
                <a:solidFill>
                  <a:srgbClr val="000000"/>
                </a:solidFill>
                <a:latin typeface="Arial" panose="020B0604020202020204" pitchFamily="34" charset="0"/>
                <a:ea typeface="Arial" charset="0"/>
                <a:cs typeface="Arial" panose="020B0604020202020204" pitchFamily="34" charset="0"/>
              </a:rPr>
              <a:t> Famílias: 1072</a:t>
            </a:r>
          </a:p>
          <a:p>
            <a:pPr algn="just">
              <a:buFont typeface="Wingdings" charset="2"/>
              <a:buChar char="ü"/>
            </a:pPr>
            <a:r>
              <a:rPr lang="pt-BR" altLang="en-US" sz="2400" dirty="0">
                <a:solidFill>
                  <a:srgbClr val="000000"/>
                </a:solidFill>
                <a:latin typeface="Arial" panose="020B0604020202020204" pitchFamily="34" charset="0"/>
                <a:ea typeface="Arial" charset="0"/>
                <a:cs typeface="Arial" panose="020B0604020202020204" pitchFamily="34" charset="0"/>
              </a:rPr>
              <a:t> Pessoas: 3776 </a:t>
            </a:r>
          </a:p>
          <a:p>
            <a:pPr algn="just">
              <a:buFont typeface="Wingdings" charset="2"/>
              <a:buChar char="ü"/>
            </a:pPr>
            <a:r>
              <a:rPr lang="pt-BR" altLang="en-US" sz="2400" dirty="0">
                <a:solidFill>
                  <a:srgbClr val="000000"/>
                </a:solidFill>
                <a:latin typeface="Arial" panose="020B0604020202020204" pitchFamily="34" charset="0"/>
                <a:ea typeface="Arial" charset="0"/>
                <a:cs typeface="Arial" panose="020B0604020202020204" pitchFamily="34" charset="0"/>
              </a:rPr>
              <a:t> 01 equipe de PACS:</a:t>
            </a:r>
          </a:p>
          <a:p>
            <a:pPr marL="800100" algn="just">
              <a:buNone/>
            </a:pPr>
            <a:r>
              <a:rPr lang="pt-BR" altLang="en-US" sz="2400" dirty="0">
                <a:solidFill>
                  <a:srgbClr val="000000"/>
                </a:solidFill>
                <a:latin typeface="Arial" panose="020B0604020202020204" pitchFamily="34" charset="0"/>
                <a:ea typeface="Arial" charset="0"/>
                <a:cs typeface="Arial" panose="020B0604020202020204" pitchFamily="34" charset="0"/>
              </a:rPr>
              <a:t>- 01 Enfermeira;</a:t>
            </a:r>
          </a:p>
          <a:p>
            <a:pPr marL="800100" algn="just">
              <a:buNone/>
            </a:pPr>
            <a:r>
              <a:rPr lang="pt-BR" altLang="en-US" sz="2400" dirty="0">
                <a:solidFill>
                  <a:srgbClr val="000000"/>
                </a:solidFill>
                <a:latin typeface="Arial" panose="020B0604020202020204" pitchFamily="34" charset="0"/>
                <a:ea typeface="Arial" charset="0"/>
                <a:cs typeface="Arial" panose="020B0604020202020204" pitchFamily="34" charset="0"/>
              </a:rPr>
              <a:t>- 01 Médico clínico geral;</a:t>
            </a:r>
          </a:p>
          <a:p>
            <a:pPr marL="800100" algn="just">
              <a:buNone/>
            </a:pPr>
            <a:r>
              <a:rPr lang="pt-BR" altLang="en-US" sz="2400" dirty="0">
                <a:solidFill>
                  <a:srgbClr val="000000"/>
                </a:solidFill>
                <a:latin typeface="Arial" panose="020B0604020202020204" pitchFamily="34" charset="0"/>
                <a:ea typeface="Arial" charset="0"/>
                <a:cs typeface="Arial" panose="020B0604020202020204" pitchFamily="34" charset="0"/>
              </a:rPr>
              <a:t>- 01 Técnica de Enfermagem;</a:t>
            </a:r>
          </a:p>
          <a:p>
            <a:pPr marL="800100" algn="just">
              <a:buNone/>
            </a:pPr>
            <a:r>
              <a:rPr lang="pt-BR" altLang="en-US" sz="2400" dirty="0">
                <a:solidFill>
                  <a:srgbClr val="000000"/>
                </a:solidFill>
                <a:latin typeface="Arial" panose="020B0604020202020204" pitchFamily="34" charset="0"/>
                <a:ea typeface="Arial" charset="0"/>
                <a:cs typeface="Arial" panose="020B0604020202020204" pitchFamily="34" charset="0"/>
              </a:rPr>
              <a:t>- 01 Dentista;</a:t>
            </a:r>
          </a:p>
          <a:p>
            <a:pPr marL="800100" algn="just">
              <a:buNone/>
            </a:pPr>
            <a:r>
              <a:rPr lang="pt-BR" sz="2400" dirty="0" smtClean="0">
                <a:solidFill>
                  <a:srgbClr val="000000"/>
                </a:solidFill>
                <a:latin typeface="Arial" panose="020B0604020202020204" pitchFamily="34" charset="0"/>
                <a:cs typeface="Arial" panose="020B0604020202020204" pitchFamily="34" charset="0"/>
              </a:rPr>
              <a:t>- 01 </a:t>
            </a:r>
            <a:r>
              <a:rPr lang="pt-BR" sz="2400" dirty="0">
                <a:solidFill>
                  <a:srgbClr val="000000"/>
                </a:solidFill>
                <a:latin typeface="Arial" panose="020B0604020202020204" pitchFamily="34" charset="0"/>
                <a:cs typeface="Arial" panose="020B0604020202020204" pitchFamily="34" charset="0"/>
              </a:rPr>
              <a:t>Auxiliar de Saúde Bucal</a:t>
            </a:r>
            <a:endParaRPr lang="pt-BR" sz="2400" dirty="0">
              <a:latin typeface="Arial" panose="020B0604020202020204" pitchFamily="34" charset="0"/>
              <a:cs typeface="Arial" panose="020B0604020202020204" pitchFamily="34" charset="0"/>
            </a:endParaRPr>
          </a:p>
          <a:p>
            <a:pPr marL="800100" algn="just">
              <a:buNone/>
            </a:pPr>
            <a:r>
              <a:rPr lang="pt-BR" altLang="en-US" sz="2400" dirty="0">
                <a:solidFill>
                  <a:srgbClr val="000000"/>
                </a:solidFill>
                <a:latin typeface="Arial" panose="020B0604020202020204" pitchFamily="34" charset="0"/>
                <a:ea typeface="Arial" charset="0"/>
                <a:cs typeface="Arial" panose="020B0604020202020204" pitchFamily="34" charset="0"/>
              </a:rPr>
              <a:t>- 04 Agentes Comunitários de Saúde.</a:t>
            </a:r>
          </a:p>
          <a:p>
            <a:pPr marL="0" indent="0" algn="just">
              <a:buNone/>
            </a:pPr>
            <a:endParaRPr lang="pt-BR" altLang="en-US" sz="2400" dirty="0">
              <a:solidFill>
                <a:srgbClr val="000000"/>
              </a:solidFill>
              <a:latin typeface="Arial" panose="020B0604020202020204" pitchFamily="34" charset="0"/>
              <a:ea typeface="Arial"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p:cNvSpPr>
            <a:spLocks noGrp="1"/>
          </p:cNvSpPr>
          <p:nvPr>
            <p:ph type="title"/>
          </p:nvPr>
        </p:nvSpPr>
        <p:spPr/>
        <p:txBody>
          <a:bodyPr/>
          <a:lstStyle/>
          <a:p>
            <a:pPr algn="l" eaLnBrk="1" hangingPunct="1"/>
            <a:r>
              <a:rPr lang="pt-BR" altLang="pt-BR" sz="3200" b="1" dirty="0" smtClean="0">
                <a:solidFill>
                  <a:srgbClr val="0070C0"/>
                </a:solidFill>
                <a:latin typeface="Arial" charset="0"/>
                <a:cs typeface="Arial" charset="0"/>
              </a:rPr>
              <a:t>Situação da ação programática na UBS antes da intervenção</a:t>
            </a:r>
            <a:endParaRPr lang="pt-BR" altLang="pt-BR" sz="3200" b="1" dirty="0" smtClean="0">
              <a:solidFill>
                <a:srgbClr val="002060"/>
              </a:solidFill>
              <a:latin typeface="Arial" charset="0"/>
              <a:cs typeface="Arial" charset="0"/>
            </a:endParaRPr>
          </a:p>
        </p:txBody>
      </p:sp>
      <p:sp>
        <p:nvSpPr>
          <p:cNvPr id="5" name="Espaço Reservado para Conteúdo 2"/>
          <p:cNvSpPr txBox="1">
            <a:spLocks/>
          </p:cNvSpPr>
          <p:nvPr/>
        </p:nvSpPr>
        <p:spPr>
          <a:xfrm>
            <a:off x="468313" y="1412776"/>
            <a:ext cx="8280400" cy="50404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2600" dirty="0">
                <a:solidFill>
                  <a:srgbClr val="000000"/>
                </a:solidFill>
              </a:rPr>
              <a:t>Total 390 hipertensos e um indicador de cobertura de 46% do estimado no CAP.</a:t>
            </a:r>
            <a:endParaRPr lang="pt-BR" altLang="zh-CN" sz="2600" dirty="0"/>
          </a:p>
          <a:p>
            <a:r>
              <a:rPr lang="pt-BR" sz="2600" dirty="0" smtClean="0">
                <a:solidFill>
                  <a:srgbClr val="000000"/>
                </a:solidFill>
              </a:rPr>
              <a:t>Pouca </a:t>
            </a:r>
            <a:r>
              <a:rPr lang="pt-BR" sz="2600" dirty="0">
                <a:solidFill>
                  <a:srgbClr val="000000"/>
                </a:solidFill>
              </a:rPr>
              <a:t>participação dos usuários no grupo HIPERDIA da UBS e nas atividades coletivas</a:t>
            </a:r>
            <a:r>
              <a:rPr lang="pt-BR" sz="2600" dirty="0" smtClean="0">
                <a:solidFill>
                  <a:srgbClr val="000000"/>
                </a:solidFill>
              </a:rPr>
              <a:t>.</a:t>
            </a:r>
          </a:p>
          <a:p>
            <a:r>
              <a:rPr lang="pt-BR" sz="2600" dirty="0">
                <a:solidFill>
                  <a:srgbClr val="000000"/>
                </a:solidFill>
              </a:rPr>
              <a:t>Os atendimentos programados eram realizados seguindo os protocolos técnicos de hipertensão arterial e diabetes mellitus,  do ano 2010.</a:t>
            </a:r>
            <a:endParaRPr lang="pt-BR" altLang="zh-CN" sz="2600" dirty="0"/>
          </a:p>
          <a:p>
            <a:r>
              <a:rPr lang="pt-BR" sz="2600" dirty="0">
                <a:solidFill>
                  <a:srgbClr val="000000"/>
                </a:solidFill>
              </a:rPr>
              <a:t>Não existência de arquivo especifico para registrar estes atendimentos, mas sim para as atividades grupais.</a:t>
            </a:r>
            <a:endParaRPr lang="pt-BR" altLang="zh-CN" sz="2600" dirty="0"/>
          </a:p>
          <a:p>
            <a:r>
              <a:rPr lang="pt-BR" sz="2600" dirty="0">
                <a:solidFill>
                  <a:srgbClr val="000000"/>
                </a:solidFill>
              </a:rPr>
              <a:t>Total de 235 dos usuários (60%), acompanhados na UBS com a realização de estratificação de risco cardiovascular em dia.</a:t>
            </a:r>
            <a:endParaRPr lang="pt-BR" altLang="zh-CN" sz="2600" dirty="0"/>
          </a:p>
          <a:p>
            <a:endParaRPr lang="pt-BR" altLang="zh-CN" sz="2600" dirty="0"/>
          </a:p>
          <a:p>
            <a:pPr marL="0" indent="0" algn="just">
              <a:buNone/>
            </a:pPr>
            <a:endParaRPr lang="pt-BR" altLang="en-US" sz="2600" dirty="0">
              <a:solidFill>
                <a:srgbClr val="000000"/>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5377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p:cNvSpPr>
            <a:spLocks noGrp="1"/>
          </p:cNvSpPr>
          <p:nvPr>
            <p:ph type="title"/>
          </p:nvPr>
        </p:nvSpPr>
        <p:spPr/>
        <p:txBody>
          <a:bodyPr/>
          <a:lstStyle/>
          <a:p>
            <a:pPr algn="l" eaLnBrk="1" hangingPunct="1"/>
            <a:r>
              <a:rPr lang="pt-BR" altLang="pt-BR" sz="3200" b="1" dirty="0" smtClean="0">
                <a:solidFill>
                  <a:srgbClr val="0070C0"/>
                </a:solidFill>
                <a:latin typeface="Arial" charset="0"/>
                <a:cs typeface="Arial" charset="0"/>
              </a:rPr>
              <a:t>Situação da ação programática na UBS antes da intervenção</a:t>
            </a:r>
            <a:endParaRPr lang="pt-BR" altLang="pt-BR" sz="3200" b="1" dirty="0" smtClean="0">
              <a:solidFill>
                <a:srgbClr val="002060"/>
              </a:solidFill>
              <a:latin typeface="Arial" charset="0"/>
              <a:cs typeface="Arial" charset="0"/>
            </a:endParaRPr>
          </a:p>
        </p:txBody>
      </p:sp>
      <p:sp>
        <p:nvSpPr>
          <p:cNvPr id="5" name="Espaço Reservado para Conteúdo 2"/>
          <p:cNvSpPr txBox="1">
            <a:spLocks/>
          </p:cNvSpPr>
          <p:nvPr/>
        </p:nvSpPr>
        <p:spPr>
          <a:xfrm>
            <a:off x="468313" y="1412776"/>
            <a:ext cx="8280400" cy="50404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2400" dirty="0">
                <a:solidFill>
                  <a:srgbClr val="000000"/>
                </a:solidFill>
                <a:latin typeface="Arial" panose="020B0604020202020204" pitchFamily="34" charset="0"/>
                <a:cs typeface="Arial" panose="020B0604020202020204" pitchFamily="34" charset="0"/>
              </a:rPr>
              <a:t>Total 390 hipertensos e um indicador de cobertura de 46% do estimado no CAP</a:t>
            </a:r>
            <a:r>
              <a:rPr lang="pt-BR" sz="2400" dirty="0" smtClean="0">
                <a:solidFill>
                  <a:srgbClr val="000000"/>
                </a:solidFill>
                <a:latin typeface="Arial" panose="020B0604020202020204" pitchFamily="34" charset="0"/>
                <a:cs typeface="Arial" panose="020B0604020202020204" pitchFamily="34" charset="0"/>
              </a:rPr>
              <a:t>.</a:t>
            </a:r>
          </a:p>
          <a:p>
            <a:r>
              <a:rPr lang="pt-BR" sz="2400" dirty="0">
                <a:solidFill>
                  <a:srgbClr val="000000"/>
                </a:solidFill>
                <a:latin typeface="Arial" panose="020B0604020202020204" pitchFamily="34" charset="0"/>
                <a:cs typeface="Arial" panose="020B0604020202020204" pitchFamily="34" charset="0"/>
              </a:rPr>
              <a:t>Total 53% (46 usuários) com realização de estratificação de risco cardiovascular por critério clinico em dia.</a:t>
            </a:r>
            <a:endParaRPr lang="pt-BR" altLang="zh-CN" sz="2400" dirty="0">
              <a:latin typeface="Arial" panose="020B0604020202020204" pitchFamily="34" charset="0"/>
              <a:cs typeface="Arial" panose="020B0604020202020204" pitchFamily="34" charset="0"/>
            </a:endParaRPr>
          </a:p>
          <a:p>
            <a:r>
              <a:rPr lang="pt-BR" sz="2400" dirty="0">
                <a:solidFill>
                  <a:srgbClr val="000000"/>
                </a:solidFill>
                <a:latin typeface="Arial" panose="020B0604020202020204" pitchFamily="34" charset="0"/>
                <a:cs typeface="Arial" panose="020B0604020202020204" pitchFamily="34" charset="0"/>
              </a:rPr>
              <a:t>Com avaliação de saúde bucal um total de 69 usuários (80%). </a:t>
            </a:r>
            <a:endParaRPr lang="pt-BR" altLang="zh-CN" sz="2400" dirty="0">
              <a:latin typeface="Arial" panose="020B0604020202020204" pitchFamily="34" charset="0"/>
              <a:cs typeface="Arial" panose="020B0604020202020204" pitchFamily="34" charset="0"/>
            </a:endParaRPr>
          </a:p>
          <a:p>
            <a:r>
              <a:rPr lang="pt-BR" sz="2400" dirty="0">
                <a:solidFill>
                  <a:srgbClr val="000000"/>
                </a:solidFill>
                <a:latin typeface="Arial" panose="020B0604020202020204" pitchFamily="34" charset="0"/>
                <a:cs typeface="Arial" panose="020B0604020202020204" pitchFamily="34" charset="0"/>
              </a:rPr>
              <a:t>Com exame físico dos pés nos últimos 3 meses e com medida de sensibilidade dos pés nos últimos três meses 69 usuários (80%).</a:t>
            </a:r>
            <a:endParaRPr lang="pt-BR" altLang="zh-CN" sz="2400" dirty="0">
              <a:latin typeface="Arial" panose="020B0604020202020204" pitchFamily="34" charset="0"/>
              <a:cs typeface="Arial" panose="020B0604020202020204" pitchFamily="34" charset="0"/>
            </a:endParaRPr>
          </a:p>
          <a:p>
            <a:r>
              <a:rPr lang="pt-BR" sz="2400" dirty="0">
                <a:solidFill>
                  <a:srgbClr val="000000"/>
                </a:solidFill>
                <a:latin typeface="Arial" panose="020B0604020202020204" pitchFamily="34" charset="0"/>
                <a:cs typeface="Arial" panose="020B0604020202020204" pitchFamily="34" charset="0"/>
              </a:rPr>
              <a:t>Com orientação de atividade física regular só 45 usuários (52%) , sendo este uns dos indicadores de qualidade mais baixo</a:t>
            </a:r>
            <a:endParaRPr lang="pt-BR" altLang="zh-CN" sz="2400" dirty="0">
              <a:latin typeface="Arial" panose="020B0604020202020204" pitchFamily="34" charset="0"/>
              <a:cs typeface="Arial" panose="020B0604020202020204" pitchFamily="34" charset="0"/>
            </a:endParaRPr>
          </a:p>
          <a:p>
            <a:endParaRPr lang="pt-BR"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89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p:cNvSpPr>
            <a:spLocks noGrp="1"/>
          </p:cNvSpPr>
          <p:nvPr>
            <p:ph type="title"/>
          </p:nvPr>
        </p:nvSpPr>
        <p:spPr>
          <a:xfrm>
            <a:off x="457200" y="836712"/>
            <a:ext cx="8229600" cy="5256584"/>
          </a:xfrm>
        </p:spPr>
        <p:txBody>
          <a:bodyPr/>
          <a:lstStyle/>
          <a:p>
            <a:pPr algn="just" eaLnBrk="1" hangingPunct="1"/>
            <a:r>
              <a:rPr lang="pt-BR" altLang="pt-BR" sz="3200" dirty="0" smtClean="0">
                <a:solidFill>
                  <a:srgbClr val="0070C0"/>
                </a:solidFill>
                <a:latin typeface="Arial" charset="0"/>
                <a:cs typeface="Arial" charset="0"/>
              </a:rPr>
              <a:t>No entanto, devido ao fato dos registros referente a população alvo estarem desatualizados durante a fase da Análise Situacional, foi utilizado a estimativa de VIGITEL (2011) apresentada na Planilha de Coleta de Dados para criação dos indicadores e análise dos resultados, pois estava mais condizente com a nossa realidade, ou seja, </a:t>
            </a:r>
            <a:r>
              <a:rPr lang="pt-BR" altLang="pt-BR" sz="3200" b="1" dirty="0" smtClean="0">
                <a:solidFill>
                  <a:srgbClr val="0070C0"/>
                </a:solidFill>
                <a:latin typeface="Arial" charset="0"/>
                <a:cs typeface="Arial" charset="0"/>
              </a:rPr>
              <a:t>574 usuários hipertensos </a:t>
            </a:r>
            <a:r>
              <a:rPr lang="pt-BR" altLang="pt-BR" sz="3200" dirty="0" smtClean="0">
                <a:solidFill>
                  <a:srgbClr val="0070C0"/>
                </a:solidFill>
                <a:latin typeface="Arial" charset="0"/>
                <a:cs typeface="Arial" charset="0"/>
              </a:rPr>
              <a:t>e </a:t>
            </a:r>
            <a:r>
              <a:rPr lang="pt-BR" altLang="pt-BR" sz="3200" b="1" dirty="0" smtClean="0">
                <a:solidFill>
                  <a:srgbClr val="0070C0"/>
                </a:solidFill>
                <a:latin typeface="Arial" charset="0"/>
                <a:cs typeface="Arial" charset="0"/>
              </a:rPr>
              <a:t>142 diabéticos</a:t>
            </a:r>
            <a:r>
              <a:rPr lang="pt-BR" altLang="pt-BR" sz="3200" dirty="0" smtClean="0">
                <a:solidFill>
                  <a:srgbClr val="0070C0"/>
                </a:solidFill>
                <a:latin typeface="Arial" charset="0"/>
                <a:cs typeface="Arial" charset="0"/>
              </a:rPr>
              <a:t>.</a:t>
            </a:r>
            <a:endParaRPr lang="pt-BR" altLang="pt-BR" sz="3200" dirty="0" smtClean="0">
              <a:solidFill>
                <a:srgbClr val="002060"/>
              </a:solidFill>
              <a:latin typeface="Arial" charset="0"/>
              <a:cs typeface="Arial" charset="0"/>
            </a:endParaRPr>
          </a:p>
        </p:txBody>
      </p:sp>
    </p:spTree>
    <p:extLst>
      <p:ext uri="{BB962C8B-B14F-4D97-AF65-F5344CB8AC3E}">
        <p14:creationId xmlns:p14="http://schemas.microsoft.com/office/powerpoint/2010/main" val="344635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ítulo 1"/>
          <p:cNvSpPr>
            <a:spLocks noGrp="1"/>
          </p:cNvSpPr>
          <p:nvPr>
            <p:ph type="title"/>
          </p:nvPr>
        </p:nvSpPr>
        <p:spPr>
          <a:xfrm>
            <a:off x="457200" y="274638"/>
            <a:ext cx="8229600" cy="1138237"/>
          </a:xfrm>
        </p:spPr>
        <p:txBody>
          <a:bodyPr/>
          <a:lstStyle/>
          <a:p>
            <a:pPr algn="l" eaLnBrk="1" hangingPunct="1"/>
            <a:r>
              <a:rPr lang="pt-BR" altLang="pt-BR" sz="3200" b="1" dirty="0" smtClean="0">
                <a:solidFill>
                  <a:srgbClr val="0070C0"/>
                </a:solidFill>
                <a:latin typeface="Arial" charset="0"/>
                <a:cs typeface="Arial" charset="0"/>
              </a:rPr>
              <a:t>Objetivo Geral</a:t>
            </a:r>
          </a:p>
        </p:txBody>
      </p:sp>
      <p:sp>
        <p:nvSpPr>
          <p:cNvPr id="5" name="Espaço Reservado para Conteúdo 2"/>
          <p:cNvSpPr txBox="1">
            <a:spLocks/>
          </p:cNvSpPr>
          <p:nvPr/>
        </p:nvSpPr>
        <p:spPr>
          <a:xfrm>
            <a:off x="431800" y="1412875"/>
            <a:ext cx="8280400" cy="2808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indent="0" fontAlgn="auto">
              <a:spcAft>
                <a:spcPts val="0"/>
              </a:spcAft>
              <a:buFont typeface="Arial" panose="020B0604020202020204" pitchFamily="34" charset="0"/>
              <a:buNone/>
              <a:defRPr/>
            </a:pPr>
            <a:endParaRPr lang="pt-BR" sz="2800" dirty="0" smtClean="0">
              <a:solidFill>
                <a:srgbClr val="0070C0"/>
              </a:solidFill>
              <a:latin typeface="Arial" panose="020B0604020202020204" pitchFamily="34" charset="0"/>
              <a:cs typeface="Arial" panose="020B0604020202020204" pitchFamily="34" charset="0"/>
            </a:endParaRPr>
          </a:p>
          <a:p>
            <a:pPr marL="271463" indent="0" algn="just" fontAlgn="auto">
              <a:spcAft>
                <a:spcPts val="0"/>
              </a:spcAft>
              <a:buNone/>
              <a:defRPr/>
            </a:pPr>
            <a:r>
              <a:rPr lang="pt-BR" dirty="0">
                <a:latin typeface="Arial" panose="020B0604020202020204" pitchFamily="34" charset="0"/>
                <a:cs typeface="Arial" panose="020B0604020202020204" pitchFamily="34" charset="0"/>
              </a:rPr>
              <a:t>Melhorar a atenção aos adultos portadores de Hipertensão Arterial Sistêmica e/ou Diabetes Mellitus na área de abrangência da ESF São Bom Jesus, em Soledade-RS. </a:t>
            </a:r>
          </a:p>
          <a:p>
            <a:pPr marL="12700" indent="0" algn="just" fontAlgn="auto">
              <a:spcAft>
                <a:spcPts val="0"/>
              </a:spcAft>
              <a:buFont typeface="Arial" panose="020B0604020202020204" pitchFamily="34" charset="0"/>
              <a:buNone/>
              <a:defRPr/>
            </a:pPr>
            <a:endParaRPr lang="pt-BR" sz="2800" dirty="0" smtClean="0">
              <a:solidFill>
                <a:srgbClr val="0070C0"/>
              </a:solidFill>
              <a:latin typeface="Arial" panose="020B0604020202020204" pitchFamily="34" charset="0"/>
              <a:cs typeface="Arial" panose="020B0604020202020204" pitchFamily="34" charset="0"/>
            </a:endParaRPr>
          </a:p>
          <a:p>
            <a:pPr marL="12700" indent="0" algn="just" fontAlgn="auto">
              <a:spcAft>
                <a:spcPts val="0"/>
              </a:spcAft>
              <a:buFont typeface="Arial" panose="020B0604020202020204" pitchFamily="34" charset="0"/>
              <a:buNone/>
              <a:defRPr/>
            </a:pPr>
            <a:endParaRPr lang="pt-BR" sz="2800" dirty="0" smtClean="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RQUIVOS\Documents\FACULDADES!!!!!!!\UFPEL\UNIDADE 4 - Avaliação da Intervenção\Avaliação da Intervenção 07\Sem Título-12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74638"/>
            <a:ext cx="7643813" cy="1143000"/>
          </a:xfrm>
        </p:spPr>
        <p:txBody>
          <a:bodyPr rtlCol="0">
            <a:normAutofit fontScale="90000"/>
          </a:bodyPr>
          <a:lstStyle/>
          <a:p>
            <a:pPr algn="l" eaLnBrk="1" fontAlgn="auto" hangingPunct="1">
              <a:spcAft>
                <a:spcPts val="0"/>
              </a:spcAft>
              <a:defRPr/>
            </a:pPr>
            <a:r>
              <a:rPr lang="pt-BR" sz="3200" b="1" dirty="0" smtClean="0">
                <a:solidFill>
                  <a:srgbClr val="002060"/>
                </a:solidFill>
                <a:latin typeface="Arial" panose="020B0604020202020204" pitchFamily="34" charset="0"/>
                <a:cs typeface="Arial" panose="020B0604020202020204" pitchFamily="34" charset="0"/>
              </a:rPr>
              <a:t>Metodologia – Principais </a:t>
            </a:r>
            <a:r>
              <a:rPr lang="pt-BR" sz="3200" b="1" dirty="0">
                <a:solidFill>
                  <a:srgbClr val="002060"/>
                </a:solidFill>
                <a:latin typeface="Arial" panose="020B0604020202020204" pitchFamily="34" charset="0"/>
                <a:cs typeface="Arial" panose="020B0604020202020204" pitchFamily="34" charset="0"/>
              </a:rPr>
              <a:t>Ações </a:t>
            </a:r>
            <a:r>
              <a:rPr lang="pt-BR" sz="3200" b="1" dirty="0" smtClean="0">
                <a:solidFill>
                  <a:srgbClr val="002060"/>
                </a:solidFill>
                <a:latin typeface="Arial" panose="020B0604020202020204" pitchFamily="34" charset="0"/>
                <a:cs typeface="Arial" panose="020B0604020202020204" pitchFamily="34" charset="0"/>
              </a:rPr>
              <a:t/>
            </a:r>
            <a:br>
              <a:rPr lang="pt-BR" sz="3200" b="1" dirty="0" smtClean="0">
                <a:solidFill>
                  <a:srgbClr val="002060"/>
                </a:solidFill>
                <a:latin typeface="Arial" panose="020B0604020202020204" pitchFamily="34" charset="0"/>
                <a:cs typeface="Arial" panose="020B0604020202020204" pitchFamily="34" charset="0"/>
              </a:rPr>
            </a:br>
            <a:r>
              <a:rPr lang="pt-BR" sz="3200" b="1" i="1" dirty="0" smtClean="0">
                <a:solidFill>
                  <a:srgbClr val="002060"/>
                </a:solidFill>
                <a:latin typeface="Arial" panose="020B0604020202020204" pitchFamily="34" charset="0"/>
                <a:cs typeface="Arial" panose="020B0604020202020204" pitchFamily="34" charset="0"/>
              </a:rPr>
              <a:t>(de acordo com os eixos pedagógicos) </a:t>
            </a:r>
            <a:endParaRPr lang="pt-BR" sz="3200" b="1" i="1" dirty="0">
              <a:solidFill>
                <a:srgbClr val="002060"/>
              </a:solidFill>
              <a:latin typeface="Arial" panose="020B0604020202020204" pitchFamily="34" charset="0"/>
              <a:cs typeface="Arial" panose="020B0604020202020204" pitchFamily="34" charset="0"/>
            </a:endParaRPr>
          </a:p>
        </p:txBody>
      </p:sp>
      <p:sp>
        <p:nvSpPr>
          <p:cNvPr id="7172" name="Espaço Reservado para Conteúdo 2"/>
          <p:cNvSpPr txBox="1">
            <a:spLocks/>
          </p:cNvSpPr>
          <p:nvPr/>
        </p:nvSpPr>
        <p:spPr bwMode="auto">
          <a:xfrm>
            <a:off x="395288" y="1628799"/>
            <a:ext cx="8497887" cy="48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Wingdings" pitchFamily="2" charset="2"/>
              <a:buChar char="ü"/>
            </a:pPr>
            <a:r>
              <a:rPr lang="pt-BR" altLang="pt-BR" sz="2800" dirty="0" smtClean="0">
                <a:latin typeface="Arial" charset="0"/>
              </a:rPr>
              <a:t>Foram utilizados prontuários e registros específicos, relatos dos ACS, planilha de coletas de dados e ficha espelho, fornecidos pela UFPEL para facilitar o levantamento de dados. Para subsidiar as ações planejadas, foi feita a capacitação prévia dos profissionais de saúde da UBS sobre os protocolos do Ministério da Saúde 2013, relacionada sobre a assistência, cadastramento e demais ações relacionadas ao programa HIPERDIA. </a:t>
            </a:r>
            <a:endParaRPr lang="pt-BR" altLang="pt-BR" sz="2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1774</Words>
  <Application>Microsoft Office PowerPoint</Application>
  <PresentationFormat>Apresentação na tela (4:3)</PresentationFormat>
  <Paragraphs>164</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Tema do Office</vt:lpstr>
      <vt:lpstr>Universidade Federal de Pelotas Departamento de Medicina Social Curso de Especialização em Saúde da Família</vt:lpstr>
      <vt:lpstr>Introdução</vt:lpstr>
      <vt:lpstr>Introdução – Local do estudo</vt:lpstr>
      <vt:lpstr>Introdução – Local do estudo</vt:lpstr>
      <vt:lpstr>Situação da ação programática na UBS antes da intervenção</vt:lpstr>
      <vt:lpstr>Situação da ação programática na UBS antes da intervenção</vt:lpstr>
      <vt:lpstr>No entanto, devido ao fato dos registros referente a população alvo estarem desatualizados durante a fase da Análise Situacional, foi utilizado a estimativa de VIGITEL (2011) apresentada na Planilha de Coleta de Dados para criação dos indicadores e análise dos resultados, pois estava mais condizente com a nossa realidade, ou seja, 574 usuários hipertensos e 142 diabéticos.</vt:lpstr>
      <vt:lpstr>Objetivo Geral</vt:lpstr>
      <vt:lpstr>Metodologia – Principais Ações  (de acordo com os eixos pedagógicos) </vt:lpstr>
      <vt:lpstr>Metodologia – Principais Ações </vt:lpstr>
      <vt:lpstr>Metodologia – Logística</vt:lpstr>
      <vt:lpstr>Metodologia – Logística</vt:lpstr>
      <vt:lpstr>Objetivos Específicos</vt:lpstr>
      <vt:lpstr>Metas – Resultados</vt:lpstr>
      <vt:lpstr>Metas – Resultados</vt:lpstr>
      <vt:lpstr>Metas – Resultados</vt:lpstr>
      <vt:lpstr>Metas – Resultados</vt:lpstr>
      <vt:lpstr>Metas – Resultados</vt:lpstr>
      <vt:lpstr>Metas – Resultados</vt:lpstr>
      <vt:lpstr>Metas – Resultados</vt:lpstr>
      <vt:lpstr>Metas – Resultados</vt:lpstr>
      <vt:lpstr>Metas – Resultados</vt:lpstr>
      <vt:lpstr>Discussão </vt:lpstr>
      <vt:lpstr>Reflexão crítica sobre o processo pessoal de aprendizagem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Messias</dc:creator>
  <cp:lastModifiedBy>Messias</cp:lastModifiedBy>
  <cp:revision>126</cp:revision>
  <dcterms:created xsi:type="dcterms:W3CDTF">2014-03-26T00:15:51Z</dcterms:created>
  <dcterms:modified xsi:type="dcterms:W3CDTF">2015-09-16T06:26:11Z</dcterms:modified>
</cp:coreProperties>
</file>