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65" r:id="rId2"/>
    <p:sldId id="257" r:id="rId3"/>
    <p:sldId id="266" r:id="rId4"/>
    <p:sldId id="306" r:id="rId5"/>
    <p:sldId id="267" r:id="rId6"/>
    <p:sldId id="268" r:id="rId7"/>
    <p:sldId id="258" r:id="rId8"/>
    <p:sldId id="294" r:id="rId9"/>
    <p:sldId id="259" r:id="rId10"/>
    <p:sldId id="295" r:id="rId11"/>
    <p:sldId id="260" r:id="rId12"/>
    <p:sldId id="272" r:id="rId13"/>
    <p:sldId id="309" r:id="rId14"/>
    <p:sldId id="311" r:id="rId15"/>
    <p:sldId id="310" r:id="rId16"/>
    <p:sldId id="312" r:id="rId17"/>
    <p:sldId id="313" r:id="rId18"/>
    <p:sldId id="314" r:id="rId19"/>
    <p:sldId id="315" r:id="rId20"/>
    <p:sldId id="307" r:id="rId21"/>
    <p:sldId id="318" r:id="rId22"/>
    <p:sldId id="275" r:id="rId23"/>
    <p:sldId id="308" r:id="rId24"/>
    <p:sldId id="263" r:id="rId25"/>
    <p:sldId id="316" r:id="rId26"/>
    <p:sldId id="317" r:id="rId27"/>
    <p:sldId id="278" r:id="rId28"/>
    <p:sldId id="299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gia%20e%20Sandro\Documents\UNASUS-UFPEL\PLANILHAS%20ATRASADAS\03%20a%2009%20MAIO%20PENDENTE\planilha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gia%20e%20Sandro\Documents\UNASUS-UFPEL\PLANILHAS%20ATRASADAS\03%20a%2009%20MAIO%20PENDENTE\planilha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gia%20e%20Sandro\Documents\UNASUS-UFPEL\PLANILHAS%20ATRASADAS\03%20a%2009%20MAIO%20PENDENTE\planilha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gia%20e%20Sandro\Documents\UNASUS-UFPEL\PLANILHAS%20ATRASADAS\03%20a%2009%20MAIO%20PENDENTE\planilha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gia%20e%20Sandro\Documents\UNASUS-UFPEL\PLANILHAS%20ATRASADAS\03%20a%2009%20MAIO%20PENDENTE\planilha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gia%20e%20Sandro\Documents\UNASUS-UFPEL\PLANILHAS%20ATRASADAS\03%20a%2009%20MAIO%20PENDENTE\planilha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gia%20e%20Sandro\Documents\UNASUS-UFPEL\PLANILHAS%20ATRASADAS\03%20a%2009%20MAIO%20PENDENTE\planilha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Puericultura na UBS 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0.24000000000000021</c:v>
                </c:pt>
                <c:pt idx="1">
                  <c:v>0.33600000000000108</c:v>
                </c:pt>
                <c:pt idx="2">
                  <c:v>0.56399999999999995</c:v>
                </c:pt>
                <c:pt idx="3">
                  <c:v>0.74400000000000166</c:v>
                </c:pt>
              </c:numCache>
            </c:numRef>
          </c:val>
        </c:ser>
        <c:axId val="64509824"/>
        <c:axId val="64511360"/>
      </c:barChart>
      <c:catAx>
        <c:axId val="645098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511360"/>
        <c:crosses val="autoZero"/>
        <c:auto val="1"/>
        <c:lblAlgn val="ctr"/>
        <c:lblOffset val="100"/>
      </c:catAx>
      <c:valAx>
        <c:axId val="6451136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5098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cujas mães fizeram o pré-natal na UBS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0.56666666666666654</c:v>
                </c:pt>
                <c:pt idx="1">
                  <c:v>0.53571428571428559</c:v>
                </c:pt>
                <c:pt idx="2">
                  <c:v>0.47517730496453908</c:v>
                </c:pt>
                <c:pt idx="3">
                  <c:v>0.45698924731182838</c:v>
                </c:pt>
              </c:numCache>
            </c:numRef>
          </c:val>
        </c:ser>
        <c:axId val="65671168"/>
        <c:axId val="65672704"/>
      </c:barChart>
      <c:catAx>
        <c:axId val="656711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5672704"/>
        <c:crosses val="autoZero"/>
        <c:auto val="1"/>
        <c:lblAlgn val="ctr"/>
        <c:lblOffset val="100"/>
      </c:catAx>
      <c:valAx>
        <c:axId val="6567270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56711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crianças com  atendimento em dia de acordo com o protocolo 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0.41666666666666791</c:v>
                </c:pt>
                <c:pt idx="1">
                  <c:v>0.57142857142857406</c:v>
                </c:pt>
                <c:pt idx="2">
                  <c:v>0.66666666666666663</c:v>
                </c:pt>
                <c:pt idx="3">
                  <c:v>0.72580645161290325</c:v>
                </c:pt>
              </c:numCache>
            </c:numRef>
          </c:val>
        </c:ser>
        <c:axId val="65709952"/>
        <c:axId val="65711488"/>
      </c:barChart>
      <c:catAx>
        <c:axId val="65709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711488"/>
        <c:crosses val="autoZero"/>
        <c:auto val="1"/>
        <c:lblAlgn val="ctr"/>
        <c:lblOffset val="100"/>
      </c:catAx>
      <c:valAx>
        <c:axId val="6571148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7099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crianças com  registro de peso da última consulta na ficha-espelho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0.41666666666666791</c:v>
                </c:pt>
                <c:pt idx="1">
                  <c:v>0.57142857142857406</c:v>
                </c:pt>
                <c:pt idx="2">
                  <c:v>0.66666666666666663</c:v>
                </c:pt>
                <c:pt idx="3">
                  <c:v>0.75268817204301408</c:v>
                </c:pt>
              </c:numCache>
            </c:numRef>
          </c:val>
        </c:ser>
        <c:axId val="67133824"/>
        <c:axId val="67135360"/>
      </c:barChart>
      <c:catAx>
        <c:axId val="671338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7135360"/>
        <c:crosses val="autoZero"/>
        <c:auto val="1"/>
        <c:lblAlgn val="ctr"/>
        <c:lblOffset val="100"/>
      </c:catAx>
      <c:valAx>
        <c:axId val="6713536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71338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esquema vacinal em dia de acordo com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0.71666666666666667</c:v>
                </c:pt>
                <c:pt idx="1">
                  <c:v>0.80952380952380965</c:v>
                </c:pt>
                <c:pt idx="2">
                  <c:v>0.83687943262412001</c:v>
                </c:pt>
                <c:pt idx="3">
                  <c:v>0.88172043010752765</c:v>
                </c:pt>
              </c:numCache>
            </c:numRef>
          </c:val>
        </c:ser>
        <c:axId val="67152512"/>
        <c:axId val="67441024"/>
      </c:barChart>
      <c:catAx>
        <c:axId val="671525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7441024"/>
        <c:crosses val="autoZero"/>
        <c:auto val="1"/>
        <c:lblAlgn val="ctr"/>
        <c:lblOffset val="100"/>
      </c:catAx>
      <c:valAx>
        <c:axId val="6744102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71525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nos primeiros 7 dias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0.45</c:v>
                </c:pt>
                <c:pt idx="1">
                  <c:v>0.40476190476190477</c:v>
                </c:pt>
                <c:pt idx="2">
                  <c:v>0.30496453900709242</c:v>
                </c:pt>
                <c:pt idx="3">
                  <c:v>0.38709677419354865</c:v>
                </c:pt>
              </c:numCache>
            </c:numRef>
          </c:val>
        </c:ser>
        <c:axId val="67495424"/>
        <c:axId val="67496960"/>
      </c:barChart>
      <c:catAx>
        <c:axId val="674954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7496960"/>
        <c:crosses val="autoZero"/>
        <c:auto val="1"/>
        <c:lblAlgn val="ctr"/>
        <c:lblOffset val="100"/>
      </c:catAx>
      <c:valAx>
        <c:axId val="6749696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74954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crianças com avaliação de desenvolvimento neurocognitivo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0.41666666666666669</c:v>
                </c:pt>
                <c:pt idx="1">
                  <c:v>0.5714285714285714</c:v>
                </c:pt>
                <c:pt idx="2">
                  <c:v>0.53900709219858156</c:v>
                </c:pt>
                <c:pt idx="3">
                  <c:v>0.59139784946236562</c:v>
                </c:pt>
              </c:numCache>
            </c:numRef>
          </c:val>
        </c:ser>
        <c:axId val="69330432"/>
        <c:axId val="69365120"/>
      </c:barChart>
      <c:catAx>
        <c:axId val="693304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9365120"/>
        <c:crosses val="autoZero"/>
        <c:auto val="1"/>
        <c:lblAlgn val="ctr"/>
        <c:lblOffset val="100"/>
      </c:catAx>
      <c:valAx>
        <c:axId val="6936512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93304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1EAA4-5959-4DB9-97CD-768F9C88EEF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299BBC-CFFB-40AD-904B-7DCFE34F6EA2}">
      <dgm:prSet phldrT="[Texto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pt-BR" dirty="0" smtClean="0">
              <a:ln>
                <a:solidFill>
                  <a:schemeClr val="accent1">
                    <a:lumMod val="75000"/>
                  </a:schemeClr>
                </a:solidFill>
              </a:ln>
            </a:rPr>
            <a:t>Intervenção</a:t>
          </a:r>
          <a:endParaRPr lang="pt-BR" dirty="0">
            <a:ln>
              <a:solidFill>
                <a:schemeClr val="accent1">
                  <a:lumMod val="75000"/>
                </a:schemeClr>
              </a:solidFill>
            </a:ln>
          </a:endParaRPr>
        </a:p>
      </dgm:t>
    </dgm:pt>
    <dgm:pt modelId="{39B903DB-E365-4817-94AA-BA22148C95E7}" type="parTrans" cxnId="{069EF7DA-1E6D-4EFC-A6EA-ECF49F36F51F}">
      <dgm:prSet/>
      <dgm:spPr/>
      <dgm:t>
        <a:bodyPr/>
        <a:lstStyle/>
        <a:p>
          <a:pPr algn="ctr"/>
          <a:endParaRPr lang="pt-BR"/>
        </a:p>
      </dgm:t>
    </dgm:pt>
    <dgm:pt modelId="{F6717DD3-8AA3-48C0-A2A9-138B793D9341}" type="sibTrans" cxnId="{069EF7DA-1E6D-4EFC-A6EA-ECF49F36F51F}">
      <dgm:prSet/>
      <dgm:spPr/>
      <dgm:t>
        <a:bodyPr/>
        <a:lstStyle/>
        <a:p>
          <a:pPr algn="ctr"/>
          <a:endParaRPr lang="pt-BR"/>
        </a:p>
      </dgm:t>
    </dgm:pt>
    <dgm:pt modelId="{8D78341F-A726-40A3-A7F4-5315213D97A2}">
      <dgm:prSet phldrT="[Texto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pt-BR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itchFamily="34" charset="0"/>
              <a:cs typeface="Arial" pitchFamily="34" charset="0"/>
            </a:rPr>
            <a:t>COMUNIDADE</a:t>
          </a:r>
          <a:endParaRPr lang="pt-BR" dirty="0">
            <a:ln>
              <a:solidFill>
                <a:schemeClr val="accent1">
                  <a:lumMod val="75000"/>
                </a:schemeClr>
              </a:solidFill>
            </a:ln>
            <a:latin typeface="Arial" pitchFamily="34" charset="0"/>
            <a:cs typeface="Arial" pitchFamily="34" charset="0"/>
          </a:endParaRPr>
        </a:p>
      </dgm:t>
    </dgm:pt>
    <dgm:pt modelId="{AB00B751-18BE-4207-9509-4819E812AFAF}" type="parTrans" cxnId="{5A33E2FE-509D-498F-8759-8112454440A8}">
      <dgm:prSet/>
      <dgm:spPr/>
      <dgm:t>
        <a:bodyPr/>
        <a:lstStyle/>
        <a:p>
          <a:pPr algn="ctr"/>
          <a:endParaRPr lang="pt-BR"/>
        </a:p>
      </dgm:t>
    </dgm:pt>
    <dgm:pt modelId="{FA0BE8D8-F018-42E5-B673-65E271018EE2}" type="sibTrans" cxnId="{5A33E2FE-509D-498F-8759-8112454440A8}">
      <dgm:prSet/>
      <dgm:spPr/>
      <dgm:t>
        <a:bodyPr/>
        <a:lstStyle/>
        <a:p>
          <a:pPr algn="ctr"/>
          <a:endParaRPr lang="pt-BR"/>
        </a:p>
      </dgm:t>
    </dgm:pt>
    <dgm:pt modelId="{FDAB2A94-2693-4A23-9865-89167084DF89}">
      <dgm:prSet phldrT="[Texto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pt-BR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itchFamily="34" charset="0"/>
              <a:cs typeface="Arial" pitchFamily="34" charset="0"/>
            </a:rPr>
            <a:t>EQUIPE</a:t>
          </a:r>
          <a:endParaRPr lang="pt-BR" dirty="0">
            <a:ln>
              <a:solidFill>
                <a:schemeClr val="accent1">
                  <a:lumMod val="75000"/>
                </a:schemeClr>
              </a:solidFill>
            </a:ln>
            <a:latin typeface="Arial" pitchFamily="34" charset="0"/>
            <a:cs typeface="Arial" pitchFamily="34" charset="0"/>
          </a:endParaRPr>
        </a:p>
      </dgm:t>
    </dgm:pt>
    <dgm:pt modelId="{0851BE84-0DE6-4DB0-B78F-2F68E09F651F}" type="parTrans" cxnId="{60E50466-F89C-430A-9E9B-84C87751D095}">
      <dgm:prSet/>
      <dgm:spPr/>
      <dgm:t>
        <a:bodyPr/>
        <a:lstStyle/>
        <a:p>
          <a:pPr algn="ctr"/>
          <a:endParaRPr lang="pt-BR"/>
        </a:p>
      </dgm:t>
    </dgm:pt>
    <dgm:pt modelId="{8D43FF31-5644-454A-AAB9-BA8FBB86D1C7}" type="sibTrans" cxnId="{60E50466-F89C-430A-9E9B-84C87751D095}">
      <dgm:prSet/>
      <dgm:spPr/>
      <dgm:t>
        <a:bodyPr/>
        <a:lstStyle/>
        <a:p>
          <a:pPr algn="ctr"/>
          <a:endParaRPr lang="pt-BR"/>
        </a:p>
      </dgm:t>
    </dgm:pt>
    <dgm:pt modelId="{36FD8A36-4861-485A-9DAD-5D86CC36C04B}">
      <dgm:prSet phldrT="[Texto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pt-BR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itchFamily="34" charset="0"/>
              <a:cs typeface="Arial" pitchFamily="34" charset="0"/>
            </a:rPr>
            <a:t>SERVIÇO</a:t>
          </a:r>
          <a:endParaRPr lang="pt-BR" dirty="0">
            <a:ln>
              <a:solidFill>
                <a:schemeClr val="accent1">
                  <a:lumMod val="75000"/>
                </a:schemeClr>
              </a:solidFill>
            </a:ln>
            <a:latin typeface="Arial" pitchFamily="34" charset="0"/>
            <a:cs typeface="Arial" pitchFamily="34" charset="0"/>
          </a:endParaRPr>
        </a:p>
      </dgm:t>
    </dgm:pt>
    <dgm:pt modelId="{7223F218-5094-4370-9D04-DF2E5AE04D3C}" type="parTrans" cxnId="{085262EC-54BA-4C45-B058-E956A15DE7E3}">
      <dgm:prSet/>
      <dgm:spPr/>
      <dgm:t>
        <a:bodyPr/>
        <a:lstStyle/>
        <a:p>
          <a:pPr algn="ctr"/>
          <a:endParaRPr lang="pt-BR"/>
        </a:p>
      </dgm:t>
    </dgm:pt>
    <dgm:pt modelId="{F81603EE-8C36-440E-AC6E-B904F761931C}" type="sibTrans" cxnId="{085262EC-54BA-4C45-B058-E956A15DE7E3}">
      <dgm:prSet/>
      <dgm:spPr/>
      <dgm:t>
        <a:bodyPr/>
        <a:lstStyle/>
        <a:p>
          <a:pPr algn="ctr"/>
          <a:endParaRPr lang="pt-BR"/>
        </a:p>
      </dgm:t>
    </dgm:pt>
    <dgm:pt modelId="{AF554AE8-3623-4BCA-9166-02C08980164E}" type="pres">
      <dgm:prSet presAssocID="{2911EAA4-5959-4DB9-97CD-768F9C88EEF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A6E6503-3017-491F-A2A5-71876A09AE67}" type="pres">
      <dgm:prSet presAssocID="{2911EAA4-5959-4DB9-97CD-768F9C88EEF4}" presName="radial" presStyleCnt="0">
        <dgm:presLayoutVars>
          <dgm:animLvl val="ctr"/>
        </dgm:presLayoutVars>
      </dgm:prSet>
      <dgm:spPr/>
    </dgm:pt>
    <dgm:pt modelId="{9D9891F5-6158-4300-B430-A4E67A625F5F}" type="pres">
      <dgm:prSet presAssocID="{A4299BBC-CFFB-40AD-904B-7DCFE34F6EA2}" presName="centerShape" presStyleLbl="vennNode1" presStyleIdx="0" presStyleCnt="4"/>
      <dgm:spPr/>
      <dgm:t>
        <a:bodyPr/>
        <a:lstStyle/>
        <a:p>
          <a:endParaRPr lang="pt-BR"/>
        </a:p>
      </dgm:t>
    </dgm:pt>
    <dgm:pt modelId="{833A1167-6B2E-4170-AD0C-AAA05EBE1AB3}" type="pres">
      <dgm:prSet presAssocID="{8D78341F-A726-40A3-A7F4-5315213D97A2}" presName="node" presStyleLbl="vennNode1" presStyleIdx="1" presStyleCnt="4" custScaleX="109929" custScaleY="109180" custRadScaleRad="81643" custRadScaleInc="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B574B2-4D72-4F09-9AE0-40E2FA090924}" type="pres">
      <dgm:prSet presAssocID="{FDAB2A94-2693-4A23-9865-89167084DF89}" presName="node" presStyleLbl="vennNode1" presStyleIdx="2" presStyleCnt="4" custScaleX="118312" custScaleY="118182" custRadScaleRad="79567" custRadScaleInc="96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ADBBB1-EF70-4D9C-8BEC-825A33CA8CB1}" type="pres">
      <dgm:prSet presAssocID="{36FD8A36-4861-485A-9DAD-5D86CC36C04B}" presName="node" presStyleLbl="vennNode1" presStyleIdx="3" presStyleCnt="4" custScaleX="117693" custScaleY="108967" custRadScaleRad="78172" custRadScaleInc="-104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A33E2FE-509D-498F-8759-8112454440A8}" srcId="{A4299BBC-CFFB-40AD-904B-7DCFE34F6EA2}" destId="{8D78341F-A726-40A3-A7F4-5315213D97A2}" srcOrd="0" destOrd="0" parTransId="{AB00B751-18BE-4207-9509-4819E812AFAF}" sibTransId="{FA0BE8D8-F018-42E5-B673-65E271018EE2}"/>
    <dgm:cxn modelId="{ADE1054D-8389-44FF-8312-128702411B0F}" type="presOf" srcId="{A4299BBC-CFFB-40AD-904B-7DCFE34F6EA2}" destId="{9D9891F5-6158-4300-B430-A4E67A625F5F}" srcOrd="0" destOrd="0" presId="urn:microsoft.com/office/officeart/2005/8/layout/radial3"/>
    <dgm:cxn modelId="{60E50466-F89C-430A-9E9B-84C87751D095}" srcId="{A4299BBC-CFFB-40AD-904B-7DCFE34F6EA2}" destId="{FDAB2A94-2693-4A23-9865-89167084DF89}" srcOrd="1" destOrd="0" parTransId="{0851BE84-0DE6-4DB0-B78F-2F68E09F651F}" sibTransId="{8D43FF31-5644-454A-AAB9-BA8FBB86D1C7}"/>
    <dgm:cxn modelId="{B8D9CAA1-058D-4634-BE09-CAB960B52664}" type="presOf" srcId="{FDAB2A94-2693-4A23-9865-89167084DF89}" destId="{8FB574B2-4D72-4F09-9AE0-40E2FA090924}" srcOrd="0" destOrd="0" presId="urn:microsoft.com/office/officeart/2005/8/layout/radial3"/>
    <dgm:cxn modelId="{085262EC-54BA-4C45-B058-E956A15DE7E3}" srcId="{A4299BBC-CFFB-40AD-904B-7DCFE34F6EA2}" destId="{36FD8A36-4861-485A-9DAD-5D86CC36C04B}" srcOrd="2" destOrd="0" parTransId="{7223F218-5094-4370-9D04-DF2E5AE04D3C}" sibTransId="{F81603EE-8C36-440E-AC6E-B904F761931C}"/>
    <dgm:cxn modelId="{069EF7DA-1E6D-4EFC-A6EA-ECF49F36F51F}" srcId="{2911EAA4-5959-4DB9-97CD-768F9C88EEF4}" destId="{A4299BBC-CFFB-40AD-904B-7DCFE34F6EA2}" srcOrd="0" destOrd="0" parTransId="{39B903DB-E365-4817-94AA-BA22148C95E7}" sibTransId="{F6717DD3-8AA3-48C0-A2A9-138B793D9341}"/>
    <dgm:cxn modelId="{1BDB5309-E1DD-4FF5-B47C-755ABECD8CC1}" type="presOf" srcId="{2911EAA4-5959-4DB9-97CD-768F9C88EEF4}" destId="{AF554AE8-3623-4BCA-9166-02C08980164E}" srcOrd="0" destOrd="0" presId="urn:microsoft.com/office/officeart/2005/8/layout/radial3"/>
    <dgm:cxn modelId="{C17AB5CD-9E70-4B59-9A7D-9980B009116E}" type="presOf" srcId="{36FD8A36-4861-485A-9DAD-5D86CC36C04B}" destId="{06ADBBB1-EF70-4D9C-8BEC-825A33CA8CB1}" srcOrd="0" destOrd="0" presId="urn:microsoft.com/office/officeart/2005/8/layout/radial3"/>
    <dgm:cxn modelId="{062F3342-D6FE-4B95-BA7F-822948FB6998}" type="presOf" srcId="{8D78341F-A726-40A3-A7F4-5315213D97A2}" destId="{833A1167-6B2E-4170-AD0C-AAA05EBE1AB3}" srcOrd="0" destOrd="0" presId="urn:microsoft.com/office/officeart/2005/8/layout/radial3"/>
    <dgm:cxn modelId="{F2D64AB2-1B0E-440F-A564-4D657B71A43C}" type="presParOf" srcId="{AF554AE8-3623-4BCA-9166-02C08980164E}" destId="{9A6E6503-3017-491F-A2A5-71876A09AE67}" srcOrd="0" destOrd="0" presId="urn:microsoft.com/office/officeart/2005/8/layout/radial3"/>
    <dgm:cxn modelId="{9199875C-97D4-4C01-98B4-7948FC866C5B}" type="presParOf" srcId="{9A6E6503-3017-491F-A2A5-71876A09AE67}" destId="{9D9891F5-6158-4300-B430-A4E67A625F5F}" srcOrd="0" destOrd="0" presId="urn:microsoft.com/office/officeart/2005/8/layout/radial3"/>
    <dgm:cxn modelId="{40F05FA7-5262-4C57-904E-F04243D773EF}" type="presParOf" srcId="{9A6E6503-3017-491F-A2A5-71876A09AE67}" destId="{833A1167-6B2E-4170-AD0C-AAA05EBE1AB3}" srcOrd="1" destOrd="0" presId="urn:microsoft.com/office/officeart/2005/8/layout/radial3"/>
    <dgm:cxn modelId="{FEB1556E-4F8E-4A23-BE16-CE860E61DF8B}" type="presParOf" srcId="{9A6E6503-3017-491F-A2A5-71876A09AE67}" destId="{8FB574B2-4D72-4F09-9AE0-40E2FA090924}" srcOrd="2" destOrd="0" presId="urn:microsoft.com/office/officeart/2005/8/layout/radial3"/>
    <dgm:cxn modelId="{7C31B1C6-C9B9-42A2-92F2-3E2FD41286D4}" type="presParOf" srcId="{9A6E6503-3017-491F-A2A5-71876A09AE67}" destId="{06ADBBB1-EF70-4D9C-8BEC-825A33CA8CB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9891F5-6158-4300-B430-A4E67A625F5F}">
      <dsp:nvSpPr>
        <dsp:cNvPr id="0" name=""/>
        <dsp:cNvSpPr/>
      </dsp:nvSpPr>
      <dsp:spPr>
        <a:xfrm>
          <a:off x="1287434" y="1413404"/>
          <a:ext cx="3037055" cy="30370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>
              <a:ln>
                <a:solidFill>
                  <a:schemeClr val="accent1">
                    <a:lumMod val="75000"/>
                  </a:schemeClr>
                </a:solidFill>
              </a:ln>
            </a:rPr>
            <a:t>Intervenção</a:t>
          </a:r>
          <a:endParaRPr lang="pt-BR" sz="3300" kern="1200" dirty="0">
            <a:ln>
              <a:solidFill>
                <a:schemeClr val="accent1">
                  <a:lumMod val="75000"/>
                </a:schemeClr>
              </a:solidFill>
            </a:ln>
          </a:endParaRPr>
        </a:p>
      </dsp:txBody>
      <dsp:txXfrm>
        <a:off x="1287434" y="1413404"/>
        <a:ext cx="3037055" cy="3037055"/>
      </dsp:txXfrm>
    </dsp:sp>
    <dsp:sp modelId="{833A1167-6B2E-4170-AD0C-AAA05EBE1AB3}">
      <dsp:nvSpPr>
        <dsp:cNvPr id="0" name=""/>
        <dsp:cNvSpPr/>
      </dsp:nvSpPr>
      <dsp:spPr>
        <a:xfrm>
          <a:off x="1973540" y="489794"/>
          <a:ext cx="1669302" cy="16579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itchFamily="34" charset="0"/>
              <a:cs typeface="Arial" pitchFamily="34" charset="0"/>
            </a:rPr>
            <a:t>COMUNIDADE</a:t>
          </a:r>
          <a:endParaRPr lang="pt-BR" sz="1300" kern="1200" dirty="0">
            <a:ln>
              <a:solidFill>
                <a:schemeClr val="accent1">
                  <a:lumMod val="75000"/>
                </a:schemeClr>
              </a:solidFill>
            </a:ln>
            <a:latin typeface="Arial" pitchFamily="34" charset="0"/>
            <a:cs typeface="Arial" pitchFamily="34" charset="0"/>
          </a:endParaRPr>
        </a:p>
      </dsp:txBody>
      <dsp:txXfrm>
        <a:off x="1973540" y="489794"/>
        <a:ext cx="1669302" cy="1657928"/>
      </dsp:txXfrm>
    </dsp:sp>
    <dsp:sp modelId="{8FB574B2-4D72-4F09-9AE0-40E2FA090924}">
      <dsp:nvSpPr>
        <dsp:cNvPr id="0" name=""/>
        <dsp:cNvSpPr/>
      </dsp:nvSpPr>
      <dsp:spPr>
        <a:xfrm>
          <a:off x="3083090" y="3078668"/>
          <a:ext cx="1796600" cy="17946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itchFamily="34" charset="0"/>
              <a:cs typeface="Arial" pitchFamily="34" charset="0"/>
            </a:rPr>
            <a:t>EQUIPE</a:t>
          </a:r>
          <a:endParaRPr lang="pt-BR" sz="1300" kern="1200" dirty="0">
            <a:ln>
              <a:solidFill>
                <a:schemeClr val="accent1">
                  <a:lumMod val="75000"/>
                </a:schemeClr>
              </a:solidFill>
            </a:ln>
            <a:latin typeface="Arial" pitchFamily="34" charset="0"/>
            <a:cs typeface="Arial" pitchFamily="34" charset="0"/>
          </a:endParaRPr>
        </a:p>
      </dsp:txBody>
      <dsp:txXfrm>
        <a:off x="3083090" y="3078668"/>
        <a:ext cx="1796600" cy="1794626"/>
      </dsp:txXfrm>
    </dsp:sp>
    <dsp:sp modelId="{06ADBBB1-EF70-4D9C-8BEC-825A33CA8CB1}">
      <dsp:nvSpPr>
        <dsp:cNvPr id="0" name=""/>
        <dsp:cNvSpPr/>
      </dsp:nvSpPr>
      <dsp:spPr>
        <a:xfrm>
          <a:off x="774079" y="3148652"/>
          <a:ext cx="1787201" cy="1654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ln>
                <a:solidFill>
                  <a:schemeClr val="accent1">
                    <a:lumMod val="75000"/>
                  </a:schemeClr>
                </a:solidFill>
              </a:ln>
              <a:latin typeface="Arial" pitchFamily="34" charset="0"/>
              <a:cs typeface="Arial" pitchFamily="34" charset="0"/>
            </a:rPr>
            <a:t>SERVIÇO</a:t>
          </a:r>
          <a:endParaRPr lang="pt-BR" sz="1300" kern="1200" dirty="0">
            <a:ln>
              <a:solidFill>
                <a:schemeClr val="accent1">
                  <a:lumMod val="75000"/>
                </a:schemeClr>
              </a:solidFill>
            </a:ln>
            <a:latin typeface="Arial" pitchFamily="34" charset="0"/>
            <a:cs typeface="Arial" pitchFamily="34" charset="0"/>
          </a:endParaRPr>
        </a:p>
      </dsp:txBody>
      <dsp:txXfrm>
        <a:off x="774079" y="3148652"/>
        <a:ext cx="1787201" cy="165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77024-E3E2-4ABF-8696-53A9C9E2409B}" type="datetimeFigureOut">
              <a:rPr lang="pt-BR" smtClean="0"/>
              <a:pPr/>
              <a:t>12/06/2013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5243E-5D79-4861-BB17-F85971EA31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12/06/2013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12/06/2013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12/06/2013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12/06/2013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12/06/2013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12/06/2013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12/06/2013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12/06/2013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12/06/2013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12/06/2013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12/06/2013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12/06/2013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280920" cy="1440160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>
                <a:latin typeface="Arial" pitchFamily="34" charset="0"/>
                <a:cs typeface="Arial" pitchFamily="34" charset="0"/>
              </a:rPr>
              <a:t>ATENÇÃO PRIMÁRIA A SAÚDE DA CRIANÇA DE 0 A 72 MESES NA UNIDADE DE SAÚDE DA FAMÍLIA DR. CARLOS SCHOLTÃO II DO MUNICIPIO DE SINOP, MT.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3968" y="4077072"/>
            <a:ext cx="4464496" cy="12241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Discente: Lígia Hellen Souza Anjos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 (a): Vera Lúcia Q.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Guidolin</a:t>
            </a: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Co – orientadora (s): Ana Celina de Souza 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    		    Ludmila Correa Muniz</a:t>
            </a:r>
          </a:p>
          <a:p>
            <a:pPr algn="l"/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log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332656"/>
            <a:ext cx="1584176" cy="1452282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95736" y="6206535"/>
            <a:ext cx="5436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Pelotas, 2013.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340768"/>
            <a:ext cx="7848872" cy="50405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Manter 100% de registro na ficha espelho das crianças acompanhadas;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Promover aleitamento materno exclusivo até os 6 meses em 85% das crianças.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Orientar a alimentação complementar a 100% das crianças acompanhadas </a:t>
            </a:r>
            <a:endParaRPr lang="pt-BR" dirty="0"/>
          </a:p>
          <a:p>
            <a:pPr lvl="0"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Monitorar crescimento e desenvolvimento em 85% das crianças.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Capacitar 50% dos profissionais;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Vacinar 100% das crianças acompanhadas</a:t>
            </a:r>
          </a:p>
        </p:txBody>
      </p:sp>
      <p:pic>
        <p:nvPicPr>
          <p:cNvPr id="4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700808"/>
            <a:ext cx="7776864" cy="489654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Impressão dos protocolos e fichas espelho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Reunião com a equipe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Cadastramento da população (SIAB)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Capacitações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Agendamento e busca ativa de faltosos;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Confecção e distribuição de convites e panfletos informativos;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556792"/>
            <a:ext cx="8172400" cy="49685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Grupo de orientação e acompanhamento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Grupo de orientação para gestantes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Bate papo com responsáveis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Visita domiciliar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Cartão sombra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Consulta médica e de enfermagem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Atendimento imediato casos agudos e faltosos;</a:t>
            </a:r>
          </a:p>
          <a:p>
            <a:pPr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99592" y="1524000"/>
            <a:ext cx="8064896" cy="96889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Cobertura do Programa na UBS (24% - 74%)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9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  <p:graphicFrame>
        <p:nvGraphicFramePr>
          <p:cNvPr id="11" name="Espaço Reservado para Conteúdo 3"/>
          <p:cNvGraphicFramePr>
            <a:graphicFrameLocks noGrp="1"/>
          </p:cNvGraphicFramePr>
          <p:nvPr>
            <p:ph sz="half" idx="2"/>
          </p:nvPr>
        </p:nvGraphicFramePr>
        <p:xfrm>
          <a:off x="4427984" y="2564904"/>
          <a:ext cx="4578474" cy="347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4" descr="C:\Users\Ligia e Sandro\Desktop\imagens para apresentação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564904"/>
            <a:ext cx="3096344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99592" y="1524000"/>
            <a:ext cx="7488832" cy="5001344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Proporção de crianças cujas mães fizeram o pré-natal na UBS (56,7% - 45,7%) </a:t>
            </a:r>
          </a:p>
        </p:txBody>
      </p:sp>
      <p:pic>
        <p:nvPicPr>
          <p:cNvPr id="9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  <p:pic>
        <p:nvPicPr>
          <p:cNvPr id="10" name="Picture 6" descr="C:\Users\Ligia e Sandro\Desktop\imagens para apresentação\ES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140968"/>
            <a:ext cx="1604805" cy="3168352"/>
          </a:xfrm>
          <a:prstGeom prst="rect">
            <a:avLst/>
          </a:prstGeom>
          <a:noFill/>
        </p:spPr>
      </p:pic>
      <p:graphicFrame>
        <p:nvGraphicFramePr>
          <p:cNvPr id="11" name="Chart 1"/>
          <p:cNvGraphicFramePr>
            <a:graphicFrameLocks noGrp="1"/>
          </p:cNvGraphicFramePr>
          <p:nvPr>
            <p:ph sz="half" idx="2"/>
          </p:nvPr>
        </p:nvGraphicFramePr>
        <p:xfrm>
          <a:off x="3275856" y="2636912"/>
          <a:ext cx="529855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99592" y="1340768"/>
            <a:ext cx="7992888" cy="1400944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Proporção de crianças com atendimento em dia de acordo com protocolo (41,7% - 72,6%)</a:t>
            </a:r>
          </a:p>
          <a:p>
            <a:endParaRPr lang="pt-BR" dirty="0"/>
          </a:p>
        </p:txBody>
      </p:sp>
      <p:pic>
        <p:nvPicPr>
          <p:cNvPr id="9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  <p:graphicFrame>
        <p:nvGraphicFramePr>
          <p:cNvPr id="10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1187624" y="2708920"/>
          <a:ext cx="4722614" cy="3695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C:\Users\Ligia e Sandro\Desktop\imagens para apresentação\p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36912"/>
            <a:ext cx="2123728" cy="2098476"/>
          </a:xfrm>
          <a:prstGeom prst="rect">
            <a:avLst/>
          </a:prstGeom>
          <a:noFill/>
        </p:spPr>
      </p:pic>
      <p:pic>
        <p:nvPicPr>
          <p:cNvPr id="12" name="Picture 12" descr="C:\Users\Ligia e Sandro\Desktop\imagens para apresentação\Perímetro Cefáli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97152"/>
            <a:ext cx="273630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igia e Sandro\Desktop\imagens para apresentação\09-baby-600x3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132856"/>
            <a:ext cx="2273548" cy="187220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808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27584" y="1268760"/>
            <a:ext cx="7992888" cy="1400944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crianças com registro de peso na última consulta na ficha espelho (41,7% -75,3%)</a:t>
            </a:r>
          </a:p>
          <a:p>
            <a:endParaRPr lang="pt-BR" dirty="0"/>
          </a:p>
        </p:txBody>
      </p:sp>
      <p:pic>
        <p:nvPicPr>
          <p:cNvPr id="9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  <p:graphicFrame>
        <p:nvGraphicFramePr>
          <p:cNvPr id="8" name="Chart 2"/>
          <p:cNvGraphicFramePr>
            <a:graphicFrameLocks/>
          </p:cNvGraphicFramePr>
          <p:nvPr/>
        </p:nvGraphicFramePr>
        <p:xfrm>
          <a:off x="1115616" y="2492896"/>
          <a:ext cx="54006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3" descr="C:\Users\Ligia e Sandro\Desktop\imagens para apresentação\crianca-balan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905672"/>
            <a:ext cx="179526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99592" y="1268760"/>
            <a:ext cx="7992888" cy="1080120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crianças com esquema vacinal em dia de acordo com a idade (71,7% - 88,2%)</a:t>
            </a:r>
          </a:p>
          <a:p>
            <a:endParaRPr lang="pt-BR" dirty="0"/>
          </a:p>
        </p:txBody>
      </p:sp>
      <p:pic>
        <p:nvPicPr>
          <p:cNvPr id="9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  <p:graphicFrame>
        <p:nvGraphicFramePr>
          <p:cNvPr id="13" name="Chart 5"/>
          <p:cNvGraphicFramePr>
            <a:graphicFrameLocks/>
          </p:cNvGraphicFramePr>
          <p:nvPr/>
        </p:nvGraphicFramePr>
        <p:xfrm>
          <a:off x="1043608" y="2348880"/>
          <a:ext cx="532859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8" descr="C:\Users\Ligia e Sandro\Desktop\imagens para apresentação\vacinaçã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293096"/>
            <a:ext cx="2143125" cy="2143125"/>
          </a:xfrm>
          <a:prstGeom prst="rect">
            <a:avLst/>
          </a:prstGeom>
          <a:noFill/>
        </p:spPr>
      </p:pic>
      <p:pic>
        <p:nvPicPr>
          <p:cNvPr id="15" name="Picture 13" descr="C:\Users\Ligia e Sandro\Desktop\imagens para apresentação\pol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420888"/>
            <a:ext cx="2031099" cy="1512168"/>
          </a:xfrm>
          <a:prstGeom prst="rect">
            <a:avLst/>
          </a:prstGeom>
          <a:noFill/>
        </p:spPr>
      </p:pic>
      <p:pic>
        <p:nvPicPr>
          <p:cNvPr id="3074" name="Picture 2" descr="C:\Users\Ligia e Sandro\Desktop\imagens para apresentação\vacinad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1241673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808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99592" y="1268760"/>
            <a:ext cx="7920880" cy="1080120"/>
          </a:xfrm>
        </p:spPr>
        <p:txBody>
          <a:bodyPr>
            <a:noAutofit/>
          </a:bodyPr>
          <a:lstStyle/>
          <a:p>
            <a:pPr marL="365760" lvl="8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crianças colocadas para mamar na primeira consulta de puericultura (40% - 33,3%)</a:t>
            </a:r>
          </a:p>
        </p:txBody>
      </p:sp>
      <p:pic>
        <p:nvPicPr>
          <p:cNvPr id="9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  <p:pic>
        <p:nvPicPr>
          <p:cNvPr id="10" name="Picture 10" descr="C:\Users\Ligia e Sandro\Desktop\imagens para apresentação\mamac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76872"/>
            <a:ext cx="3666868" cy="2664296"/>
          </a:xfrm>
          <a:prstGeom prst="rect">
            <a:avLst/>
          </a:prstGeom>
          <a:noFill/>
        </p:spPr>
      </p:pic>
      <p:pic>
        <p:nvPicPr>
          <p:cNvPr id="11" name="Espaço Reservado para Conteúdo 4" descr="amamentac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276872"/>
            <a:ext cx="3744416" cy="4392488"/>
          </a:xfrm>
          <a:prstGeom prst="rect">
            <a:avLst/>
          </a:prstGeom>
        </p:spPr>
      </p:pic>
      <p:pic>
        <p:nvPicPr>
          <p:cNvPr id="2050" name="Picture 2" descr="C:\Users\Ligia e Sandro\Desktop\imagens para apresentação\images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941168"/>
            <a:ext cx="3600400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99592" y="1268760"/>
            <a:ext cx="8244408" cy="1080120"/>
          </a:xfrm>
        </p:spPr>
        <p:txBody>
          <a:bodyPr>
            <a:noAutofit/>
          </a:bodyPr>
          <a:lstStyle/>
          <a:p>
            <a:pPr marL="365760" lvl="8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Proporção de crianças entre 6 e 18 meses com suplementação de ferro (36,4% - 100%)</a:t>
            </a:r>
          </a:p>
          <a:p>
            <a:pPr marL="365760" lvl="8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Proporção de crianças com suplementação de vitamina A (74,5% - 78%)</a:t>
            </a:r>
          </a:p>
          <a:p>
            <a:pPr marL="365760" lvl="8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  <p:pic>
        <p:nvPicPr>
          <p:cNvPr id="7" name="Picture 3" descr="C:\Users\Ligia e Sandro\Desktop\imagens para apresentação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429000"/>
            <a:ext cx="2088232" cy="3015125"/>
          </a:xfrm>
          <a:prstGeom prst="rect">
            <a:avLst/>
          </a:prstGeom>
          <a:noFill/>
        </p:spPr>
      </p:pic>
      <p:pic>
        <p:nvPicPr>
          <p:cNvPr id="8" name="Picture 11" descr="C:\Users\Ligia e Sandro\Desktop\imagens para apresentação\vit 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29000"/>
            <a:ext cx="2088232" cy="309634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573016"/>
            <a:ext cx="18722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556792"/>
            <a:ext cx="7890080" cy="49685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Os cuidados com a saúde infantil estão entre as ações essenciais do MS.</a:t>
            </a:r>
          </a:p>
          <a:p>
            <a:pPr algn="just">
              <a:buFont typeface="Wingdings" pitchFamily="2" charset="2"/>
              <a:buChar char="v"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Os índices de mortalidade infantil ainda são considerados elevados.</a:t>
            </a:r>
          </a:p>
          <a:p>
            <a:pPr algn="just">
              <a:buFont typeface="Wingdings" pitchFamily="2" charset="2"/>
              <a:buChar char="v"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APS responsável pelo seguimento do cuidado da mãe e da criança.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Geração vindoura mais saudável e responsável por sua saúde.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Envolvimento de toda rede familiar.</a:t>
            </a:r>
          </a:p>
          <a:p>
            <a:pPr algn="just">
              <a:buNone/>
            </a:pPr>
            <a:endParaRPr lang="pt-BR" sz="3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808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268760"/>
            <a:ext cx="8172400" cy="1224136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Proporção de crianças com teste do pezinho nos primeiros 7 dias de vida (45% - 38,7%)</a:t>
            </a:r>
          </a:p>
          <a:p>
            <a:pPr lvl="0" algn="just">
              <a:buFont typeface="Wingdings" pitchFamily="2" charset="2"/>
              <a:buChar char="v"/>
            </a:pPr>
            <a:endParaRPr lang="pt-BR" dirty="0" smtClean="0"/>
          </a:p>
          <a:p>
            <a:pPr algn="just">
              <a:buFont typeface="Wingdings" pitchFamily="2" charset="2"/>
              <a:buChar char="v"/>
            </a:pPr>
            <a:endParaRPr lang="pt-BR" dirty="0"/>
          </a:p>
        </p:txBody>
      </p:sp>
      <p:pic>
        <p:nvPicPr>
          <p:cNvPr id="14338" name="Picture 2" descr="http://www.saoluiz.com.br/Images/maternidade/teste_pezi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2952328" cy="2880320"/>
          </a:xfrm>
          <a:prstGeom prst="rect">
            <a:avLst/>
          </a:prstGeom>
          <a:noFill/>
        </p:spPr>
      </p:pic>
      <p:graphicFrame>
        <p:nvGraphicFramePr>
          <p:cNvPr id="5" name="Chart 6"/>
          <p:cNvGraphicFramePr>
            <a:graphicFrameLocks/>
          </p:cNvGraphicFramePr>
          <p:nvPr/>
        </p:nvGraphicFramePr>
        <p:xfrm>
          <a:off x="4211960" y="2852936"/>
          <a:ext cx="471601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340768"/>
            <a:ext cx="7992888" cy="55172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Proporção de crianças com avaliação de desenvolvimento neurocognitivo em dia (41,7% - 59,1%)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4"/>
          <p:cNvGraphicFramePr>
            <a:graphicFrameLocks/>
          </p:cNvGraphicFramePr>
          <p:nvPr/>
        </p:nvGraphicFramePr>
        <p:xfrm>
          <a:off x="1547664" y="3140968"/>
          <a:ext cx="67687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9808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1979712" y="1340768"/>
          <a:ext cx="5616624" cy="4944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980728"/>
            <a:ext cx="7920880" cy="5517232"/>
          </a:xfrm>
        </p:spPr>
        <p:txBody>
          <a:bodyPr numCol="2"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Apoio gestor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Contratar ACS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Capacitar 100% equipe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Divulgação 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Pré natal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Bolsa Família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SISVAN	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Creches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Escolas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Universidades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Pastoral da criança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Lideres de bairro 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Igrejas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Descentralizar ações 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Atendimento bucal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Agenda telefones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Jaleco diferenciado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98080" cy="810344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REFLEXÃO CRÍTICA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484784"/>
            <a:ext cx="7956376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Qualificação profissional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Proposta pedagógica diferenciada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Associação entre teoria e prática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Identificação  e enfrentamento de problemas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Criatividade e senso critico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Ferramentas e materiais disponibilizados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Processo contínuo de busca por conhecimento;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Preocupação com a excelência do serviço</a:t>
            </a:r>
          </a:p>
        </p:txBody>
      </p:sp>
      <p:pic>
        <p:nvPicPr>
          <p:cNvPr id="4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gia e Sandro\Documents\UNASUS-UFPEL\FOTOS\DSC01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620688"/>
            <a:ext cx="8538152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planejamento, nunca uma proposição inútil: em estratégia, nenhum passo dado em vão.”</a:t>
            </a:r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			Sun </a:t>
            </a:r>
            <a:r>
              <a:rPr lang="pt-B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Tzu</a:t>
            </a:r>
            <a:endParaRPr lang="pt-B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gia e Sandro\Documents\SCHOLTÃO\Fotos\DSC01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26654" y="548680"/>
            <a:ext cx="89173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>
                  <a:solidFill>
                    <a:schemeClr val="bg1"/>
                  </a:solidFill>
                </a:ln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OBRIGADA PELA ATENÇÃO!</a:t>
            </a:r>
            <a:endParaRPr lang="pt-BR" sz="5400" b="1" cap="none" spc="0" dirty="0">
              <a:ln w="1905">
                <a:solidFill>
                  <a:schemeClr val="bg1"/>
                </a:solidFill>
              </a:ln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0"/>
            <a:ext cx="1403648" cy="141277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REFERÊNCIA BIBLIOGRÁFICA</a:t>
            </a:r>
            <a:r>
              <a:rPr lang="pt-BR" b="1" dirty="0" smtClean="0"/>
              <a:t>	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412776"/>
            <a:ext cx="7797552" cy="5445224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Brasil. Ministério da Saúde.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Secretaria de Atenção à Saúde. Departamento de Atenção Básica. Saúde da criança : crescimento e desenvolvimento / Ministério da Saúde. Secretaria de Atenção à Saúde. Departamento de Atenção Básica. – Brasília : Ministério da Saúde, 2012. 272 p.: il. – (Cadernos de Atenção Básica, nº 33)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BRASIL. Ministério da Saúde. Secretaria de Políticas de Saúde. Departamento de Atenção Básica.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Saúde da criança: acompanhamento do crescimento e desenvolvimento infantil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/Ministério da Saúde. Secretaria de Políticas de Saúde. Brasília: Ministério da Saúde, 2002.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BRASIL. Ministério da Saúde, Organização Pan-Americana de Saúde.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Dez passos para uma alimentação saudável, Guia alimentar para crianças menores de 2 anos.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Brasília, 2002.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Vitamina A Mais: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Programa Nacional de Suplementação de Vitamina A: Condutas Gerais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/ Brasília: Ministério da Saúde, 2004.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Manual operacional do Programa Nacional de Suplementação de Ferro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/  Brasília: Ministério da Saúde, 2005. 28p. - (Série A. Normas e Manuais Técnicos)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0"/>
            <a:ext cx="1403648" cy="141277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REFERÊNCIA BIBLIOGRÁFICA</a:t>
            </a:r>
            <a:r>
              <a:rPr lang="pt-BR" b="1" dirty="0" smtClean="0"/>
              <a:t>	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340768"/>
            <a:ext cx="7787208" cy="518457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Caderneta de saúde da Criança – Menino –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passaporte da cidadania 7º edição. Brasília –DF 2011.</a:t>
            </a:r>
          </a:p>
          <a:p>
            <a:pPr algn="just">
              <a:buFont typeface="Wingdings" pitchFamily="2" charset="2"/>
              <a:buChar char="v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Caderneta de saúde da Criança – Menina –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passaporte da cidadania 7º edição. Brasília –DF 2011.</a:t>
            </a:r>
          </a:p>
          <a:p>
            <a:pPr algn="just">
              <a:buFont typeface="Wingdings" pitchFamily="2" charset="2"/>
              <a:buChar char="v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BRASIL. Ministério da Saúde. Secretaria de Atenção à Saúde. 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Política Nacional de Humanização da Atenção e Gestão do SUS. Clinica ampliada e compartilhada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/ Ministério da Saúde, Secretaria de Atenção a Saúde –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Brasilia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MS, 2010 1º edição.</a:t>
            </a:r>
          </a:p>
          <a:p>
            <a:pPr algn="just">
              <a:buFont typeface="Wingdings" pitchFamily="2" charset="2"/>
              <a:buChar char="v"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Saúde da Criança: nutrição infantil: aleitamento materno e alimentação complementar –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caderno de atenção básica nº23 Brasília, Ministério da Saúde,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221560"/>
          </a:xfrm>
        </p:spPr>
        <p:txBody>
          <a:bodyPr numCol="2">
            <a:normAutofit fontScale="70000" lnSpcReduction="20000"/>
          </a:bodyPr>
          <a:lstStyle/>
          <a:p>
            <a:pPr>
              <a:buNone/>
            </a:pPr>
            <a:r>
              <a:rPr lang="pt-BR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Sinop – Mato Grosso</a:t>
            </a:r>
          </a:p>
          <a:p>
            <a:pPr>
              <a:buNone/>
            </a:pPr>
            <a:endParaRPr lang="pt-BR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4ª maior cidade 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Mais de 116 mil habitantes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 hospitais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UPA 24hs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Ala de Oncologia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Centros de Saúde (unidades tradicionais);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equipes ESF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Centro de Referencia em Hanseníase e Tuberculose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pt-B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Centro de Testagem e Aconselhamento de Doenças Sexualmente Transmissíveis e HIV/AIDS (referência na região)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UCT 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CAPS 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CEM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CEO 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CTR 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Laboratório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/>
          </a:p>
        </p:txBody>
      </p:sp>
      <p:pic>
        <p:nvPicPr>
          <p:cNvPr id="4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Ligia e Sandro\Desktop\imagens para apresentação\MT sinop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95436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11560" y="1196752"/>
            <a:ext cx="401764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USF Dr. Carlos </a:t>
            </a:r>
            <a:r>
              <a:rPr lang="pt-BR" sz="2400" b="1" u="sng" dirty="0" err="1" smtClean="0">
                <a:latin typeface="Arial" pitchFamily="34" charset="0"/>
                <a:cs typeface="Arial" pitchFamily="34" charset="0"/>
              </a:rPr>
              <a:t>Scholtão</a:t>
            </a:r>
            <a:endParaRPr lang="pt-BR" sz="24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Inaugurada em 2008;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Localizada no Centro;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2 equipes ESF;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Prédio reformado (capela mortuária);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Próximo SMS e farmácia popular;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Ponto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onibus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spaço Reservado para Conteúdo 4" descr="images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1" y="1196752"/>
            <a:ext cx="4392488" cy="5472608"/>
          </a:xfrm>
        </p:spPr>
      </p:pic>
      <p:pic>
        <p:nvPicPr>
          <p:cNvPr id="6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111561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1495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SITUAÇÃO PUERICULTURA NA UBS: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/>
              <a:t>Não era utilizado protocolo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Não era utilizada ficha espelho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Não era feito planejamento, capacitação,   monitoramento e avaliação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Cobertura e adesão baixas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Atendimento demanda por casos agudos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Educação em saúde impositiva</a:t>
            </a:r>
            <a:endParaRPr lang="pt-BR" dirty="0"/>
          </a:p>
        </p:txBody>
      </p:sp>
      <p:pic>
        <p:nvPicPr>
          <p:cNvPr id="4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104" cy="3133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 </a:t>
            </a:r>
            <a:endParaRPr lang="pt-BR" dirty="0" smtClean="0"/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Melhorar a atenção à saúde da criança de 0 a 72 meses residente na área de abrangência da USF Dr. Carlos Scholtão II no município de Sinop, MT.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25544" cy="57606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 OBJETIVOS ESPECÍFICOS </a:t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556792"/>
            <a:ext cx="7704856" cy="4968552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Ampliar a cobertura da puericultura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Melhorar a adesão à puericultura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Melhorar registros das informações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Promover a alimentação saudável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Melhorar a qualidade do atendimento à criança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5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628800"/>
            <a:ext cx="7776864" cy="5040560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Ampliar a cobertura da puericultura (crianças de 0 a 72 meses) para 85%.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a 1ª consulta nos primeiros 15 dias de vida para todas as crianças nascidas na área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Realizar suplementação de vitamina A  e ferro em 85% das crianças.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teste do pezinho em 85% das crianças até 7 dias de vida.</a:t>
            </a:r>
          </a:p>
          <a:p>
            <a:pPr algn="just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Ligia e Sandro\Desktop\imagens para apresentação\E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3232" y="0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1338</TotalTime>
  <Words>1171</Words>
  <Application>Microsoft Office PowerPoint</Application>
  <PresentationFormat>Apresentação na tela (4:3)</PresentationFormat>
  <Paragraphs>165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Solstício</vt:lpstr>
      <vt:lpstr>ATENÇÃO PRIMÁRIA A SAÚDE DA CRIANÇA DE 0 A 72 MESES NA UNIDADE DE SAÚDE DA FAMÍLIA DR. CARLOS SCHOLTÃO II DO MUNICIPIO DE SINOP, MT. </vt:lpstr>
      <vt:lpstr>INTRODUÇÃO</vt:lpstr>
      <vt:lpstr>INTRODUÇÃO</vt:lpstr>
      <vt:lpstr>Slide 4</vt:lpstr>
      <vt:lpstr>INTRODUÇÃO</vt:lpstr>
      <vt:lpstr>INTRODUÇÃO</vt:lpstr>
      <vt:lpstr>OBJETIVO GERAL</vt:lpstr>
      <vt:lpstr>    OBJETIVOS ESPECÍFICOS    </vt:lpstr>
      <vt:lpstr>METAS</vt:lpstr>
      <vt:lpstr>METAS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REFLEXÃO CRÍTICA</vt:lpstr>
      <vt:lpstr>Slide 25</vt:lpstr>
      <vt:lpstr>Slide 26</vt:lpstr>
      <vt:lpstr>REFERÊNCIA BIBLIOGRÁFICA  </vt:lpstr>
      <vt:lpstr>REFERÊNCIA BIBLIOGRÁFICA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Ligia e Sandro</dc:creator>
  <cp:lastModifiedBy>Ligia e Sandro</cp:lastModifiedBy>
  <cp:revision>134</cp:revision>
  <dcterms:created xsi:type="dcterms:W3CDTF">2013-05-12T00:57:10Z</dcterms:created>
  <dcterms:modified xsi:type="dcterms:W3CDTF">2013-06-12T21:55:05Z</dcterms:modified>
</cp:coreProperties>
</file>