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57" r:id="rId3"/>
    <p:sldId id="292" r:id="rId4"/>
    <p:sldId id="258" r:id="rId5"/>
    <p:sldId id="291" r:id="rId6"/>
    <p:sldId id="293" r:id="rId7"/>
    <p:sldId id="259" r:id="rId8"/>
    <p:sldId id="294" r:id="rId9"/>
    <p:sldId id="295" r:id="rId10"/>
    <p:sldId id="260" r:id="rId11"/>
    <p:sldId id="296" r:id="rId12"/>
    <p:sldId id="266" r:id="rId13"/>
    <p:sldId id="297" r:id="rId14"/>
    <p:sldId id="322" r:id="rId15"/>
    <p:sldId id="304" r:id="rId16"/>
    <p:sldId id="323" r:id="rId17"/>
    <p:sldId id="310" r:id="rId18"/>
    <p:sldId id="311" r:id="rId19"/>
    <p:sldId id="312" r:id="rId20"/>
    <p:sldId id="313" r:id="rId21"/>
    <p:sldId id="314" r:id="rId22"/>
    <p:sldId id="324" r:id="rId23"/>
    <p:sldId id="317" r:id="rId24"/>
    <p:sldId id="318" r:id="rId25"/>
    <p:sldId id="285" r:id="rId26"/>
    <p:sldId id="321" r:id="rId27"/>
    <p:sldId id="302" r:id="rId28"/>
    <p:sldId id="320" r:id="rId29"/>
    <p:sldId id="286" r:id="rId30"/>
    <p:sldId id="303" r:id="rId31"/>
    <p:sldId id="290" r:id="rId32"/>
    <p:sldId id="326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%20Estela\Documents\Turma%207\Interven&#231;&#227;o\Semana%2015\Planilha%20de%20coleta%20de%20dados%20final_Lili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%20Estela\Documents\Turma%207\Interven&#231;&#227;o\Semana%2015\Planilha%20de%20coleta%20de%20dados%20final_Lili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%20Estela\Documents\Turma%207\Interven&#231;&#227;o\Semana%2015\Planilha%20de%20coleta%20de%20dados%20final_Lilia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0645161290321"/>
          <c:y val="0.23297491039426524"/>
          <c:w val="0.86693548387096753"/>
          <c:h val="0.6415770609318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0.78571428571428559</c:v>
                </c:pt>
                <c:pt idx="1">
                  <c:v>0.9285714285714286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2A-47B7-8DF6-E647A8BF7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3588496"/>
        <c:axId val="1683785472"/>
      </c:barChart>
      <c:catAx>
        <c:axId val="168358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83785472"/>
        <c:crosses val="autoZero"/>
        <c:auto val="1"/>
        <c:lblAlgn val="ctr"/>
        <c:lblOffset val="100"/>
        <c:noMultiLvlLbl val="0"/>
      </c:catAx>
      <c:valAx>
        <c:axId val="1683785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835884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0645161290321"/>
          <c:y val="0.22968197879858487"/>
          <c:w val="0.86693548387096753"/>
          <c:h val="0.64664310954063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0.72727272727272729</c:v>
                </c:pt>
                <c:pt idx="1">
                  <c:v>0.76923076923076927</c:v>
                </c:pt>
                <c:pt idx="2">
                  <c:v>0.78571428571428559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79-4228-ACCE-DBD633F00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318000"/>
        <c:axId val="1871314192"/>
      </c:barChart>
      <c:catAx>
        <c:axId val="187131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1314192"/>
        <c:crosses val="autoZero"/>
        <c:auto val="1"/>
        <c:lblAlgn val="ctr"/>
        <c:lblOffset val="100"/>
        <c:noMultiLvlLbl val="0"/>
      </c:catAx>
      <c:valAx>
        <c:axId val="18713141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1318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0645161290321"/>
          <c:y val="0.23985239852398524"/>
          <c:w val="0.86693548387096753"/>
          <c:h val="0.63099630996309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0.90909090909090906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DD-45F2-B25E-35F4C207B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308208"/>
        <c:axId val="1871306032"/>
      </c:barChart>
      <c:catAx>
        <c:axId val="187130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1306032"/>
        <c:crosses val="autoZero"/>
        <c:auto val="1"/>
        <c:lblAlgn val="ctr"/>
        <c:lblOffset val="100"/>
        <c:noMultiLvlLbl val="0"/>
      </c:catAx>
      <c:valAx>
        <c:axId val="18713060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713082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059336-5D3D-48A6-A69B-DE6702B17AFB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2E2BCD-1892-4D24-B79F-9A6A9CC02A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2C26-FD03-4C50-9C2B-B16C751E6E8C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1863-4A7C-42DF-9CBA-890ABFA826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9F29-8D2B-49C8-BC07-82B0B23E06F0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D5BD-D5B1-4C91-9E2C-74CF4D1034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7B36-48FE-4584-985F-6AFA20C01F30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92AE3-F312-42F7-8FFD-B411689479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510EE-6A2B-4CB4-A8A3-232BD208EB93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88DAB3-DD32-44D5-B203-858DFC9CD5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6EE1-A530-4AA2-BA1A-53D20B9D41D9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8EEEF-5C55-43CF-BFF6-5CE50F9515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230B2-7CC1-4AB5-8126-13FEF705192E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ACB10-043A-428C-AA19-6326197042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63B1-C31C-4E76-807E-49F5A081FD3B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0710-7C98-437A-9A59-576E0B1D63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EFB94-5334-4487-8B6E-C60B5FEC18AF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D6D1C-6067-4EEC-A691-EE89578F1F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EC960-6168-4A57-9EAB-FEA1B6B74A31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26CB42-1F47-4DD9-BC8C-8E2F3FBA08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442A38-057A-4AD4-84B7-347C7D244E77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18E66F-FCBA-436A-8AED-69E55038A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B3CEACB-E602-4346-B06A-D2DF2188EBF4}" type="datetimeFigureOut">
              <a:rPr lang="pt-BR"/>
              <a:pPr>
                <a:defRPr/>
              </a:pPr>
              <a:t>02/11/2015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0E75624-938D-4997-A119-9C569A2825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541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31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Melhoria da atenção ao </a:t>
            </a:r>
            <a:r>
              <a:rPr lang="pt-BR" sz="3100" b="1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Pré-natal</a:t>
            </a:r>
            <a:r>
              <a:rPr lang="pt-BR" sz="31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3100" b="1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1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na UBS Francisco </a:t>
            </a:r>
            <a:r>
              <a:rPr lang="pt-BR" sz="3100" b="1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Maiarino</a:t>
            </a:r>
            <a:r>
              <a:rPr lang="pt-BR" sz="31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Maia, Miguel Alves / PI</a:t>
            </a:r>
            <a:endParaRPr lang="pt-BR" sz="31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2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675" y="188913"/>
            <a:ext cx="1403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logo1_100_f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203325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09575" y="171450"/>
            <a:ext cx="8534400" cy="1119188"/>
          </a:xfrm>
          <a:prstGeom prst="rect">
            <a:avLst/>
          </a:prstGeom>
        </p:spPr>
        <p:txBody>
          <a:bodyPr anchor="b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3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33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pt-BR" sz="3300" dirty="0">
                <a:latin typeface="Arial" pitchFamily="34" charset="0"/>
                <a:ea typeface="+mj-ea"/>
                <a:cs typeface="Arial" pitchFamily="34" charset="0"/>
              </a:rPr>
              <a:t>Universidade Aberta do SUS - UNASUS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ea typeface="+mj-ea"/>
                <a:cs typeface="Arial" pitchFamily="34" charset="0"/>
              </a:rPr>
              <a:t>Universidade Federal de Pelotas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ea typeface="+mj-ea"/>
                <a:cs typeface="Arial" pitchFamily="34" charset="0"/>
              </a:rPr>
              <a:t>Especialização em Saúde da Família</a:t>
            </a:r>
          </a:p>
        </p:txBody>
      </p:sp>
      <p:sp>
        <p:nvSpPr>
          <p:cNvPr id="9222" name="Retângulo 7"/>
          <p:cNvSpPr>
            <a:spLocks noChangeArrowheads="1"/>
          </p:cNvSpPr>
          <p:nvPr/>
        </p:nvSpPr>
        <p:spPr bwMode="auto">
          <a:xfrm>
            <a:off x="3203848" y="4437063"/>
            <a:ext cx="51845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 dirty="0" err="1" smtClean="0">
                <a:latin typeface="Arial" charset="0"/>
              </a:rPr>
              <a:t>Especializanda</a:t>
            </a:r>
            <a:r>
              <a:rPr lang="pt-BR" b="1" dirty="0">
                <a:latin typeface="Arial" charset="0"/>
              </a:rPr>
              <a:t>: Lilia Carmen </a:t>
            </a:r>
            <a:r>
              <a:rPr lang="pt-BR" b="1" dirty="0" err="1">
                <a:latin typeface="Arial" charset="0"/>
              </a:rPr>
              <a:t>Cobas</a:t>
            </a:r>
            <a:r>
              <a:rPr lang="pt-BR" b="1" dirty="0">
                <a:latin typeface="Arial" charset="0"/>
              </a:rPr>
              <a:t> Acosta</a:t>
            </a:r>
          </a:p>
          <a:p>
            <a:endParaRPr lang="pt-BR" b="1" dirty="0">
              <a:latin typeface="Arial" charset="0"/>
            </a:endParaRPr>
          </a:p>
          <a:p>
            <a:r>
              <a:rPr lang="pt-BR" b="1" dirty="0">
                <a:latin typeface="Arial" charset="0"/>
              </a:rPr>
              <a:t>Orientadora: Estela Maris </a:t>
            </a:r>
            <a:r>
              <a:rPr lang="pt-BR" b="1" dirty="0" err="1">
                <a:latin typeface="Arial" charset="0"/>
              </a:rPr>
              <a:t>Rossato</a:t>
            </a:r>
            <a:endParaRPr lang="pt-BR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4"/>
          <p:cNvSpPr txBox="1">
            <a:spLocks noChangeArrowheads="1"/>
          </p:cNvSpPr>
          <p:nvPr/>
        </p:nvSpPr>
        <p:spPr bwMode="auto">
          <a:xfrm>
            <a:off x="3471863" y="284163"/>
            <a:ext cx="2592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METODOLOGIA</a:t>
            </a:r>
          </a:p>
        </p:txBody>
      </p:sp>
      <p:sp>
        <p:nvSpPr>
          <p:cNvPr id="18435" name="Retângulo 6"/>
          <p:cNvSpPr>
            <a:spLocks noChangeArrowheads="1"/>
          </p:cNvSpPr>
          <p:nvPr/>
        </p:nvSpPr>
        <p:spPr bwMode="auto">
          <a:xfrm>
            <a:off x="1169988" y="763588"/>
            <a:ext cx="78501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     Capacitação dos profissionais de saúde – protocolo do MS;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Cadastramento de todas as gestantes da área adstrita no programa;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Estabelecimento do papel de cada profissional na ação programática;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Atendimento clínico das gestantes e puérperas;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Realizar reuniões em alguns bairros, igrejas e escolas;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Grupo de gestantes (atividades educativas);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Visitas domiciliares; busca ativa das usuárias faltosas.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Monitoramento da intervenção;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Contato com a associação de moradores, representantes da comunidade, com os bairros, igrejas, escolas e na própria UBS.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3"/>
          <p:cNvSpPr txBox="1">
            <a:spLocks noChangeArrowheads="1"/>
          </p:cNvSpPr>
          <p:nvPr/>
        </p:nvSpPr>
        <p:spPr bwMode="auto">
          <a:xfrm>
            <a:off x="3924300" y="117475"/>
            <a:ext cx="259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LOGÍSTICA</a:t>
            </a:r>
          </a:p>
        </p:txBody>
      </p:sp>
      <p:sp>
        <p:nvSpPr>
          <p:cNvPr id="19459" name="CaixaDeTexto 4"/>
          <p:cNvSpPr txBox="1">
            <a:spLocks noChangeArrowheads="1"/>
          </p:cNvSpPr>
          <p:nvPr/>
        </p:nvSpPr>
        <p:spPr bwMode="auto">
          <a:xfrm>
            <a:off x="1187450" y="606425"/>
            <a:ext cx="76327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 Para a intervenção utilizamos o Manual Técnico de Pré-natal e Puerpério do Ministério da Saúde, 2012.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 Foram utilizadas a ficha espelho e planilha de coleta de dados do curso.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 A intervenção foi realizada no período de Fevereiro a Abril de 2015, com duração de12 semanas.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 Para realizar a intervenção foram seguidos 4 eixos pedagógicos: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>
                <a:latin typeface="Arial" charset="0"/>
              </a:rPr>
              <a:t> Qualificação da prática clínica;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>
                <a:latin typeface="Arial" charset="0"/>
              </a:rPr>
              <a:t> Monitoramento e avaliação;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>
                <a:latin typeface="Arial" charset="0"/>
              </a:rPr>
              <a:t> Organização e gestão dos serviços;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>
                <a:latin typeface="Arial" charset="0"/>
              </a:rPr>
              <a:t> Engajamento público.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5"/>
          <p:cNvSpPr>
            <a:spLocks noChangeArrowheads="1"/>
          </p:cNvSpPr>
          <p:nvPr/>
        </p:nvSpPr>
        <p:spPr bwMode="auto">
          <a:xfrm>
            <a:off x="3271838" y="188913"/>
            <a:ext cx="35591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400">
                <a:latin typeface="Arial" charset="0"/>
              </a:rPr>
              <a:t>RESULTADOS</a:t>
            </a:r>
          </a:p>
          <a:p>
            <a:pPr algn="ctr"/>
            <a:endParaRPr lang="pt-BR" sz="2400">
              <a:latin typeface="Arial" charset="0"/>
            </a:endParaRPr>
          </a:p>
          <a:p>
            <a:pPr algn="ctr"/>
            <a:r>
              <a:rPr lang="pt-BR" sz="2000">
                <a:latin typeface="Arial" charset="0"/>
              </a:rPr>
              <a:t>Objetivos, metas e resultados</a:t>
            </a:r>
          </a:p>
        </p:txBody>
      </p:sp>
      <p:sp>
        <p:nvSpPr>
          <p:cNvPr id="20483" name="Retângulo 6"/>
          <p:cNvSpPr>
            <a:spLocks noChangeArrowheads="1"/>
          </p:cNvSpPr>
          <p:nvPr/>
        </p:nvSpPr>
        <p:spPr bwMode="auto">
          <a:xfrm>
            <a:off x="1466850" y="1239838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u="sng">
                <a:latin typeface="Arial" charset="0"/>
              </a:rPr>
              <a:t>Pré-natal</a:t>
            </a:r>
          </a:p>
        </p:txBody>
      </p:sp>
      <p:sp>
        <p:nvSpPr>
          <p:cNvPr id="20484" name="Retângulo 7"/>
          <p:cNvSpPr>
            <a:spLocks noChangeArrowheads="1"/>
          </p:cNvSpPr>
          <p:nvPr/>
        </p:nvSpPr>
        <p:spPr bwMode="auto">
          <a:xfrm>
            <a:off x="1187450" y="1639888"/>
            <a:ext cx="77057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u="sng" dirty="0">
                <a:solidFill>
                  <a:srgbClr val="FF0000"/>
                </a:solidFill>
                <a:latin typeface="Arial" charset="0"/>
              </a:rPr>
              <a:t>Objetivo 1</a:t>
            </a:r>
            <a:r>
              <a:rPr lang="pt-BR" sz="2000" dirty="0">
                <a:latin typeface="Arial" charset="0"/>
              </a:rPr>
              <a:t> - Ampliar a cobertura da atenção ao pré-natal.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charset="0"/>
              </a:rPr>
              <a:t>Meta 1.1</a:t>
            </a:r>
            <a:r>
              <a:rPr lang="pt-BR" sz="2000" dirty="0">
                <a:latin typeface="Arial" charset="0"/>
              </a:rPr>
              <a:t>: Aumentar a cobertura do programa  de pré-natal para 90%.</a:t>
            </a:r>
          </a:p>
        </p:txBody>
      </p:sp>
      <p:sp>
        <p:nvSpPr>
          <p:cNvPr id="20485" name="Retângulo 9"/>
          <p:cNvSpPr>
            <a:spLocks noChangeArrowheads="1"/>
          </p:cNvSpPr>
          <p:nvPr/>
        </p:nvSpPr>
        <p:spPr bwMode="auto">
          <a:xfrm>
            <a:off x="1187450" y="5661025"/>
            <a:ext cx="4789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Arial" charset="0"/>
              </a:rPr>
              <a:t>Figura 1- Proporção de gestantes cadastradas no Programa de Pré-natal.</a:t>
            </a:r>
          </a:p>
          <a:p>
            <a:r>
              <a:rPr lang="pt-BR" sz="1200">
                <a:latin typeface="Arial" charset="0"/>
              </a:rPr>
              <a:t>Fonte: Dados da UBS Francisco Maiarino Maia, Miguel Alves / PI.</a:t>
            </a:r>
          </a:p>
        </p:txBody>
      </p:sp>
      <p:sp>
        <p:nvSpPr>
          <p:cNvPr id="20486" name="Retângulo 10"/>
          <p:cNvSpPr>
            <a:spLocks noChangeArrowheads="1"/>
          </p:cNvSpPr>
          <p:nvPr/>
        </p:nvSpPr>
        <p:spPr bwMode="auto">
          <a:xfrm>
            <a:off x="6227763" y="3357563"/>
            <a:ext cx="2736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>
                <a:latin typeface="Arial" charset="0"/>
              </a:rPr>
              <a:t>No 1° mês 11 gestantes foram cadastradas,  no 2° mês 13 e  no 3° mês 14 gestantes da área de cobertura da unidade.</a:t>
            </a:r>
          </a:p>
        </p:txBody>
      </p:sp>
      <p:sp>
        <p:nvSpPr>
          <p:cNvPr id="12" name="Seta em curva para baixo 11"/>
          <p:cNvSpPr/>
          <p:nvPr/>
        </p:nvSpPr>
        <p:spPr>
          <a:xfrm flipH="1">
            <a:off x="5842000" y="2709863"/>
            <a:ext cx="1330325" cy="436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13" name="Gráfico 12"/>
          <p:cNvGraphicFramePr/>
          <p:nvPr/>
        </p:nvGraphicFramePr>
        <p:xfrm>
          <a:off x="1500166" y="3286125"/>
          <a:ext cx="435771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3"/>
          <p:cNvSpPr txBox="1">
            <a:spLocks noChangeArrowheads="1"/>
          </p:cNvSpPr>
          <p:nvPr/>
        </p:nvSpPr>
        <p:spPr bwMode="auto">
          <a:xfrm>
            <a:off x="1258888" y="549275"/>
            <a:ext cx="77057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>
                <a:solidFill>
                  <a:srgbClr val="FF0000"/>
                </a:solidFill>
                <a:latin typeface="Arial" charset="0"/>
              </a:rPr>
              <a:t>Objetivo 2</a:t>
            </a:r>
            <a:r>
              <a:rPr lang="pt-BR" sz="2000" dirty="0">
                <a:latin typeface="Arial" charset="0"/>
              </a:rPr>
              <a:t> - Melhorar a qualidade da atenção ao pré-natal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" charset="0"/>
              </a:rPr>
              <a:t>Meta 2.1</a:t>
            </a:r>
            <a:r>
              <a:rPr lang="pt-BR" sz="2000" dirty="0">
                <a:latin typeface="Arial" charset="0"/>
              </a:rPr>
              <a:t> - Garantir a 100% das gestantes o ingresso no Programa de Pré-natal no primeiro trimestre da gestação.</a:t>
            </a:r>
          </a:p>
        </p:txBody>
      </p:sp>
      <p:sp>
        <p:nvSpPr>
          <p:cNvPr id="21507" name="CaixaDeTexto 1"/>
          <p:cNvSpPr txBox="1">
            <a:spLocks noChangeArrowheads="1"/>
          </p:cNvSpPr>
          <p:nvPr/>
        </p:nvSpPr>
        <p:spPr bwMode="auto">
          <a:xfrm>
            <a:off x="6084888" y="2708275"/>
            <a:ext cx="27352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>
                <a:latin typeface="Arial" charset="0"/>
              </a:rPr>
              <a:t>No 1° mês iniciaram o pré-natal no primeiro trimestre 8 gestantes das 11 cadastradas, no 2° mês foram 10 das 13 cadastradas e no 3° mês 11 das 14 cadastradas.</a:t>
            </a:r>
          </a:p>
        </p:txBody>
      </p:sp>
      <p:sp>
        <p:nvSpPr>
          <p:cNvPr id="5" name="Seta em curva para baixo 4"/>
          <p:cNvSpPr/>
          <p:nvPr/>
        </p:nvSpPr>
        <p:spPr>
          <a:xfrm flipH="1">
            <a:off x="5176838" y="2249488"/>
            <a:ext cx="1330325" cy="4349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509" name="Retângulo 5"/>
          <p:cNvSpPr>
            <a:spLocks noChangeArrowheads="1"/>
          </p:cNvSpPr>
          <p:nvPr/>
        </p:nvSpPr>
        <p:spPr bwMode="auto">
          <a:xfrm>
            <a:off x="1084263" y="5510213"/>
            <a:ext cx="4897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Arial" charset="0"/>
              </a:rPr>
              <a:t>Figura 2- Proporção de gestantes captadas no primeiro trimestre de gestação.</a:t>
            </a:r>
          </a:p>
          <a:p>
            <a:r>
              <a:rPr lang="pt-BR" sz="1200">
                <a:latin typeface="Arial" charset="0"/>
              </a:rPr>
              <a:t> Fonte: Dados da UBS Francisco Maiarino Maia, Miguel Alves / PI.</a:t>
            </a:r>
          </a:p>
          <a:p>
            <a:r>
              <a:rPr lang="pt-BR"/>
              <a:t> 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500166" y="2786058"/>
          <a:ext cx="4286280" cy="2409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44650" y="857250"/>
            <a:ext cx="7499350" cy="53911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2.2: </a:t>
            </a:r>
            <a:r>
              <a:rPr lang="pt-BR" sz="2000" smtClean="0">
                <a:latin typeface="Arial" charset="0"/>
                <a:cs typeface="Arial" charset="0"/>
              </a:rPr>
              <a:t>Realizar pelo menos um exame ginecológico por trimestre em 100% das gestantes.</a:t>
            </a:r>
          </a:p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2.3: </a:t>
            </a:r>
            <a:r>
              <a:rPr lang="pt-BR" sz="2000" smtClean="0">
                <a:latin typeface="Arial" charset="0"/>
                <a:cs typeface="Arial" charset="0"/>
              </a:rPr>
              <a:t>Realizar pelo menos um exame de mamas em 100% das gestantes.</a:t>
            </a:r>
          </a:p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2.4: </a:t>
            </a:r>
            <a:r>
              <a:rPr lang="pt-BR" sz="2000" smtClean="0">
                <a:latin typeface="Arial" charset="0"/>
                <a:cs typeface="Arial" charset="0"/>
              </a:rPr>
              <a:t>Garantir a 100% das gestantes a solicitação de exames laboratoriais de acordo com protocolo.</a:t>
            </a:r>
          </a:p>
          <a:p>
            <a:endParaRPr lang="pt-BR" sz="2000" smtClean="0">
              <a:latin typeface="Arial" charset="0"/>
              <a:cs typeface="Arial" charset="0"/>
            </a:endParaRPr>
          </a:p>
          <a:p>
            <a:endParaRPr lang="pt-BR" sz="2000" smtClean="0">
              <a:latin typeface="Arial" charset="0"/>
              <a:cs typeface="Arial" charset="0"/>
            </a:endParaRPr>
          </a:p>
          <a:p>
            <a:endParaRPr lang="pt-BR" sz="2000" smtClean="0">
              <a:latin typeface="Arial" charset="0"/>
              <a:cs typeface="Arial" charset="0"/>
            </a:endParaRPr>
          </a:p>
          <a:p>
            <a:pPr algn="ctr"/>
            <a:endParaRPr lang="pt-BR" sz="200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pt-BR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Estas metas atingiram 100% de cobertura durante os 3 meses de intervenção.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tângulo 3"/>
          <p:cNvSpPr>
            <a:spLocks noChangeArrowheads="1"/>
          </p:cNvSpPr>
          <p:nvPr/>
        </p:nvSpPr>
        <p:spPr bwMode="auto">
          <a:xfrm>
            <a:off x="1331913" y="765175"/>
            <a:ext cx="73437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2.5</a:t>
            </a:r>
            <a:r>
              <a:rPr lang="pt-BR" sz="2000">
                <a:latin typeface="Arial" charset="0"/>
              </a:rPr>
              <a:t>: Garantir a 100% das gestantes a prescrição de sulfato ferroso e ácido fólico conforme protocolo.</a:t>
            </a:r>
          </a:p>
        </p:txBody>
      </p:sp>
      <p:sp>
        <p:nvSpPr>
          <p:cNvPr id="23555" name="CaixaDeTexto 5"/>
          <p:cNvSpPr txBox="1">
            <a:spLocks noChangeArrowheads="1"/>
          </p:cNvSpPr>
          <p:nvPr/>
        </p:nvSpPr>
        <p:spPr bwMode="auto">
          <a:xfrm>
            <a:off x="6227763" y="2492375"/>
            <a:ext cx="27368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>
                <a:latin typeface="Arial" charset="0"/>
              </a:rPr>
              <a:t>No 1° mês 10 gestantes das 11 cadastradas, no 2° mês 13 gestantes das 13 cadastradas e no 3° 14 das 14 gestantes cadastradas.</a:t>
            </a:r>
          </a:p>
        </p:txBody>
      </p:sp>
      <p:sp>
        <p:nvSpPr>
          <p:cNvPr id="7" name="Seta em curva para baixo 6"/>
          <p:cNvSpPr/>
          <p:nvPr/>
        </p:nvSpPr>
        <p:spPr>
          <a:xfrm flipH="1">
            <a:off x="5562600" y="1916113"/>
            <a:ext cx="1330325" cy="436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3557" name="Retângulo 7"/>
          <p:cNvSpPr>
            <a:spLocks noChangeArrowheads="1"/>
          </p:cNvSpPr>
          <p:nvPr/>
        </p:nvSpPr>
        <p:spPr bwMode="auto">
          <a:xfrm>
            <a:off x="1331913" y="5354638"/>
            <a:ext cx="4643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200">
                <a:latin typeface="Arial" charset="0"/>
              </a:rPr>
              <a:t>Figura 3- Proporção de gestantes com prescrição de sulfato ferroso e ácido fólico.</a:t>
            </a:r>
          </a:p>
          <a:p>
            <a:pPr algn="just"/>
            <a:r>
              <a:rPr lang="pt-BR" sz="1200">
                <a:latin typeface="Arial" charset="0"/>
              </a:rPr>
              <a:t>Fonte: Dados da UBS Francisco Maiarino Maia, Miguel Alves\PI</a:t>
            </a:r>
            <a:r>
              <a:rPr lang="pt-BR" sz="1200"/>
              <a:t>.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1214414" y="2714620"/>
          <a:ext cx="4724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44650" y="928688"/>
            <a:ext cx="7499350" cy="53197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2.6: </a:t>
            </a:r>
            <a:r>
              <a:rPr lang="pt-BR" sz="2000" smtClean="0">
                <a:latin typeface="Arial" charset="0"/>
                <a:cs typeface="Arial" charset="0"/>
              </a:rPr>
              <a:t>Garantir que 100% das gestantes estejam com vacina antitetânica em dia.</a:t>
            </a:r>
          </a:p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2.7: </a:t>
            </a:r>
            <a:r>
              <a:rPr lang="pt-BR" sz="2000" smtClean="0">
                <a:latin typeface="Arial" charset="0"/>
                <a:cs typeface="Arial" charset="0"/>
              </a:rPr>
              <a:t>Garantir que 100% das gestantes estejam com vacina contra hepatite B em dia.</a:t>
            </a:r>
          </a:p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2.8: </a:t>
            </a:r>
            <a:r>
              <a:rPr lang="pt-BR" sz="2000" smtClean="0">
                <a:latin typeface="Arial" charset="0"/>
                <a:cs typeface="Arial" charset="0"/>
              </a:rPr>
              <a:t>Realizar avaliação da necessidade de atendimento odontológico em 100% das gestantes durante o pré-natal.</a:t>
            </a:r>
          </a:p>
          <a:p>
            <a:pPr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2.9: </a:t>
            </a:r>
            <a:r>
              <a:rPr lang="pt-BR" sz="2000" smtClean="0">
                <a:latin typeface="Arial" charset="0"/>
                <a:cs typeface="Arial" charset="0"/>
              </a:rPr>
              <a:t>Garantir a primeira consulta odontológica programática para 100% das gestantes cadastradas.</a:t>
            </a:r>
          </a:p>
          <a:p>
            <a:endParaRPr lang="pt-BR" sz="2000" smtClean="0">
              <a:latin typeface="Arial" charset="0"/>
              <a:cs typeface="Arial" charset="0"/>
            </a:endParaRPr>
          </a:p>
          <a:p>
            <a:endParaRPr lang="pt-BR" sz="2000" smtClean="0">
              <a:latin typeface="Arial" charset="0"/>
              <a:cs typeface="Arial" charset="0"/>
            </a:endParaRPr>
          </a:p>
          <a:p>
            <a:endParaRPr lang="pt-BR" sz="200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pt-BR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Estas metas atingiram 100% de cobertura durante os 3 meses de intervenção.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tângulo 3"/>
          <p:cNvSpPr>
            <a:spLocks noChangeArrowheads="1"/>
          </p:cNvSpPr>
          <p:nvPr/>
        </p:nvSpPr>
        <p:spPr bwMode="auto">
          <a:xfrm>
            <a:off x="1187450" y="1484313"/>
            <a:ext cx="676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u="sng" dirty="0">
                <a:solidFill>
                  <a:srgbClr val="FF0000"/>
                </a:solidFill>
                <a:latin typeface="Arial" charset="0"/>
              </a:rPr>
              <a:t>Objetivo 3:  </a:t>
            </a:r>
            <a:r>
              <a:rPr lang="pt-BR" sz="2000" dirty="0">
                <a:latin typeface="Arial" charset="0"/>
              </a:rPr>
              <a:t>Melhorar a adesão ao pré-natal</a:t>
            </a:r>
            <a:r>
              <a:rPr lang="pt-BR" sz="2000" dirty="0"/>
              <a:t>.</a:t>
            </a:r>
          </a:p>
        </p:txBody>
      </p:sp>
      <p:sp>
        <p:nvSpPr>
          <p:cNvPr id="25603" name="Retângulo 4"/>
          <p:cNvSpPr>
            <a:spLocks noChangeArrowheads="1"/>
          </p:cNvSpPr>
          <p:nvPr/>
        </p:nvSpPr>
        <p:spPr bwMode="auto">
          <a:xfrm>
            <a:off x="1331913" y="2133600"/>
            <a:ext cx="7488237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 dirty="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charset="0"/>
              </a:rPr>
              <a:t>Meta 3.1</a:t>
            </a:r>
            <a:r>
              <a:rPr lang="pt-BR" sz="2000" dirty="0">
                <a:latin typeface="Arial" charset="0"/>
              </a:rPr>
              <a:t>: Realizar busca ativa de 100% das gestantes faltosas ás consultas de pré-natal.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charset="0"/>
              </a:rPr>
              <a:t>No 1° e no 2° mês não tivemos usuárias faltosas a consulta </a:t>
            </a:r>
            <a:r>
              <a:rPr lang="pt-BR" sz="2000" dirty="0" smtClean="0">
                <a:solidFill>
                  <a:srgbClr val="FF0000"/>
                </a:solidFill>
                <a:latin typeface="Arial" charset="0"/>
              </a:rPr>
              <a:t>mas</a:t>
            </a:r>
            <a:r>
              <a:rPr lang="pt-BR" sz="2000" dirty="0" smtClean="0">
                <a:latin typeface="Arial" charset="0"/>
              </a:rPr>
              <a:t> </a:t>
            </a:r>
            <a:r>
              <a:rPr lang="pt-BR" sz="2000" dirty="0">
                <a:latin typeface="Arial" charset="0"/>
              </a:rPr>
              <a:t>no 3° mês 2 usuárias ficaram faltosas e receberam busca ativa.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ângulo 3"/>
          <p:cNvSpPr>
            <a:spLocks noChangeArrowheads="1"/>
          </p:cNvSpPr>
          <p:nvPr/>
        </p:nvSpPr>
        <p:spPr bwMode="auto">
          <a:xfrm>
            <a:off x="1116013" y="476250"/>
            <a:ext cx="77041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u="sng">
                <a:solidFill>
                  <a:srgbClr val="FF0000"/>
                </a:solidFill>
                <a:latin typeface="Arial" charset="0"/>
              </a:rPr>
              <a:t>Objetivo 4:</a:t>
            </a:r>
            <a:r>
              <a:rPr lang="pt-BR" sz="2000">
                <a:latin typeface="Arial" charset="0"/>
              </a:rPr>
              <a:t> Melhorar o registro do programa de pré-natal.</a:t>
            </a:r>
          </a:p>
          <a:p>
            <a:pPr>
              <a:lnSpc>
                <a:spcPct val="150000"/>
              </a:lnSpc>
            </a:pPr>
            <a:endParaRPr lang="pt-BR" sz="2000" b="1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4.1: </a:t>
            </a:r>
            <a:r>
              <a:rPr lang="pt-BR" sz="2000">
                <a:latin typeface="Arial" charset="0"/>
              </a:rPr>
              <a:t>Manter registro na ficha espelho de pré-natal/vacinação em 100% das gestantes.</a:t>
            </a:r>
          </a:p>
        </p:txBody>
      </p:sp>
      <p:sp>
        <p:nvSpPr>
          <p:cNvPr id="26627" name="Retângulo 4"/>
          <p:cNvSpPr>
            <a:spLocks noChangeArrowheads="1"/>
          </p:cNvSpPr>
          <p:nvPr/>
        </p:nvSpPr>
        <p:spPr bwMode="auto">
          <a:xfrm>
            <a:off x="1223963" y="3789363"/>
            <a:ext cx="5748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u="sng">
                <a:solidFill>
                  <a:srgbClr val="FF0000"/>
                </a:solidFill>
                <a:latin typeface="Arial" charset="0"/>
              </a:rPr>
              <a:t>Objetivo 5:</a:t>
            </a:r>
            <a:r>
              <a:rPr lang="pt-BR" sz="2000" u="sng">
                <a:latin typeface="Arial" charset="0"/>
              </a:rPr>
              <a:t> </a:t>
            </a:r>
            <a:r>
              <a:rPr lang="pt-BR" sz="2000">
                <a:latin typeface="Arial" charset="0"/>
              </a:rPr>
              <a:t>Realizar avaliação de risco.</a:t>
            </a:r>
          </a:p>
        </p:txBody>
      </p:sp>
      <p:sp>
        <p:nvSpPr>
          <p:cNvPr id="26628" name="Retângulo 5"/>
          <p:cNvSpPr>
            <a:spLocks noChangeArrowheads="1"/>
          </p:cNvSpPr>
          <p:nvPr/>
        </p:nvSpPr>
        <p:spPr bwMode="auto">
          <a:xfrm>
            <a:off x="1223963" y="4581525"/>
            <a:ext cx="7596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 b="1">
                <a:latin typeface="Arial" charset="0"/>
              </a:rPr>
              <a:t>Meta 5.1:</a:t>
            </a:r>
            <a:r>
              <a:rPr lang="pt-BR" sz="2000">
                <a:latin typeface="Arial" charset="0"/>
              </a:rPr>
              <a:t> Avaliar risco gestacional em 100% das gestantes.</a:t>
            </a:r>
          </a:p>
          <a:p>
            <a:pPr algn="just"/>
            <a:endParaRPr lang="pt-BR" sz="2000">
              <a:latin typeface="Arial" charset="0"/>
            </a:endParaRPr>
          </a:p>
          <a:p>
            <a:pPr algn="just"/>
            <a:endParaRPr lang="pt-BR" sz="2000">
              <a:latin typeface="Arial" charset="0"/>
            </a:endParaRPr>
          </a:p>
          <a:p>
            <a:pPr algn="just"/>
            <a:endParaRPr lang="pt-BR" sz="2000">
              <a:latin typeface="Arial" charset="0"/>
            </a:endParaRPr>
          </a:p>
          <a:p>
            <a:pPr algn="ctr"/>
            <a:r>
              <a:rPr lang="pt-BR" sz="2000">
                <a:solidFill>
                  <a:srgbClr val="FF0000"/>
                </a:solidFill>
                <a:latin typeface="Arial" charset="0"/>
              </a:rPr>
              <a:t>Estas metas atingiram 100% de cobertura durante os 3 meses de intervenção.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1225550"/>
            <a:ext cx="7993063" cy="5632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6.1: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orientação nutricional a 100% das gestantes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6.2: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o aleitamento materno junto a 100% das gestantes.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6.3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Orientar 100% das gestantes sobre os cuidados com o recém-nascido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6.4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Orientar 100% das gestantes sobre anticoncepção após o parto.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6.5: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Orientar 100% das gestantes sobre os riscos do tabagismo e do consumo de álcool e drogas na gestação.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6.6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Orientar 100% das gestantes sobre higiene bucal.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Estas metas atingiram 100% de cobertura durante os 3 meses de intervenção.</a:t>
            </a:r>
          </a:p>
        </p:txBody>
      </p:sp>
      <p:sp>
        <p:nvSpPr>
          <p:cNvPr id="27651" name="Retângulo 4"/>
          <p:cNvSpPr>
            <a:spLocks noChangeArrowheads="1"/>
          </p:cNvSpPr>
          <p:nvPr/>
        </p:nvSpPr>
        <p:spPr bwMode="auto">
          <a:xfrm>
            <a:off x="1000125" y="581025"/>
            <a:ext cx="5895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u="sng">
                <a:solidFill>
                  <a:srgbClr val="FF0000"/>
                </a:solidFill>
                <a:latin typeface="Arial" charset="0"/>
              </a:rPr>
              <a:t>Objetivo 6</a:t>
            </a:r>
            <a:r>
              <a:rPr lang="pt-BR" sz="2000">
                <a:latin typeface="Arial" charset="0"/>
              </a:rPr>
              <a:t>:  Promover a saúde no pré-natal</a:t>
            </a:r>
            <a:endParaRPr lang="pt-B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5"/>
          <p:cNvSpPr>
            <a:spLocks noChangeArrowheads="1"/>
          </p:cNvSpPr>
          <p:nvPr/>
        </p:nvSpPr>
        <p:spPr bwMode="auto">
          <a:xfrm>
            <a:off x="1547813" y="2413000"/>
            <a:ext cx="72009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	</a:t>
            </a:r>
          </a:p>
        </p:txBody>
      </p:sp>
      <p:sp>
        <p:nvSpPr>
          <p:cNvPr id="10243" name="CaixaDeTexto 7"/>
          <p:cNvSpPr txBox="1">
            <a:spLocks noChangeArrowheads="1"/>
          </p:cNvSpPr>
          <p:nvPr/>
        </p:nvSpPr>
        <p:spPr bwMode="auto">
          <a:xfrm>
            <a:off x="3708400" y="908050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INTRODUÇÃO</a:t>
            </a:r>
          </a:p>
        </p:txBody>
      </p:sp>
      <p:sp>
        <p:nvSpPr>
          <p:cNvPr id="10244" name="Retângulo 3"/>
          <p:cNvSpPr>
            <a:spLocks noChangeArrowheads="1"/>
          </p:cNvSpPr>
          <p:nvPr/>
        </p:nvSpPr>
        <p:spPr bwMode="auto">
          <a:xfrm>
            <a:off x="1258888" y="1989138"/>
            <a:ext cx="74898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dirty="0">
                <a:latin typeface="Arial" charset="0"/>
              </a:rPr>
              <a:t>Ampliação da cobertura da </a:t>
            </a:r>
            <a:r>
              <a:rPr lang="pt-BR" sz="2400" dirty="0" smtClean="0">
                <a:latin typeface="Arial" charset="0"/>
              </a:rPr>
              <a:t>ESF.</a:t>
            </a:r>
            <a:endParaRPr lang="pt-BR" sz="2400" dirty="0">
              <a:latin typeface="Arial" charset="0"/>
            </a:endParaRPr>
          </a:p>
          <a:p>
            <a:pPr>
              <a:lnSpc>
                <a:spcPct val="200000"/>
              </a:lnSpc>
            </a:pPr>
            <a:r>
              <a:rPr lang="pt-BR" sz="2400" dirty="0">
                <a:latin typeface="Arial" charset="0"/>
              </a:rPr>
              <a:t>Programa de assistência Integral a Saúde da Mulher. </a:t>
            </a:r>
          </a:p>
          <a:p>
            <a:pPr>
              <a:lnSpc>
                <a:spcPct val="200000"/>
              </a:lnSpc>
            </a:pPr>
            <a:r>
              <a:rPr lang="pt-BR" sz="2400" dirty="0">
                <a:latin typeface="Arial" charset="0"/>
              </a:rPr>
              <a:t>Atenção ao pré-natal e </a:t>
            </a:r>
            <a:r>
              <a:rPr lang="pt-BR" sz="2400" dirty="0" err="1" smtClean="0">
                <a:latin typeface="Arial" charset="0"/>
              </a:rPr>
              <a:t>puerpério</a:t>
            </a:r>
            <a:r>
              <a:rPr lang="pt-BR" sz="2400" dirty="0" smtClean="0">
                <a:latin typeface="Arial" charset="0"/>
              </a:rPr>
              <a:t>.</a:t>
            </a:r>
            <a:endParaRPr lang="pt-BR" sz="2400" dirty="0">
              <a:latin typeface="Arial" charset="0"/>
            </a:endParaRPr>
          </a:p>
          <a:p>
            <a:pPr>
              <a:lnSpc>
                <a:spcPct val="200000"/>
              </a:lnSpc>
            </a:pPr>
            <a:r>
              <a:rPr lang="pt-BR" sz="2400" dirty="0">
                <a:latin typeface="Arial" charset="0"/>
              </a:rPr>
              <a:t>Acolhimento na gravidez, parto e </a:t>
            </a:r>
            <a:r>
              <a:rPr lang="pt-BR" sz="2400" dirty="0" err="1">
                <a:latin typeface="Arial" charset="0"/>
              </a:rPr>
              <a:t>puerpério</a:t>
            </a:r>
            <a:r>
              <a:rPr lang="pt-BR" sz="2400" dirty="0">
                <a:latin typeface="Arial" charset="0"/>
              </a:rPr>
              <a:t> e atenção ao recém-nascido (BRASIL, 2012).</a:t>
            </a:r>
          </a:p>
          <a:p>
            <a:pPr>
              <a:lnSpc>
                <a:spcPct val="200000"/>
              </a:lnSpc>
            </a:pP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3"/>
          <p:cNvSpPr txBox="1">
            <a:spLocks noChangeArrowheads="1"/>
          </p:cNvSpPr>
          <p:nvPr/>
        </p:nvSpPr>
        <p:spPr bwMode="auto">
          <a:xfrm>
            <a:off x="1285875" y="1143000"/>
            <a:ext cx="731837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>
                <a:solidFill>
                  <a:srgbClr val="FF0000"/>
                </a:solidFill>
                <a:latin typeface="Arial" charset="0"/>
              </a:rPr>
              <a:t>Objetivo 1: </a:t>
            </a:r>
            <a:r>
              <a:rPr lang="pt-BR" sz="2000" dirty="0">
                <a:latin typeface="Arial" charset="0"/>
              </a:rPr>
              <a:t>Ampliar a cobertura da atenção ao puerpério.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>
                <a:latin typeface="Arial" charset="0"/>
              </a:rPr>
              <a:t>Meta 1.1: </a:t>
            </a:r>
            <a:r>
              <a:rPr lang="pt-BR" sz="2000" dirty="0">
                <a:latin typeface="Arial" charset="0"/>
              </a:rPr>
              <a:t>aumentar a consulta puerperal antes dos 42 dias após o parto para </a:t>
            </a:r>
            <a:r>
              <a:rPr lang="pt-BR" sz="2000" dirty="0" smtClean="0">
                <a:latin typeface="Arial" charset="0"/>
              </a:rPr>
              <a:t>95%.</a:t>
            </a:r>
            <a:endParaRPr lang="pt-BR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charset="0"/>
              </a:rPr>
              <a:t>Durante o 1° mês cadastramos 4 (100%) puérperas, no 2° mês </a:t>
            </a:r>
            <a:r>
              <a:rPr lang="pt-BR" sz="2000" dirty="0" smtClean="0">
                <a:latin typeface="Arial" charset="0"/>
              </a:rPr>
              <a:t>5 </a:t>
            </a:r>
            <a:r>
              <a:rPr lang="pt-BR" sz="2000" dirty="0">
                <a:latin typeface="Arial" charset="0"/>
              </a:rPr>
              <a:t>(100%) e no 3° 6 (100%) usuárias, todas ás puérperas da área foram cadastradas.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charset="0"/>
            </a:endParaRPr>
          </a:p>
          <a:p>
            <a:endParaRPr lang="pt-BR" sz="2000" dirty="0">
              <a:latin typeface="Arial" charset="0"/>
            </a:endParaRPr>
          </a:p>
          <a:p>
            <a:endParaRPr lang="pt-BR" sz="2000" dirty="0">
              <a:latin typeface="Arial" charset="0"/>
            </a:endParaRPr>
          </a:p>
          <a:p>
            <a:endParaRPr lang="pt-BR" sz="2000" dirty="0">
              <a:latin typeface="Arial" charset="0"/>
            </a:endParaRPr>
          </a:p>
          <a:p>
            <a:endParaRPr lang="pt-BR" sz="2000" dirty="0">
              <a:latin typeface="Arial" charset="0"/>
            </a:endParaRPr>
          </a:p>
        </p:txBody>
      </p:sp>
      <p:sp>
        <p:nvSpPr>
          <p:cNvPr id="28675" name="Retângulo 4"/>
          <p:cNvSpPr>
            <a:spLocks noChangeArrowheads="1"/>
          </p:cNvSpPr>
          <p:nvPr/>
        </p:nvSpPr>
        <p:spPr bwMode="auto">
          <a:xfrm>
            <a:off x="1457325" y="514350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u="sng">
                <a:latin typeface="Arial" charset="0"/>
              </a:rPr>
              <a:t>Puerpério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tângulo 1"/>
          <p:cNvSpPr>
            <a:spLocks noChangeArrowheads="1"/>
          </p:cNvSpPr>
          <p:nvPr/>
        </p:nvSpPr>
        <p:spPr bwMode="auto">
          <a:xfrm>
            <a:off x="2286000" y="392906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</p:txBody>
      </p:sp>
      <p:sp>
        <p:nvSpPr>
          <p:cNvPr id="29699" name="Retângulo 2"/>
          <p:cNvSpPr>
            <a:spLocks noChangeArrowheads="1"/>
          </p:cNvSpPr>
          <p:nvPr/>
        </p:nvSpPr>
        <p:spPr bwMode="auto">
          <a:xfrm>
            <a:off x="1285875" y="-500063"/>
            <a:ext cx="7572375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latin typeface="Arial" charset="0"/>
              </a:rPr>
              <a:t>Objetivo 2. </a:t>
            </a:r>
          </a:p>
          <a:p>
            <a:pPr algn="ctr"/>
            <a:endParaRPr lang="pt-BR" sz="200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pt-BR" sz="2000" u="sng">
                <a:solidFill>
                  <a:srgbClr val="FF0000"/>
                </a:solidFill>
                <a:latin typeface="Arial" charset="0"/>
              </a:rPr>
              <a:t>Objetivo 2:</a:t>
            </a:r>
            <a:r>
              <a:rPr lang="pt-BR" sz="2000">
                <a:latin typeface="Arial" charset="0"/>
              </a:rPr>
              <a:t> Melhorar a qualidade da atenção </a:t>
            </a:r>
            <a:r>
              <a:rPr lang="pt-BR">
                <a:latin typeface="Arial" charset="0"/>
              </a:rPr>
              <a:t>à</a:t>
            </a:r>
            <a:r>
              <a:rPr lang="pt-BR" sz="2000">
                <a:latin typeface="Arial" charset="0"/>
              </a:rPr>
              <a:t>s puérperas na unidade de saúde.</a:t>
            </a:r>
          </a:p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2.1: </a:t>
            </a:r>
            <a:r>
              <a:rPr lang="pt-BR" sz="2000">
                <a:latin typeface="Arial" charset="0"/>
              </a:rPr>
              <a:t>Examinar as mamas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2.2: </a:t>
            </a:r>
            <a:r>
              <a:rPr lang="pt-BR" sz="2000">
                <a:latin typeface="Arial" charset="0"/>
              </a:rPr>
              <a:t>Examinar o abdome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2.3: </a:t>
            </a:r>
            <a:r>
              <a:rPr lang="pt-BR" sz="2000">
                <a:latin typeface="Arial" charset="0"/>
              </a:rPr>
              <a:t>Realizar exame ginecológico em 100% das puérperas cadastradas no Programa.</a:t>
            </a:r>
          </a:p>
          <a:p>
            <a:pPr>
              <a:lnSpc>
                <a:spcPct val="150000"/>
              </a:lnSpc>
            </a:pPr>
            <a:endParaRPr lang="pt-BR" sz="2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pt-BR" sz="2000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>
                <a:solidFill>
                  <a:srgbClr val="FF0000"/>
                </a:solidFill>
                <a:latin typeface="Arial" charset="0"/>
              </a:rPr>
              <a:t>Estas metas atingiram 100% de cobertura durante os 3 meses de intervenção.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44650" y="642938"/>
            <a:ext cx="7499350" cy="5605462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2.4: </a:t>
            </a:r>
            <a:r>
              <a:rPr lang="pt-BR" sz="2000" smtClean="0">
                <a:latin typeface="Arial" charset="0"/>
                <a:cs typeface="Arial" charset="0"/>
              </a:rPr>
              <a:t>Avaliar o estado psíquico em 100% das puérperas cadastradas no Programa.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2.5: </a:t>
            </a:r>
            <a:r>
              <a:rPr lang="pt-BR" sz="2000" smtClean="0">
                <a:latin typeface="Arial" charset="0"/>
                <a:cs typeface="Arial" charset="0"/>
              </a:rPr>
              <a:t>Avaliar intercorrências em 100% das puérperas cadastradas no Programa.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t-BR" sz="2000" b="1" smtClean="0">
                <a:latin typeface="Arial" charset="0"/>
                <a:cs typeface="Arial" charset="0"/>
              </a:rPr>
              <a:t>Meta 2.6: </a:t>
            </a:r>
            <a:r>
              <a:rPr lang="pt-BR" sz="2000" smtClean="0">
                <a:latin typeface="Arial" charset="0"/>
                <a:cs typeface="Arial" charset="0"/>
              </a:rPr>
              <a:t>Prescrever a 100% das puérperas um dos métodos de anticoncepção.</a:t>
            </a:r>
          </a:p>
          <a:p>
            <a:pPr>
              <a:lnSpc>
                <a:spcPct val="150000"/>
              </a:lnSpc>
            </a:pPr>
            <a:endParaRPr lang="pt-BR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pt-BR" sz="20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pt-BR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Estas metas atingiram 100% de cobertura durante os 3 meses de intervenção.</a:t>
            </a:r>
          </a:p>
          <a:p>
            <a:endParaRPr lang="pt-BR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ângulo 5"/>
          <p:cNvSpPr>
            <a:spLocks noChangeArrowheads="1"/>
          </p:cNvSpPr>
          <p:nvPr/>
        </p:nvSpPr>
        <p:spPr bwMode="auto">
          <a:xfrm>
            <a:off x="1187450" y="260350"/>
            <a:ext cx="76327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>
                <a:solidFill>
                  <a:srgbClr val="FF0000"/>
                </a:solidFill>
                <a:latin typeface="Arial" charset="0"/>
              </a:rPr>
              <a:t>Objetivo 3</a:t>
            </a:r>
            <a:r>
              <a:rPr lang="pt-BR" sz="2000">
                <a:latin typeface="Arial" charset="0"/>
              </a:rPr>
              <a:t>: Melhorar a adesão das mães ao puerpério.</a:t>
            </a:r>
            <a:br>
              <a:rPr lang="pt-BR" sz="2000">
                <a:latin typeface="Arial" charset="0"/>
              </a:rPr>
            </a:br>
            <a:r>
              <a:rPr lang="pt-BR" sz="2000">
                <a:latin typeface="Arial" charset="0"/>
              </a:rPr>
              <a:t/>
            </a:r>
            <a:br>
              <a:rPr lang="pt-BR" sz="2000">
                <a:latin typeface="Arial" charset="0"/>
              </a:rPr>
            </a:br>
            <a:r>
              <a:rPr lang="pt-BR" sz="2000" b="1">
                <a:latin typeface="Arial" charset="0"/>
              </a:rPr>
              <a:t>Meta 3.1: </a:t>
            </a:r>
            <a:r>
              <a:rPr lang="pt-BR" sz="2000">
                <a:latin typeface="Arial" charset="0"/>
              </a:rPr>
              <a:t>Realizar busca ativa em 100% das puérperas que não realizaram a consulta de puerpério até 30 dias após o parto.</a:t>
            </a:r>
            <a:endParaRPr lang="pt-BR" sz="2000"/>
          </a:p>
        </p:txBody>
      </p:sp>
      <p:sp>
        <p:nvSpPr>
          <p:cNvPr id="31747" name="Retângulo 7"/>
          <p:cNvSpPr>
            <a:spLocks noChangeArrowheads="1"/>
          </p:cNvSpPr>
          <p:nvPr/>
        </p:nvSpPr>
        <p:spPr bwMode="auto">
          <a:xfrm>
            <a:off x="1331913" y="2660650"/>
            <a:ext cx="74882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>
                <a:solidFill>
                  <a:srgbClr val="FF0000"/>
                </a:solidFill>
                <a:latin typeface="Arial" charset="0"/>
              </a:rPr>
              <a:t>Objetivo 4: </a:t>
            </a:r>
            <a:r>
              <a:rPr lang="pt-BR" sz="2000">
                <a:latin typeface="Arial" charset="0"/>
              </a:rPr>
              <a:t>Melhorar o registro das informações.</a:t>
            </a:r>
          </a:p>
          <a:p>
            <a:pPr algn="ctr">
              <a:lnSpc>
                <a:spcPct val="150000"/>
              </a:lnSpc>
            </a:pPr>
            <a:endParaRPr lang="pt-BR" sz="200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4.1: </a:t>
            </a:r>
            <a:r>
              <a:rPr lang="pt-BR" sz="2000">
                <a:latin typeface="Arial" charset="0"/>
              </a:rPr>
              <a:t>Manter registro na ficha de acompanhamento do programa 100% das puérperas.</a:t>
            </a:r>
          </a:p>
          <a:p>
            <a:pPr algn="just">
              <a:lnSpc>
                <a:spcPct val="150000"/>
              </a:lnSpc>
            </a:pPr>
            <a:endParaRPr lang="pt-BR" sz="200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>
                <a:solidFill>
                  <a:srgbClr val="FF0000"/>
                </a:solidFill>
                <a:latin typeface="Arial" charset="0"/>
              </a:rPr>
              <a:t>Estas metas atingiram 100% de cobertura durante os 3 meses de intervenção.</a:t>
            </a:r>
          </a:p>
          <a:p>
            <a:pPr>
              <a:lnSpc>
                <a:spcPct val="150000"/>
              </a:lnSpc>
            </a:pPr>
            <a:r>
              <a:rPr lang="pt-BR" sz="2000">
                <a:latin typeface="Arial" charset="0"/>
              </a:rPr>
              <a:t>	</a:t>
            </a:r>
            <a:endParaRPr lang="pt-BR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 fontScale="62500" lnSpcReduction="20000"/>
          </a:bodyPr>
          <a:lstStyle/>
          <a:p>
            <a:pPr marL="365760" indent="-283464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Orientar 100% das puérperas cadastradas no programa sobre os cuidados do recém-nascido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5.2: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Orientar 100% das puérperas cadastradas no programa sobre aleitamento materno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exclusivo.</a:t>
            </a:r>
          </a:p>
          <a:p>
            <a:pPr marL="365760" indent="-283464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5.3: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dirty="0">
                <a:latin typeface="Arial" pitchFamily="34" charset="0"/>
                <a:cs typeface="Arial" pitchFamily="34" charset="0"/>
              </a:rPr>
              <a:t>100% das puérperas cadastradas no programa sobre o planejamento familiar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83464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Estas metas atingiram 100% de cobertura durante os 3 meses de intervenção.</a:t>
            </a: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tângulo 6"/>
          <p:cNvSpPr>
            <a:spLocks noChangeArrowheads="1"/>
          </p:cNvSpPr>
          <p:nvPr/>
        </p:nvSpPr>
        <p:spPr bwMode="auto">
          <a:xfrm>
            <a:off x="1835150" y="188913"/>
            <a:ext cx="6121400" cy="49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u="sng" dirty="0" smtClean="0">
                <a:solidFill>
                  <a:srgbClr val="FF0000"/>
                </a:solidFill>
                <a:latin typeface="Arial" charset="0"/>
              </a:rPr>
              <a:t>Objetivo </a:t>
            </a:r>
            <a:r>
              <a:rPr lang="pt-BR" sz="2000" u="sng" dirty="0">
                <a:solidFill>
                  <a:srgbClr val="FF0000"/>
                </a:solidFill>
                <a:latin typeface="Arial" charset="0"/>
              </a:rPr>
              <a:t>5: </a:t>
            </a:r>
            <a:r>
              <a:rPr lang="pt-BR" sz="2000" dirty="0">
                <a:latin typeface="Arial" charset="0"/>
              </a:rPr>
              <a:t>Promover a saúde das </a:t>
            </a:r>
            <a:r>
              <a:rPr lang="pt-BR" sz="2000" dirty="0" err="1">
                <a:latin typeface="Arial" charset="0"/>
              </a:rPr>
              <a:t>puérperas</a:t>
            </a:r>
            <a:r>
              <a:rPr lang="pt-BR" sz="2000" dirty="0">
                <a:latin typeface="Arial" charset="0"/>
              </a:rPr>
              <a:t>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500438" y="476250"/>
            <a:ext cx="2143125" cy="4397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46238" y="1196975"/>
            <a:ext cx="7497762" cy="5462588"/>
          </a:xfrm>
        </p:spPr>
        <p:txBody>
          <a:bodyPr>
            <a:normAutofit fontScale="25000" lnSpcReduction="20000"/>
          </a:bodyPr>
          <a:lstStyle/>
          <a:p>
            <a:pPr marL="82296" indent="0" algn="just" fontAlgn="auto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t-BR" sz="8000" b="1" u="sng" dirty="0" smtClean="0">
                <a:latin typeface="Arial" pitchFamily="34" charset="0"/>
                <a:cs typeface="Arial" pitchFamily="34" charset="0"/>
              </a:rPr>
              <a:t>Pontos Positivos </a:t>
            </a:r>
          </a:p>
          <a:p>
            <a:pPr marL="365760" indent="-283464" algn="just" fontAlgn="auto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A intervenção propiciou ampliação da cobertura da atenção de gestantes e puérperas. </a:t>
            </a:r>
          </a:p>
          <a:p>
            <a:pPr marL="365760" indent="-283464" algn="just" fontAlgn="auto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Logramos melhorar os registros e a qualificação da atenção com destaque para a ampliação do exame das mamas, ginecológicos, do abdômen e laboratoriais. </a:t>
            </a:r>
          </a:p>
          <a:p>
            <a:pPr marL="365760" indent="-283464" algn="just" fontAlgn="auto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Melhorou o trabalho de cada membro da equipe o que permitiu que todos trabalhassem mais unidos. </a:t>
            </a:r>
          </a:p>
          <a:p>
            <a:pPr marL="365760" indent="-283464" algn="just" fontAlgn="auto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8000" dirty="0">
                <a:latin typeface="Arial" pitchFamily="34" charset="0"/>
                <a:cs typeface="Arial" pitchFamily="34" charset="0"/>
              </a:rPr>
              <a:t>A intervenção forma parte de nosso trabalho no dia a dia na UBS.</a:t>
            </a:r>
          </a:p>
          <a:p>
            <a:pPr marL="365760" indent="-283464" algn="just" fontAlgn="auto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pt-BR" sz="8000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5"/>
          <p:cNvSpPr>
            <a:spLocks noChangeArrowheads="1"/>
          </p:cNvSpPr>
          <p:nvPr/>
        </p:nvSpPr>
        <p:spPr bwMode="auto">
          <a:xfrm>
            <a:off x="1357313" y="857250"/>
            <a:ext cx="6551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Arial" charset="0"/>
              </a:rPr>
              <a:t>Grupo de gestantes e atividade de prevenção.</a:t>
            </a:r>
          </a:p>
        </p:txBody>
      </p:sp>
      <p:pic>
        <p:nvPicPr>
          <p:cNvPr id="34819" name="Imagem 4" descr="C:\Users\dra elisa\Pictures\FOTOS BRASIL\FOTOS DE TRABALHO\20141203_102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25" y="1774825"/>
            <a:ext cx="38163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Imagem 7" descr="C:\Users\LILIA15\AppData\Local\Microsoft\Windows\INetCache\Content.Word\20150223_1116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2786063"/>
            <a:ext cx="2493963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 idx="4294967295"/>
          </p:nvPr>
        </p:nvSpPr>
        <p:spPr>
          <a:xfrm flipH="1">
            <a:off x="3571875" y="500063"/>
            <a:ext cx="3643313" cy="4397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tângulo 5"/>
          <p:cNvSpPr>
            <a:spLocks noChangeArrowheads="1"/>
          </p:cNvSpPr>
          <p:nvPr/>
        </p:nvSpPr>
        <p:spPr bwMode="auto">
          <a:xfrm>
            <a:off x="1258888" y="1304925"/>
            <a:ext cx="7129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>
                <a:latin typeface="Arial" charset="0"/>
              </a:rPr>
              <a:t>Pontos Negativos</a:t>
            </a:r>
          </a:p>
        </p:txBody>
      </p:sp>
      <p:sp>
        <p:nvSpPr>
          <p:cNvPr id="35844" name="Retângulo 1"/>
          <p:cNvSpPr>
            <a:spLocks noChangeArrowheads="1"/>
          </p:cNvSpPr>
          <p:nvPr/>
        </p:nvSpPr>
        <p:spPr bwMode="auto">
          <a:xfrm>
            <a:off x="1258888" y="2136775"/>
            <a:ext cx="75612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pt-BR">
                <a:latin typeface="Arial" charset="0"/>
              </a:rPr>
              <a:t>Ainda parte da comunidade não tem percebido o impacto e a importância da intervenção, mas continuaremos melhorando nosso trabalho.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pt-BR">
                <a:latin typeface="Arial" charset="0"/>
              </a:rPr>
              <a:t>Alguns membros da comunidade mostram insatisfação na sala de espera no momento em que priorizamos estes casos na hora do atendimento, mas as usuárias grávidas e puérperas ficam muito satisfeitas com este trabalho.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 idx="4294967295"/>
          </p:nvPr>
        </p:nvSpPr>
        <p:spPr>
          <a:xfrm>
            <a:off x="3000375" y="404813"/>
            <a:ext cx="4071938" cy="4397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58888" y="1304925"/>
            <a:ext cx="7129462" cy="4710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Pontos à melhorar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Continuaremos capacitando toda a equipe em relação a este tema, além de outros para melhorar o atendimento e a saúde da população. </a:t>
            </a: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partir dos próximos meses, com ajuda de toda a equipe, pretendemos manter uma boa cobertura das gestantes e puérperas, além disso, tomaremos este projeto como exemplo para implementar outros programas como hipertensão e diabetes, saúde das crianças, câncer de mama e colo uterino.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719513" y="274638"/>
            <a:ext cx="3236912" cy="511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tângulo 4"/>
          <p:cNvSpPr>
            <a:spLocks noChangeArrowheads="1"/>
          </p:cNvSpPr>
          <p:nvPr/>
        </p:nvSpPr>
        <p:spPr bwMode="auto">
          <a:xfrm>
            <a:off x="1181100" y="765175"/>
            <a:ext cx="74882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Todas minhas expectativas foram cumpridas porque melhoramos nossas atividades de promoção e prevenção da saúde.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Conheci outros colegas, suas equipes e unidades de saúde através de fotos postadas no fórum onde intercambiamos experiências, casos clínicos e ideias. Também conheci, fui orientada e recebei ajuda da minha orientadora com a que fico muito agradecida pela sua ajuda durante a realização do curso.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Ainda temos que continuar trabalhando para conseguir educar, melhorar o estilo e as condições de vida da população.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ângulo 3"/>
          <p:cNvSpPr>
            <a:spLocks noChangeArrowheads="1"/>
          </p:cNvSpPr>
          <p:nvPr/>
        </p:nvSpPr>
        <p:spPr bwMode="auto">
          <a:xfrm>
            <a:off x="1476375" y="1052513"/>
            <a:ext cx="727233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Miguel Alves tem um total de 32.658 (IBGE, 2010);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19 UBS, destas 14 ESF;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As UBS são apoiadas pelo NASF com participação de um nutricionista, um psicólogo e um fisioterapeuta;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Contamos com um CEO;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Um hospital;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Não temos atenção especializada, todos os usuários quando necessitam deste tipo de atendimento são encaminhados para Teresina-PI, através do SUS e da secretaria de saúde.</a:t>
            </a:r>
          </a:p>
        </p:txBody>
      </p:sp>
      <p:sp>
        <p:nvSpPr>
          <p:cNvPr id="11267" name="CaixaDeTexto 4"/>
          <p:cNvSpPr txBox="1">
            <a:spLocks noChangeArrowheads="1"/>
          </p:cNvSpPr>
          <p:nvPr/>
        </p:nvSpPr>
        <p:spPr bwMode="auto">
          <a:xfrm>
            <a:off x="3679825" y="260350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tângulo 4"/>
          <p:cNvSpPr>
            <a:spLocks noChangeArrowheads="1"/>
          </p:cNvSpPr>
          <p:nvPr/>
        </p:nvSpPr>
        <p:spPr bwMode="auto">
          <a:xfrm>
            <a:off x="1476375" y="908050"/>
            <a:ext cx="7199313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Este curso nos ajudou a trabalhar mais unidos, além de que foi de muita importância para o povo porque logramos interagir diretamente com a população intercambiando ideias, conhecimentos, dúvidas, através das palestras e outras atividades educativas.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pt-BR" sz="2000">
                <a:latin typeface="Arial" charset="0"/>
              </a:rPr>
              <a:t>Durante a realização do curso fomos melhorando e atualizando nossos conhecimentos com cada caso clínico e revisão bibliográfica. O trabalho em equipe ficou mais organizado seguindo o cronograma com as atividades planejadas, coisa muito importante para nossa prática profissional. </a:t>
            </a:r>
            <a:endParaRPr lang="pt-BR" sz="2000"/>
          </a:p>
        </p:txBody>
      </p:sp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>
          <a:xfrm>
            <a:off x="3786188" y="274638"/>
            <a:ext cx="3492500" cy="511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Em cada mulher grávida, uma nova esperança para o mundo.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9939" name="Espaço Reservado para Conteúdo 3" descr="C:\Users\LILIA15\Pictures\20150617_103958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0" y="1643063"/>
            <a:ext cx="43942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50117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OBRIGADA.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71550" y="981075"/>
            <a:ext cx="7497763" cy="48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charset="0"/>
                <a:cs typeface="Arial" charset="0"/>
              </a:rPr>
              <a:t>A UBS é do tipo – ESF;</a:t>
            </a:r>
            <a:endParaRPr lang="pt-BR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charset="0"/>
                <a:cs typeface="Arial" charset="0"/>
              </a:rPr>
              <a:t>A UBS conta com: recepção, 1 consultório de atendimento médico, 1 consultório de odontologia, 1 consultório de atendimento de enfermagem, uma sala de vacinas, uma sala de lanche, um local de curativos, uma pequena sala de observação e dois banheiros.  </a:t>
            </a:r>
          </a:p>
          <a:p>
            <a:endParaRPr lang="pt-BR" dirty="0" smtClean="0"/>
          </a:p>
        </p:txBody>
      </p:sp>
      <p:sp>
        <p:nvSpPr>
          <p:cNvPr id="12291" name="CaixaDeTexto 3"/>
          <p:cNvSpPr txBox="1">
            <a:spLocks noChangeArrowheads="1"/>
          </p:cNvSpPr>
          <p:nvPr/>
        </p:nvSpPr>
        <p:spPr bwMode="auto">
          <a:xfrm>
            <a:off x="3708400" y="260350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INTRODUÇÃO</a:t>
            </a:r>
          </a:p>
        </p:txBody>
      </p:sp>
      <p:pic>
        <p:nvPicPr>
          <p:cNvPr id="4" name="Picture 2" descr="F:\20150723_1019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3929065"/>
            <a:ext cx="7429500" cy="257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2500313" y="404813"/>
            <a:ext cx="3857625" cy="714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Composição da equipe</a:t>
            </a:r>
            <a:endParaRPr lang="pt-BR" sz="24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1646238" y="1412875"/>
            <a:ext cx="7497762" cy="45339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4 Agentes Comunitários de Saúde (ACS).</a:t>
            </a:r>
          </a:p>
          <a:p>
            <a:pPr marL="365760" indent="-283464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Dentista e 1 técnica de saúde bucal.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Enfermeira e 1 técnica de enfermagem.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Médica do Programa mais Médicos.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Auxiliar de enfermagem.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9632" y="908720"/>
            <a:ext cx="7632848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Tínhamos usuárias faltosas as consultas clínicas.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A equipe não trabalhava em conjunto como está acontecendo agora.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As consultas de pré-natal e puerpério eram realizadas somente pela enfermeira que recebia ajuda da técnica de enfermagem.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As usuárias faltosas não recebiam busca ativa.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Todas as usuárias não receberam consultas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odontológicas.</a:t>
            </a:r>
            <a:endParaRPr lang="pt-BR" sz="2000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CaixaDeTexto 2"/>
          <p:cNvSpPr txBox="1">
            <a:spLocks noChangeArrowheads="1"/>
          </p:cNvSpPr>
          <p:nvPr/>
        </p:nvSpPr>
        <p:spPr bwMode="auto">
          <a:xfrm>
            <a:off x="3708400" y="260350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5"/>
          <p:cNvSpPr txBox="1">
            <a:spLocks noChangeArrowheads="1"/>
          </p:cNvSpPr>
          <p:nvPr/>
        </p:nvSpPr>
        <p:spPr bwMode="auto">
          <a:xfrm>
            <a:off x="3419475" y="1169988"/>
            <a:ext cx="208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>
                <a:latin typeface="Arial" charset="0"/>
              </a:rPr>
              <a:t>Objetivo geral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1547664" y="2564904"/>
            <a:ext cx="68407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	Melhorar à atenção ao pré-natal 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na UBS Francisco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Maiarino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Maia, Miguel Alves, Piauí.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3"/>
          <p:cNvSpPr txBox="1">
            <a:spLocks noChangeArrowheads="1"/>
          </p:cNvSpPr>
          <p:nvPr/>
        </p:nvSpPr>
        <p:spPr bwMode="auto">
          <a:xfrm>
            <a:off x="3348038" y="463550"/>
            <a:ext cx="3094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>
                <a:latin typeface="Arial" charset="0"/>
              </a:rPr>
              <a:t>Objetivos específicos</a:t>
            </a:r>
          </a:p>
        </p:txBody>
      </p:sp>
      <p:sp>
        <p:nvSpPr>
          <p:cNvPr id="16387" name="Retângulo 4"/>
          <p:cNvSpPr>
            <a:spLocks noChangeArrowheads="1"/>
          </p:cNvSpPr>
          <p:nvPr/>
        </p:nvSpPr>
        <p:spPr bwMode="auto">
          <a:xfrm>
            <a:off x="1331913" y="1628775"/>
            <a:ext cx="76327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1 - Ampliar a cobertura da atenção ao pré-natal e puerpério.</a:t>
            </a: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2 - Melhorar a qualidade da atenção ao pré-natal e às puérperas da Unidade de saúde.</a:t>
            </a: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3- Melhorar a adesão ao pré-natal e das mães ao puerpério.</a:t>
            </a: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4 - Melhorar o registro do programa de pré-natal e os registros das informações das puérperas.</a:t>
            </a: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5- Realizar avaliação de risco.</a:t>
            </a: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 charset="0"/>
              </a:rPr>
              <a:t>6 - Promover a saúde no pré-natal e puerpério.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3"/>
          <p:cNvSpPr txBox="1">
            <a:spLocks noChangeArrowheads="1"/>
          </p:cNvSpPr>
          <p:nvPr/>
        </p:nvSpPr>
        <p:spPr bwMode="auto">
          <a:xfrm>
            <a:off x="3419475" y="708025"/>
            <a:ext cx="2994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>
                <a:latin typeface="Arial" charset="0"/>
              </a:rPr>
              <a:t>Metas estabelecidas</a:t>
            </a:r>
          </a:p>
        </p:txBody>
      </p:sp>
      <p:sp>
        <p:nvSpPr>
          <p:cNvPr id="17411" name="Retângulo 4"/>
          <p:cNvSpPr>
            <a:spLocks noChangeArrowheads="1"/>
          </p:cNvSpPr>
          <p:nvPr/>
        </p:nvSpPr>
        <p:spPr bwMode="auto">
          <a:xfrm>
            <a:off x="1501775" y="1844675"/>
            <a:ext cx="72009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Metas de cobertura: </a:t>
            </a:r>
            <a:r>
              <a:rPr lang="pt-BR" sz="2000">
                <a:latin typeface="Arial" charset="0"/>
              </a:rPr>
              <a:t>Ampliar a cobertura da atenção ao pré-natal e puerpério.</a:t>
            </a:r>
          </a:p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1: </a:t>
            </a:r>
            <a:r>
              <a:rPr lang="pt-BR" sz="2000">
                <a:latin typeface="Arial" charset="0"/>
              </a:rPr>
              <a:t>Aumentar a cobertura do programa pré-natal de 58% para 90%.</a:t>
            </a:r>
          </a:p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 2: </a:t>
            </a:r>
            <a:r>
              <a:rPr lang="pt-BR" sz="2000">
                <a:latin typeface="Arial" charset="0"/>
              </a:rPr>
              <a:t>Aumentar consulta puerperal antes dos 42 dias após o parto para 95% das puérperas.</a:t>
            </a:r>
          </a:p>
          <a:p>
            <a:pPr>
              <a:lnSpc>
                <a:spcPct val="150000"/>
              </a:lnSpc>
            </a:pPr>
            <a:endParaRPr lang="pt-BR" sz="200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pt-BR" sz="2000" b="1">
                <a:latin typeface="Arial" charset="0"/>
              </a:rPr>
              <a:t>Metas de Qualidade</a:t>
            </a:r>
            <a:r>
              <a:rPr lang="pt-BR" sz="2000">
                <a:latin typeface="Arial" charset="0"/>
              </a:rPr>
              <a:t>: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1065</TotalTime>
  <Words>1881</Words>
  <Application>Microsoft Office PowerPoint</Application>
  <PresentationFormat>Apresentação na tela (4:3)</PresentationFormat>
  <Paragraphs>193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Gill Sans MT</vt:lpstr>
      <vt:lpstr>Verdana</vt:lpstr>
      <vt:lpstr>Wingdings 2</vt:lpstr>
      <vt:lpstr>Solstício</vt:lpstr>
      <vt:lpstr>  Melhoria da atenção ao Pré-natal e Puerpério na UBS Francisco Maiarino Maia, Miguel Alves / PI</vt:lpstr>
      <vt:lpstr>Apresentação do PowerPoint</vt:lpstr>
      <vt:lpstr>Apresentação do PowerPoint</vt:lpstr>
      <vt:lpstr>Apresentação do PowerPoint</vt:lpstr>
      <vt:lpstr>Composição da equipe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DISCUSSÃO</vt:lpstr>
      <vt:lpstr>DISCUSSÃO</vt:lpstr>
      <vt:lpstr>REFLEXÃO CRÍTICA</vt:lpstr>
      <vt:lpstr>REFLEXÃO CRÍTICA</vt:lpstr>
      <vt:lpstr>Em cada mulher grávida, uma nova esperança para o mundo.</vt:lpstr>
      <vt:lpstr>OBRIGADA.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 elisa</dc:creator>
  <cp:lastModifiedBy>Elixer Ramon</cp:lastModifiedBy>
  <cp:revision>135</cp:revision>
  <dcterms:created xsi:type="dcterms:W3CDTF">2015-06-11T16:47:05Z</dcterms:created>
  <dcterms:modified xsi:type="dcterms:W3CDTF">2015-11-02T22:50:03Z</dcterms:modified>
</cp:coreProperties>
</file>