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7" r:id="rId2"/>
    <p:sldId id="260" r:id="rId3"/>
    <p:sldId id="312" r:id="rId4"/>
    <p:sldId id="313" r:id="rId5"/>
    <p:sldId id="265" r:id="rId6"/>
    <p:sldId id="291" r:id="rId7"/>
    <p:sldId id="314" r:id="rId8"/>
    <p:sldId id="315" r:id="rId9"/>
    <p:sldId id="263" r:id="rId10"/>
    <p:sldId id="262" r:id="rId11"/>
    <p:sldId id="261" r:id="rId12"/>
    <p:sldId id="298" r:id="rId13"/>
    <p:sldId id="299" r:id="rId14"/>
    <p:sldId id="300" r:id="rId15"/>
    <p:sldId id="266" r:id="rId16"/>
    <p:sldId id="280" r:id="rId17"/>
    <p:sldId id="281" r:id="rId18"/>
    <p:sldId id="282" r:id="rId19"/>
    <p:sldId id="301" r:id="rId20"/>
    <p:sldId id="302" r:id="rId21"/>
    <p:sldId id="283" r:id="rId22"/>
    <p:sldId id="284" r:id="rId23"/>
    <p:sldId id="285" r:id="rId24"/>
    <p:sldId id="286" r:id="rId25"/>
    <p:sldId id="269" r:id="rId26"/>
    <p:sldId id="270" r:id="rId27"/>
    <p:sldId id="271" r:id="rId28"/>
    <p:sldId id="272" r:id="rId29"/>
    <p:sldId id="303" r:id="rId30"/>
    <p:sldId id="304" r:id="rId31"/>
    <p:sldId id="305" r:id="rId32"/>
    <p:sldId id="306" r:id="rId33"/>
    <p:sldId id="307" r:id="rId34"/>
    <p:sldId id="274" r:id="rId35"/>
    <p:sldId id="275" r:id="rId36"/>
    <p:sldId id="288" r:id="rId37"/>
    <p:sldId id="289" r:id="rId38"/>
    <p:sldId id="290" r:id="rId39"/>
    <p:sldId id="309" r:id="rId40"/>
    <p:sldId id="308" r:id="rId41"/>
    <p:sldId id="276" r:id="rId42"/>
    <p:sldId id="277" r:id="rId43"/>
    <p:sldId id="279" r:id="rId44"/>
    <p:sldId id="311" r:id="rId45"/>
    <p:sldId id="310" r:id="rId46"/>
    <p:sldId id="267" r:id="rId47"/>
    <p:sldId id="292" r:id="rId48"/>
    <p:sldId id="293" r:id="rId49"/>
    <p:sldId id="294" r:id="rId50"/>
    <p:sldId id="295" r:id="rId51"/>
    <p:sldId id="259" r:id="rId52"/>
  </p:sldIdLst>
  <p:sldSz cx="9144000" cy="5715000" type="screen16x10"/>
  <p:notesSz cx="9144000" cy="5143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612" y="102"/>
      </p:cViewPr>
      <p:guideLst>
        <p:guide orient="horz" pos="320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UNASUS\4-%20Unidade%2003%20-%20Interven&#231;&#227;o\Semana%2015%20-%2028-03%20a%2002-04\Planilha%20de%20coleta%20de%20dados%20final\Lilia%20corre&#231;&#227;o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nessa\Desktop\Lilia%20planilha%2012%20pr&#233;-natal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nessa\Desktop\Lilia%20planilha%2012%20pr&#233;-natal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nessa\Desktop\Lilia%20planilha%2012%20pr&#233;-natal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nessa\Desktop\Lilia%20planilha%2012%20pr&#233;-natal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nessa\Desktop\Lilia%20planilha%2012%20pr&#233;-natal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anessa\Desktop\Lilia%20planilha%2012%20pr&#233;-natal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047462817147858"/>
          <c:y val="0.27825240594925632"/>
          <c:w val="0.758969816272966"/>
          <c:h val="0.6057677165354330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Plan1!$A$2:$D$2</c:f>
              <c:strCache>
                <c:ptCount val="4"/>
                <c:pt idx="0">
                  <c:v>Mês 1</c:v>
                </c:pt>
                <c:pt idx="1">
                  <c:v>Mês 02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Plan1!$A$3:$D$3</c:f>
              <c:numCache>
                <c:formatCode>0.00%</c:formatCode>
                <c:ptCount val="4"/>
                <c:pt idx="0">
                  <c:v>0.78600000000000003</c:v>
                </c:pt>
                <c:pt idx="1">
                  <c:v>0.85150000000000003</c:v>
                </c:pt>
                <c:pt idx="2" formatCode="0%">
                  <c:v>1</c:v>
                </c:pt>
                <c:pt idx="3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532616"/>
        <c:axId val="360534968"/>
      </c:barChart>
      <c:catAx>
        <c:axId val="360532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0534968"/>
        <c:crosses val="autoZero"/>
        <c:auto val="1"/>
        <c:lblAlgn val="ctr"/>
        <c:lblOffset val="100"/>
        <c:noMultiLvlLbl val="0"/>
      </c:catAx>
      <c:valAx>
        <c:axId val="360534968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60532616"/>
        <c:crosses val="autoZero"/>
        <c:crossBetween val="between"/>
        <c:majorUnit val="0.2"/>
        <c:minorUnit val="2.0000000000000004E-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1596197783"/>
          <c:y val="0.25539568345323743"/>
          <c:w val="0.84950577187671317"/>
          <c:h val="0.63309352517985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puérperas que tiveram as mamas examinadas </c:v>
                </c:pt>
              </c:strCache>
            </c:strRef>
          </c:tx>
          <c:spPr>
            <a:solidFill>
              <a:srgbClr val="C0504D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Indicadores!$D$12:$G$12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Indicadores!$D$13:$G$13</c:f>
              <c:numCache>
                <c:formatCode>0.0%</c:formatCode>
                <c:ptCount val="4"/>
                <c:pt idx="0">
                  <c:v>0.87500000000000344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881224"/>
        <c:axId val="250885928"/>
      </c:barChart>
      <c:catAx>
        <c:axId val="250881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0885928"/>
        <c:crosses val="autoZero"/>
        <c:auto val="1"/>
        <c:lblAlgn val="ctr"/>
        <c:lblOffset val="100"/>
        <c:noMultiLvlLbl val="0"/>
      </c:catAx>
      <c:valAx>
        <c:axId val="2508859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0881224"/>
        <c:crosses val="autoZero"/>
        <c:crossBetween val="between"/>
        <c:majorUnit val="0.2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612"/>
          <c:y val="0.25912454936371848"/>
          <c:w val="0.84677502714590935"/>
          <c:h val="0.6277383449374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Indicadores!$C$18</c:f>
              <c:strCache>
                <c:ptCount val="1"/>
                <c:pt idx="0">
                  <c:v>Proporção de puérperas que tiveram o abdome examinado</c:v>
                </c:pt>
              </c:strCache>
            </c:strRef>
          </c:tx>
          <c:spPr>
            <a:solidFill>
              <a:srgbClr val="C0504D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Indicadores!$D$17:$G$17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Indicadores!$D$18:$G$18</c:f>
              <c:numCache>
                <c:formatCode>0.0%</c:formatCode>
                <c:ptCount val="4"/>
                <c:pt idx="0">
                  <c:v>0.87500000000000322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882792"/>
        <c:axId val="190571936"/>
      </c:barChart>
      <c:catAx>
        <c:axId val="250882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0571936"/>
        <c:crosses val="autoZero"/>
        <c:auto val="1"/>
        <c:lblAlgn val="ctr"/>
        <c:lblOffset val="100"/>
        <c:noMultiLvlLbl val="0"/>
      </c:catAx>
      <c:valAx>
        <c:axId val="1905719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0882792"/>
        <c:crosses val="autoZero"/>
        <c:crossBetween val="between"/>
        <c:majorUnit val="0.2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612"/>
          <c:y val="0.24232081911262798"/>
          <c:w val="0.84677502714590935"/>
          <c:h val="0.65187713310580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solidFill>
              <a:srgbClr val="C0504D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0.87500000000000322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458528"/>
        <c:axId val="309461272"/>
      </c:barChart>
      <c:catAx>
        <c:axId val="30945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9461272"/>
        <c:crosses val="autoZero"/>
        <c:auto val="1"/>
        <c:lblAlgn val="ctr"/>
        <c:lblOffset val="100"/>
        <c:noMultiLvlLbl val="0"/>
      </c:catAx>
      <c:valAx>
        <c:axId val="3094612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9458528"/>
        <c:crosses val="autoZero"/>
        <c:crossBetween val="between"/>
        <c:majorUnit val="0.2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16293279022409"/>
          <c:y val="0.29411764705882382"/>
          <c:w val="0.84317718940936859"/>
          <c:h val="0.588235294117642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puérperas com prescrição de algum método de anticoncepção</c:v>
                </c:pt>
              </c:strCache>
            </c:strRef>
          </c:tx>
          <c:spPr>
            <a:solidFill>
              <a:srgbClr val="C0504D"/>
            </a:solidFill>
            <a:ln w="25399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0.62500000000000322</c:v>
                </c:pt>
                <c:pt idx="1">
                  <c:v>0.84615384615385014</c:v>
                </c:pt>
                <c:pt idx="2">
                  <c:v>0.85714285714285765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462840"/>
        <c:axId val="309457744"/>
      </c:barChart>
      <c:catAx>
        <c:axId val="30946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9457744"/>
        <c:crosses val="autoZero"/>
        <c:auto val="1"/>
        <c:lblAlgn val="ctr"/>
        <c:lblOffset val="100"/>
        <c:noMultiLvlLbl val="0"/>
      </c:catAx>
      <c:valAx>
        <c:axId val="30945774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9462840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39942089325509"/>
          <c:y val="0.30888089119980494"/>
          <c:w val="0.84156547703968365"/>
          <c:h val="0.56756863757962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Indicadores!$C$71</c:f>
              <c:strCache>
                <c:ptCount val="1"/>
                <c:pt idx="0">
                  <c:v>Proporção de puérperas com orientação sobre planejamento familiar</c:v>
                </c:pt>
              </c:strCache>
            </c:strRef>
          </c:tx>
          <c:spPr>
            <a:solidFill>
              <a:srgbClr val="C0504D"/>
            </a:solidFill>
            <a:ln w="25401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Indicadores!$D$70:$G$70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Indicadores!$D$71:$G$71</c:f>
              <c:numCache>
                <c:formatCode>0.0%</c:formatCode>
                <c:ptCount val="4"/>
                <c:pt idx="0">
                  <c:v>0.62500000000000322</c:v>
                </c:pt>
                <c:pt idx="1">
                  <c:v>0.92307692307692257</c:v>
                </c:pt>
                <c:pt idx="2">
                  <c:v>0.9285714285714286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462448"/>
        <c:axId val="309456960"/>
      </c:barChart>
      <c:catAx>
        <c:axId val="30946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9456960"/>
        <c:crosses val="autoZero"/>
        <c:auto val="1"/>
        <c:lblAlgn val="ctr"/>
        <c:lblOffset val="100"/>
        <c:noMultiLvlLbl val="0"/>
      </c:catAx>
      <c:valAx>
        <c:axId val="3094569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9462448"/>
        <c:crosses val="autoZero"/>
        <c:crossBetween val="between"/>
        <c:majorUnit val="0.2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662"/>
          <c:y val="0.28268600010697348"/>
          <c:w val="0.84677502714591268"/>
          <c:h val="0.604241325228655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0.90909090909090906</c:v>
                </c:pt>
                <c:pt idx="1">
                  <c:v>0.86956521739130765</c:v>
                </c:pt>
                <c:pt idx="2">
                  <c:v>0.8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341864"/>
        <c:axId val="248342648"/>
      </c:barChart>
      <c:catAx>
        <c:axId val="248341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8342648"/>
        <c:crosses val="autoZero"/>
        <c:auto val="1"/>
        <c:lblAlgn val="ctr"/>
        <c:lblOffset val="100"/>
        <c:noMultiLvlLbl val="0"/>
      </c:catAx>
      <c:valAx>
        <c:axId val="2483426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8341864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283424597306053"/>
          <c:y val="0.28417272034544089"/>
          <c:w val="0.84950577187671317"/>
          <c:h val="0.600719424460438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C0504D"/>
            </a:solidFill>
            <a:ln w="25381">
              <a:noFill/>
            </a:ln>
          </c:spPr>
          <c:invertIfNegative val="0"/>
          <c:dLbls>
            <c:spPr>
              <a:noFill/>
              <a:ln w="2538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0.95454545454545858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346176"/>
        <c:axId val="248343824"/>
      </c:barChart>
      <c:catAx>
        <c:axId val="24834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8343824"/>
        <c:crosses val="autoZero"/>
        <c:auto val="1"/>
        <c:lblAlgn val="ctr"/>
        <c:lblOffset val="100"/>
        <c:noMultiLvlLbl val="0"/>
      </c:catAx>
      <c:valAx>
        <c:axId val="248343824"/>
        <c:scaling>
          <c:orientation val="minMax"/>
          <c:max val="1"/>
        </c:scaling>
        <c:delete val="0"/>
        <c:axPos val="l"/>
        <c:majorGridlines>
          <c:spPr>
            <a:ln w="3173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3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99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8346176"/>
        <c:crosses val="autoZero"/>
        <c:crossBetween val="between"/>
        <c:majorUnit val="0.2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 w="3173">
      <a:noFill/>
      <a:prstDash val="solid"/>
    </a:ln>
  </c:spPr>
  <c:txPr>
    <a:bodyPr/>
    <a:lstStyle/>
    <a:p>
      <a:pPr>
        <a:defRPr sz="99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659"/>
          <c:y val="0.20300751879699291"/>
          <c:w val="0.84677502714591268"/>
          <c:h val="0.68045112781954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vacina antitetânica em dia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0.90909090909090906</c:v>
                </c:pt>
                <c:pt idx="1">
                  <c:v>0.95652173913043481</c:v>
                </c:pt>
                <c:pt idx="2">
                  <c:v>0.9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345392"/>
        <c:axId val="248345784"/>
      </c:barChart>
      <c:catAx>
        <c:axId val="24834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8345784"/>
        <c:crosses val="autoZero"/>
        <c:auto val="1"/>
        <c:lblAlgn val="ctr"/>
        <c:lblOffset val="100"/>
        <c:noMultiLvlLbl val="0"/>
      </c:catAx>
      <c:valAx>
        <c:axId val="2483457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8345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16293279022409"/>
          <c:y val="0.26470588235294501"/>
          <c:w val="0.84317718940936859"/>
          <c:h val="0.6213235294117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vacina contra hepatite B em dia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0.81818181818182345</c:v>
                </c:pt>
                <c:pt idx="1">
                  <c:v>0.91304347826086962</c:v>
                </c:pt>
                <c:pt idx="2">
                  <c:v>0.9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574288"/>
        <c:axId val="190572328"/>
      </c:barChart>
      <c:catAx>
        <c:axId val="19057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0572328"/>
        <c:crosses val="autoZero"/>
        <c:auto val="1"/>
        <c:lblAlgn val="ctr"/>
        <c:lblOffset val="100"/>
        <c:noMultiLvlLbl val="0"/>
      </c:catAx>
      <c:valAx>
        <c:axId val="19057232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90574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16293279022409"/>
          <c:y val="0.29411764705882382"/>
          <c:w val="0.84317718940936859"/>
          <c:h val="0.58823529411763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Indicadores!$C$50</c:f>
              <c:strCache>
                <c:ptCount val="1"/>
                <c:pt idx="0">
                  <c:v>Proporção de gestantes com avaliação de necessidade de atendimento odontológico 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Indicadores!$D$49:$G$49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Indicadores!$D$50:$G$50</c:f>
              <c:numCache>
                <c:formatCode>0.0%</c:formatCode>
                <c:ptCount val="4"/>
                <c:pt idx="0">
                  <c:v>0.90909090909090906</c:v>
                </c:pt>
                <c:pt idx="1">
                  <c:v>0.91304347826086962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884752"/>
        <c:axId val="250883968"/>
      </c:barChart>
      <c:catAx>
        <c:axId val="25088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0883968"/>
        <c:crosses val="autoZero"/>
        <c:auto val="1"/>
        <c:lblAlgn val="ctr"/>
        <c:lblOffset val="100"/>
        <c:noMultiLvlLbl val="0"/>
      </c:catAx>
      <c:valAx>
        <c:axId val="2508839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0884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659"/>
          <c:y val="0.28169014084507044"/>
          <c:w val="0.84677502714591268"/>
          <c:h val="0.6056338028169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0.22727272727272727</c:v>
                </c:pt>
                <c:pt idx="1">
                  <c:v>0.34782608695652439</c:v>
                </c:pt>
                <c:pt idx="2">
                  <c:v>0.75000000000000477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882400"/>
        <c:axId val="250883184"/>
      </c:barChart>
      <c:catAx>
        <c:axId val="25088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0883184"/>
        <c:crosses val="autoZero"/>
        <c:auto val="1"/>
        <c:lblAlgn val="ctr"/>
        <c:lblOffset val="100"/>
        <c:noMultiLvlLbl val="0"/>
      </c:catAx>
      <c:valAx>
        <c:axId val="2508831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0882400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64717534464468"/>
          <c:y val="0.27203166917979682"/>
          <c:w val="0.8458426227365049"/>
          <c:h val="0.60919768168433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0.95454545454546058</c:v>
                </c:pt>
                <c:pt idx="1">
                  <c:v>0.95652173913043481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885536"/>
        <c:axId val="250886320"/>
      </c:barChart>
      <c:catAx>
        <c:axId val="25088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0886320"/>
        <c:crosses val="autoZero"/>
        <c:auto val="1"/>
        <c:lblAlgn val="ctr"/>
        <c:lblOffset val="100"/>
        <c:noMultiLvlLbl val="0"/>
      </c:catAx>
      <c:valAx>
        <c:axId val="2508863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0885536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612"/>
          <c:y val="0.25448117747948207"/>
          <c:w val="0.84677502714590935"/>
          <c:h val="0.634410822730534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puérperas com consulta até 42 dias após o parto.     </c:v>
                </c:pt>
              </c:strCache>
            </c:strRef>
          </c:tx>
          <c:spPr>
            <a:solidFill>
              <a:srgbClr val="C0504D"/>
            </a:solidFill>
            <a:ln w="25399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0.87500000000000322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879656"/>
        <c:axId val="250884360"/>
      </c:barChart>
      <c:catAx>
        <c:axId val="250879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0884360"/>
        <c:crosses val="autoZero"/>
        <c:auto val="1"/>
        <c:lblAlgn val="ctr"/>
        <c:lblOffset val="100"/>
        <c:noMultiLvlLbl val="0"/>
      </c:catAx>
      <c:valAx>
        <c:axId val="2508843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50879656"/>
        <c:crosses val="autoZero"/>
        <c:crossBetween val="between"/>
        <c:majorUnit val="0.2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41FC9-20F3-4F3D-BFE1-F5593297F44C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385763"/>
            <a:ext cx="30861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9A553-C663-48CE-919F-1AAC99BF8A7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40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028950" y="385763"/>
            <a:ext cx="3086100" cy="192881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9A553-C663-48CE-919F-1AAC99BF8A7B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14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4434" y="588786"/>
            <a:ext cx="14751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200401"/>
            <a:ext cx="6400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66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66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31445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8/12/2015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66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8/12/2015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8/12/2015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0" y="1"/>
            <a:ext cx="6858000" cy="5714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491" y="185970"/>
            <a:ext cx="841501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6600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7052" y="1855963"/>
            <a:ext cx="80498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5314951"/>
            <a:ext cx="2926079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1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8/12/2015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14951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62000" y="2271155"/>
            <a:ext cx="7696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algn="ctr">
              <a:lnSpc>
                <a:spcPct val="100000"/>
              </a:lnSpc>
              <a:tabLst>
                <a:tab pos="1299845" algn="l"/>
              </a:tabLst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Melhoria da Atenção ao Pré-Natal e ao Puerpério</a:t>
            </a:r>
            <a:br>
              <a:rPr lang="pt-BR" b="1" dirty="0" smtClean="0">
                <a:latin typeface="Arial" pitchFamily="34" charset="0"/>
                <a:cs typeface="Arial" pitchFamily="34" charset="0"/>
              </a:rPr>
            </a:br>
            <a:r>
              <a:rPr lang="pt-BR" b="1" dirty="0" smtClean="0">
                <a:latin typeface="Arial" pitchFamily="34" charset="0"/>
                <a:cs typeface="Arial" pitchFamily="34" charset="0"/>
              </a:rPr>
              <a:t>na UBS Cecília Neri II, Picos, Piauí.</a:t>
            </a:r>
            <a:endParaRPr spc="-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86000" y="39581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Autora: Lilia Iris Palacio Tarafa</a:t>
            </a:r>
          </a:p>
          <a:p>
            <a:pPr algn="ctr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Orientadora: Janaine Sari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85800" y="402167"/>
            <a:ext cx="7772400" cy="186266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ea typeface="+mj-ea"/>
                <a:cs typeface="Constantia"/>
              </a:defRPr>
            </a:lvl1pPr>
          </a:lstStyle>
          <a:p>
            <a:pPr algn="ctr"/>
            <a:r>
              <a:rPr lang="pt-BR" sz="1600" b="1" dirty="0" smtClean="0">
                <a:latin typeface="Arial" pitchFamily="34" charset="0"/>
                <a:cs typeface="Arial" pitchFamily="34" charset="0"/>
              </a:rPr>
              <a:t>UNIVERSIDADE ABERTA DO SUS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UNIVERSIDADE FEDERAL DE PELOTAS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Especialização em Saúde da Família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Modalidade a Distância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600" dirty="0" smtClean="0"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Turma 07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4491" y="185971"/>
            <a:ext cx="8415019" cy="492443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304800" y="1164167"/>
            <a:ext cx="8292146" cy="415498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Este projeto foi estruturado e desenvolvido no período de 12 semanas na Unidade de Saúde da Família (USF) Cecília Neri II, no Município de Picos, Piauí;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A população alvo foram às gestantes e puérperas dessa localidade;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As atividades dessa intervenção aconteceram nas dependências do próprio ESF e nos demais espaços sociais, bem como domicílios da área adstrita;</a:t>
            </a:r>
          </a:p>
          <a:p>
            <a:pPr algn="just"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Foram desenvolvidas diversas ações nos eixos de: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monitoramento e avaliação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organização e gestão do serviço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engajamento público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 qualificação da prática clínica.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467544" y="3721596"/>
            <a:ext cx="79208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Logística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34439" y="1257300"/>
            <a:ext cx="8229600" cy="270511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u="sng" dirty="0" smtClean="0">
                <a:latin typeface="Arial" pitchFamily="34" charset="0"/>
                <a:cs typeface="Arial" pitchFamily="34" charset="0"/>
              </a:rPr>
              <a:t>Eixo de monitoramento e avaliação: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Materiais: fichas espelhos individuais, canetas e um computador para que pudéssemos fazer a digitação da planilha de coleta de dados a cada semana. Também foi necessário um arquivo em ordem alfabética para que as fichas pudessem ficar organizadas de uma forma adequada.</a:t>
            </a:r>
          </a:p>
          <a:p>
            <a:pPr algn="just"/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Participantes: toda a equipe multiprofissional.</a:t>
            </a:r>
          </a:p>
          <a:p>
            <a:pPr algn="just"/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Logística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u="sng" dirty="0" smtClean="0">
                <a:latin typeface="Arial" pitchFamily="34" charset="0"/>
                <a:cs typeface="Arial" pitchFamily="34" charset="0"/>
              </a:rPr>
              <a:t>Eixo de organização e gestão do serviço:</a:t>
            </a:r>
          </a:p>
          <a:p>
            <a:pPr algn="just"/>
            <a:endParaRPr lang="pt-BR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Materiais: versão impressa atualizada do protocolo sobre atenção as gestantes e puérperas; computador; planilhas, folhas A4; fichas espelho; veículo para realização das visitas domiciliares.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Participantes: toda a equipe multiprofissional.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3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Logística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b="1" u="sng" dirty="0" smtClean="0">
                <a:latin typeface="Arial" pitchFamily="34" charset="0"/>
                <a:cs typeface="Arial" pitchFamily="34" charset="0"/>
              </a:rPr>
              <a:t>Eixo de engajamento público:</a:t>
            </a:r>
          </a:p>
          <a:p>
            <a:pPr algn="just"/>
            <a:endParaRPr lang="pt-BR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Foram ações realizadas no ESF e na comunidade, durante as reuniões com o grupo de pacientes hipertensos e/ou diabéticos, no acolhimento, nas consultas clínicas, nas visitas domiciliares e nas palestras planejadas para esta atividade.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62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Logística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 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Eixo de qualificação da prática clínica:</a:t>
            </a:r>
          </a:p>
          <a:p>
            <a:pPr algn="just"/>
            <a:endParaRPr lang="pt-BR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Foram ações realizadas por meio de capacitações e treinamentos na sala de reuniões da UBS;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Materiais utilizados: manuais e protocolos do Ministério da Saúde, papel e caneta, computadores,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data-show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ficha espelho, planilha de coleta de dados.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Participantes: equipe multiprofissional.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08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214294"/>
            <a:ext cx="8715436" cy="492443"/>
          </a:xfrm>
        </p:spPr>
        <p:txBody>
          <a:bodyPr/>
          <a:lstStyle/>
          <a:p>
            <a:r>
              <a:rPr lang="pt-BR" sz="3200" dirty="0" smtClean="0">
                <a:solidFill>
                  <a:srgbClr val="FF0000"/>
                </a:solidFill>
              </a:rPr>
              <a:t>Objetivos, Metas e Resultados do Pré-natal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"/>
          </p:nvPr>
        </p:nvSpPr>
        <p:spPr>
          <a:xfrm>
            <a:off x="214282" y="857236"/>
            <a:ext cx="8786873" cy="2492990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Objetivo 01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ampliar a cobertura de pré-natal.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1.1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alcançar pelo menos 80 % de cobertura do programa de pré-natal.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No primeiro mês da intervenção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havia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28 gestantes na área de abrangência e foram cadastradas 22 gestantes (78,6%). No segundo mês duas gestantes deram a luz e uma nova foi captada, sendo um total de 27 gestantes, dessas foram cadastradas 23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85,15%). No terceiro mês  7 gestantes deram a luz, sendo que o número total de gestantes acompanhadas foi o total de gestantes da área de abrangência, alcançando 100% da meta de cobertura</a:t>
            </a:r>
          </a:p>
          <a:p>
            <a:endParaRPr lang="pt-BR" dirty="0"/>
          </a:p>
        </p:txBody>
      </p:sp>
      <p:graphicFrame>
        <p:nvGraphicFramePr>
          <p:cNvPr id="6" name="Gráfico 5" title="Proporção de gestantes cadastrada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205039"/>
              </p:ext>
            </p:extLst>
          </p:nvPr>
        </p:nvGraphicFramePr>
        <p:xfrm>
          <a:off x="2051720" y="27854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740833"/>
            <a:ext cx="8444546" cy="3046988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02: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melhorar a qualidade do atendimento ao pré-natal;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2.1: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garantir a 100% das gestantes o ingresso no primeiro trimestre da gestação.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primeiro mês 20 gestantes (90,9%) foram captadas, no segundo mês 20 (87%)  e 16 (80%) no terceiro mês 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 atualidade após conseguir a adesão e engajamento da equipe e da população alvo ao programa, será mais fácil captar todos os casos novos no 1° trimestre, melhorando a qualidade do atendimento na ESF.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196229980"/>
              </p:ext>
            </p:extLst>
          </p:nvPr>
        </p:nvGraphicFramePr>
        <p:xfrm>
          <a:off x="2195736" y="3001516"/>
          <a:ext cx="4032448" cy="247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228600" y="910167"/>
            <a:ext cx="8444546" cy="3323987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2.2: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pelo menos um exame ginecológico por trimestre em 100% das gestantes.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primeiro mês da intervenção 21 gestantes (95,5%) realizaram o exame ginecológico, no segundo mês 23 e no terceiro 20, alcançando 100% da meta.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 ações de educação em saúde que foram desenvolvidas pela equipe, durante a intervenção permitiram alcançar essa meta, conseguindo a aceitação das gestantes quanto a realização do exame.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115450232"/>
              </p:ext>
            </p:extLst>
          </p:nvPr>
        </p:nvGraphicFramePr>
        <p:xfrm>
          <a:off x="2500298" y="3071814"/>
          <a:ext cx="3651100" cy="2500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1072622"/>
            <a:ext cx="8444546" cy="3046988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2.3: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pelo menos um exame das mamas em 100% das gestantes.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Durante toda a intervenção foram examinadas as mamas em todas as gestantes cadastradas, alcançando 100% da meta. Assim sendo, no primeiro mês 22 gestantes foram examinadas, no segundo mês 23 e no terceiro mês 20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resultado demonstrou o comprometimento da equipe na realização do exame clínico adequado e completo, capaz de detectar alterações importantes nessas gestantes, conseguindo criar condições para um aleitamento materno adequado.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1072622"/>
            <a:ext cx="8444546" cy="3877985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2.4: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garantir a 100% das gestantes a solicitação de exames laboratoriais de acordo com protocolo.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Essa meta também foi alcançada durante os 3 meses da intervenção, sendo que todas as gestantes receberam a solicitação dos exames laboratoriais de acordo com o protocolo. Assim sendo, no primeiro mês 22 gestantes receberam a solicitação dos exames, no segundo mês 23 e no terceiro mês 20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Esse resultado é essencial para que seja realizado um acompanhamento de qualidade à saúde da gestante e do bebê.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8601" y="148167"/>
            <a:ext cx="8415019" cy="369332"/>
          </a:xfrm>
        </p:spPr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228600" y="825500"/>
            <a:ext cx="8610600" cy="4708981"/>
          </a:xfrm>
        </p:spPr>
        <p:txBody>
          <a:bodyPr/>
          <a:lstStyle/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Situação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antes da Intervenção: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pt-BR" dirty="0">
                <a:latin typeface="Arial" pitchFamily="34" charset="0"/>
                <a:cs typeface="Arial" pitchFamily="34" charset="0"/>
              </a:rPr>
              <a:t>cobertura às gestantes era praticamente nula,  não correspondendo com a realidade da unidade;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Por </a:t>
            </a:r>
            <a:r>
              <a:rPr lang="pt-BR" dirty="0">
                <a:latin typeface="Arial" pitchFamily="34" charset="0"/>
                <a:cs typeface="Arial" pitchFamily="34" charset="0"/>
              </a:rPr>
              <a:t>problemas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socioculturais </a:t>
            </a:r>
            <a:r>
              <a:rPr lang="pt-BR" dirty="0">
                <a:latin typeface="Arial" pitchFamily="34" charset="0"/>
                <a:cs typeface="Arial" pitchFamily="34" charset="0"/>
              </a:rPr>
              <a:t>não havia uma  adesão das gestantes e puérperas ao programa.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b="1" u="sng" dirty="0">
              <a:latin typeface="Arial" pitchFamily="34" charset="0"/>
              <a:cs typeface="Arial" pitchFamily="34" charset="0"/>
            </a:endParaRPr>
          </a:p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Importância da ação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p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rogramática: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Melhorou a qualidade do atendimento ao pré-natal e puerpério;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Ampliou a cobertura de atenção da população alvo;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Inserção do projeto na rotina de trabalho da UBS.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1072622"/>
            <a:ext cx="8444546" cy="4154984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2.5: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garantir a 100% das gestantes a prescrição de sulfato ferroso e ácido fólico conforme protocolo.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Todas gestantes, desde o início da gestação, receberam a prescrição de sulfato ferroso e ácido fólico, além de receberem orientações sobre a importância dessas medicações.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Assim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sendo, no primeiro mês 22 gestantes receberam a prescrição, no segundo mês 23 e no terceiro mês 20, dessa forma essa meta foi atingida em 100% em todas as  gestantes.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7"/>
            <a:ext cx="8444546" cy="2215991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2.6: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garantir a 100% das gestantes a vacinação antitetânica em dia.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primeiro mês 20 gestantes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(90,9%) estavam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a vacina antitetânica em dia, no segundo mês 22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(95,7%)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terceiro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18 (90%).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Uma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das principais causas para não atingir esta meta é devido a falta de funcionamento da sala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vacinas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 nossa UBS, sendo que as gestantes têm que se deslocar para outra UBS, dificultando o monitoramento.</a:t>
            </a: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605271813"/>
              </p:ext>
            </p:extLst>
          </p:nvPr>
        </p:nvGraphicFramePr>
        <p:xfrm>
          <a:off x="2339752" y="2849159"/>
          <a:ext cx="4171188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825500"/>
            <a:ext cx="8444546" cy="1661993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2.7: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garantir a 100% das gestantes a vacinação contra a hepatite B em dia.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No </a:t>
            </a:r>
            <a:r>
              <a:rPr lang="pt-BR" dirty="0">
                <a:latin typeface="Arial" pitchFamily="34" charset="0"/>
                <a:cs typeface="Arial" pitchFamily="34" charset="0"/>
              </a:rPr>
              <a:t>primeiro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18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gestantes (81,8%) </a:t>
            </a:r>
            <a:r>
              <a:rPr lang="pt-BR" dirty="0">
                <a:latin typeface="Arial" pitchFamily="34" charset="0"/>
                <a:cs typeface="Arial" pitchFamily="34" charset="0"/>
              </a:rPr>
              <a:t>estavam com a vacina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contra a hepatite B </a:t>
            </a:r>
            <a:r>
              <a:rPr lang="pt-BR" dirty="0">
                <a:latin typeface="Arial" pitchFamily="34" charset="0"/>
                <a:cs typeface="Arial" pitchFamily="34" charset="0"/>
              </a:rPr>
              <a:t>em dia, no segundo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21(91,3%) </a:t>
            </a:r>
            <a:r>
              <a:rPr lang="pt-BR" dirty="0">
                <a:latin typeface="Arial" pitchFamily="34" charset="0"/>
                <a:cs typeface="Arial" pitchFamily="34" charset="0"/>
              </a:rPr>
              <a:t>e no terceiro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18 (90%).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 razões para o não alcance dessa meta são as mesmas que para a vacina contra o tétano.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76668982"/>
              </p:ext>
            </p:extLst>
          </p:nvPr>
        </p:nvGraphicFramePr>
        <p:xfrm>
          <a:off x="2339752" y="2857500"/>
          <a:ext cx="4191000" cy="2779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718740"/>
            <a:ext cx="8812088" cy="3477875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2.8: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a avaliação na necessidade de atendimento odontológico em 100% das gestantes durante o pré-natal.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No primeiro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mês 20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gestantes (90,9%)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receberam a avaliação da necessidades de atendimento odontológico, no segundo mês foram 21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(91,3%) 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no terceiro mês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20 (100%). 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	</a:t>
            </a:r>
            <a:endParaRPr lang="pt-BR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Após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realizarmos as reuniões com gestores e com a equipe odontológica, realizamos atividades de promoção em saúde com grupo de gestantes, assim como a capacitação dos ACS, melhorando esses indicadores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638909069"/>
              </p:ext>
            </p:extLst>
          </p:nvPr>
        </p:nvGraphicFramePr>
        <p:xfrm>
          <a:off x="2699792" y="3001516"/>
          <a:ext cx="3528392" cy="249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740834"/>
            <a:ext cx="8444546" cy="3323987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2.9: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Garantir a primeira consulta odontológica programática para 100% das gestantes cadastradas.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dirty="0">
                <a:latin typeface="Arial" pitchFamily="34" charset="0"/>
                <a:cs typeface="Arial" pitchFamily="34" charset="0"/>
              </a:rPr>
              <a:t> Na intervenção não contávamos com amplo apoio da equipe odontológica para avaliar os pacientes e promover o atendimento odontológico.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primeiro mês 5 gestantes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(22,7%) receberam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primeira consulta odontológica, no segundo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8 (34,8%)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no terceiro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15 (75%).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383832147"/>
              </p:ext>
            </p:extLst>
          </p:nvPr>
        </p:nvGraphicFramePr>
        <p:xfrm>
          <a:off x="2483768" y="2569468"/>
          <a:ext cx="3959355" cy="292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7"/>
            <a:ext cx="8668072" cy="3877985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03: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melhorar a adesão das gestantes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3.1: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busca ativa de 100% das gestantes faltosas às consultas de pré-natal.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Durante as 12 semanas do projeto, todas as gestantes faltosas as consultas receberam busca ativa, conseguindo, assim, alcançar 100% da meta pactuada. No primeiro mês 1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gestante recebeu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busca ativa, no segundo mês 8 e no terceiro mês 3.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Esse resultado é importante porque ilustra a melhor adesão ao programa e a continuidade do cuidado. 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7"/>
            <a:ext cx="8444546" cy="3323987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4: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melhorar o registro das informações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4.1: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manter o registro na ficha espelho de pré-natal/vacinação em 100% das gestantes.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Durante os três meses da intervenção 100% das gestantes foram registradas na ficha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espelho,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assim como no cartão da gestante. No primeiro mês 22 gestantes tiveram o registro adequado, no segundo mês 23 e no terceiro mês 20.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Essa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meta foi alcançada devido ao empenho de todos os integrantes da equipe e o resultado proporcionou um acompanhamento de qualidade a essas usuárias.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7"/>
            <a:ext cx="8444546" cy="2215991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5: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avaliação de risco nas gestantes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5.1: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avaliar risco gestacional em 100% das gestantes.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	No primeiro mês 21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gestantes (95,5%)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receberam avaliação do risco gestacional, no segundo mês 22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(95,7%)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terceiro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20 (100%).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início da intervenção tivemos algumas dificuldades com essa avaliação, mas nesse momento, a avaliação de risco já faz parte da nossa rotina de trabalho, sendo de muita importância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evitar complicações na gestação.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42093018"/>
              </p:ext>
            </p:extLst>
          </p:nvPr>
        </p:nvGraphicFramePr>
        <p:xfrm>
          <a:off x="2699792" y="3073524"/>
          <a:ext cx="3733800" cy="246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244591" y="697260"/>
            <a:ext cx="8444546" cy="3877985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06: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promover a saúde no pré-natal;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6.1: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garantir a 100% das gestantes orientações nutricional durante a gestação.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primeiro mês 22 gestantes receberam orientações nutricionais, no segundo mês 23 e no terceiro mês 20, alcançando 100% da meta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pactuada nos 3 meses da intervenção.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Essas orientações se tornaram importantes para a prevenção do sobrepeso e para a adequação de bons hábitos alimentares nessa fase da vida.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 descr="DSCI9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001516"/>
            <a:ext cx="3374116" cy="2530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7"/>
            <a:ext cx="8444546" cy="3323987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6.2: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promover o aleitamento materno em 100% das gestantes.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No primeiro mês 22 gestantes receberam orientação sobre aleitamento materno, no segundo mês 23 e no terceiro mês 20, alcançando 100%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meta nos 3 meses da intervenção.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DSCI96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60" y="2500310"/>
            <a:ext cx="4095752" cy="307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8601" y="148167"/>
            <a:ext cx="8415019" cy="369332"/>
          </a:xfrm>
        </p:spPr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228600" y="825500"/>
            <a:ext cx="8610600" cy="3877985"/>
          </a:xfrm>
        </p:spPr>
        <p:txBody>
          <a:bodyPr/>
          <a:lstStyle/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Caracterização do Município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Picos situa-se na região centro-sul do Piauí, conhecido pelo nome de vale de Guariba;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População: 79.294 pessoas. 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SAÚDE: 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possui </a:t>
            </a:r>
            <a:r>
              <a:rPr lang="pt-BR" dirty="0">
                <a:latin typeface="Arial" pitchFamily="34" charset="0"/>
                <a:cs typeface="Arial" pitchFamily="34" charset="0"/>
              </a:rPr>
              <a:t>36 UBS, 06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NASF, </a:t>
            </a:r>
            <a:r>
              <a:rPr lang="pt-BR" dirty="0">
                <a:latin typeface="Arial" pitchFamily="34" charset="0"/>
                <a:cs typeface="Arial" pitchFamily="34" charset="0"/>
              </a:rPr>
              <a:t>06 hospitais e 44 laboratórios para exames complementares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Cidade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economicamente desenvolvida nessa região. Essa característica aliada ao seu posicionamento geográfico lhe conferem a condição de pólo comercial no Piauí especialmente para combustíveis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 (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um dos maiores produtoras de mel do país)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Atualmente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vem crescendo no setor de saúde, onde várias clínicas, laboratórios, farmácias e hospitais vem se instalando na cidade transformando a num pólo da microrregião.</a:t>
            </a: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7"/>
            <a:ext cx="8444546" cy="3877985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6.3: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orientar 100% das gestantes sobre o cuidado com o recém-nascido (teste do pezinho, decúbito dorsal para dormir).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primeiro mês 22 gestantes foram orientadas quanto aos cuidados com o recém nascido, no segundo mês 23 e no terceiro mês 20, alcançando a meta de 100% nos 3 meses da intervenção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Esse resultado é de extrema importância, pois esses cuidados, apesar de básicos e simples, são de desconhecimento da maioria das mães.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1201316"/>
            <a:ext cx="8444546" cy="3600986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6.4: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orientar 100% das gestantes sobre anticoncepção após o parto.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primeiro mês 22 gestantes foram orientadas quanto à anticoncepção pós-parto, no segundo mês foram 23 e no terceiro mês 20, alcançando 100% da meta nos 3 meses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Essa é uma meta essencial para promover o planejamento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familiar e evitar gestações indesejadas.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7"/>
            <a:ext cx="8444546" cy="3877985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6.5: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orientar 100% das gestantes sobre os fatores de risco do tabagismo e do uso de álcool e drogas na gestação.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No primeiro mês 22 gestantes receberam orientações e participaram de atividades de promoção em saúde sobre os riscos do tabagismo, álcool e drogas na gestação. No segundo mês foram 23 gestantes e no terceiro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20, alcançando 100% da meta nos 3 meses.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Infelizmente, neste momento, temos uma gestante tabagista, mas ela recebe a cada consulta orientações para abandonar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tabagismo,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pelo menos até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parto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Pré-natal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7"/>
            <a:ext cx="8444546" cy="249299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6.6: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orientar 100% das gestantes sobre higiene bucal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No primeiro mês 22 gestantes receberam alguma orientação sobre higiene bucal, no segundo mês foram 23 gestantes e no terceiro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20, alcançando a meta pactuada.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DSCI9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4438" y="2569468"/>
            <a:ext cx="2323445" cy="309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Puerpério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724550"/>
            <a:ext cx="8740080" cy="2769989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Melhorar a cobertura da atenção ao puerpério.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1.1: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garantir a 100% das puérperas cadastradas no programa de pré-natal e puerpério da unidade de saúde consulta puerperal antes dos 42 dias após o parto.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primeiro mês foram cadastradas 7 puérperas (87,5%), no segundo mês foram 13 e no terceiro mês 14, atingindo 100% das puérperas da nossa área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abrangência no final da intervenção.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gestante que dava a luz era retirada na linha de cuidado do pré-natal e adicionada a linha do puerpério.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graphicFrame>
        <p:nvGraphicFramePr>
          <p:cNvPr id="5" name="Objeto 10"/>
          <p:cNvGraphicFramePr/>
          <p:nvPr>
            <p:extLst>
              <p:ext uri="{D42A27DB-BD31-4B8C-83A1-F6EECF244321}">
                <p14:modId xmlns:p14="http://schemas.microsoft.com/office/powerpoint/2010/main" val="2695728984"/>
              </p:ext>
            </p:extLst>
          </p:nvPr>
        </p:nvGraphicFramePr>
        <p:xfrm>
          <a:off x="2123728" y="3001516"/>
          <a:ext cx="4467226" cy="258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Puerpério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7"/>
            <a:ext cx="8812088" cy="2215991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2.1: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examinar as mamas em 100% das puérperas cadastradas no programa. 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primeiro mês 7 puérperas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(87,5%) tiveram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 mamas examinadas, no segundo mês foram 13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puérperas (100%)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no terceiro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14 (100%).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importância do alcance dessa meta se dá no sentido de prevenir alterações nas mamas e orientar as puérperas sobre os cuidados que devem ter para evitar complicações que possam interferir na sua saúde e da não oferta do leite materno ao bebê.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to 11"/>
          <p:cNvGraphicFramePr/>
          <p:nvPr>
            <p:extLst>
              <p:ext uri="{D42A27DB-BD31-4B8C-83A1-F6EECF244321}">
                <p14:modId xmlns:p14="http://schemas.microsoft.com/office/powerpoint/2010/main" val="3670536420"/>
              </p:ext>
            </p:extLst>
          </p:nvPr>
        </p:nvGraphicFramePr>
        <p:xfrm>
          <a:off x="2286000" y="3073524"/>
          <a:ext cx="4446240" cy="242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Puerpério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7"/>
            <a:ext cx="8444546" cy="1661993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2.2: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examinar o abdome em 100% das puérperas cadastradas no programa.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	No primeiro mês 7 puérperas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(87,5%) tiveram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abdome examinado, no segundo mês 13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(100%)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terceiro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14 (100%).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Esse resultado é importante porque o exame do abdome nas puérperas é essencial para o acompanhamento pós-parto.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to 12"/>
          <p:cNvGraphicFramePr/>
          <p:nvPr>
            <p:extLst>
              <p:ext uri="{D42A27DB-BD31-4B8C-83A1-F6EECF244321}">
                <p14:modId xmlns:p14="http://schemas.microsoft.com/office/powerpoint/2010/main" val="2752864381"/>
              </p:ext>
            </p:extLst>
          </p:nvPr>
        </p:nvGraphicFramePr>
        <p:xfrm>
          <a:off x="2214546" y="2357434"/>
          <a:ext cx="4738704" cy="3095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Puerpério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7"/>
            <a:ext cx="8740080" cy="2215991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2.3: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exame ginecológico em 100% das puérperas cadastradas no programa.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Assim como nos demais exames, no primeiro mês, 7 puérperas (87,5%) receberam o exame ginecológico. No segundo 13 e no terceiro mês 14 puérperas receberam exame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ginecológico, alcançando 100% da meta.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to 13"/>
          <p:cNvGraphicFramePr/>
          <p:nvPr>
            <p:extLst>
              <p:ext uri="{D42A27DB-BD31-4B8C-83A1-F6EECF244321}">
                <p14:modId xmlns:p14="http://schemas.microsoft.com/office/powerpoint/2010/main" val="185724038"/>
              </p:ext>
            </p:extLst>
          </p:nvPr>
        </p:nvGraphicFramePr>
        <p:xfrm>
          <a:off x="2267744" y="2713484"/>
          <a:ext cx="4138627" cy="2795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Puerpério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214282" y="928674"/>
            <a:ext cx="8777318" cy="3046988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2.4: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avaliar o estado psíquico em 100% das puérperas cadastradas no programa.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/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primeiro mês 8 puérperas receberam avaliação do estado psíquico, no segundo mês 13 e no terceiro mês 14, alcançando 100%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meta nos 3 meses da intervenção.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Esse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resultado é muito importante devido à alterações psíquicas que acontecem no puerpério e que precisam ser monitoradas pela equipe.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Puerpério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28673"/>
            <a:ext cx="8777318" cy="1384995"/>
          </a:xfrm>
        </p:spPr>
        <p:txBody>
          <a:bodyPr/>
          <a:lstStyle/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2.5: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Proporção de puérperas com avaliação para intercorrências.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primeiro mês da intervenção 8 puérperas receberam essa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avaliação para as intercorrências. No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segundo mês foram 13 puérperas e no terceiro mês 14, alcançando 100% da meta pactuada.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8601" y="148167"/>
            <a:ext cx="8415019" cy="369332"/>
          </a:xfrm>
        </p:spPr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228600" y="825500"/>
            <a:ext cx="8610600" cy="1107996"/>
          </a:xfrm>
        </p:spPr>
        <p:txBody>
          <a:bodyPr/>
          <a:lstStyle/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Caracterização do Município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Vanessa\Desktop\mapa-piaui-localizac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3301"/>
            <a:ext cx="2643206" cy="3215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C:\Users\Vanessa\Desktop\10617_picos_pi_B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714492"/>
            <a:ext cx="5588018" cy="32147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Puerpério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28674"/>
            <a:ext cx="8848756" cy="2769989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2.6: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prescrever a 100% das puérperas um dos métodos de anticoncepção.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	No primeiro mês 5 puérperas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(62,5%) receberam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prescrição de método anticoncepcional, no segundo mês foram 11 puérperas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(84,6%)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terceiro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12 (85,7%).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monitoramento para prescrever anticoncepcional para as puérperas é muito importante na realização do planejamento familiar correto, com intuito de conseguir condições adequadas na próxima gravidez.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to 14"/>
          <p:cNvGraphicFramePr/>
          <p:nvPr>
            <p:extLst>
              <p:ext uri="{D42A27DB-BD31-4B8C-83A1-F6EECF244321}">
                <p14:modId xmlns:p14="http://schemas.microsoft.com/office/powerpoint/2010/main" val="3947678903"/>
              </p:ext>
            </p:extLst>
          </p:nvPr>
        </p:nvGraphicFramePr>
        <p:xfrm>
          <a:off x="2339752" y="2641476"/>
          <a:ext cx="4143404" cy="2897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97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Puerpério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7"/>
            <a:ext cx="8668072" cy="3323987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Melhorar a adesão das puérperas.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3.1: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realizar busca ativa em 100% das puérperas que não realizaram a consulta de puerpério até 30 dias após o parto.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Quanto à realização de busca ativa das puérperas faltosas, realizamos 100% das buscas nos 3 meses do projeto. Os ACS fizeram a busca das puérperas faltosas que não assistiram a consulta de revisão até 30 dias e elas foram assistidas com prontidão, conseguindo atingir 100% da meta. Assim sendo, no primeiro mês receberam a busca ativa 2 puérperas, no segundo mês 6 e no terceiro mês 2.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Esse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resultado demonstra o comprometimento da equipe para com 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projeto, com o intuito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promover o melhor acompanhamento dessas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usuárias.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Puerpério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7"/>
            <a:ext cx="8444546" cy="4154984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4: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Melhorar o registro das informações.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4.1: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manter o registro do acompanhamento do programa em 100% das puérperas.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No primeiro mês 8 puérperas tiveram seus registros de forma adequada por todos os integrantes da equipe. No segundo mês foram 13 puérperas e no terceiro mês 14. Isso aconteceu tanto na ficha espelho, como nos prontuários das usuárias.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Ter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registro adequado é um resultado importante porque faz com que a equipe consiga a fidedignidade dos dados e, assim, um melhor monitoramento da linha de cuidado.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Puerpério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6"/>
            <a:ext cx="8444546" cy="4708981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Objetivo 5: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promover a saúde em 100% das puérperas.</a:t>
            </a:r>
          </a:p>
          <a:p>
            <a:pPr algn="just"/>
            <a:r>
              <a:rPr lang="pt-BR" b="1" dirty="0" smtClean="0">
                <a:latin typeface="Arial" pitchFamily="34" charset="0"/>
                <a:cs typeface="Arial" pitchFamily="34" charset="0"/>
              </a:rPr>
              <a:t>Meta 5.1: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orientar 100% das puérperas cadastradas no programa sobre os cuidados com o recém-nascido.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	No primeiro mês da intervenção foi realizado atividades de promoção de saúde em relação aos cuidados com os recém-nascidos para 8 puérperas, no segundo mês foram 13 puérperas e no terceiro mês 14, alcançando, dessa forma, nos 3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meses,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meta de 100%.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Essas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ações foram realizadas nas consultas do puérperio e em visitas domiciliares e são de extrema importância devido à falta de informação das puérperas nesse sentido.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Puerpério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6"/>
            <a:ext cx="8444546" cy="4708981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5.2: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orientar 100% das puérperas cadastradas no programa sobre aleitamento materno exclusivo.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Quanto à orientação sobre o aleitamento materno exclusivo, desde o início da gestação as pacientes recebem essas informações. No puerpério não é diferente, pois todas as puérperas receberam orientação sobre o aleitamento materno exclusivo até o sexto mês, dando cumprimento a esta meta em 100% nos três meses de intervenção do projeto. Assim sendo, no primeiro mês 8 puérperas foram orientadas, no segundo mês 13 e no terceiro mês 14.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importância desse resultado se dá no sentido que o aleitamento materno é essencial para a saúde e desenvolvimento do bebê.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75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492443"/>
          </a:xfrm>
        </p:spPr>
        <p:txBody>
          <a:bodyPr/>
          <a:lstStyle/>
          <a:p>
            <a:r>
              <a:rPr lang="pt-BR" dirty="0" smtClean="0"/>
              <a:t>Objetivos, Metas e Resultados do Puerpério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910166"/>
            <a:ext cx="8444546" cy="3046988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Meta 5.3: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orientar 100% das puérperas sobre planejamento familiar.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primeiro mês da intervenção 5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puérperas (62,5%)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receberam orientação sobre o planejamento familiar, no segundo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12 (92,3%)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no terceiro 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14 (92,9%). 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alcançamos a meta de 100% porque as puérperas que foram esterilizadas não receberam essas orientações.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to 15"/>
          <p:cNvGraphicFramePr/>
          <p:nvPr>
            <p:extLst>
              <p:ext uri="{D42A27DB-BD31-4B8C-83A1-F6EECF244321}">
                <p14:modId xmlns:p14="http://schemas.microsoft.com/office/powerpoint/2010/main" val="692982475"/>
              </p:ext>
            </p:extLst>
          </p:nvPr>
        </p:nvGraphicFramePr>
        <p:xfrm>
          <a:off x="2411760" y="2782404"/>
          <a:ext cx="3857625" cy="234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54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369332"/>
          </a:xfrm>
        </p:spPr>
        <p:txBody>
          <a:bodyPr/>
          <a:lstStyle/>
          <a:p>
            <a:r>
              <a:rPr lang="pt-BR" sz="2400" dirty="0" smtClean="0"/>
              <a:t>Discussão</a:t>
            </a:r>
            <a:endParaRPr lang="pt-BR" sz="24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228600" y="910167"/>
            <a:ext cx="8368346" cy="4154984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 intervenção na UBS Cecília Neri II,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Picos, PI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contribuiu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para a ampliação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da cobertura ao pré-natal e ao puérperio, na melhoria na qualidade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atenção,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assim como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atendimento dessa população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alvo e na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melhoria dos registros;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Conseguimos incorporar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ao programa aquelas gestantes que faziam o atendimento em outras instituições;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Foi realizado a captação das gestantes no primeiro trimestre da gestação;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mas ainda não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conseguimos captar 100% das gestantes no primeiro trimestre,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porém temos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realizado estratégias para conseguir melhorar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nesse sentido;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Conseguimos estabelecer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prioridade nos atendimentos das gestantes e puérperas, ação que não estava implantada até o momento da escolha do tema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da intervenção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369332"/>
          </a:xfrm>
        </p:spPr>
        <p:txBody>
          <a:bodyPr/>
          <a:lstStyle/>
          <a:p>
            <a:r>
              <a:rPr lang="pt-BR" sz="2400" dirty="0" smtClean="0"/>
              <a:t>Discussão</a:t>
            </a:r>
            <a:endParaRPr lang="pt-BR" sz="24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228600" y="910167"/>
            <a:ext cx="8368346" cy="387798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Todas as gestantes receberam desde 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início a avaliação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 estado nutricional; receberam suplementação de sulfato ferroso e acido fólico e foram incentivadas para continuar com suplemento de vitaminas após do parto e durante o aleitamento materno;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Segundo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protocolo do </a:t>
            </a:r>
            <a:r>
              <a:rPr lang="pt-BR" dirty="0">
                <a:latin typeface="Arial" pitchFamily="34" charset="0"/>
                <a:cs typeface="Arial" pitchFamily="34" charset="0"/>
              </a:rPr>
              <a:t>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inistério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Saúde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foram solicitados e avaliados exames laboratoriais a cada trimestre, assim como avaliação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intercorrências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Foi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classificação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risco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naquelas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gestantes de alto risco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essas foram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encaminhadas aos serviços especializados; 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Na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intervenção não foi atingido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meta de todas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 gestantes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estarem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em dia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 a vacinação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antitetânica e contra hepatite B, devido ao não funcionamento de sala de vacinação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 UBS;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369332"/>
          </a:xfrm>
        </p:spPr>
        <p:txBody>
          <a:bodyPr/>
          <a:lstStyle/>
          <a:p>
            <a:r>
              <a:rPr lang="pt-BR" sz="2400" dirty="0" smtClean="0"/>
              <a:t>Discussão</a:t>
            </a:r>
            <a:endParaRPr lang="pt-BR" sz="24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228600" y="910167"/>
            <a:ext cx="8368346" cy="33239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As gestantes foram avaliadas quanto a necessidade de atendimento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odontológico e receberam atividades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 promoção em saúde, conseguindo melhorar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indicadores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final da intervenção;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Conseguimos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ampliar cobertura e melhorar o programa do puérperio;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As puérperas foram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captadas nos primeiros 30 dias após do parto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todas foram avaliadas quanto as mamas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abdome; exame ginecológico e quanto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intercorrências,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recebendo algum método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anticoncepcional;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Foi realizadas busca ativa e visitadas as puérperas faltosas;</a:t>
            </a: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369332"/>
          </a:xfrm>
        </p:spPr>
        <p:txBody>
          <a:bodyPr/>
          <a:lstStyle/>
          <a:p>
            <a:r>
              <a:rPr lang="pt-BR" sz="2400" dirty="0" smtClean="0"/>
              <a:t>Discussão</a:t>
            </a:r>
            <a:endParaRPr lang="pt-BR" sz="24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228600" y="910167"/>
            <a:ext cx="8368346" cy="276998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intervenção proporcionou a equipe a realização de diferentes capacitações, o que melhora e qualifica o serviço prestado a comunidade, além de promover a atualização dos profissionais;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Acreditamos que todas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estas ações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realizadas levaram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ao trabalho integrado dos membros da equipe, o que contribuiu para a melhoria da adesão 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equipe e das usuárias,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assim como o enriquecimento profissional de cada um 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profissionais participantes nessa intervenção;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48167"/>
            <a:ext cx="841501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42900" algn="l">
              <a:tabLst>
                <a:tab pos="1299845" algn="l"/>
              </a:tabLst>
            </a:pPr>
            <a:r>
              <a:rPr lang="pt-BR" sz="2400" spc="-5" dirty="0" smtClean="0">
                <a:latin typeface="Arial" pitchFamily="34" charset="0"/>
                <a:cs typeface="Arial" pitchFamily="34" charset="0"/>
              </a:rPr>
              <a:t>Introdução</a:t>
            </a:r>
            <a:endParaRPr sz="2400" spc="-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52400" y="723900"/>
            <a:ext cx="8763000" cy="3877985"/>
          </a:xfrm>
        </p:spPr>
        <p:txBody>
          <a:bodyPr/>
          <a:lstStyle/>
          <a:p>
            <a:pPr algn="l"/>
            <a:r>
              <a:rPr lang="pt-BR" b="1" u="sng" spc="-5" dirty="0" smtClean="0">
                <a:latin typeface="Arial" pitchFamily="34" charset="0"/>
                <a:cs typeface="Arial" pitchFamily="34" charset="0"/>
              </a:rPr>
              <a:t>Caracterização da UBS:</a:t>
            </a:r>
            <a:r>
              <a:rPr lang="pt-BR" spc="-5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pc="-5" dirty="0" smtClean="0">
                <a:latin typeface="Arial" pitchFamily="34" charset="0"/>
                <a:cs typeface="Arial" pitchFamily="34" charset="0"/>
              </a:rPr>
            </a:br>
            <a:r>
              <a:rPr lang="pt-BR" spc="-5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pc="-5" dirty="0" smtClean="0">
                <a:latin typeface="Arial" pitchFamily="34" charset="0"/>
                <a:cs typeface="Arial" pitchFamily="34" charset="0"/>
              </a:rPr>
            </a:br>
            <a:r>
              <a:rPr lang="pt-BR" spc="-5" dirty="0" smtClean="0">
                <a:latin typeface="Arial" pitchFamily="34" charset="0"/>
                <a:cs typeface="Arial" pitchFamily="34" charset="0"/>
              </a:rPr>
              <a:t>- É d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ividida em duas ESF, sendo que nossa equipe corresponde a Cecília Neri;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- Composição da equipe: médico, enfermeira, técnicas de enfermagem, odontólogo, Auxiliar em Saúde </a:t>
            </a:r>
            <a:r>
              <a:rPr lang="pt-BR" dirty="0">
                <a:latin typeface="Arial" pitchFamily="34" charset="0"/>
                <a:cs typeface="Arial" pitchFamily="34" charset="0"/>
              </a:rPr>
              <a:t>B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ucal, recepcionistas, zeladoras e os Agentes </a:t>
            </a:r>
            <a:r>
              <a:rPr lang="pt-BR" dirty="0">
                <a:latin typeface="Arial" pitchFamily="34" charset="0"/>
                <a:cs typeface="Arial" pitchFamily="34" charset="0"/>
              </a:rPr>
              <a:t>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omunitários de Saúde (ACS);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- Estrutura da UBS: recepção, sala de consulta médica e de enfermagem, sala do NASF, farmácia, consultório odontológico, sala pra reunião, copa e banheiros;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- População total: 3950 habitantes, sendo do sexo feminino 2046 e do sexo masculino 1904.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0" y="148167"/>
            <a:ext cx="8550909" cy="369332"/>
          </a:xfrm>
        </p:spPr>
        <p:txBody>
          <a:bodyPr/>
          <a:lstStyle/>
          <a:p>
            <a:r>
              <a:rPr lang="pt-BR" sz="2400" dirty="0" smtClean="0"/>
              <a:t>Reflexão Crítica</a:t>
            </a:r>
            <a:endParaRPr lang="pt-BR" sz="24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228600" y="910167"/>
            <a:ext cx="8368346" cy="553997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No início do desenvolvimento deste trabalho tinha muitos medos e inseguranças para a sua realização. As expectativas iniciais mudaram consideravelmente e acredito que, na atualidade,foram superadas em sua totalidade, tendo uma maior importância no desenvolvimento da minha prática profissional;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Proporcionou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uma formação produtiva e muito importante,que chegou para mudar a forma de trabalho da nossa UBS, conseguindo realizar o trabalho em união com a equipe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toda;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Conseguimos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conhecer e melhorar todos os programas priorizados pelo SUS, melhorando a qualidade do atendimento da população alvo da nossa área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abrangência, por meio da análise situacional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Na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atualidade, as ações do projeto de intervenção fazem parte da rotina do nosso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trabalho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estão sedimentadas da equipe .</a:t>
            </a: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4858" y="4169481"/>
            <a:ext cx="5433695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pt-BR" sz="2600" spc="-5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Muito Obrigada </a:t>
            </a:r>
            <a:r>
              <a:rPr lang="pt-BR" sz="2600" spc="-5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!!</a:t>
            </a:r>
            <a:endParaRPr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0112" y="936625"/>
            <a:ext cx="1049336" cy="1127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2626" y="2377722"/>
            <a:ext cx="1512887" cy="479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0113" y="3018013"/>
            <a:ext cx="1012825" cy="880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188" y="4138085"/>
            <a:ext cx="1582737" cy="559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48167"/>
            <a:ext cx="841501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42900" algn="l">
              <a:tabLst>
                <a:tab pos="1299845" algn="l"/>
              </a:tabLst>
            </a:pPr>
            <a:r>
              <a:rPr lang="pt-BR" sz="2400" spc="-5" dirty="0" smtClean="0">
                <a:latin typeface="Arial" pitchFamily="34" charset="0"/>
                <a:cs typeface="Arial" pitchFamily="34" charset="0"/>
              </a:rPr>
              <a:t>Introdução</a:t>
            </a:r>
            <a:endParaRPr sz="2400" spc="-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304800" y="671837"/>
            <a:ext cx="7620000" cy="830997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UBS Cecília Neri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IMG_20150724_124755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3277" y="1285864"/>
            <a:ext cx="6424871" cy="40100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48167"/>
            <a:ext cx="841501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42900" algn="l">
              <a:tabLst>
                <a:tab pos="1299845" algn="l"/>
              </a:tabLst>
            </a:pPr>
            <a:r>
              <a:rPr lang="pt-BR" sz="2400" spc="-5" dirty="0" smtClean="0">
                <a:latin typeface="Arial" pitchFamily="34" charset="0"/>
                <a:cs typeface="Arial" pitchFamily="34" charset="0"/>
              </a:rPr>
              <a:t>Introdução</a:t>
            </a:r>
            <a:endParaRPr sz="2400" spc="-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304800" y="671837"/>
            <a:ext cx="7620000" cy="553998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UBS Cecília Neri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20150731_151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73323"/>
            <a:ext cx="3857652" cy="21699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 descr="DSCI96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86128"/>
            <a:ext cx="3857652" cy="22145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 descr="20150731_151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3213" y="984485"/>
            <a:ext cx="4063563" cy="21587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m 7" descr="20150731_1510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286128"/>
            <a:ext cx="4071966" cy="2250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48167"/>
            <a:ext cx="841501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315" indent="-342900" algn="l">
              <a:tabLst>
                <a:tab pos="1299845" algn="l"/>
              </a:tabLst>
            </a:pPr>
            <a:r>
              <a:rPr lang="pt-BR" sz="2400" spc="-5" dirty="0" smtClean="0">
                <a:latin typeface="Arial" pitchFamily="34" charset="0"/>
                <a:cs typeface="Arial" pitchFamily="34" charset="0"/>
              </a:rPr>
              <a:t>Introdução</a:t>
            </a:r>
            <a:endParaRPr sz="2400" spc="-5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304800" y="671837"/>
            <a:ext cx="7620000" cy="553998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Equipe da UBS Cecília Neri 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m 10" descr="20150805_16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2" y="1071550"/>
            <a:ext cx="7929586" cy="44603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28600" y="342900"/>
            <a:ext cx="8415019" cy="369332"/>
          </a:xfrm>
        </p:spPr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79512" y="1705372"/>
            <a:ext cx="8368346" cy="184665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atenção à saúde das gestantes e puérperas na UBS Cecília Neri, Picos, PI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1883</Words>
  <Application>Microsoft Office PowerPoint</Application>
  <PresentationFormat>Apresentação na tela (16:10)</PresentationFormat>
  <Paragraphs>330</Paragraphs>
  <Slides>51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Constantia</vt:lpstr>
      <vt:lpstr>Office Theme</vt:lpstr>
      <vt:lpstr>Melhoria da Atenção ao Pré-Natal e ao Puerpério na UBS Cecília Neri II, Picos, Piauí.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Objetivo Geral</vt:lpstr>
      <vt:lpstr>Metodologia</vt:lpstr>
      <vt:lpstr>Logística</vt:lpstr>
      <vt:lpstr>Logística</vt:lpstr>
      <vt:lpstr>Logística</vt:lpstr>
      <vt:lpstr>Logística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Pré-natal</vt:lpstr>
      <vt:lpstr>Objetivos, Metas e Resultados do Puerpério</vt:lpstr>
      <vt:lpstr>Objetivos, Metas e Resultados do Puerpério</vt:lpstr>
      <vt:lpstr>Objetivos, Metas e Resultados do Puerpério</vt:lpstr>
      <vt:lpstr>Objetivos, Metas e Resultados do Puerpério</vt:lpstr>
      <vt:lpstr>Objetivos, Metas e Resultados do Puerpério</vt:lpstr>
      <vt:lpstr>Objetivos, Metas e Resultados do Puerpério</vt:lpstr>
      <vt:lpstr>Objetivos, Metas e Resultados do Puerpério</vt:lpstr>
      <vt:lpstr>Objetivos, Metas e Resultados do Puerpério</vt:lpstr>
      <vt:lpstr>Objetivos, Metas e Resultados do Puerpério</vt:lpstr>
      <vt:lpstr>Objetivos, Metas e Resultados do Puerpério</vt:lpstr>
      <vt:lpstr>Objetivos, Metas e Resultados do Puerpério</vt:lpstr>
      <vt:lpstr>Objetivos, Metas e Resultados do Puerpério</vt:lpstr>
      <vt:lpstr>Discussão</vt:lpstr>
      <vt:lpstr>Discussão</vt:lpstr>
      <vt:lpstr>Discussão</vt:lpstr>
      <vt:lpstr>Discussão</vt:lpstr>
      <vt:lpstr>Reflexão Crítica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lilia isis</dc:creator>
  <cp:lastModifiedBy>user</cp:lastModifiedBy>
  <cp:revision>177</cp:revision>
  <dcterms:created xsi:type="dcterms:W3CDTF">2015-07-23T19:56:40Z</dcterms:created>
  <dcterms:modified xsi:type="dcterms:W3CDTF">2015-08-12T13:13:04Z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2015-07-23T00:00:00Z</vt:filetime>
  </property>
</Properties>
</file>