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9" r:id="rId11"/>
    <p:sldId id="270" r:id="rId12"/>
    <p:sldId id="272" r:id="rId13"/>
    <p:sldId id="279" r:id="rId14"/>
    <p:sldId id="280" r:id="rId15"/>
    <p:sldId id="273" r:id="rId16"/>
    <p:sldId id="282" r:id="rId17"/>
    <p:sldId id="284" r:id="rId18"/>
    <p:sldId id="285" r:id="rId19"/>
    <p:sldId id="287" r:id="rId20"/>
    <p:sldId id="288" r:id="rId21"/>
    <p:sldId id="289" r:id="rId22"/>
    <p:sldId id="290" r:id="rId23"/>
    <p:sldId id="291" r:id="rId24"/>
    <p:sldId id="293" r:id="rId25"/>
    <p:sldId id="295" r:id="rId26"/>
    <p:sldId id="297" r:id="rId27"/>
    <p:sldId id="298" r:id="rId28"/>
    <p:sldId id="300" r:id="rId29"/>
    <p:sldId id="301" r:id="rId30"/>
    <p:sldId id="303" r:id="rId31"/>
    <p:sldId id="305" r:id="rId32"/>
    <p:sldId id="306" r:id="rId33"/>
    <p:sldId id="308" r:id="rId34"/>
    <p:sldId id="309" r:id="rId35"/>
    <p:sldId id="320" r:id="rId36"/>
    <p:sldId id="312" r:id="rId37"/>
    <p:sldId id="313" r:id="rId38"/>
    <p:sldId id="314" r:id="rId39"/>
    <p:sldId id="319" r:id="rId40"/>
    <p:sldId id="316" r:id="rId41"/>
    <p:sldId id="318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lita" initials="Stelit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3A6C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3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2014_11_06%20Coleta%20de%20dados%20Pre-Natal%20Final%20Lil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stor%20Morales\Desktop\Planilhas%20sem%2012\2014_11_06%20Coleta%20de%20dados%20Pre-Natal%20Semana%2012%20Lili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stor%20Morales\Desktop\Planilhas%20sem%2012\2014_11_06%20Coleta%20de%20dados%20Pre-Natal%20Semana%2012%20Lil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stor%20Morales\Desktop\Planilhas%20sem%2012\2014_11_06%20Coleta%20de%20dados%20Pre-Natal%20Semana%2012%20Lil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stor%20Morales\Desktop\Planilhas%20sem%2012\2014_11_06%20Coleta%20de%20dados%20Pre-Natal%20Semana%2012%20Lili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stor%20Morales\Desktop\Planilhas%20sem%2012\2014_11_06%20Coleta%20de%20dados%20Pre-Natal%20Semana%2012%20Lilia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stor%20Morales\Desktop\Planilhas%20sem%2012\2014_11_06%20Coleta%20de%20dados%20Puerp&#233;rio%20(2)%20Semana%2012%20Lilia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IENTE\Desktop\DOWNLOADS\2014_11_06%20Coleta%20de%20dados%20Puerp&#233;rio%20(2)%20Final%20Lilia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93550980398706"/>
          <c:y val="0.27256885832014038"/>
          <c:w val="0.84677502714590736"/>
          <c:h val="0.6344108227305346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0.56756756756756566</c:v>
                </c:pt>
                <c:pt idx="1">
                  <c:v>0.81081081081081163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7819136"/>
        <c:axId val="57821056"/>
      </c:barChart>
      <c:catAx>
        <c:axId val="57819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821056"/>
        <c:crosses val="autoZero"/>
        <c:auto val="1"/>
        <c:lblAlgn val="ctr"/>
        <c:lblOffset val="100"/>
      </c:catAx>
      <c:valAx>
        <c:axId val="578210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78191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4779977946543946"/>
          <c:y val="0.28417256824933318"/>
          <c:w val="0.84950577187671317"/>
          <c:h val="0.600719424460442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dLbls>
            <c:dLbl>
              <c:idx val="1"/>
              <c:layout>
                <c:manualLayout>
                  <c:x val="2.6298487836949381E-3"/>
                  <c:y val="-2.39520958083832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0.90476190476189999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513856"/>
        <c:axId val="59523840"/>
      </c:barChart>
      <c:catAx>
        <c:axId val="59513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23840"/>
        <c:crosses val="autoZero"/>
        <c:auto val="1"/>
        <c:lblAlgn val="ctr"/>
        <c:lblOffset val="100"/>
      </c:catAx>
      <c:valAx>
        <c:axId val="595238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138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93559898681689"/>
          <c:y val="0.29151344037102234"/>
          <c:w val="0.84677502714591502"/>
          <c:h val="0.590406967840026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6.2015069824736761E-3"/>
                  <c:y val="-2.0878548497004833E-2"/>
                </c:manualLayout>
              </c:layout>
              <c:showVal val="1"/>
            </c:dLbl>
            <c:dLbl>
              <c:idx val="1"/>
              <c:layout>
                <c:manualLayout>
                  <c:x val="-6.2015069824736761E-3"/>
                  <c:y val="-1.3919032331336539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0.95238095238095233</c:v>
                </c:pt>
                <c:pt idx="1">
                  <c:v>0.96666666666666667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561856"/>
        <c:axId val="59563392"/>
      </c:barChart>
      <c:catAx>
        <c:axId val="595618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63392"/>
        <c:crosses val="autoZero"/>
        <c:auto val="1"/>
        <c:lblAlgn val="ctr"/>
        <c:lblOffset val="100"/>
      </c:catAx>
      <c:valAx>
        <c:axId val="595633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5618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93559898681689"/>
          <c:y val="0.20300751879699291"/>
          <c:w val="0.84677502714591502"/>
          <c:h val="0.6804511278195488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gestantes com vacina antitetânica em dia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0"/>
              <c:layout>
                <c:manualLayout>
                  <c:x val="0"/>
                  <c:y val="-2.2301762667100204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0.95238095238095233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730944"/>
        <c:axId val="59749120"/>
      </c:barChart>
      <c:catAx>
        <c:axId val="597309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49120"/>
        <c:crosses val="autoZero"/>
        <c:auto val="1"/>
        <c:lblAlgn val="ctr"/>
        <c:lblOffset val="100"/>
      </c:catAx>
      <c:valAx>
        <c:axId val="597491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30944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16293279022409"/>
          <c:y val="0.26470588235294618"/>
          <c:w val="0.84317718940936859"/>
          <c:h val="0.621323529411764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gestantes com vacina contra hepatite B em dia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dLbl>
              <c:idx val="1"/>
              <c:layout>
                <c:manualLayout>
                  <c:x val="2.067168321215172E-3"/>
                  <c:y val="-2.3045094246399497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0.38095238095238865</c:v>
                </c:pt>
                <c:pt idx="1">
                  <c:v>0.96666666666666667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779712"/>
        <c:axId val="59781504"/>
      </c:barChart>
      <c:catAx>
        <c:axId val="59779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81504"/>
        <c:crosses val="autoZero"/>
        <c:auto val="1"/>
        <c:lblAlgn val="ctr"/>
        <c:lblOffset val="100"/>
      </c:catAx>
      <c:valAx>
        <c:axId val="597815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779712"/>
        <c:crosses val="autoZero"/>
        <c:crossBetween val="between"/>
        <c:majorUnit val="0.2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93559898681689"/>
          <c:y val="0.28169014084507044"/>
          <c:w val="0.84677502714591502"/>
          <c:h val="0.605633802816901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0.8666666666666667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904000"/>
        <c:axId val="59905536"/>
      </c:barChart>
      <c:catAx>
        <c:axId val="59904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05536"/>
        <c:crosses val="autoZero"/>
        <c:auto val="1"/>
        <c:lblAlgn val="ctr"/>
        <c:lblOffset val="100"/>
      </c:catAx>
      <c:valAx>
        <c:axId val="5990553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040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1693559898681689"/>
          <c:y val="0.24232081911262798"/>
          <c:w val="0.84677502714591502"/>
          <c:h val="0.651877133105817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5400">
              <a:noFill/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0.8</c:v>
                </c:pt>
                <c:pt idx="1">
                  <c:v>0.90909090909090906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9950592"/>
        <c:axId val="59952128"/>
      </c:barChart>
      <c:catAx>
        <c:axId val="59950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52128"/>
        <c:crosses val="autoZero"/>
        <c:auto val="1"/>
        <c:lblAlgn val="ctr"/>
        <c:lblOffset val="100"/>
      </c:catAx>
      <c:valAx>
        <c:axId val="599521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505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016293279022409"/>
          <c:y val="0.29411764705882382"/>
          <c:w val="0.84317718940936859"/>
          <c:h val="0.588235294117646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puérperas com prescrição de algum método de anticoncepção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0.2</c:v>
                </c:pt>
                <c:pt idx="1">
                  <c:v>0.18181818181818199</c:v>
                </c:pt>
                <c:pt idx="2">
                  <c:v>0.11764705882352942</c:v>
                </c:pt>
                <c:pt idx="3">
                  <c:v>0</c:v>
                </c:pt>
              </c:numCache>
            </c:numRef>
          </c:val>
        </c:ser>
        <c:axId val="59973632"/>
        <c:axId val="59975168"/>
      </c:barChart>
      <c:catAx>
        <c:axId val="59973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75168"/>
        <c:crosses val="autoZero"/>
        <c:auto val="1"/>
        <c:lblAlgn val="ctr"/>
        <c:lblOffset val="100"/>
      </c:catAx>
      <c:valAx>
        <c:axId val="599751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973632"/>
        <c:crosses val="autoZero"/>
        <c:crossBetween val="between"/>
        <c:majorUnit val="0.2"/>
        <c:minorUnit val="4.0000000000000015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6T22:01:19.647" idx="1">
    <p:pos x="5097" y="646"/>
    <p:text/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0.38235</cdr:x>
      <cdr:y>0.32759</cdr:y>
    </cdr:from>
    <cdr:to>
      <cdr:x>0.53647</cdr:x>
      <cdr:y>0.44141</cdr:y>
    </cdr:to>
    <cdr:sp macro="" textlink="">
      <cdr:nvSpPr>
        <cdr:cNvPr id="2" name="Caixa de texto 1"/>
        <cdr:cNvSpPr txBox="1"/>
      </cdr:nvSpPr>
      <cdr:spPr>
        <a:xfrm xmlns:a="http://schemas.openxmlformats.org/drawingml/2006/main">
          <a:off x="1857388" y="1143008"/>
          <a:ext cx="748682" cy="3971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dirty="0"/>
            <a:t>81,1%</a:t>
          </a:r>
        </a:p>
      </cdr:txBody>
    </cdr:sp>
  </cdr:relSizeAnchor>
  <cdr:relSizeAnchor xmlns:cdr="http://schemas.openxmlformats.org/drawingml/2006/chartDrawing">
    <cdr:from>
      <cdr:x>0.60294</cdr:x>
      <cdr:y>0.18427</cdr:y>
    </cdr:from>
    <cdr:to>
      <cdr:x>0.71406</cdr:x>
      <cdr:y>0.29809</cdr:y>
    </cdr:to>
    <cdr:sp macro="" textlink="">
      <cdr:nvSpPr>
        <cdr:cNvPr id="3" name="Caixa de texto 2"/>
        <cdr:cNvSpPr txBox="1"/>
      </cdr:nvSpPr>
      <cdr:spPr>
        <a:xfrm xmlns:a="http://schemas.openxmlformats.org/drawingml/2006/main">
          <a:off x="2928958" y="642942"/>
          <a:ext cx="539797" cy="397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dirty="0"/>
            <a:t>100%</a:t>
          </a:r>
        </a:p>
      </cdr:txBody>
    </cdr:sp>
  </cdr:relSizeAnchor>
  <cdr:relSizeAnchor xmlns:cdr="http://schemas.openxmlformats.org/drawingml/2006/chartDrawing">
    <cdr:from>
      <cdr:x>0.81115</cdr:x>
      <cdr:y>0.81863</cdr:y>
    </cdr:from>
    <cdr:to>
      <cdr:x>0.91671</cdr:x>
      <cdr:y>0.90181</cdr:y>
    </cdr:to>
    <cdr:sp macro="" textlink="">
      <cdr:nvSpPr>
        <cdr:cNvPr id="4" name="Caixa de texto 3"/>
        <cdr:cNvSpPr txBox="1"/>
      </cdr:nvSpPr>
      <cdr:spPr>
        <a:xfrm xmlns:a="http://schemas.openxmlformats.org/drawingml/2006/main">
          <a:off x="3657600" y="2342368"/>
          <a:ext cx="475989" cy="237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/>
            <a:t>0,0%</a:t>
          </a:r>
        </a:p>
      </cdr:txBody>
    </cdr:sp>
  </cdr:relSizeAnchor>
  <cdr:relSizeAnchor xmlns:cdr="http://schemas.openxmlformats.org/drawingml/2006/chartDrawing">
    <cdr:from>
      <cdr:x>0.17647</cdr:x>
      <cdr:y>0.47091</cdr:y>
    </cdr:from>
    <cdr:to>
      <cdr:x>0.2884</cdr:x>
      <cdr:y>0.57411</cdr:y>
    </cdr:to>
    <cdr:sp macro="" textlink="">
      <cdr:nvSpPr>
        <cdr:cNvPr id="5" name="Caixa de texto 4"/>
        <cdr:cNvSpPr txBox="1"/>
      </cdr:nvSpPr>
      <cdr:spPr>
        <a:xfrm xmlns:a="http://schemas.openxmlformats.org/drawingml/2006/main">
          <a:off x="857256" y="1643074"/>
          <a:ext cx="543732" cy="360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000" dirty="0"/>
            <a:t>56,8%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B80B3-573E-4469-BB0C-1465EADB0A8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64A7-72E7-475A-8906-52E4143F477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3786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6179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1306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39783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947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9474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005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076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1733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06733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563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1220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08902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6828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29531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3558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429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15068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A64A7-72E7-475A-8906-52E4143F4775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7218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95D8-A1C7-4622-9209-5C9765D15953}" type="datetimeFigureOut">
              <a:rPr lang="pt-BR" smtClean="0"/>
              <a:pPr/>
              <a:t>23/06/2015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4ABD1-3C71-4483-89E4-0A093C88FE1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52" cy="4572032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UNIVERSIDADE ABERTA DO SUS</a:t>
            </a:r>
            <a:b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b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Especialização em Saúde da Família</a:t>
            </a:r>
            <a:b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Modalidade a Distância</a:t>
            </a:r>
            <a:b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Turma 7</a:t>
            </a: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TRABALHO DE CONCLUSÃO DE CURSO</a:t>
            </a:r>
            <a:br>
              <a:rPr lang="pt-BR" sz="1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QUALIFICAÇÃO DA ATENÇÃO AO PRÉ-NATAL E PUERPÉRIO INCLUINDO SAÚDE BUCAL NA UBS JOSÉ  AMBRÓSIO, BARRAS/ PI.</a:t>
            </a: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endParaRPr lang="pt-BR" sz="1600" b="1" dirty="0">
              <a:solidFill>
                <a:srgbClr val="EA3A6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UFPEL-ESCUDO-2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57148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0775" y="57148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7158" y="4699644"/>
            <a:ext cx="8429652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 err="1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Lilia </a:t>
            </a:r>
            <a:r>
              <a:rPr lang="pt-BR" dirty="0" err="1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Ivelise</a:t>
            </a:r>
            <a:r>
              <a:rPr lang="pt-BR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Contrera</a:t>
            </a:r>
            <a:r>
              <a:rPr lang="pt-BR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Buduen</a:t>
            </a:r>
            <a:endParaRPr lang="pt-BR" dirty="0" smtClean="0">
              <a:solidFill>
                <a:srgbClr val="EA3A6C"/>
              </a:solidFill>
              <a:latin typeface="Arial" pitchFamily="34" charset="0"/>
              <a:cs typeface="Arial" pitchFamily="34" charset="0"/>
            </a:endParaRPr>
          </a:p>
          <a:p>
            <a:pPr lvl="0" algn="r">
              <a:spcBef>
                <a:spcPct val="0"/>
              </a:spcBef>
            </a:pPr>
            <a: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Orientadora:</a:t>
            </a:r>
            <a:r>
              <a:rPr lang="pt-BR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 Stelita Dourado Neta</a:t>
            </a:r>
          </a:p>
          <a:p>
            <a:pPr lvl="0" algn="r">
              <a:spcBef>
                <a:spcPct val="0"/>
              </a:spcBef>
            </a:pPr>
            <a: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Apoio Pedagógico: </a:t>
            </a:r>
            <a:r>
              <a:rPr lang="pt-BR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 Leonardo </a:t>
            </a:r>
            <a:r>
              <a:rPr lang="pt-BR" dirty="0" err="1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Pozza</a:t>
            </a:r>
            <a:r>
              <a:rPr lang="pt-BR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 dos Santos</a:t>
            </a:r>
            <a: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</a:b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EA3A6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57158" y="6011246"/>
            <a:ext cx="842965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t-BR" sz="1600" b="1" dirty="0" smtClean="0">
                <a:solidFill>
                  <a:srgbClr val="EA3A6C"/>
                </a:solidFill>
                <a:latin typeface="Arial" pitchFamily="34" charset="0"/>
                <a:cs typeface="Arial" pitchFamily="34" charset="0"/>
              </a:rPr>
              <a:t>Pelotas, 2015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EA3A6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1500166" y="785794"/>
          <a:ext cx="6072230" cy="4132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00166" y="5000636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1.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 Proporção de gestantes cadastradas no Programa Pré-natal e Puerpério. UBS José Ambrósio no município Barras/PI.2015.</a:t>
            </a:r>
          </a:p>
          <a:p>
            <a:pPr algn="just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Planilha Coleta de Dados.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00166" y="5711627"/>
            <a:ext cx="60722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/>
              <a:t>Resultados:</a:t>
            </a:r>
          </a:p>
          <a:p>
            <a:r>
              <a:rPr lang="pt-BR" dirty="0" smtClean="0"/>
              <a:t>Mês 1_ 21 (56,8%)       Mês 2_30 (81,1%)        Mês 3_37 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928802"/>
            <a:ext cx="8429684" cy="3220426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Objetivo 2.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Melhorar a qualidade da atenção ao pré-natal e puerpério realizado na Unidade.</a:t>
            </a:r>
          </a:p>
          <a:p>
            <a:pPr algn="just"/>
            <a:endParaRPr lang="pt-BR" sz="2000" dirty="0" smtClean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394" t="41016" r="28075" b="18945"/>
          <a:stretch>
            <a:fillRect/>
          </a:stretch>
        </p:blipFill>
        <p:spPr bwMode="auto">
          <a:xfrm>
            <a:off x="1620682" y="1615265"/>
            <a:ext cx="5902637" cy="36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663521" y="5271985"/>
            <a:ext cx="581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2.   </a:t>
            </a:r>
            <a:r>
              <a:rPr lang="pt-BR" sz="1200" dirty="0" smtClean="0"/>
              <a:t>Proporção de gestantes com ingresso no primeiro trimestre de gestação. UBS José Ambrósio no município Barras/PI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Dados.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94001" y="6057803"/>
            <a:ext cx="575599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</a:p>
          <a:p>
            <a:r>
              <a:rPr lang="pt-BR" sz="1600" dirty="0" smtClean="0"/>
              <a:t>Mês 1_ 16(76,2%)       Mês 2_25 (83,3%)        Mês 3_31 (83,8%)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64315" y="13764"/>
            <a:ext cx="82153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2.1.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Garantir a 100% das gestantes o ingresso no primeiro trimestre de gestação.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571604" y="5353901"/>
            <a:ext cx="6000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3. </a:t>
            </a:r>
            <a:r>
              <a:rPr lang="pt-BR" sz="1200" dirty="0" smtClean="0"/>
              <a:t>‘Proporção de gestantes com pelo menos um exame ginecológico por trimestre. UBS José Ambrósio no município Barras/PI.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</a:t>
            </a:r>
            <a:r>
              <a:rPr lang="pt-BR" dirty="0" smtClean="0"/>
              <a:t>.</a:t>
            </a:r>
            <a:endParaRPr lang="pt-BR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643042" y="1729113"/>
          <a:ext cx="5857916" cy="361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43042" y="6086831"/>
            <a:ext cx="58579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</a:p>
          <a:p>
            <a:r>
              <a:rPr lang="pt-BR" sz="1600" dirty="0" smtClean="0"/>
              <a:t>Mês 1_ 19(90,5%)       Mês 2_30 (100,0%)        Mês 3_37 (100,0%)</a:t>
            </a:r>
            <a:endParaRPr lang="pt-BR" sz="16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357158" y="10454"/>
            <a:ext cx="8429684" cy="13573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Meta 2.2.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Realizar pelo menos um exame ginecológico por trimestre em 100% das gestantes.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EA3A6C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5402" y="1079282"/>
            <a:ext cx="8280000" cy="857256"/>
          </a:xfrm>
        </p:spPr>
        <p:txBody>
          <a:bodyPr>
            <a:noAutofit/>
          </a:bodyPr>
          <a:lstStyle/>
          <a:p>
            <a:pPr marL="6350" indent="-635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2.3.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Realizar pelo menos um exame de mamas em 100% das gestantes</a:t>
            </a:r>
          </a:p>
          <a:p>
            <a:pPr algn="just"/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5402" y="3571876"/>
            <a:ext cx="82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2.4.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Garantir a 100% das gestantes a solicitação de exames laboratoriais de acordo com protocolo.</a:t>
            </a:r>
            <a:endParaRPr lang="pt-BR" sz="3200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15402" y="2357430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21 (100%)       Mês 2_ 30 (100%)        Mês 3_  37  (100%)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15402" y="5282999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21 (100%)       Mês 2_ 30 (100%)        Mês 3_  37  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1322048" y="5113032"/>
            <a:ext cx="649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Figura 4.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Proporção de gestantes com prescrição de suplementação de sulfato ferroso e ácido fólico.  UBS José Ambrósio. Barras/PI. 2015.</a:t>
            </a:r>
          </a:p>
          <a:p>
            <a:pPr algn="just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Fonte: </a:t>
            </a:r>
            <a:r>
              <a:rPr lang="pt-BR" sz="1200" dirty="0" smtClean="0">
                <a:latin typeface="Arial" pitchFamily="34" charset="0"/>
                <a:cs typeface="Arial" pitchFamily="34" charset="0"/>
              </a:rPr>
              <a:t>Planilha Coleta de Dados.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1310331" y="1785926"/>
          <a:ext cx="6523338" cy="320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29102" y="5844621"/>
            <a:ext cx="648579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  <a:r>
              <a:rPr lang="pt-BR" sz="1600" dirty="0" smtClean="0"/>
              <a:t>Mês 1_ 20(95,2%)       Mês 2_29 (96,7%)        Mês 3_37 (100,0%)</a:t>
            </a:r>
            <a:endParaRPr lang="pt-BR" sz="16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2000" y="25608"/>
            <a:ext cx="8640000" cy="1714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Meta 2.5.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Garantir a 100% das gestantes a prescrição de sulfato ferroso e ácido fólico conforme protocolo.</a:t>
            </a:r>
          </a:p>
          <a:p>
            <a:pPr marL="395288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rgbClr val="EA3A6C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1344645" y="1357298"/>
          <a:ext cx="6454710" cy="3538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332000" y="5000636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5.</a:t>
            </a:r>
            <a:r>
              <a:rPr lang="pt-BR" sz="1200" dirty="0" smtClean="0"/>
              <a:t> Proporção de gestantes com vacina antitetânica em dia. UBS José Ambrósio no município Barras/ PI.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Dados.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49670" y="5715016"/>
            <a:ext cx="64446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</a:p>
          <a:p>
            <a:r>
              <a:rPr lang="pt-BR" sz="1600" b="1" dirty="0" smtClean="0"/>
              <a:t>Mês 1_ 20(95,2%)       Mês 2_30 (100,0%)        Mês 3_37 (100,0%)</a:t>
            </a:r>
            <a:endParaRPr lang="pt-BR" sz="1600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85720" y="-24"/>
            <a:ext cx="8643998" cy="113253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50" marR="0" lvl="0" indent="12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Meta 2.6.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Garantir que 100% das gestantes com vacina antitetânica em dia.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EA3A6C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13951" y="5232885"/>
            <a:ext cx="651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6.</a:t>
            </a:r>
            <a:r>
              <a:rPr lang="pt-BR" sz="1200" dirty="0" smtClean="0"/>
              <a:t> Proporção de gestantes com vacina contra hepatite B em dia.  UBS José Ambrósio no município Barras/ PI. 2015.</a:t>
            </a:r>
          </a:p>
          <a:p>
            <a:r>
              <a:rPr lang="pt-BR" sz="1200" b="1" dirty="0" smtClean="0"/>
              <a:t>Fonte:</a:t>
            </a:r>
            <a:r>
              <a:rPr lang="pt-BR" sz="1200" dirty="0" smtClean="0"/>
              <a:t> Planilha Coleta de Dados.</a:t>
            </a:r>
            <a:endParaRPr lang="pt-BR" sz="1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332000" y="1331580"/>
          <a:ext cx="6480000" cy="3714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321571" y="5890341"/>
            <a:ext cx="65008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</a:p>
          <a:p>
            <a:r>
              <a:rPr lang="pt-BR" sz="1600" dirty="0" smtClean="0"/>
              <a:t>Mês 1_ </a:t>
            </a:r>
            <a:r>
              <a:rPr lang="pt-BR" sz="1600" dirty="0"/>
              <a:t>8</a:t>
            </a:r>
            <a:r>
              <a:rPr lang="pt-BR" sz="1600" dirty="0" smtClean="0"/>
              <a:t>(38,1%)       Mês 2_29 (96,7%)        Mês 3_37 (100,0%)</a:t>
            </a:r>
            <a:endParaRPr lang="pt-BR" sz="1600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178579" y="-5740"/>
            <a:ext cx="8786842" cy="9344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6350" marR="0" lvl="0" indent="-6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Meta 2.7.</a:t>
            </a: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A3A6C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t> Garantir que 100% das gestantes com vacina contra hepatite B em dia.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rgbClr val="EA3A6C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0454"/>
            <a:ext cx="8429684" cy="2148856"/>
          </a:xfrm>
        </p:spPr>
        <p:txBody>
          <a:bodyPr>
            <a:noAutofit/>
          </a:bodyPr>
          <a:lstStyle/>
          <a:p>
            <a:pPr marL="6350" indent="-635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2.8.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Realizar avaliação da necessidade de atendimento odontológico para 100% das gestantes durante o pré-natal.</a:t>
            </a:r>
          </a:p>
          <a:p>
            <a:pPr indent="22225" algn="just">
              <a:buNone/>
            </a:pPr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indent="22225" algn="just">
              <a:buNone/>
            </a:pPr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2000" y="2199314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21 (100%)       Mês 2_ 30 (100%)        Mês 3_  37  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1332000" y="1714488"/>
          <a:ext cx="6480000" cy="328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332000" y="5065235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7.</a:t>
            </a:r>
            <a:r>
              <a:rPr lang="pt-BR" sz="1200" dirty="0" smtClean="0"/>
              <a:t> Proporção de gestantes com primeira consulta odontológica programática.  UBS José Ambrósio no município Barras/PI.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Dados.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2000" y="5715016"/>
            <a:ext cx="6480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</a:p>
          <a:p>
            <a:r>
              <a:rPr lang="pt-BR" sz="1600" dirty="0" smtClean="0"/>
              <a:t>Mês 1_ </a:t>
            </a:r>
            <a:r>
              <a:rPr lang="pt-BR" sz="1600" dirty="0"/>
              <a:t>9</a:t>
            </a:r>
            <a:r>
              <a:rPr lang="pt-BR" sz="1600" dirty="0" smtClean="0"/>
              <a:t>(42,9%)       Mês 2_26 (86,7%)        Mês 3_37 (100,0%)</a:t>
            </a:r>
            <a:endParaRPr lang="pt-BR" sz="1600" dirty="0"/>
          </a:p>
        </p:txBody>
      </p:sp>
      <p:sp>
        <p:nvSpPr>
          <p:cNvPr id="9" name="Retângulo 8"/>
          <p:cNvSpPr/>
          <p:nvPr/>
        </p:nvSpPr>
        <p:spPr>
          <a:xfrm>
            <a:off x="432000" y="10454"/>
            <a:ext cx="828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2.9.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Garantir a primeira consulta odontológica programática para 100% das gestantes cadastradas.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00487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 Rounded MT Bold" pitchFamily="34" charset="0"/>
                <a:cs typeface="Arial" pitchFamily="34" charset="0"/>
              </a:rPr>
              <a:t>Introdução</a:t>
            </a:r>
            <a:endParaRPr lang="pt-BR" sz="4000" b="1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668900"/>
            <a:ext cx="8229600" cy="278608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Aumentar a qualificação na atenção ao pré-natal e puerpério com a melhora da saúde bucal, reduzindo a </a:t>
            </a:r>
            <a:r>
              <a:rPr lang="pt-BR" dirty="0" err="1" smtClean="0">
                <a:solidFill>
                  <a:srgbClr val="EA3A6C"/>
                </a:solidFill>
                <a:latin typeface="Arial Rounded MT Bold" pitchFamily="34" charset="0"/>
              </a:rPr>
              <a:t>morbilidade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e mortalidade materno </a:t>
            </a:r>
            <a:r>
              <a:rPr lang="pt-BR" dirty="0" err="1" smtClean="0">
                <a:solidFill>
                  <a:srgbClr val="EA3A6C"/>
                </a:solidFill>
                <a:latin typeface="Arial Rounded MT Bold" pitchFamily="34" charset="0"/>
              </a:rPr>
              <a:t>perinatal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e baixo peso ao nascer.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2000" y="552430"/>
            <a:ext cx="82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3.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Melhorar a adesão ao pré-natal.</a:t>
            </a:r>
          </a:p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3.1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. Realizar busca ativa de 100% das gestantes faltosas às consultas de pré-natal.</a:t>
            </a:r>
          </a:p>
          <a:p>
            <a:pPr algn="just"/>
            <a:endParaRPr lang="pt-BR" sz="32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algn="just"/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2000" y="3429000"/>
            <a:ext cx="6480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Resultados:</a:t>
            </a:r>
          </a:p>
          <a:p>
            <a:pPr algn="just"/>
            <a:r>
              <a:rPr lang="pt-BR" sz="2000" dirty="0" smtClean="0"/>
              <a:t>Durante a intervenção tivemos 4 gestantes faltosas à consulta agendada com a busca ativa realizada </a:t>
            </a:r>
          </a:p>
          <a:p>
            <a:pPr algn="just"/>
            <a:r>
              <a:rPr lang="pt-BR" sz="2000" dirty="0" smtClean="0"/>
              <a:t>Sendo então 100% das buscas ativas realizadas às faltosa às consultas agendadas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32000" y="571480"/>
            <a:ext cx="82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4.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Melhorar o registro do programa de pré-natal.</a:t>
            </a:r>
          </a:p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4.1.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Manter registro na ficha de acompanhamento/espelho de pré-natal em 100% das gestantes.</a:t>
            </a:r>
          </a:p>
          <a:p>
            <a:pPr algn="just"/>
            <a:endParaRPr lang="pt-BR" sz="32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algn="just"/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32000" y="3929066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21 (100%)       Mês 2_ 30 (100%)        Mês 3_  37  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2000" y="3143248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21 (100%)       Mês 2_ 30 (100%)        Mês 3_  37  (100%)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2000" y="571480"/>
            <a:ext cx="828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5.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Realizar avaliação de risco.</a:t>
            </a:r>
          </a:p>
          <a:p>
            <a:pPr algn="just">
              <a:buNone/>
            </a:pPr>
            <a:endParaRPr lang="pt-BR" sz="32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5.1.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Avaliar risco gestacional em 100% das gestantes.</a:t>
            </a:r>
          </a:p>
          <a:p>
            <a:endParaRPr lang="pt-BR" sz="32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2000" y="366623"/>
            <a:ext cx="8280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6.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Promover a saúde no pré-natal.</a:t>
            </a:r>
          </a:p>
          <a:p>
            <a:pPr algn="just">
              <a:buNone/>
            </a:pPr>
            <a:endParaRPr lang="pt-BR" sz="32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266700"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6.1.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Garantir a 100% das gestantes orientação nutricional durante a gestação.</a:t>
            </a:r>
          </a:p>
          <a:p>
            <a:pPr marL="266700" indent="22225" algn="just">
              <a:buNone/>
            </a:pPr>
            <a:endParaRPr lang="pt-BR" sz="20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266700"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6.2.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Promover o aleitamento materno junto a 100% das gestantes.</a:t>
            </a:r>
          </a:p>
          <a:p>
            <a:pPr marL="266700" indent="22225" algn="just">
              <a:buNone/>
            </a:pPr>
            <a:endParaRPr lang="pt-BR" sz="20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266700"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6.3.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gestantes sobre os cuidados com o recém-nascido.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000" y="500042"/>
            <a:ext cx="8280000" cy="44291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6.4.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gestantes sobre anticoncepção após o parto.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6.5.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gestantes sobre os riscos do tabagismo e do uso de álcool e drogas na gestação.</a:t>
            </a:r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6.6.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gestantes sobre higiene bucal.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2000" y="5140123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21 (100%)       Mês 2_ 30 (100%)        Mês 3_  37  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357166"/>
            <a:ext cx="8280000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 Rounded MT Bold" pitchFamily="34" charset="0"/>
              </a:rPr>
              <a:t>OBJETIVOS, METAS E RESULTADOS</a:t>
            </a:r>
            <a:br>
              <a:rPr lang="pt-BR" sz="3600" b="1" dirty="0" smtClean="0">
                <a:latin typeface="Arial Rounded MT Bold" pitchFamily="34" charset="0"/>
              </a:rPr>
            </a:br>
            <a:r>
              <a:rPr lang="pt-BR" sz="3600" b="1" dirty="0" smtClean="0">
                <a:latin typeface="Arial Rounded MT Bold" pitchFamily="34" charset="0"/>
              </a:rPr>
              <a:t>Puerpério</a:t>
            </a:r>
            <a:endParaRPr lang="pt-BR" sz="3600" b="1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14488"/>
            <a:ext cx="8429684" cy="3220426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Objetivo 1.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Ampliar a cobertura da atenção a puérperas.</a:t>
            </a:r>
          </a:p>
          <a:p>
            <a:pPr algn="just">
              <a:buNone/>
            </a:pPr>
            <a:endParaRPr lang="pt-BR" sz="18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indent="22225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1.1.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Garantir a 100 % das puérperas cadastradas no programa de Pré-Natal e Puerpério da Unidade de Saúde consulta puerperal antes dos 42 dias após o parto.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6996" y="5783065"/>
            <a:ext cx="72500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5 (100%)       Mês 2_11 (100%)        Mês 3_ 17(100%)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404" y="785794"/>
            <a:ext cx="8280000" cy="1659268"/>
          </a:xfrm>
        </p:spPr>
        <p:txBody>
          <a:bodyPr>
            <a:noAutofit/>
          </a:bodyPr>
          <a:lstStyle/>
          <a:p>
            <a:pPr algn="just"/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Objetivo 2.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Melhorar a qualidade da atenção às puérperas na Unidade de Saúde.</a:t>
            </a:r>
          </a:p>
          <a:p>
            <a:pPr algn="just">
              <a:buNone/>
            </a:pPr>
            <a:endParaRPr lang="pt-BR" sz="18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indent="22225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2.1.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Examinar as mamas em 100% das puérperas cadastradas no Programa.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5404" y="4640057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5 (100%)       Mês 2_11 (100%)        Mês 3_ 17(100%)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13573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2.2.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Examinar o abdome em 100% das puérperas cadastradas no Programa.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32000" y="3429000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5 (100%)       Mês 2_11 (100%)        Mês 3_ 17(100%)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1357290" y="1643050"/>
          <a:ext cx="6500857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332000" y="5154637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8. </a:t>
            </a:r>
            <a:r>
              <a:rPr lang="pt-BR" sz="1200" dirty="0" smtClean="0"/>
              <a:t>Proporção de puérperas que receberam exame ginecológico. UBS José Ambrósio no município Barras/ PI.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Dados.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90056" y="5860267"/>
            <a:ext cx="6480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</a:t>
            </a:r>
          </a:p>
          <a:p>
            <a:r>
              <a:rPr lang="pt-BR" sz="1600" dirty="0" smtClean="0"/>
              <a:t>Mês 1_ 4(80,0%)       Mês 2_10 (90,9%)        Mês 3_17 (100,0%)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2000" y="0"/>
            <a:ext cx="828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2.3.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Realizar exame ginecológico em 100% das puérperas cadastradas no Programa.</a:t>
            </a:r>
          </a:p>
          <a:p>
            <a:pPr algn="just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2471"/>
            <a:ext cx="8280000" cy="1643074"/>
          </a:xfrm>
        </p:spPr>
        <p:txBody>
          <a:bodyPr>
            <a:noAutofit/>
          </a:bodyPr>
          <a:lstStyle/>
          <a:p>
            <a:pPr indent="22225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2.4.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Avaliar o estado psíquico em 100% das puérperas cadastradas no Programa.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32000" y="3639925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5 (100%)       Mês 2_11 (100%)        Mês 3_ 17(100%)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74769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Arial Rounded MT Bold" pitchFamily="34" charset="0"/>
              </a:rPr>
              <a:t>Caracterização do município</a:t>
            </a:r>
            <a:endParaRPr lang="pt-BR" b="1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78608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Barras- PI, 1719,8 Km2, população estimada de 44.850 habitantes (IBGE 2012), com baixo desenvolvimento econômico. Conta com 1 Hospital, 1 CAPS, 15 UBS, 17 ESF e 2 NASF.  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7452" t="29297" r="22584" b="23828"/>
          <a:stretch>
            <a:fillRect/>
          </a:stretch>
        </p:blipFill>
        <p:spPr bwMode="auto">
          <a:xfrm>
            <a:off x="1332000" y="1576374"/>
            <a:ext cx="6480000" cy="378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1332000" y="5339197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9.  </a:t>
            </a:r>
            <a:r>
              <a:rPr lang="pt-BR" sz="1200" dirty="0" smtClean="0"/>
              <a:t>Proporção de puérperas com avaliação para </a:t>
            </a:r>
            <a:r>
              <a:rPr lang="pt-BR" sz="1200" dirty="0" err="1" smtClean="0"/>
              <a:t>intercorrências</a:t>
            </a:r>
            <a:r>
              <a:rPr lang="pt-BR" sz="1200" dirty="0" smtClean="0"/>
              <a:t>. UBS José Ambrósio no município Barras/PI.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Dados.</a:t>
            </a:r>
            <a:endParaRPr lang="pt-BR" sz="1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2000" y="5987497"/>
            <a:ext cx="6480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Resultados: </a:t>
            </a:r>
          </a:p>
          <a:p>
            <a:r>
              <a:rPr lang="pt-BR" sz="1600" dirty="0" smtClean="0"/>
              <a:t>Mês 1_ 01(20,0%)       Mês 2_1 (9,1%)        Mês 3_2 (11,8%)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2000" y="10454"/>
            <a:ext cx="828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2.5.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Avaliar </a:t>
            </a:r>
            <a:r>
              <a:rPr lang="pt-BR" sz="3200" dirty="0" err="1" smtClean="0">
                <a:solidFill>
                  <a:srgbClr val="EA3A6C"/>
                </a:solidFill>
                <a:latin typeface="Arial Rounded MT Bold" pitchFamily="34" charset="0"/>
              </a:rPr>
              <a:t>intercorrências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em 100% das puérperas cadastradas no Programa.</a:t>
            </a:r>
          </a:p>
          <a:p>
            <a:pPr algn="just"/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32000" y="5434026"/>
            <a:ext cx="64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/>
              <a:t>Figura 10. </a:t>
            </a:r>
            <a:r>
              <a:rPr lang="pt-BR" sz="1200" dirty="0" smtClean="0"/>
              <a:t>Proporção de puérperas com prescrição de algum método de anticoncepção</a:t>
            </a:r>
          </a:p>
          <a:p>
            <a:pPr algn="just"/>
            <a:r>
              <a:rPr lang="pt-BR" sz="1200" dirty="0" smtClean="0"/>
              <a:t>UBS José Ambrósio no município Barras/ PI. 2015.</a:t>
            </a:r>
          </a:p>
          <a:p>
            <a:pPr algn="just"/>
            <a:r>
              <a:rPr lang="pt-BR" sz="1200" b="1" dirty="0" smtClean="0"/>
              <a:t>Fonte: </a:t>
            </a:r>
            <a:r>
              <a:rPr lang="pt-BR" sz="1200" dirty="0" smtClean="0"/>
              <a:t>Planilha Coleta de Dados.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332000" y="6143644"/>
            <a:ext cx="6480000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Mês 1_ 01(20,0%)       Mês 2_2 (18,2%)        Mês 3_2(11,8%)</a:t>
            </a:r>
            <a:endParaRPr lang="pt-BR" sz="1600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5692"/>
            <a:ext cx="8280000" cy="1659268"/>
          </a:xfrm>
        </p:spPr>
        <p:txBody>
          <a:bodyPr>
            <a:noAutofit/>
          </a:bodyPr>
          <a:lstStyle/>
          <a:p>
            <a:pPr marL="6350" indent="-635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2.6.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Prescrever a 100% das puérperas um dos métodos de anticoncepção. 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graphicFrame>
        <p:nvGraphicFramePr>
          <p:cNvPr id="10" name="Chart 6"/>
          <p:cNvGraphicFramePr>
            <a:graphicFrameLocks/>
          </p:cNvGraphicFramePr>
          <p:nvPr/>
        </p:nvGraphicFramePr>
        <p:xfrm>
          <a:off x="1332000" y="1714488"/>
          <a:ext cx="6480000" cy="3660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2000" y="500354"/>
            <a:ext cx="828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3.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Melhorar a adesão das mães ao puerpério.</a:t>
            </a:r>
          </a:p>
          <a:p>
            <a:pPr algn="just"/>
            <a:endParaRPr lang="pt-BR" sz="3200" b="1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274638"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3.1.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Realizar busca ativa em 100% das puérperas que não realizaram a consulta de puerpério até 30 dias após o parto.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2000" y="4490404"/>
            <a:ext cx="6480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Resultados:</a:t>
            </a:r>
          </a:p>
          <a:p>
            <a:r>
              <a:rPr lang="pt-BR" sz="2000" dirty="0" smtClean="0"/>
              <a:t>Durante a intervenção tivemos 1puerpera faltosa à consulta agendada com a busca ativa realizada </a:t>
            </a:r>
          </a:p>
          <a:p>
            <a:r>
              <a:rPr lang="pt-BR" sz="2000" dirty="0" smtClean="0"/>
              <a:t>Sendo então 100% das buscas ativas realizadas às faltosas às consultas agendadas.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332000" y="4286256"/>
            <a:ext cx="6480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5 (100%)       Mês 2_11 (100%)        Mês 3_ 17(100%)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32000" y="571480"/>
            <a:ext cx="8280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4.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Melhorar o registro das informações.</a:t>
            </a:r>
          </a:p>
          <a:p>
            <a:pPr algn="just">
              <a:buNone/>
            </a:pPr>
            <a:endParaRPr lang="pt-BR" sz="24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365125"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4.1.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Manter registro na ficha de acompanhamento do Programa 100% das puérperas.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28564" y="762073"/>
            <a:ext cx="828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Objetivo 5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. Promover a saúde das puérperas.</a:t>
            </a:r>
          </a:p>
          <a:p>
            <a:pPr algn="just"/>
            <a:endParaRPr lang="pt-BR" sz="16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365125"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5.1.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puérperas cadastradas no Programa sobre os cuidados do recém-nascido.</a:t>
            </a: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 </a:t>
            </a:r>
          </a:p>
          <a:p>
            <a:pPr marL="365125" indent="22225" algn="just">
              <a:buNone/>
            </a:pPr>
            <a:endParaRPr lang="pt-BR" sz="1600" b="1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365125"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5.2.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puérperas cadastradas no Programa sobre aleitamento materno exclusivo.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36768" y="2857496"/>
            <a:ext cx="72500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dirty="0" smtClean="0"/>
              <a:t>Mês 1_ 5 (100%)       Mês 2_11 (100%)        Mês 3_ 17(100%)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2000" y="762073"/>
            <a:ext cx="828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225" algn="just">
              <a:buNone/>
            </a:pPr>
            <a:endParaRPr lang="pt-BR" sz="16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indent="22225" algn="just">
              <a:buNone/>
            </a:pPr>
            <a:r>
              <a:rPr lang="pt-BR" sz="3200" b="1" dirty="0" smtClean="0">
                <a:solidFill>
                  <a:srgbClr val="EA3A6C"/>
                </a:solidFill>
                <a:latin typeface="Arial Rounded MT Bold" pitchFamily="34" charset="0"/>
              </a:rPr>
              <a:t>Meta 5.3.</a:t>
            </a:r>
            <a:r>
              <a:rPr lang="pt-BR" sz="3200" dirty="0" smtClean="0">
                <a:solidFill>
                  <a:srgbClr val="EA3A6C"/>
                </a:solidFill>
                <a:latin typeface="Arial Rounded MT Bold" pitchFamily="34" charset="0"/>
              </a:rPr>
              <a:t> Orientar 100% das puérperas cadastradas no Programa sobre planejamento familiar.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000" y="714356"/>
            <a:ext cx="82800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 Rounded MT Bold" pitchFamily="34" charset="0"/>
              </a:rPr>
              <a:t>Discussão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00240"/>
            <a:ext cx="8572560" cy="1659268"/>
          </a:xfrm>
        </p:spPr>
        <p:txBody>
          <a:bodyPr>
            <a:noAutofit/>
          </a:bodyPr>
          <a:lstStyle/>
          <a:p>
            <a:r>
              <a:rPr lang="pt-BR" b="1" dirty="0" smtClean="0">
                <a:latin typeface="Arial Rounded MT Bold" pitchFamily="34" charset="0"/>
              </a:rPr>
              <a:t>Qual o significado dos resultados obtidos para a equipe:</a:t>
            </a:r>
            <a:endParaRPr lang="pt-BR" dirty="0" smtClean="0">
              <a:latin typeface="Arial Rounded MT Bold" pitchFamily="34" charset="0"/>
            </a:endParaRPr>
          </a:p>
          <a:p>
            <a:pPr marL="539750">
              <a:buFont typeface="Wingdings" pitchFamily="2" charset="2"/>
              <a:buChar char="ü"/>
              <a:tabLst>
                <a:tab pos="533400" algn="l"/>
              </a:tabLst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Melhorou capacitação e comprometimento da equipe.</a:t>
            </a:r>
          </a:p>
          <a:p>
            <a:pPr marL="539750">
              <a:buFont typeface="Wingdings" pitchFamily="2" charset="2"/>
              <a:buChar char="ü"/>
              <a:tabLst>
                <a:tab pos="533400" algn="l"/>
              </a:tabLst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Melhorou o trabalho como equipe.</a:t>
            </a:r>
          </a:p>
          <a:p>
            <a:pPr marL="539750">
              <a:buFont typeface="Wingdings" pitchFamily="2" charset="2"/>
              <a:buChar char="ü"/>
              <a:tabLst>
                <a:tab pos="533400" algn="l"/>
              </a:tabLst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Aumentou a adesão da população as ações de saúde.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571480"/>
            <a:ext cx="8572560" cy="3214710"/>
          </a:xfrm>
        </p:spPr>
        <p:txBody>
          <a:bodyPr>
            <a:noAutofit/>
          </a:bodyPr>
          <a:lstStyle/>
          <a:p>
            <a:r>
              <a:rPr lang="pt-BR" b="1" dirty="0" smtClean="0">
                <a:latin typeface="Arial Rounded MT Bold" pitchFamily="34" charset="0"/>
              </a:rPr>
              <a:t>Qual o significado dos resultados obtidos para o serviço:</a:t>
            </a:r>
            <a:endParaRPr lang="pt-BR" dirty="0" smtClean="0">
              <a:latin typeface="Arial Rounded MT Bold" pitchFamily="34" charset="0"/>
            </a:endParaRPr>
          </a:p>
          <a:p>
            <a:pPr marL="447675" lvl="0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Aumentou a organização e gestão dos serviços.</a:t>
            </a:r>
          </a:p>
          <a:p>
            <a:pPr marL="447675" lvl="0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Aumentou relacionamento da ESF e a equipe odontológica.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857232"/>
            <a:ext cx="8572560" cy="4071966"/>
          </a:xfrm>
        </p:spPr>
        <p:txBody>
          <a:bodyPr>
            <a:noAutofit/>
          </a:bodyPr>
          <a:lstStyle/>
          <a:p>
            <a:pPr marL="6350" indent="176213"/>
            <a:r>
              <a:rPr lang="pt-BR" b="1" dirty="0" smtClean="0">
                <a:latin typeface="Arial Rounded MT Bold" pitchFamily="34" charset="0"/>
              </a:rPr>
              <a:t>Qual o significado dos resultados obtidos para a comunidade:</a:t>
            </a:r>
          </a:p>
          <a:p>
            <a:pPr marL="6350" indent="-6350">
              <a:buNone/>
            </a:pPr>
            <a:endParaRPr lang="pt-BR" sz="1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Rounded MT Bold" pitchFamily="34" charset="0"/>
            </a:endParaRPr>
          </a:p>
          <a:p>
            <a:pPr marL="182563" indent="0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Aumentou a adesão pela aceitação da população as ações de saúde.</a:t>
            </a:r>
          </a:p>
          <a:p>
            <a:pPr marL="182563" lvl="0" indent="0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Melhorou acolhimento, acompanhamento e controle do grupo alvo na UBS.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143000"/>
          </a:xfrm>
        </p:spPr>
        <p:txBody>
          <a:bodyPr>
            <a:noAutofit/>
          </a:bodyPr>
          <a:lstStyle/>
          <a:p>
            <a:pPr indent="274638" algn="just">
              <a:buFont typeface="Arial" pitchFamily="34" charset="0"/>
              <a:buChar char="•"/>
            </a:pPr>
            <a:r>
              <a:rPr lang="pt-BR" sz="3200" b="1" dirty="0" smtClean="0">
                <a:latin typeface="Arial Rounded MT Bold" pitchFamily="34" charset="0"/>
              </a:rPr>
              <a:t>O que precisa mudar para viabilizar a continuidade da intervenção após o  término do Curso?</a:t>
            </a:r>
            <a:endParaRPr lang="pt-BR" sz="32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000" y="2214554"/>
            <a:ext cx="8280000" cy="3911609"/>
          </a:xfrm>
        </p:spPr>
        <p:txBody>
          <a:bodyPr>
            <a:noAutofit/>
          </a:bodyPr>
          <a:lstStyle/>
          <a:p>
            <a:pPr indent="540385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intervenção está incorporada à rotina do serviço. </a:t>
            </a:r>
          </a:p>
          <a:p>
            <a:pPr indent="540385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Continuar a capacitação da equipe.</a:t>
            </a:r>
          </a:p>
          <a:p>
            <a:pPr indent="540385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Estabelecer metas para cada programa priorizado pelo SUS.</a:t>
            </a:r>
          </a:p>
          <a:p>
            <a:pPr indent="540385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a capacitação ativa da comunidade.</a:t>
            </a:r>
          </a:p>
          <a:p>
            <a:endParaRPr lang="pt-BR" dirty="0">
              <a:solidFill>
                <a:srgbClr val="EA3A6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98541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 Rounded MT Bold" pitchFamily="34" charset="0"/>
              </a:rPr>
              <a:t>Caracterização da UBS</a:t>
            </a:r>
            <a:endParaRPr lang="pt-BR" sz="4000" b="1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366954"/>
            <a:ext cx="8229600" cy="2786082"/>
          </a:xfrm>
        </p:spPr>
        <p:txBody>
          <a:bodyPr>
            <a:noAutofit/>
          </a:bodyPr>
          <a:lstStyle/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Zona Urbana.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Com estrutura física adequada.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Com algumas barreiras arquitetônicas.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Equipamento necessário. 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1 045 famílias cadastradas. 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3 967 usuários. 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5804" y="15216"/>
            <a:ext cx="82296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 Rounded MT Bold" pitchFamily="34" charset="0"/>
              </a:rPr>
              <a:t>Reflexão crítica sobre o processo pessoal de aprendizagem.</a:t>
            </a:r>
            <a:endParaRPr lang="pt-BR" sz="3600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482" y="1407780"/>
            <a:ext cx="8572560" cy="537402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Enfrentei uma grande prova com o idioma português.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O curso à distância melhorou os conhecimentos do trabalho na APS dos médicos participantes do Programa Mais Médicos. 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Alguns profissionais desconheciam suas funções.</a:t>
            </a:r>
          </a:p>
          <a:p>
            <a:pPr lvl="0" algn="just">
              <a:buFont typeface="Wingdings" pitchFamily="2" charset="2"/>
              <a:buChar char="ü"/>
            </a:pP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Aumentaram os conhecimentos éticos  legais na APS.</a:t>
            </a:r>
          </a:p>
          <a:p>
            <a:pPr lvl="0" algn="just"/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55438" y="5268598"/>
            <a:ext cx="5857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dirty="0" smtClean="0">
                <a:solidFill>
                  <a:srgbClr val="EA3A6C"/>
                </a:solidFill>
                <a:latin typeface="Arial Rounded MT Bold" pitchFamily="34" charset="0"/>
              </a:rPr>
              <a:t>Obrigada!</a:t>
            </a:r>
            <a:endParaRPr lang="pt-BR" sz="8800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  <p:pic>
        <p:nvPicPr>
          <p:cNvPr id="8" name="Picture 3" descr="UFPEL-ESCUDO-2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409938"/>
            <a:ext cx="3233508" cy="323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552814"/>
            <a:ext cx="307183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91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 Rounded MT Bold" pitchFamily="34" charset="0"/>
              </a:rPr>
              <a:t>Situação da ação programática antes da intervenção</a:t>
            </a:r>
            <a:endParaRPr lang="pt-BR" sz="4000" b="1" dirty="0"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944174"/>
            <a:ext cx="8429684" cy="1699272"/>
          </a:xfrm>
        </p:spPr>
        <p:txBody>
          <a:bodyPr>
            <a:noAutofit/>
          </a:bodyPr>
          <a:lstStyle/>
          <a:p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Não havia adoção de manual ou protocolo específico.</a:t>
            </a:r>
          </a:p>
          <a:p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Déficit dos registros.</a:t>
            </a:r>
          </a:p>
          <a:p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Não havia qualidade, controle ou monitoramento das ações do Programa.</a:t>
            </a:r>
          </a:p>
          <a:p>
            <a:pPr lvl="0" algn="just"/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6497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 Rounded MT Bold" pitchFamily="34" charset="0"/>
              </a:rPr>
              <a:t>Objetivo Geral</a:t>
            </a:r>
            <a:endParaRPr lang="pt-BR" sz="3600" b="1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3045138"/>
            <a:ext cx="8429684" cy="177071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Melhorar a Atenção ao pré-natal e puerpério incluindo saúde bucal na UBS José Ambrosio no município Barras/PI.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 Rounded MT Bold" pitchFamily="34" charset="0"/>
              </a:rPr>
              <a:t>Metodologia</a:t>
            </a:r>
            <a:endParaRPr lang="pt-BR" sz="3600" b="1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65962"/>
            <a:ext cx="8429684" cy="17707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Desenvolver  ações em quatro eixos programáticos:</a:t>
            </a:r>
          </a:p>
          <a:p>
            <a:pPr lvl="0"/>
            <a:endParaRPr lang="pt-BR" sz="1400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Monitoramento e avaliação.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Organização e gestão dos serviços. 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Engajamento público.</a:t>
            </a:r>
          </a:p>
          <a:p>
            <a:pPr lvl="0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Qualificação da pratica clinica. </a:t>
            </a:r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 Rounded MT Bold" pitchFamily="34" charset="0"/>
              </a:rPr>
              <a:t>LOGÍSTICA</a:t>
            </a:r>
            <a:endParaRPr lang="pt-BR" sz="3600" b="1" dirty="0"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358246" cy="3413784"/>
          </a:xfrm>
        </p:spPr>
        <p:txBody>
          <a:bodyPr>
            <a:noAutofit/>
          </a:bodyPr>
          <a:lstStyle/>
          <a:p>
            <a:pPr lvl="0" algn="just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Utilizou-se  Caderno de Atenção Básica 32 Atenção ao Pré-natal de Baixo Risco, de 2012.</a:t>
            </a:r>
          </a:p>
          <a:p>
            <a:pPr algn="just"/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Instrumentos de Registros Específicos: ficha </a:t>
            </a:r>
            <a:r>
              <a:rPr lang="pt-BR" dirty="0" err="1" smtClean="0">
                <a:solidFill>
                  <a:srgbClr val="EA3A6C"/>
                </a:solidFill>
                <a:latin typeface="Arial Rounded MT Bold" pitchFamily="34" charset="0"/>
              </a:rPr>
              <a:t>perinatal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e planilha de acompanhamento, prontuário clinica, cartão de grávidas, cartão de vacinas, ficha espelho de atendimento odontológico e  livro de registro de grávidas e puérperas.</a:t>
            </a:r>
          </a:p>
          <a:p>
            <a:pPr lvl="0" algn="just"/>
            <a:endParaRPr lang="pt-BR" dirty="0">
              <a:solidFill>
                <a:srgbClr val="EA3A6C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9042" y="2208838"/>
            <a:ext cx="8429684" cy="1770710"/>
          </a:xfrm>
        </p:spPr>
        <p:txBody>
          <a:bodyPr>
            <a:noAutofit/>
          </a:bodyPr>
          <a:lstStyle/>
          <a:p>
            <a:pPr marL="365125" indent="-365125" algn="just"/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Objetivo 1.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Ampliar a cobertura de pré-natal.</a:t>
            </a:r>
          </a:p>
          <a:p>
            <a:pPr marL="0" indent="441325" algn="just">
              <a:buNone/>
            </a:pPr>
            <a:endParaRPr lang="pt-BR" dirty="0" smtClean="0">
              <a:solidFill>
                <a:srgbClr val="EA3A6C"/>
              </a:solidFill>
              <a:latin typeface="Arial Rounded MT Bold" pitchFamily="34" charset="0"/>
            </a:endParaRPr>
          </a:p>
          <a:p>
            <a:pPr marL="365125" indent="0" algn="just">
              <a:buNone/>
            </a:pPr>
            <a:r>
              <a:rPr lang="pt-BR" b="1" dirty="0" smtClean="0">
                <a:solidFill>
                  <a:srgbClr val="EA3A6C"/>
                </a:solidFill>
                <a:latin typeface="Arial Rounded MT Bold" pitchFamily="34" charset="0"/>
              </a:rPr>
              <a:t>Meta 1.1.</a:t>
            </a:r>
            <a:r>
              <a:rPr lang="pt-BR" dirty="0" smtClean="0">
                <a:solidFill>
                  <a:srgbClr val="EA3A6C"/>
                </a:solidFill>
                <a:latin typeface="Arial Rounded MT Bold" pitchFamily="34" charset="0"/>
              </a:rPr>
              <a:t> Alcançar 100 % de cobertura das gestantes cadastradas no Programa de Pré-natal da unidade de saúde.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07179" y="332656"/>
            <a:ext cx="8329642" cy="173901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latin typeface="Arial Rounded MT Bold" pitchFamily="34" charset="0"/>
              </a:rPr>
              <a:t>Objetivos, Metas e Resultados</a:t>
            </a:r>
            <a:br>
              <a:rPr lang="pt-BR" sz="3600" b="1" dirty="0" smtClean="0">
                <a:latin typeface="Arial Rounded MT Bold" pitchFamily="34" charset="0"/>
              </a:rPr>
            </a:br>
            <a:r>
              <a:rPr lang="pt-BR" sz="3600" b="1" dirty="0" smtClean="0">
                <a:latin typeface="Arial Rounded MT Bold" pitchFamily="34" charset="0"/>
              </a:rPr>
              <a:t>Pré-natal</a:t>
            </a:r>
            <a:endParaRPr lang="pt-BR" sz="3600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1893</Words>
  <Application>Microsoft Office PowerPoint</Application>
  <PresentationFormat>Apresentação na tela (4:3)</PresentationFormat>
  <Paragraphs>208</Paragraphs>
  <Slides>41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UNIVERSIDADE ABERTA DO SUS UNIVERSIDADE FEDERAL DE PELOTAS Especialização em Saúde da Família Modalidade a Distância Turma 7    TRABALHO DE CONCLUSÃO DE CURSO   QUALIFICAÇÃO DA ATENÇÃO AO PRÉ-NATAL E PUERPÉRIO INCLUINDO SAÚDE BUCAL NA UBS JOSÉ  AMBRÓSIO, BARRAS/ PI.  </vt:lpstr>
      <vt:lpstr>Introdução</vt:lpstr>
      <vt:lpstr>Caracterização do município</vt:lpstr>
      <vt:lpstr>Caracterização da UBS</vt:lpstr>
      <vt:lpstr>Situação da ação programática antes da intervenção</vt:lpstr>
      <vt:lpstr>Objetivo Geral</vt:lpstr>
      <vt:lpstr>Metodologia</vt:lpstr>
      <vt:lpstr>LOGÍSTICA</vt:lpstr>
      <vt:lpstr>Objetivos, Metas e Resultados Pré-natal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OBJETIVOS, METAS E RESULTADOS Puerpério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Discussão</vt:lpstr>
      <vt:lpstr>Slide 37</vt:lpstr>
      <vt:lpstr>Slide 38</vt:lpstr>
      <vt:lpstr>O que precisa mudar para viabilizar a continuidade da intervenção após o  término do Curso?</vt:lpstr>
      <vt:lpstr>Reflexão crítica sobre o processo pessoal de aprendizagem.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Lilia Ivelise Contrera Buduen</dc:creator>
  <cp:lastModifiedBy>Stelita</cp:lastModifiedBy>
  <cp:revision>90</cp:revision>
  <dcterms:created xsi:type="dcterms:W3CDTF">2015-04-09T20:42:46Z</dcterms:created>
  <dcterms:modified xsi:type="dcterms:W3CDTF">2015-06-23T10:13:05Z</dcterms:modified>
</cp:coreProperties>
</file>