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294" r:id="rId37"/>
    <p:sldId id="292" r:id="rId3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2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%20Estela\Documents\Turma%207\Interven&#231;&#227;o\Semana%2015\Planilha%20de%20coleta%20de%20dados%20final_Lilian_Guerrero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%20Estela\Documents\Turma%207\Interven&#231;&#227;o\Semana%2015\Planilha%20de%20coleta%20de%20dados%20final_Lilian_Guerrero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55935145203624"/>
          <c:y val="2.9841172053982255E-2"/>
          <c:w val="0.8467750271459048"/>
          <c:h val="0.7692330766346514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showVal val="1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0.15527950310559008</c:v>
                </c:pt>
                <c:pt idx="1">
                  <c:v>0.31677018633540382</c:v>
                </c:pt>
                <c:pt idx="2">
                  <c:v>0.62111801242236031</c:v>
                </c:pt>
              </c:numCache>
            </c:numRef>
          </c:val>
        </c:ser>
        <c:dLbls/>
        <c:axId val="116898432"/>
        <c:axId val="123031936"/>
      </c:barChart>
      <c:catAx>
        <c:axId val="1168984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23031936"/>
        <c:crosses val="autoZero"/>
        <c:auto val="1"/>
        <c:lblAlgn val="ctr"/>
        <c:lblOffset val="100"/>
      </c:catAx>
      <c:valAx>
        <c:axId val="1230319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16898432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17327766179544"/>
          <c:y val="0.14880989876265469"/>
          <c:w val="0.83924843423799589"/>
          <c:h val="0.73690588676415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howVal val="1"/>
          </c:dLbls>
          <c:cat>
            <c:strRef>
              <c:f>Indicadores!$T$3:$V$3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Indicadores!$T$4:$V$4</c:f>
              <c:numCache>
                <c:formatCode>0.0%</c:formatCode>
                <c:ptCount val="3"/>
                <c:pt idx="0">
                  <c:v>0.39240506329113928</c:v>
                </c:pt>
                <c:pt idx="1">
                  <c:v>0.708860759493671</c:v>
                </c:pt>
                <c:pt idx="2">
                  <c:v>0.97468354430379756</c:v>
                </c:pt>
              </c:numCache>
            </c:numRef>
          </c:val>
        </c:ser>
        <c:dLbls/>
        <c:axId val="122966784"/>
        <c:axId val="122968320"/>
      </c:barChart>
      <c:catAx>
        <c:axId val="122966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22968320"/>
        <c:crosses val="autoZero"/>
        <c:auto val="1"/>
        <c:lblAlgn val="ctr"/>
        <c:lblOffset val="100"/>
      </c:catAx>
      <c:valAx>
        <c:axId val="1229683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1229667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4755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3925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99527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1" y="1054516"/>
            <a:ext cx="6172199" cy="1688684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929398"/>
            <a:ext cx="6172200" cy="84250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159002"/>
            <a:ext cx="4224528" cy="29146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104138"/>
            <a:ext cx="6172200" cy="1597914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914650"/>
            <a:ext cx="6172200" cy="6858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7" y="457200"/>
            <a:ext cx="3616325" cy="8001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436894"/>
            <a:ext cx="3646966" cy="216107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5" y="1436911"/>
            <a:ext cx="3639311" cy="21610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4767263"/>
            <a:ext cx="5102352" cy="273844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457200"/>
            <a:ext cx="3615734" cy="800099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437085"/>
            <a:ext cx="3638550" cy="484584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45508"/>
            <a:ext cx="3638550" cy="21621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6" y="1437085"/>
            <a:ext cx="3660775" cy="484584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145507"/>
            <a:ext cx="3651250" cy="21621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4767263"/>
            <a:ext cx="5102352" cy="273844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163658"/>
            <a:ext cx="1828800" cy="273844"/>
          </a:xfrm>
        </p:spPr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1" y="1440657"/>
            <a:ext cx="3654425" cy="21669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7" y="454819"/>
            <a:ext cx="3629025" cy="78105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40657"/>
            <a:ext cx="3629025" cy="13596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4767263"/>
            <a:ext cx="5102352" cy="273844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5137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450056"/>
            <a:ext cx="2074862" cy="14859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3" y="1238250"/>
            <a:ext cx="5627687" cy="31655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460772"/>
            <a:ext cx="3741738" cy="6822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4767263"/>
            <a:ext cx="5102352" cy="273844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165860"/>
            <a:ext cx="4222308" cy="291465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165860"/>
            <a:ext cx="2075688" cy="291465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165860"/>
            <a:ext cx="4224528" cy="291465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4209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5632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58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3309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1152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1889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72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5243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165860"/>
            <a:ext cx="2073348" cy="1484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160277"/>
            <a:ext cx="4222308" cy="2914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42101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21007-BD04-45F1-BB46-D9FEC3C07DA0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4767263"/>
            <a:ext cx="5102352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4767263"/>
            <a:ext cx="1137684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FE23E-6D3E-4A70-8677-9A9A20DC03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979712" y="64439"/>
            <a:ext cx="46085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pt-BR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ABERTA DO SUS</a:t>
            </a:r>
            <a:endParaRPr lang="pt-B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endParaRPr lang="pt-B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Especialização </a:t>
            </a:r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Saúde da Família</a:t>
            </a:r>
            <a:endParaRPr lang="pt-B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pt-BR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Modalidade </a:t>
            </a:r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Distância</a:t>
            </a:r>
            <a:endParaRPr lang="pt-B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pt-BR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Turma </a:t>
            </a:r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7</a:t>
            </a:r>
            <a:endParaRPr lang="pt-BR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m 1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3869622" y="1627426"/>
            <a:ext cx="1512168" cy="10230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467544" y="2896731"/>
            <a:ext cx="84969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 da  atenção  à saúde dos Hipertensos e/ou Diabéticos na UBS Jonas Alexandrino </a:t>
            </a:r>
            <a:r>
              <a:rPr lang="pt-BR" sz="2000" b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Escorcio</a:t>
            </a:r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Buriti Dos Lopes- PI.   </a:t>
            </a:r>
            <a:b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  <a:p>
            <a:r>
              <a:rPr lang="pt-BR" sz="1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Aluno(a): Lilian  Salazar  Guerrero</a:t>
            </a:r>
            <a:br>
              <a:rPr lang="pt-BR" sz="1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Orientadora: Estela  Maris Rossato</a:t>
            </a:r>
            <a:br>
              <a:rPr lang="pt-BR" sz="14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</a:p>
          <a:p>
            <a:pPr algn="ctr"/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Pelotas 2015      </a:t>
            </a:r>
            <a:br>
              <a:rPr lang="pt-BR" sz="2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02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8728" y="195486"/>
            <a:ext cx="7698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*Objetivos, Metas e Resultados.</a:t>
            </a:r>
            <a:endParaRPr lang="pt-BR" sz="4000" dirty="0"/>
          </a:p>
        </p:txBody>
      </p:sp>
      <p:sp>
        <p:nvSpPr>
          <p:cNvPr id="3" name="Retângulo 2"/>
          <p:cNvSpPr/>
          <p:nvPr/>
        </p:nvSpPr>
        <p:spPr>
          <a:xfrm>
            <a:off x="323528" y="1059582"/>
            <a:ext cx="82809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Constantia" pitchFamily="18" charset="0"/>
              </a:rPr>
              <a:t>*Intervenção </a:t>
            </a:r>
            <a:r>
              <a:rPr lang="pt-BR" sz="2800" b="1" dirty="0">
                <a:latin typeface="Constantia" pitchFamily="18" charset="0"/>
              </a:rPr>
              <a:t>- Período de Maio  a Julho de </a:t>
            </a:r>
            <a:r>
              <a:rPr lang="pt-BR" sz="2800" b="1" dirty="0" smtClean="0">
                <a:latin typeface="Constantia" pitchFamily="18" charset="0"/>
              </a:rPr>
              <a:t>2015:          </a:t>
            </a:r>
            <a:endParaRPr lang="es-ES_tradnl" sz="2800" b="1" dirty="0">
              <a:latin typeface="Constantia" pitchFamily="18" charset="0"/>
            </a:endParaRPr>
          </a:p>
          <a:p>
            <a:r>
              <a:rPr lang="pt-BR" sz="2400" dirty="0"/>
              <a:t>             </a:t>
            </a:r>
            <a:r>
              <a:rPr lang="pt-BR" sz="2400" dirty="0" smtClean="0"/>
              <a:t>*</a:t>
            </a:r>
            <a:r>
              <a:rPr lang="pt-BR" sz="2800" b="1" dirty="0" smtClean="0">
                <a:latin typeface="Constantia" pitchFamily="18" charset="0"/>
              </a:rPr>
              <a:t>Ao </a:t>
            </a:r>
            <a:r>
              <a:rPr lang="pt-BR" sz="2800" b="1" dirty="0">
                <a:latin typeface="Constantia" pitchFamily="18" charset="0"/>
              </a:rPr>
              <a:t>final dos 3 </a:t>
            </a:r>
            <a:r>
              <a:rPr lang="pt-BR" sz="2800" b="1" dirty="0" smtClean="0">
                <a:latin typeface="Constantia" pitchFamily="18" charset="0"/>
              </a:rPr>
              <a:t>meses:</a:t>
            </a:r>
          </a:p>
          <a:p>
            <a:endParaRPr lang="es-ES_tradnl" sz="2800" b="1" dirty="0">
              <a:latin typeface="Constantia" pitchFamily="18" charset="0"/>
            </a:endParaRPr>
          </a:p>
          <a:p>
            <a:r>
              <a:rPr lang="pt-BR" sz="2400" dirty="0">
                <a:latin typeface="Trebuchet MS"/>
              </a:rPr>
              <a:t>•</a:t>
            </a:r>
            <a:r>
              <a:rPr lang="pt-BR" sz="2400" dirty="0" smtClean="0"/>
              <a:t>    Cobertura</a:t>
            </a:r>
            <a:r>
              <a:rPr lang="pt-BR" sz="2400" dirty="0"/>
              <a:t>: usuários:  200 HAS </a:t>
            </a:r>
            <a:r>
              <a:rPr lang="pt-BR" sz="2400" dirty="0" smtClean="0"/>
              <a:t>(62,1%).</a:t>
            </a:r>
            <a:endParaRPr lang="es-ES_tradnl" sz="2400" dirty="0"/>
          </a:p>
          <a:p>
            <a:r>
              <a:rPr lang="pt-BR" sz="2400" dirty="0"/>
              <a:t>                                   </a:t>
            </a:r>
            <a:r>
              <a:rPr lang="pt-BR" sz="2400" dirty="0" smtClean="0"/>
              <a:t>            77 </a:t>
            </a:r>
            <a:r>
              <a:rPr lang="pt-BR" sz="2400" dirty="0"/>
              <a:t>DM  </a:t>
            </a:r>
            <a:r>
              <a:rPr lang="pt-BR" sz="2400" dirty="0" smtClean="0"/>
              <a:t>(97,5%).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/>
              <a:t>As evoluções dos indicadores foram positivas.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Antes </a:t>
            </a:r>
            <a:r>
              <a:rPr lang="pt-BR" sz="2400" dirty="0"/>
              <a:t>da intervenção o percentual era baixo para os usuários hipertensos.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/>
              <a:t>Todos os indicadores foram coletados adequadamente.</a:t>
            </a:r>
            <a:endParaRPr lang="pt-BR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8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6749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 </a:t>
            </a:r>
            <a:r>
              <a:rPr lang="pt-BR" sz="240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1: Ampliar a cobertura a hipertensos e/ou </a:t>
            </a:r>
            <a:r>
              <a:rPr lang="pt-BR" sz="240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diabéticos</a:t>
            </a:r>
            <a:r>
              <a:rPr lang="pt-BR" sz="2400" dirty="0" smtClean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817424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latin typeface="Trebuchet MS"/>
              </a:rPr>
              <a:t>  • </a:t>
            </a:r>
            <a:r>
              <a:rPr lang="pt-BR" sz="1600" b="1" dirty="0" smtClean="0">
                <a:latin typeface="Trebuchet MS" pitchFamily="34" charset="0"/>
              </a:rPr>
              <a:t>Meta 1: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Cadastrar 100% dos hipertensos da área de abrangência no Programa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de</a:t>
            </a:r>
          </a:p>
          <a:p>
            <a:r>
              <a:rPr lang="pt-BR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600" dirty="0" smtClean="0">
                <a:latin typeface="Calibri" pitchFamily="34" charset="0"/>
                <a:cs typeface="Calibri" pitchFamily="34" charset="0"/>
              </a:rPr>
              <a:t>     Atenção </a:t>
            </a:r>
            <a:r>
              <a:rPr lang="pt-BR" sz="1600" dirty="0">
                <a:latin typeface="Calibri" pitchFamily="34" charset="0"/>
                <a:cs typeface="Calibri" pitchFamily="34" charset="0"/>
              </a:rPr>
              <a:t>à Hipertensão Arterial e à Diabetes Mellitus na Unidade de saúde.</a:t>
            </a:r>
          </a:p>
          <a:p>
            <a:endParaRPr lang="pt-BR" sz="16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1600" b="1" dirty="0" smtClean="0">
                <a:latin typeface="Trebuchet MS"/>
              </a:rPr>
              <a:t>  • </a:t>
            </a:r>
            <a:r>
              <a:rPr lang="pt-BR" sz="1600" b="1" dirty="0" smtClean="0">
                <a:latin typeface="Trebuchet MS" pitchFamily="34" charset="0"/>
              </a:rPr>
              <a:t>Resultados</a:t>
            </a:r>
            <a:r>
              <a:rPr lang="pt-BR" sz="1600" b="1" dirty="0">
                <a:latin typeface="Trebuchet MS" pitchFamily="34" charset="0"/>
              </a:rPr>
              <a:t>:  </a:t>
            </a:r>
            <a:r>
              <a:rPr lang="pt-BR" sz="1600" dirty="0">
                <a:latin typeface="Trebuchet MS" pitchFamily="34" charset="0"/>
              </a:rPr>
              <a:t>No mês 1: 50 (15,5%), no mês 2: 102 (31,7%) e no mês 200  (62,1%).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2919079"/>
              </p:ext>
            </p:extLst>
          </p:nvPr>
        </p:nvGraphicFramePr>
        <p:xfrm>
          <a:off x="2245804" y="1922076"/>
          <a:ext cx="4270412" cy="230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611560" y="4227934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Indicador 1: </a:t>
            </a:r>
            <a:r>
              <a:rPr lang="pt-BR" sz="1400" dirty="0"/>
              <a:t>Cobertura do programa de atenção ao  hipertenso na unidade de saúde Jonas Alexandrino Escorcio, Município Buriti Dos Lopes/PI. </a:t>
            </a:r>
          </a:p>
          <a:p>
            <a:r>
              <a:rPr lang="pt-BR" sz="1600" b="1" dirty="0"/>
              <a:t>Fonte: </a:t>
            </a:r>
            <a:r>
              <a:rPr lang="pt-BR" sz="1600" dirty="0"/>
              <a:t>Planilha de coleta de </a:t>
            </a:r>
            <a:r>
              <a:rPr lang="pt-BR" sz="1600" dirty="0" smtClean="0"/>
              <a:t>dados.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230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9548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 </a:t>
            </a:r>
            <a:r>
              <a:rPr lang="pt-BR" sz="240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1: Ampliar a cobertura a hipertensos e/ou diabéticos</a:t>
            </a:r>
            <a:r>
              <a:rPr lang="pt-BR" sz="2400" dirty="0">
                <a:solidFill>
                  <a:srgbClr val="C0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843558"/>
            <a:ext cx="777686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latin typeface="Trebuchet MS"/>
              </a:rPr>
              <a:t>• </a:t>
            </a:r>
            <a:r>
              <a:rPr lang="pt-BR" sz="1600" b="1" dirty="0" smtClean="0"/>
              <a:t>Meta </a:t>
            </a:r>
            <a:r>
              <a:rPr lang="pt-BR" sz="1600" b="1" dirty="0"/>
              <a:t>2: </a:t>
            </a:r>
            <a:r>
              <a:rPr lang="pt-BR" sz="1600" dirty="0"/>
              <a:t>Cadastrar 100% dos diabéticos da área de abrangência no Programa de Atenção </a:t>
            </a:r>
            <a:r>
              <a:rPr lang="pt-BR" sz="1600" dirty="0" smtClean="0"/>
              <a:t>à</a:t>
            </a:r>
          </a:p>
          <a:p>
            <a:r>
              <a:rPr lang="pt-BR" sz="1600" dirty="0" smtClean="0"/>
              <a:t>   Hipertensão </a:t>
            </a:r>
            <a:r>
              <a:rPr lang="pt-BR" sz="1600" dirty="0"/>
              <a:t>Arterial e à Diabetes Mellitus da Unidade de saúde</a:t>
            </a:r>
            <a:r>
              <a:rPr lang="pt-BR" sz="1600" dirty="0" smtClean="0"/>
              <a:t>.</a:t>
            </a:r>
          </a:p>
          <a:p>
            <a:r>
              <a:rPr lang="es-ES" sz="1600" b="1" dirty="0" smtClean="0">
                <a:latin typeface="Trebuchet MS"/>
              </a:rPr>
              <a:t>• </a:t>
            </a:r>
            <a:r>
              <a:rPr lang="es-ES" sz="1600" b="1" dirty="0" smtClean="0"/>
              <a:t>Resultados</a:t>
            </a:r>
            <a:r>
              <a:rPr lang="pt-BR" sz="1600" b="1" dirty="0" smtClean="0"/>
              <a:t>: </a:t>
            </a:r>
            <a:r>
              <a:rPr lang="pt-BR" sz="1600" dirty="0" smtClean="0"/>
              <a:t>No mês 1: 31 (39,2%), no mês 2: 56 (70,9%) e no mês 3: 77 (97,5%)</a:t>
            </a:r>
            <a:br>
              <a:rPr lang="pt-BR" sz="1600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1936934"/>
              </p:ext>
            </p:extLst>
          </p:nvPr>
        </p:nvGraphicFramePr>
        <p:xfrm>
          <a:off x="2234629" y="1995686"/>
          <a:ext cx="442322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611560" y="4307412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Indicador 2: </a:t>
            </a:r>
            <a:r>
              <a:rPr lang="pt-BR" sz="1400" dirty="0"/>
              <a:t>Cobertura do programa de atenção ao  diabético na unidade de saúde Jonas Alexandrino Escorcio, Município Buriti Dos Lopes/PI.</a:t>
            </a:r>
            <a:br>
              <a:rPr lang="pt-BR" sz="1400" dirty="0"/>
            </a:br>
            <a:r>
              <a:rPr lang="pt-BR" sz="1600" b="1" dirty="0"/>
              <a:t>Fonte: </a:t>
            </a:r>
            <a:r>
              <a:rPr lang="pt-BR" sz="1600" dirty="0"/>
              <a:t>Planilha de coleta de </a:t>
            </a:r>
            <a:r>
              <a:rPr lang="pt-BR" sz="1600" dirty="0" smtClean="0"/>
              <a:t>dados.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32538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23478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2: Melhorar a qualidade da atenção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45720" indent="0">
              <a:buNone/>
            </a:pP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hipertensos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e/ou diabéticos.</a:t>
            </a:r>
            <a:r>
              <a:rPr lang="es-ES_tradnl" sz="28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_tradnl" sz="28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endParaRPr lang="pt-BR" sz="2800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080849"/>
            <a:ext cx="80648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dirty="0" smtClean="0">
                <a:solidFill>
                  <a:srgbClr val="000000"/>
                </a:solidFill>
                <a:latin typeface="Trebuchet MS"/>
              </a:rPr>
              <a:t>• </a:t>
            </a:r>
            <a:r>
              <a:rPr lang="pt-BR" sz="2400" b="1" kern="0" dirty="0" smtClean="0">
                <a:solidFill>
                  <a:srgbClr val="000000"/>
                </a:solidFill>
                <a:latin typeface="Trebuchet MS" pitchFamily="34" charset="0"/>
              </a:rPr>
              <a:t>Meta </a:t>
            </a:r>
            <a:r>
              <a:rPr lang="pt-BR" sz="2400" b="1" kern="0" dirty="0">
                <a:solidFill>
                  <a:srgbClr val="000000"/>
                </a:solidFill>
                <a:latin typeface="Trebuchet MS" pitchFamily="34" charset="0"/>
              </a:rPr>
              <a:t>3:</a:t>
            </a:r>
            <a:r>
              <a:rPr lang="pt-BR" sz="24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pt-BR" sz="2000" kern="0" dirty="0">
                <a:solidFill>
                  <a:srgbClr val="000000"/>
                </a:solidFill>
                <a:latin typeface="Trebuchet MS" pitchFamily="34" charset="0"/>
              </a:rPr>
              <a:t>Realizar exame clínico apropriado em 100% </a:t>
            </a:r>
            <a:r>
              <a:rPr lang="pt-BR" sz="2000" kern="0" dirty="0" smtClean="0">
                <a:solidFill>
                  <a:srgbClr val="000000"/>
                </a:solidFill>
                <a:latin typeface="Trebuchet MS" pitchFamily="34" charset="0"/>
              </a:rPr>
              <a:t>dos </a:t>
            </a:r>
          </a:p>
          <a:p>
            <a:r>
              <a:rPr lang="pt-BR" sz="2000" kern="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pt-BR" sz="2000" kern="0" dirty="0" smtClean="0">
                <a:solidFill>
                  <a:srgbClr val="000000"/>
                </a:solidFill>
                <a:latin typeface="Trebuchet MS" pitchFamily="34" charset="0"/>
              </a:rPr>
              <a:t>  hipertensos.</a:t>
            </a:r>
          </a:p>
          <a:p>
            <a:r>
              <a:rPr lang="pt-BR" sz="2000" kern="0" dirty="0">
                <a:solidFill>
                  <a:srgbClr val="000000"/>
                </a:solidFill>
                <a:latin typeface="Trebuchet MS" pitchFamily="34" charset="0"/>
              </a:rPr>
              <a:t/>
            </a:r>
            <a:br>
              <a:rPr lang="pt-BR" sz="2000" kern="0" dirty="0">
                <a:solidFill>
                  <a:srgbClr val="000000"/>
                </a:solidFill>
                <a:latin typeface="Trebuchet MS" pitchFamily="34" charset="0"/>
              </a:rPr>
            </a:br>
            <a:r>
              <a:rPr lang="pt-BR" sz="2000" kern="0" dirty="0" smtClean="0">
                <a:solidFill>
                  <a:srgbClr val="000000"/>
                </a:solidFill>
                <a:latin typeface="Trebuchet MS"/>
              </a:rPr>
              <a:t>• </a:t>
            </a:r>
            <a:r>
              <a:rPr lang="pt-BR" sz="2400" b="1" dirty="0" smtClean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Indicador </a:t>
            </a:r>
            <a:r>
              <a:rPr lang="pt-BR" sz="2400" b="1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3:</a:t>
            </a:r>
            <a:r>
              <a:rPr lang="pt-BR" sz="24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Proporção de hipertensos com o exame clínico </a:t>
            </a:r>
            <a:endParaRPr lang="pt-BR" sz="2000" dirty="0" smtClean="0">
              <a:solidFill>
                <a:srgbClr val="000000"/>
              </a:solidFill>
              <a:latin typeface="Trebuchet MS" pitchFamily="34" charset="0"/>
              <a:ea typeface="Calibri"/>
              <a:cs typeface="Times New Roman"/>
            </a:endParaRPr>
          </a:p>
          <a:p>
            <a:r>
              <a:rPr lang="pt-BR" sz="2000" dirty="0" smtClean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   apropriado </a:t>
            </a:r>
            <a: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de acordo com o protocolo na Unidade de Saúde </a:t>
            </a:r>
            <a:r>
              <a:rPr lang="pt-BR" sz="2000" dirty="0" smtClean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Jonas</a:t>
            </a:r>
          </a:p>
          <a:p>
            <a: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  </a:t>
            </a:r>
            <a: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Alexandrino Escorcio, Município Buriti Dos Lopes/PI.</a:t>
            </a:r>
            <a:b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</a:br>
            <a:endParaRPr lang="pt-BR" sz="2000" dirty="0" smtClean="0">
              <a:solidFill>
                <a:srgbClr val="000000"/>
              </a:solidFill>
              <a:latin typeface="Trebuchet MS" pitchFamily="34" charset="0"/>
              <a:ea typeface="Calibri"/>
              <a:cs typeface="Times New Roman"/>
            </a:endParaRPr>
          </a:p>
          <a:p>
            <a:r>
              <a:rPr lang="pt-BR" sz="2000" b="1" kern="0" dirty="0" smtClean="0">
                <a:solidFill>
                  <a:srgbClr val="000000"/>
                </a:solidFill>
                <a:latin typeface="Trebuchet MS"/>
              </a:rPr>
              <a:t>• </a:t>
            </a:r>
            <a:r>
              <a:rPr lang="pt-BR" sz="2400" b="1" kern="0" dirty="0" smtClean="0">
                <a:solidFill>
                  <a:srgbClr val="000000"/>
                </a:solidFill>
                <a:latin typeface="Trebuchet MS" pitchFamily="34" charset="0"/>
              </a:rPr>
              <a:t>Resultados</a:t>
            </a:r>
            <a:r>
              <a:rPr lang="pt-BR" sz="2400" b="1" kern="0" dirty="0">
                <a:solidFill>
                  <a:srgbClr val="000000"/>
                </a:solidFill>
                <a:latin typeface="Trebuchet MS" pitchFamily="34" charset="0"/>
              </a:rPr>
              <a:t>:</a:t>
            </a:r>
            <a:r>
              <a:rPr lang="pt-BR" sz="24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No primeiro mês 50 (100%), no segundo mês </a:t>
            </a:r>
            <a:r>
              <a:rPr lang="pt-BR" sz="2000" dirty="0" smtClean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102</a:t>
            </a:r>
          </a:p>
          <a:p>
            <a:r>
              <a:rPr lang="pt-BR" sz="2000" dirty="0" smtClean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   (</a:t>
            </a:r>
            <a: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100%) e no terceiro mês 200 (100%). </a:t>
            </a:r>
            <a:b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</a:br>
            <a: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/>
            </a:r>
            <a:b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</a:br>
            <a:r>
              <a:rPr lang="es-ES_tradnl" sz="1400" kern="0" dirty="0">
                <a:solidFill>
                  <a:srgbClr val="000000"/>
                </a:solidFill>
              </a:rPr>
              <a:t/>
            </a:r>
            <a:br>
              <a:rPr lang="es-ES_tradnl" sz="1400" kern="0" dirty="0">
                <a:solidFill>
                  <a:srgbClr val="000000"/>
                </a:solidFill>
              </a:rPr>
            </a:br>
            <a:r>
              <a:rPr lang="pt-BR" sz="14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pt-BR" sz="1400" dirty="0">
                <a:solidFill>
                  <a:srgbClr val="000000"/>
                </a:solidFill>
                <a:ea typeface="Calibri"/>
                <a:cs typeface="Times New Roman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190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23478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</a:rPr>
              <a:t>*Objetivo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</a:rPr>
              <a:t>2: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Melhorar a qualidade da atenção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45720" indent="0">
              <a:buNone/>
            </a:pP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hipertensos e/ou diabéticos.</a:t>
            </a:r>
            <a:r>
              <a:rPr lang="es-ES_tradnl" sz="2800" b="1" dirty="0">
                <a:solidFill>
                  <a:srgbClr val="FF0000"/>
                </a:solidFill>
                <a:latin typeface="Trebuchet MS" pitchFamily="34" charset="0"/>
              </a:rPr>
              <a:t/>
            </a:r>
            <a:br>
              <a:rPr lang="es-ES_tradnl" sz="2800" b="1" dirty="0">
                <a:solidFill>
                  <a:srgbClr val="FF0000"/>
                </a:solidFill>
                <a:latin typeface="Trebuchet MS" pitchFamily="34" charset="0"/>
              </a:rPr>
            </a:br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31540" y="1059582"/>
            <a:ext cx="83889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Trebuchet MS"/>
                <a:cs typeface="Arial" pitchFamily="34" charset="0"/>
              </a:rPr>
              <a:t>• </a:t>
            </a:r>
            <a:r>
              <a:rPr lang="pt-BR" sz="2400" b="1" dirty="0" smtClean="0">
                <a:latin typeface="Trebuchet MS" pitchFamily="34" charset="0"/>
                <a:cs typeface="Arial" pitchFamily="34" charset="0"/>
              </a:rPr>
              <a:t>Meta </a:t>
            </a:r>
            <a:r>
              <a:rPr lang="pt-BR" sz="2400" b="1" dirty="0">
                <a:latin typeface="Trebuchet MS" pitchFamily="34" charset="0"/>
                <a:cs typeface="Arial" pitchFamily="34" charset="0"/>
              </a:rPr>
              <a:t>4: </a:t>
            </a:r>
            <a:r>
              <a:rPr lang="pt-BR" sz="2000" dirty="0">
                <a:latin typeface="Trebuchet MS" pitchFamily="34" charset="0"/>
                <a:cs typeface="Arial" pitchFamily="34" charset="0"/>
              </a:rPr>
              <a:t>Realizar exame clínico apropriado em 100% dos diabéticos.</a:t>
            </a:r>
            <a:br>
              <a:rPr lang="pt-BR" sz="2000" dirty="0">
                <a:latin typeface="Trebuchet MS" pitchFamily="34" charset="0"/>
                <a:cs typeface="Arial" pitchFamily="34" charset="0"/>
              </a:rPr>
            </a:br>
            <a:r>
              <a:rPr lang="pt-BR" sz="2400" b="1" dirty="0">
                <a:latin typeface="Trebuchet MS" pitchFamily="34" charset="0"/>
                <a:cs typeface="Arial" pitchFamily="34" charset="0"/>
              </a:rPr>
              <a:t/>
            </a:r>
            <a:br>
              <a:rPr lang="pt-BR" sz="2400" b="1" dirty="0">
                <a:latin typeface="Trebuchet MS" pitchFamily="34" charset="0"/>
                <a:cs typeface="Arial" pitchFamily="34" charset="0"/>
              </a:rPr>
            </a:br>
            <a:r>
              <a:rPr lang="pt-BR" sz="2000" b="1" dirty="0" smtClean="0">
                <a:latin typeface="Trebuchet MS"/>
                <a:cs typeface="Arial" pitchFamily="34" charset="0"/>
              </a:rPr>
              <a:t>• </a:t>
            </a:r>
            <a:r>
              <a:rPr lang="pt-BR" sz="2400" b="1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Indicador  </a:t>
            </a:r>
            <a:r>
              <a:rPr lang="pt-BR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4: </a:t>
            </a:r>
            <a:r>
              <a:rPr lang="pt-BR" sz="2000" dirty="0">
                <a:latin typeface="Trebuchet MS" pitchFamily="34" charset="0"/>
                <a:ea typeface="Verdana" pitchFamily="34" charset="0"/>
                <a:cs typeface="Verdana" pitchFamily="34" charset="0"/>
              </a:rPr>
              <a:t>Proporção de diabéticos com o exame </a:t>
            </a:r>
            <a:r>
              <a:rPr lang="pt-BR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clínico</a:t>
            </a:r>
          </a:p>
          <a:p>
            <a:r>
              <a:rPr lang="pt-BR" sz="20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   apropriado </a:t>
            </a:r>
            <a:r>
              <a:rPr lang="pt-BR" sz="2000" dirty="0">
                <a:latin typeface="Trebuchet MS" pitchFamily="34" charset="0"/>
                <a:ea typeface="Verdana" pitchFamily="34" charset="0"/>
                <a:cs typeface="Verdana" pitchFamily="34" charset="0"/>
              </a:rPr>
              <a:t>de acordo com o protocolo.</a:t>
            </a:r>
            <a:r>
              <a:rPr lang="pt-BR" sz="2000" dirty="0">
                <a:latin typeface="Trebuchet MS" pitchFamily="34" charset="0"/>
                <a:cs typeface="Arial" pitchFamily="34" charset="0"/>
              </a:rPr>
              <a:t/>
            </a:r>
            <a:br>
              <a:rPr lang="pt-BR" sz="2000" dirty="0">
                <a:latin typeface="Trebuchet MS" pitchFamily="34" charset="0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cs typeface="Arial" pitchFamily="34" charset="0"/>
              </a:rPr>
              <a:t/>
            </a:r>
            <a:br>
              <a:rPr lang="pt-BR" sz="2000" dirty="0">
                <a:latin typeface="Trebuchet MS" pitchFamily="34" charset="0"/>
                <a:cs typeface="Arial" pitchFamily="34" charset="0"/>
              </a:rPr>
            </a:br>
            <a:r>
              <a:rPr lang="pt-BR" sz="2000" dirty="0" smtClean="0">
                <a:latin typeface="Trebuchet MS"/>
                <a:cs typeface="Arial" pitchFamily="34" charset="0"/>
              </a:rPr>
              <a:t>• </a:t>
            </a:r>
            <a:r>
              <a:rPr lang="pt-BR" sz="2400" b="1" dirty="0" smtClean="0">
                <a:latin typeface="Trebuchet MS" pitchFamily="34" charset="0"/>
                <a:cs typeface="Arial" pitchFamily="34" charset="0"/>
              </a:rPr>
              <a:t>Resultados</a:t>
            </a:r>
            <a:r>
              <a:rPr lang="pt-BR" sz="2000" dirty="0">
                <a:latin typeface="Trebuchet MS" pitchFamily="34" charset="0"/>
                <a:cs typeface="Arial" pitchFamily="34" charset="0"/>
              </a:rPr>
              <a:t>: </a:t>
            </a:r>
            <a:r>
              <a:rPr lang="pt-BR" sz="2000" dirty="0" smtClean="0">
                <a:latin typeface="Trebuchet MS" pitchFamily="34" charset="0"/>
                <a:cs typeface="Arial" pitchFamily="34" charset="0"/>
              </a:rPr>
              <a:t>Mês </a:t>
            </a:r>
            <a:r>
              <a:rPr lang="pt-BR" sz="2000" dirty="0">
                <a:latin typeface="Trebuchet MS" pitchFamily="34" charset="0"/>
                <a:cs typeface="Arial" pitchFamily="34" charset="0"/>
              </a:rPr>
              <a:t>1: 31 (100%), mês 2: 56 (100%) mês 3: 77 (100%). </a:t>
            </a:r>
            <a:endParaRPr lang="pt-BR" sz="2000" dirty="0" smtClean="0">
              <a:latin typeface="Trebuchet MS" pitchFamily="34" charset="0"/>
              <a:cs typeface="Arial" pitchFamily="34" charset="0"/>
            </a:endParaRPr>
          </a:p>
          <a:p>
            <a:r>
              <a:rPr lang="pt-BR" sz="2000" dirty="0">
                <a:latin typeface="Trebuchet MS" pitchFamily="34" charset="0"/>
                <a:cs typeface="Arial" pitchFamily="34" charset="0"/>
              </a:rPr>
              <a:t> </a:t>
            </a:r>
            <a:endParaRPr lang="pt-BR" sz="2000" dirty="0" smtClean="0">
              <a:latin typeface="Trebuchet MS" pitchFamily="34" charset="0"/>
              <a:cs typeface="Arial" pitchFamily="34" charset="0"/>
            </a:endParaRPr>
          </a:p>
          <a:p>
            <a:r>
              <a:rPr lang="pt-BR" sz="2000" dirty="0" smtClean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Esses </a:t>
            </a:r>
            <a: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>resultados foram possíveis pela correta utilização dos protocolos disponibilizados pelo Ministério da Saúde por todos os membros da equipe responsáveis pelos atendimentos, garantida pela capacitação. </a:t>
            </a:r>
            <a:b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</a:br>
            <a: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  <a:t/>
            </a:r>
            <a:br>
              <a:rPr lang="pt-BR" sz="2000" dirty="0">
                <a:solidFill>
                  <a:srgbClr val="000000"/>
                </a:solidFill>
                <a:latin typeface="Trebuchet MS" pitchFamily="34" charset="0"/>
                <a:ea typeface="Calibri"/>
                <a:cs typeface="Times New Roman"/>
              </a:rPr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4251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95486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2: Melhorar a qualidade da atenção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45720"/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hipertensos e/ou diabéticos.</a:t>
            </a:r>
          </a:p>
          <a:p>
            <a:pPr marL="45720" indent="0">
              <a:buNone/>
            </a:pPr>
            <a:endParaRPr lang="pt-BR" sz="2800" b="1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1026483"/>
            <a:ext cx="80648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 smtClean="0">
              <a:latin typeface="Trebuchet MS" pitchFamily="34" charset="0"/>
            </a:endParaRPr>
          </a:p>
          <a:p>
            <a:r>
              <a:rPr lang="pt-BR" sz="2000" b="1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Meta </a:t>
            </a:r>
            <a:r>
              <a:rPr lang="pt-BR" sz="2400" b="1" dirty="0">
                <a:latin typeface="Trebuchet MS" pitchFamily="34" charset="0"/>
              </a:rPr>
              <a:t>5: </a:t>
            </a:r>
            <a:r>
              <a:rPr lang="pt-BR" sz="2000" dirty="0">
                <a:latin typeface="Trebuchet MS" pitchFamily="34" charset="0"/>
              </a:rPr>
              <a:t>Garantir a 100% dos hipertensos a realização de </a:t>
            </a:r>
            <a:r>
              <a:rPr lang="pt-BR" sz="2000" dirty="0" smtClean="0">
                <a:latin typeface="Trebuchet MS" pitchFamily="34" charset="0"/>
              </a:rPr>
              <a:t>exames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complementares </a:t>
            </a:r>
            <a:r>
              <a:rPr lang="pt-BR" sz="2000" dirty="0">
                <a:latin typeface="Trebuchet MS" pitchFamily="34" charset="0"/>
              </a:rPr>
              <a:t>em dia de acordo com o protocolo.</a:t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>
                <a:latin typeface="Trebuchet MS" pitchFamily="34" charset="0"/>
              </a:rPr>
              <a:t/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Indicador </a:t>
            </a:r>
            <a:r>
              <a:rPr lang="pt-BR" sz="2400" b="1" dirty="0">
                <a:latin typeface="Trebuchet MS" pitchFamily="34" charset="0"/>
              </a:rPr>
              <a:t>5: </a:t>
            </a:r>
            <a:r>
              <a:rPr lang="pt-BR" sz="2000" dirty="0">
                <a:latin typeface="Trebuchet MS" pitchFamily="34" charset="0"/>
              </a:rPr>
              <a:t>Proporção de hipertensos com os </a:t>
            </a:r>
            <a:r>
              <a:rPr lang="pt-BR" sz="2000" dirty="0" smtClean="0">
                <a:latin typeface="Trebuchet MS" pitchFamily="34" charset="0"/>
              </a:rPr>
              <a:t>exames</a:t>
            </a:r>
          </a:p>
          <a:p>
            <a:r>
              <a:rPr lang="pt-BR" sz="2000" dirty="0" smtClean="0">
                <a:latin typeface="Trebuchet MS" pitchFamily="34" charset="0"/>
              </a:rPr>
              <a:t>   complementares </a:t>
            </a:r>
            <a:r>
              <a:rPr lang="pt-BR" sz="2000" dirty="0">
                <a:latin typeface="Trebuchet MS" pitchFamily="34" charset="0"/>
              </a:rPr>
              <a:t>em dia de acordo com o protocolo.</a:t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>
                <a:latin typeface="Trebuchet MS" pitchFamily="34" charset="0"/>
              </a:rPr>
              <a:t/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Resultados</a:t>
            </a:r>
            <a:r>
              <a:rPr lang="pt-BR" sz="2400" b="1" dirty="0">
                <a:latin typeface="Trebuchet MS" pitchFamily="34" charset="0"/>
              </a:rPr>
              <a:t>:</a:t>
            </a:r>
            <a:r>
              <a:rPr lang="pt-BR" sz="2000" dirty="0">
                <a:latin typeface="Trebuchet MS" pitchFamily="34" charset="0"/>
              </a:rPr>
              <a:t> No primeiro mês 50 (100%), no segundo mês </a:t>
            </a:r>
            <a:r>
              <a:rPr lang="pt-BR" sz="2000" dirty="0" smtClean="0">
                <a:latin typeface="Trebuchet MS" pitchFamily="34" charset="0"/>
              </a:rPr>
              <a:t>102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(</a:t>
            </a:r>
            <a:r>
              <a:rPr lang="pt-BR" sz="2000" dirty="0">
                <a:latin typeface="Trebuchet MS" pitchFamily="34" charset="0"/>
              </a:rPr>
              <a:t>100%) e no terceiro mês 200 (100%).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0518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23478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pt-BR" sz="2800" kern="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 </a:t>
            </a:r>
            <a:r>
              <a:rPr lang="pt-BR" sz="2800" kern="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2: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Melhorar a qualidade da atenção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45720"/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hipertensos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e/ou diabéticos.</a:t>
            </a:r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buNone/>
            </a:pPr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6457" y="1131590"/>
            <a:ext cx="831692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Meta </a:t>
            </a:r>
            <a:r>
              <a:rPr lang="pt-BR" sz="2400" b="1" dirty="0">
                <a:latin typeface="Trebuchet MS" pitchFamily="34" charset="0"/>
              </a:rPr>
              <a:t>6: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Garantir a 100% dos diabéticos a realização de </a:t>
            </a:r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exames</a:t>
            </a:r>
          </a:p>
          <a:p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 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complementares em dia de acordo com o protocolo.</a:t>
            </a:r>
            <a:br>
              <a:rPr lang="pt-BR" sz="2000" dirty="0">
                <a:latin typeface="Trebuchet MS" pitchFamily="34" charset="0"/>
                <a:ea typeface="Calibri"/>
                <a:cs typeface="Times New Roman"/>
              </a:rPr>
            </a:b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/>
            </a:r>
            <a:br>
              <a:rPr lang="pt-BR" sz="2000" dirty="0">
                <a:latin typeface="Trebuchet MS" pitchFamily="34" charset="0"/>
                <a:ea typeface="Calibri"/>
                <a:cs typeface="Times New Roman"/>
              </a:rPr>
            </a:br>
            <a:r>
              <a:rPr lang="pt-BR" sz="2000" dirty="0" smtClean="0">
                <a:latin typeface="Trebuchet MS"/>
                <a:ea typeface="Calibri"/>
                <a:cs typeface="Times New Roman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Indicador </a:t>
            </a:r>
            <a:r>
              <a:rPr lang="pt-BR" sz="2400" b="1" dirty="0">
                <a:latin typeface="Trebuchet MS" pitchFamily="34" charset="0"/>
              </a:rPr>
              <a:t>6: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Proporção de diabéticos com os exames </a:t>
            </a:r>
            <a:endParaRPr lang="pt-BR" sz="2000" dirty="0" smtClean="0">
              <a:latin typeface="Trebuchet MS" pitchFamily="34" charset="0"/>
              <a:ea typeface="Calibri"/>
              <a:cs typeface="Times New Roman"/>
            </a:endParaRPr>
          </a:p>
          <a:p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   complementares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em dia de acordo com o protocolo.</a:t>
            </a:r>
            <a:br>
              <a:rPr lang="pt-BR" sz="2000" dirty="0">
                <a:latin typeface="Trebuchet MS" pitchFamily="34" charset="0"/>
                <a:ea typeface="Calibri"/>
                <a:cs typeface="Times New Roman"/>
              </a:rPr>
            </a:br>
            <a:r>
              <a:rPr lang="pt-BR" sz="2000" dirty="0">
                <a:latin typeface="Trebuchet MS" pitchFamily="34" charset="0"/>
              </a:rPr>
              <a:t/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Resultados</a:t>
            </a:r>
            <a:r>
              <a:rPr lang="pt-BR" sz="2400" b="1" dirty="0">
                <a:latin typeface="Trebuchet MS" pitchFamily="34" charset="0"/>
              </a:rPr>
              <a:t>: </a:t>
            </a:r>
            <a:r>
              <a:rPr lang="pt-BR" sz="2000" dirty="0">
                <a:latin typeface="Trebuchet MS" pitchFamily="34" charset="0"/>
              </a:rPr>
              <a:t>No primeiro mês 31 (100%), no segundo  56 (100%) </a:t>
            </a:r>
            <a:r>
              <a:rPr lang="pt-BR" sz="2000" dirty="0" smtClean="0">
                <a:latin typeface="Trebuchet MS" pitchFamily="34" charset="0"/>
              </a:rPr>
              <a:t>e</a:t>
            </a:r>
          </a:p>
          <a:p>
            <a:r>
              <a:rPr lang="pt-BR" sz="2000" dirty="0" smtClean="0">
                <a:latin typeface="Trebuchet MS" pitchFamily="34" charset="0"/>
              </a:rPr>
              <a:t>   no </a:t>
            </a:r>
            <a:r>
              <a:rPr lang="pt-BR" sz="2000" dirty="0">
                <a:latin typeface="Trebuchet MS" pitchFamily="34" charset="0"/>
              </a:rPr>
              <a:t>terceiro mês 77 (100%). A meta de garantir o 100% dos </a:t>
            </a:r>
            <a:r>
              <a:rPr lang="pt-BR" sz="2000" dirty="0" smtClean="0">
                <a:latin typeface="Trebuchet MS" pitchFamily="34" charset="0"/>
              </a:rPr>
              <a:t>diabéticos</a:t>
            </a:r>
          </a:p>
          <a:p>
            <a:r>
              <a:rPr lang="pt-BR" sz="2000" dirty="0" smtClean="0">
                <a:latin typeface="Trebuchet MS" pitchFamily="34" charset="0"/>
              </a:rPr>
              <a:t>   com </a:t>
            </a:r>
            <a:r>
              <a:rPr lang="pt-BR" sz="2000" dirty="0">
                <a:latin typeface="Trebuchet MS" pitchFamily="34" charset="0"/>
              </a:rPr>
              <a:t>exames complementares em dia de acordo com o </a:t>
            </a:r>
            <a:r>
              <a:rPr lang="pt-BR" sz="2000" dirty="0" smtClean="0">
                <a:latin typeface="Trebuchet MS" pitchFamily="34" charset="0"/>
              </a:rPr>
              <a:t>protocolo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também </a:t>
            </a:r>
            <a:r>
              <a:rPr lang="pt-BR" sz="2000" dirty="0">
                <a:latin typeface="Trebuchet MS" pitchFamily="34" charset="0"/>
              </a:rPr>
              <a:t>foi obtida totalmente.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76424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4" y="195485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pt-BR" sz="2800" kern="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 </a:t>
            </a:r>
            <a:r>
              <a:rPr lang="pt-BR" sz="2800" kern="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2: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Melhorar a qualidade da atenção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45720"/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hipertensos e/ou diabéticos.</a:t>
            </a:r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marL="45720" indent="0">
              <a:buNone/>
            </a:pPr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026482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b="1" dirty="0" smtClean="0">
              <a:latin typeface="Trebuchet MS" pitchFamily="34" charset="0"/>
            </a:endParaRPr>
          </a:p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Meta </a:t>
            </a:r>
            <a:r>
              <a:rPr lang="pt-BR" sz="2400" b="1" dirty="0">
                <a:latin typeface="Trebuchet MS" pitchFamily="34" charset="0"/>
              </a:rPr>
              <a:t>7:  </a:t>
            </a:r>
            <a:r>
              <a:rPr lang="pt-BR" sz="2000" dirty="0">
                <a:latin typeface="Trebuchet MS" pitchFamily="34" charset="0"/>
              </a:rPr>
              <a:t>Priorizar a prescrição de medicamentos da </a:t>
            </a:r>
            <a:r>
              <a:rPr lang="pt-BR" sz="2000" dirty="0" smtClean="0">
                <a:latin typeface="Trebuchet MS" pitchFamily="34" charset="0"/>
              </a:rPr>
              <a:t>farmácia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popular </a:t>
            </a:r>
            <a:r>
              <a:rPr lang="pt-BR" sz="2000" dirty="0">
                <a:latin typeface="Trebuchet MS" pitchFamily="34" charset="0"/>
              </a:rPr>
              <a:t>para 100% dos hipertensos cadastrados no posto de saúde.</a:t>
            </a:r>
          </a:p>
          <a:p>
            <a:endParaRPr lang="pt-BR" sz="2000" dirty="0">
              <a:latin typeface="Trebuchet MS" pitchFamily="34" charset="0"/>
            </a:endParaRPr>
          </a:p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Indicador </a:t>
            </a:r>
            <a:r>
              <a:rPr lang="pt-BR" sz="2400" b="1" dirty="0">
                <a:latin typeface="Trebuchet MS" pitchFamily="34" charset="0"/>
              </a:rPr>
              <a:t>7: </a:t>
            </a:r>
            <a:r>
              <a:rPr lang="pt-BR" sz="2000" dirty="0">
                <a:latin typeface="Trebuchet MS" pitchFamily="34" charset="0"/>
              </a:rPr>
              <a:t>Proporção de hipertensos com prescrição </a:t>
            </a:r>
            <a:r>
              <a:rPr lang="pt-BR" sz="2000" dirty="0" smtClean="0">
                <a:latin typeface="Trebuchet MS" pitchFamily="34" charset="0"/>
              </a:rPr>
              <a:t>de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medicamentos </a:t>
            </a:r>
            <a:r>
              <a:rPr lang="pt-BR" sz="2000" dirty="0">
                <a:latin typeface="Trebuchet MS" pitchFamily="34" charset="0"/>
              </a:rPr>
              <a:t>da Farmácia Popular/HIPERDIA priorizada.</a:t>
            </a:r>
          </a:p>
          <a:p>
            <a:endParaRPr lang="pt-BR" sz="2000" dirty="0">
              <a:latin typeface="Trebuchet MS" pitchFamily="34" charset="0"/>
            </a:endParaRPr>
          </a:p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Resultados</a:t>
            </a:r>
            <a:r>
              <a:rPr lang="pt-BR" sz="2000" dirty="0">
                <a:latin typeface="Trebuchet MS" pitchFamily="34" charset="0"/>
              </a:rPr>
              <a:t>: No primeiro mês 50 (100%), no segundo mês </a:t>
            </a:r>
            <a:r>
              <a:rPr lang="pt-BR" sz="2000" dirty="0" smtClean="0">
                <a:latin typeface="Trebuchet MS" pitchFamily="34" charset="0"/>
              </a:rPr>
              <a:t>102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(</a:t>
            </a:r>
            <a:r>
              <a:rPr lang="pt-BR" sz="2000" dirty="0">
                <a:latin typeface="Trebuchet MS" pitchFamily="34" charset="0"/>
              </a:rPr>
              <a:t>100%) e no terceiro mês 200 (100%).</a:t>
            </a:r>
          </a:p>
        </p:txBody>
      </p:sp>
    </p:spTree>
    <p:extLst>
      <p:ext uri="{BB962C8B-B14F-4D97-AF65-F5344CB8AC3E}">
        <p14:creationId xmlns:p14="http://schemas.microsoft.com/office/powerpoint/2010/main" xmlns="" val="19528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79512" y="123478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pt-BR" sz="2800" kern="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 </a:t>
            </a:r>
            <a:r>
              <a:rPr lang="pt-BR" sz="2800" kern="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2: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Melhorar a qualidade da atenção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45720"/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hipertensos e/ou diabéticos.</a:t>
            </a:r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marL="45720" lvl="0"/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203598"/>
            <a:ext cx="806489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Meta </a:t>
            </a:r>
            <a:r>
              <a:rPr lang="pt-BR" sz="2400" b="1" dirty="0">
                <a:latin typeface="Trebuchet MS" pitchFamily="34" charset="0"/>
              </a:rPr>
              <a:t>8:  </a:t>
            </a:r>
            <a:r>
              <a:rPr lang="pt-BR" sz="2000" dirty="0">
                <a:latin typeface="Trebuchet MS" pitchFamily="34" charset="0"/>
              </a:rPr>
              <a:t>Priorizar a prescrição de medicamentos da </a:t>
            </a:r>
            <a:r>
              <a:rPr lang="pt-BR" sz="2000" dirty="0" smtClean="0">
                <a:latin typeface="Trebuchet MS" pitchFamily="34" charset="0"/>
              </a:rPr>
              <a:t>farmácia</a:t>
            </a:r>
          </a:p>
          <a:p>
            <a:r>
              <a:rPr lang="pt-BR" sz="2000" dirty="0" smtClean="0">
                <a:latin typeface="Trebuchet MS" pitchFamily="34" charset="0"/>
              </a:rPr>
              <a:t>   popular </a:t>
            </a:r>
            <a:r>
              <a:rPr lang="pt-BR" sz="2000" dirty="0">
                <a:latin typeface="Trebuchet MS" pitchFamily="34" charset="0"/>
              </a:rPr>
              <a:t>para 100% dos diabéticos cadastrados no posto de saúde.</a:t>
            </a:r>
          </a:p>
          <a:p>
            <a:endParaRPr lang="pt-BR" sz="2000" dirty="0" smtClean="0">
              <a:latin typeface="Trebuchet MS" pitchFamily="34" charset="0"/>
            </a:endParaRPr>
          </a:p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Indicador </a:t>
            </a:r>
            <a:r>
              <a:rPr lang="pt-BR" sz="2400" b="1" dirty="0">
                <a:latin typeface="Trebuchet MS" pitchFamily="34" charset="0"/>
              </a:rPr>
              <a:t>8:</a:t>
            </a:r>
            <a:r>
              <a:rPr lang="pt-BR" sz="2000" dirty="0">
                <a:latin typeface="Trebuchet MS" pitchFamily="34" charset="0"/>
              </a:rPr>
              <a:t> Proporção de diabéticos com prescrição </a:t>
            </a:r>
            <a:r>
              <a:rPr lang="pt-BR" sz="2000" dirty="0" smtClean="0">
                <a:latin typeface="Trebuchet MS" pitchFamily="34" charset="0"/>
              </a:rPr>
              <a:t>de</a:t>
            </a:r>
          </a:p>
          <a:p>
            <a:r>
              <a:rPr lang="pt-BR" sz="2000" dirty="0" smtClean="0">
                <a:latin typeface="Trebuchet MS" pitchFamily="34" charset="0"/>
              </a:rPr>
              <a:t>    medicamentos </a:t>
            </a:r>
            <a:r>
              <a:rPr lang="pt-BR" sz="2000" dirty="0">
                <a:latin typeface="Trebuchet MS" pitchFamily="34" charset="0"/>
              </a:rPr>
              <a:t>da Farmácia Popular/HIPERDIA priorizada.</a:t>
            </a:r>
          </a:p>
          <a:p>
            <a:endParaRPr lang="pt-BR" sz="2000" dirty="0">
              <a:latin typeface="Trebuchet MS" pitchFamily="34" charset="0"/>
            </a:endParaRPr>
          </a:p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Resultados</a:t>
            </a:r>
            <a:r>
              <a:rPr lang="pt-BR" sz="2400" b="1" dirty="0">
                <a:latin typeface="Trebuchet MS" pitchFamily="34" charset="0"/>
              </a:rPr>
              <a:t>:</a:t>
            </a:r>
            <a:r>
              <a:rPr lang="pt-BR" sz="2000" dirty="0">
                <a:latin typeface="Trebuchet MS" pitchFamily="34" charset="0"/>
              </a:rPr>
              <a:t> No primeiro mês 31 (100%), no segundo mês </a:t>
            </a:r>
            <a:r>
              <a:rPr lang="pt-BR" sz="2000" dirty="0" smtClean="0">
                <a:latin typeface="Trebuchet MS" pitchFamily="34" charset="0"/>
              </a:rPr>
              <a:t>56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(</a:t>
            </a:r>
            <a:r>
              <a:rPr lang="pt-BR" sz="2000" dirty="0">
                <a:latin typeface="Trebuchet MS" pitchFamily="34" charset="0"/>
              </a:rPr>
              <a:t>100%) e no terceiro mês 77 (100%).</a:t>
            </a:r>
          </a:p>
          <a:p>
            <a:endParaRPr lang="pt-BR" sz="2000" dirty="0">
              <a:latin typeface="Trebuchet MS" pitchFamily="34" charset="0"/>
            </a:endParaRPr>
          </a:p>
          <a:p>
            <a:endParaRPr lang="pt-BR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2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89234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pt-BR" sz="2800" kern="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 </a:t>
            </a:r>
            <a:r>
              <a:rPr lang="pt-BR" sz="2800" kern="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2: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Melhorar a qualidade da atenção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45720"/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hipertensos e/ou diabéticos.</a:t>
            </a:r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pPr marL="45720" lvl="0"/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2485" y="1131590"/>
            <a:ext cx="892151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dirty="0" smtClean="0">
              <a:latin typeface="Trebuchet MS" pitchFamily="34" charset="0"/>
            </a:endParaRPr>
          </a:p>
          <a:p>
            <a:r>
              <a:rPr lang="pt-BR" sz="2000" b="1" dirty="0" smtClean="0">
                <a:latin typeface="Trebuchet MS"/>
              </a:rPr>
              <a:t>• </a:t>
            </a:r>
            <a:r>
              <a:rPr lang="pt-BR" sz="2000" b="1" dirty="0" smtClean="0">
                <a:latin typeface="Trebuchet MS" pitchFamily="34" charset="0"/>
              </a:rPr>
              <a:t>Meta </a:t>
            </a:r>
            <a:r>
              <a:rPr lang="pt-BR" sz="2000" b="1" dirty="0">
                <a:latin typeface="Trebuchet MS" pitchFamily="34" charset="0"/>
              </a:rPr>
              <a:t>9:  </a:t>
            </a:r>
            <a:r>
              <a:rPr lang="pt-BR" dirty="0">
                <a:latin typeface="Trebuchet MS" pitchFamily="34" charset="0"/>
              </a:rPr>
              <a:t>Realizar avaliação da necessidade de atendimento odontológico </a:t>
            </a:r>
            <a:r>
              <a:rPr lang="pt-BR" dirty="0" smtClean="0">
                <a:latin typeface="Trebuchet MS" pitchFamily="34" charset="0"/>
              </a:rPr>
              <a:t>em</a:t>
            </a:r>
          </a:p>
          <a:p>
            <a:r>
              <a:rPr lang="pt-BR" b="1" dirty="0">
                <a:latin typeface="Trebuchet MS" pitchFamily="34" charset="0"/>
              </a:rPr>
              <a:t> </a:t>
            </a:r>
            <a:r>
              <a:rPr lang="pt-BR" b="1" dirty="0" smtClean="0">
                <a:latin typeface="Trebuchet MS" pitchFamily="34" charset="0"/>
              </a:rPr>
              <a:t>  </a:t>
            </a:r>
            <a:r>
              <a:rPr lang="pt-BR" dirty="0" smtClean="0">
                <a:latin typeface="Trebuchet MS" pitchFamily="34" charset="0"/>
              </a:rPr>
              <a:t>100</a:t>
            </a:r>
            <a:r>
              <a:rPr lang="pt-BR" dirty="0">
                <a:latin typeface="Trebuchet MS" pitchFamily="34" charset="0"/>
              </a:rPr>
              <a:t>% dos hipertensos.</a:t>
            </a:r>
          </a:p>
          <a:p>
            <a:endParaRPr lang="pt-BR" b="1" dirty="0">
              <a:latin typeface="Trebuchet MS" pitchFamily="34" charset="0"/>
            </a:endParaRPr>
          </a:p>
          <a:p>
            <a:r>
              <a:rPr lang="pt-BR" sz="2000" b="1" dirty="0" smtClean="0">
                <a:latin typeface="Trebuchet MS"/>
              </a:rPr>
              <a:t>• </a:t>
            </a:r>
            <a:r>
              <a:rPr lang="pt-BR" sz="2000" b="1" dirty="0" smtClean="0">
                <a:latin typeface="Trebuchet MS" pitchFamily="34" charset="0"/>
              </a:rPr>
              <a:t>Indicador </a:t>
            </a:r>
            <a:r>
              <a:rPr lang="pt-BR" sz="2000" b="1" dirty="0">
                <a:latin typeface="Trebuchet MS" pitchFamily="34" charset="0"/>
              </a:rPr>
              <a:t>9: </a:t>
            </a:r>
            <a:r>
              <a:rPr lang="pt-BR" dirty="0">
                <a:latin typeface="Trebuchet MS" pitchFamily="34" charset="0"/>
              </a:rPr>
              <a:t>Proporção de hipertensos com avaliação da necessidade </a:t>
            </a:r>
            <a:r>
              <a:rPr lang="pt-BR" dirty="0" smtClean="0">
                <a:latin typeface="Trebuchet MS" pitchFamily="34" charset="0"/>
              </a:rPr>
              <a:t>de</a:t>
            </a:r>
          </a:p>
          <a:p>
            <a:r>
              <a:rPr lang="pt-BR" dirty="0">
                <a:latin typeface="Trebuchet MS" pitchFamily="34" charset="0"/>
              </a:rPr>
              <a:t> </a:t>
            </a:r>
            <a:r>
              <a:rPr lang="pt-BR" dirty="0" smtClean="0">
                <a:latin typeface="Trebuchet MS" pitchFamily="34" charset="0"/>
              </a:rPr>
              <a:t>  </a:t>
            </a:r>
            <a:r>
              <a:rPr lang="pt-BR" dirty="0">
                <a:latin typeface="Trebuchet MS" pitchFamily="34" charset="0"/>
              </a:rPr>
              <a:t>atendimento odontológico.</a:t>
            </a:r>
          </a:p>
          <a:p>
            <a:endParaRPr lang="pt-BR" dirty="0">
              <a:latin typeface="Trebuchet MS" pitchFamily="34" charset="0"/>
            </a:endParaRPr>
          </a:p>
          <a:p>
            <a:r>
              <a:rPr lang="pt-BR" sz="2000" b="1" dirty="0" smtClean="0">
                <a:latin typeface="Trebuchet MS"/>
              </a:rPr>
              <a:t>• </a:t>
            </a:r>
            <a:r>
              <a:rPr lang="pt-BR" sz="2000" b="1" dirty="0" smtClean="0">
                <a:latin typeface="Trebuchet MS" pitchFamily="34" charset="0"/>
              </a:rPr>
              <a:t>Resultados</a:t>
            </a:r>
            <a:r>
              <a:rPr lang="pt-BR" sz="2000" b="1" dirty="0">
                <a:latin typeface="Trebuchet MS" pitchFamily="34" charset="0"/>
              </a:rPr>
              <a:t>: </a:t>
            </a:r>
            <a:r>
              <a:rPr lang="pt-BR" dirty="0">
                <a:latin typeface="Trebuchet MS" pitchFamily="34" charset="0"/>
              </a:rPr>
              <a:t>No primeiro mês 50 (100%), no segundo mês 102 (100%) e </a:t>
            </a:r>
            <a:r>
              <a:rPr lang="pt-BR" dirty="0" smtClean="0">
                <a:latin typeface="Trebuchet MS" pitchFamily="34" charset="0"/>
              </a:rPr>
              <a:t>no</a:t>
            </a:r>
          </a:p>
          <a:p>
            <a:r>
              <a:rPr lang="pt-BR" dirty="0">
                <a:latin typeface="Trebuchet MS" pitchFamily="34" charset="0"/>
              </a:rPr>
              <a:t> </a:t>
            </a:r>
            <a:r>
              <a:rPr lang="pt-BR" dirty="0" smtClean="0">
                <a:latin typeface="Trebuchet MS" pitchFamily="34" charset="0"/>
              </a:rPr>
              <a:t> terceiro </a:t>
            </a:r>
            <a:r>
              <a:rPr lang="pt-BR" dirty="0">
                <a:latin typeface="Trebuchet MS" pitchFamily="34" charset="0"/>
              </a:rPr>
              <a:t>mês 200 (100%). Com respeito a avaliação da necessidade de </a:t>
            </a:r>
            <a:r>
              <a:rPr lang="pt-BR" dirty="0" smtClean="0">
                <a:latin typeface="Trebuchet MS" pitchFamily="34" charset="0"/>
              </a:rPr>
              <a:t>atendimento</a:t>
            </a:r>
          </a:p>
          <a:p>
            <a:pPr lvl="0"/>
            <a:r>
              <a:rPr lang="pt-BR" sz="1400" dirty="0" smtClean="0">
                <a:latin typeface="Trebuchet MS" pitchFamily="34" charset="0"/>
              </a:rPr>
              <a:t>   </a:t>
            </a:r>
            <a:r>
              <a:rPr lang="pt-BR" dirty="0">
                <a:solidFill>
                  <a:prstClr val="black"/>
                </a:solidFill>
                <a:latin typeface="Trebuchet MS" pitchFamily="34" charset="0"/>
              </a:rPr>
              <a:t>odontológico foi realizada em 100% das pessoas com hipertensão. </a:t>
            </a:r>
            <a:endParaRPr lang="pt-BR" sz="2000" dirty="0">
              <a:solidFill>
                <a:prstClr val="black"/>
              </a:solidFill>
              <a:latin typeface="Trebuchet MS" pitchFamily="34" charset="0"/>
            </a:endParaRPr>
          </a:p>
          <a:p>
            <a:pPr lvl="0"/>
            <a:endParaRPr lang="pt-BR" dirty="0">
              <a:solidFill>
                <a:prstClr val="black"/>
              </a:solidFill>
              <a:latin typeface="Trebuchet MS" pitchFamily="34" charset="0"/>
            </a:endParaRPr>
          </a:p>
          <a:p>
            <a:endParaRPr lang="pt-BR" sz="1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1763688" y="187548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dirty="0" smtClean="0">
                <a:solidFill>
                  <a:prstClr val="black"/>
                </a:solidFill>
                <a:latin typeface="Trebuchet MS" pitchFamily="34" charset="0"/>
                <a:cs typeface="Arial" pitchFamily="34" charset="0"/>
              </a:rPr>
              <a:t>         </a:t>
            </a:r>
            <a:endParaRPr lang="pt-BR" dirty="0">
              <a:solidFill>
                <a:prstClr val="black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5536" y="187548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pt-BR" sz="4000" dirty="0" smtClean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*Estrutura </a:t>
            </a:r>
            <a:r>
              <a:rPr lang="pt-BR" sz="4000" dirty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da Apresentação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755576" y="105958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Trebuchet MS" pitchFamily="34" charset="0"/>
              </a:rPr>
              <a:t>• Introdução</a:t>
            </a:r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 pitchFamily="34" charset="0"/>
              </a:rPr>
              <a:t>• Objetivo </a:t>
            </a:r>
            <a:r>
              <a:rPr lang="pt-BR" sz="2400" dirty="0">
                <a:latin typeface="Trebuchet MS" pitchFamily="34" charset="0"/>
              </a:rPr>
              <a:t>geral</a:t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 pitchFamily="34" charset="0"/>
              </a:rPr>
              <a:t>• Metodologia</a:t>
            </a:r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 pitchFamily="34" charset="0"/>
              </a:rPr>
              <a:t>• Objetivos</a:t>
            </a:r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>
                <a:latin typeface="Trebuchet MS" pitchFamily="34" charset="0"/>
              </a:rPr>
              <a:t>     </a:t>
            </a:r>
            <a:r>
              <a:rPr lang="pt-BR" sz="2400" dirty="0" smtClean="0">
                <a:latin typeface="Trebuchet MS" pitchFamily="34" charset="0"/>
              </a:rPr>
              <a:t>• Metas</a:t>
            </a:r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>
                <a:latin typeface="Trebuchet MS" pitchFamily="34" charset="0"/>
              </a:rPr>
              <a:t>     </a:t>
            </a:r>
            <a:r>
              <a:rPr lang="pt-BR" sz="2400" dirty="0" smtClean="0">
                <a:latin typeface="Trebuchet MS" pitchFamily="34" charset="0"/>
              </a:rPr>
              <a:t>• Resultados</a:t>
            </a:r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 pitchFamily="34" charset="0"/>
              </a:rPr>
              <a:t>• Discussão</a:t>
            </a:r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 pitchFamily="34" charset="0"/>
              </a:rPr>
              <a:t>• Reflexão </a:t>
            </a:r>
            <a:r>
              <a:rPr lang="pt-BR" sz="2400" dirty="0">
                <a:latin typeface="Trebuchet MS" pitchFamily="34" charset="0"/>
              </a:rPr>
              <a:t>crítica sobre o processo pessoal </a:t>
            </a:r>
            <a:r>
              <a:rPr lang="pt-BR" sz="2400" dirty="0" smtClean="0">
                <a:latin typeface="Trebuchet MS" pitchFamily="34" charset="0"/>
              </a:rPr>
              <a:t>de</a:t>
            </a: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 aprendizagem </a:t>
            </a:r>
            <a:r>
              <a:rPr lang="pt-BR" sz="2400" dirty="0">
                <a:latin typeface="Trebuchet MS" pitchFamily="34" charset="0"/>
              </a:rPr>
              <a:t>e na implementação da </a:t>
            </a:r>
            <a:r>
              <a:rPr lang="pt-BR" sz="2400" dirty="0" smtClean="0">
                <a:latin typeface="Trebuchet MS" pitchFamily="34" charset="0"/>
              </a:rPr>
              <a:t>intervenção.</a:t>
            </a:r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endParaRPr lang="pt-BR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0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23478"/>
            <a:ext cx="88569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pt-BR" sz="2800" kern="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 </a:t>
            </a:r>
            <a:r>
              <a:rPr lang="pt-BR" sz="2800" kern="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2: </a:t>
            </a:r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Melhorar a qualidade da atenção </a:t>
            </a:r>
            <a:r>
              <a:rPr lang="pt-BR" sz="2800" b="1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</a:t>
            </a:r>
          </a:p>
          <a:p>
            <a:pPr marL="45720" lvl="0"/>
            <a:r>
              <a:rPr lang="pt-BR" sz="2800" b="1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hipertensos e/ou diabéticos.</a:t>
            </a:r>
            <a:endParaRPr lang="pt-BR" sz="28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54475"/>
            <a:ext cx="828092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>
              <a:latin typeface="Trebuchet MS" pitchFamily="34" charset="0"/>
            </a:endParaRPr>
          </a:p>
          <a:p>
            <a:r>
              <a:rPr lang="pt-BR" sz="2000" b="1" dirty="0" smtClean="0">
                <a:latin typeface="Trebuchet MS"/>
              </a:rPr>
              <a:t>• </a:t>
            </a:r>
            <a:r>
              <a:rPr lang="pt-BR" sz="2000" b="1" dirty="0" smtClean="0">
                <a:latin typeface="Trebuchet MS" pitchFamily="34" charset="0"/>
              </a:rPr>
              <a:t>Meta </a:t>
            </a:r>
            <a:r>
              <a:rPr lang="pt-BR" sz="2000" b="1" dirty="0">
                <a:latin typeface="Trebuchet MS" pitchFamily="34" charset="0"/>
              </a:rPr>
              <a:t>10: </a:t>
            </a:r>
            <a:r>
              <a:rPr lang="pt-BR" dirty="0">
                <a:latin typeface="Trebuchet MS" pitchFamily="34" charset="0"/>
              </a:rPr>
              <a:t>Realizar avaliação da necessidade de atendimento </a:t>
            </a:r>
            <a:r>
              <a:rPr lang="pt-BR" dirty="0" smtClean="0">
                <a:latin typeface="Trebuchet MS" pitchFamily="34" charset="0"/>
              </a:rPr>
              <a:t>odontológico</a:t>
            </a:r>
          </a:p>
          <a:p>
            <a:r>
              <a:rPr lang="pt-BR" dirty="0">
                <a:latin typeface="Trebuchet MS" pitchFamily="34" charset="0"/>
              </a:rPr>
              <a:t> </a:t>
            </a:r>
            <a:r>
              <a:rPr lang="pt-BR" dirty="0" smtClean="0">
                <a:latin typeface="Trebuchet MS" pitchFamily="34" charset="0"/>
              </a:rPr>
              <a:t>  em </a:t>
            </a:r>
            <a:r>
              <a:rPr lang="pt-BR" dirty="0">
                <a:latin typeface="Trebuchet MS" pitchFamily="34" charset="0"/>
              </a:rPr>
              <a:t>100% dos diabéticos.</a:t>
            </a:r>
          </a:p>
          <a:p>
            <a:endParaRPr lang="pt-BR" dirty="0">
              <a:latin typeface="Trebuchet MS" pitchFamily="34" charset="0"/>
            </a:endParaRPr>
          </a:p>
          <a:p>
            <a:r>
              <a:rPr lang="pt-BR" sz="2000" b="1" dirty="0" smtClean="0">
                <a:latin typeface="Trebuchet MS"/>
              </a:rPr>
              <a:t>• </a:t>
            </a:r>
            <a:r>
              <a:rPr lang="pt-BR" sz="2000" b="1" dirty="0" smtClean="0">
                <a:latin typeface="Trebuchet MS" pitchFamily="34" charset="0"/>
              </a:rPr>
              <a:t>Indicador </a:t>
            </a:r>
            <a:r>
              <a:rPr lang="pt-BR" sz="2000" b="1" dirty="0">
                <a:latin typeface="Trebuchet MS" pitchFamily="34" charset="0"/>
              </a:rPr>
              <a:t>10: </a:t>
            </a:r>
            <a:r>
              <a:rPr lang="pt-BR" dirty="0">
                <a:latin typeface="Trebuchet MS" pitchFamily="34" charset="0"/>
              </a:rPr>
              <a:t>Proporção de diabéticos com avaliação da necessidade </a:t>
            </a:r>
            <a:r>
              <a:rPr lang="pt-BR" dirty="0" smtClean="0">
                <a:latin typeface="Trebuchet MS" pitchFamily="34" charset="0"/>
              </a:rPr>
              <a:t>de</a:t>
            </a:r>
          </a:p>
          <a:p>
            <a:r>
              <a:rPr lang="pt-BR" dirty="0">
                <a:latin typeface="Trebuchet MS" pitchFamily="34" charset="0"/>
              </a:rPr>
              <a:t> </a:t>
            </a:r>
            <a:r>
              <a:rPr lang="pt-BR" dirty="0" smtClean="0">
                <a:latin typeface="Trebuchet MS" pitchFamily="34" charset="0"/>
              </a:rPr>
              <a:t>  atendimento </a:t>
            </a:r>
            <a:r>
              <a:rPr lang="pt-BR" dirty="0">
                <a:latin typeface="Trebuchet MS" pitchFamily="34" charset="0"/>
              </a:rPr>
              <a:t>odontológico.</a:t>
            </a:r>
          </a:p>
          <a:p>
            <a:endParaRPr lang="pt-BR" dirty="0">
              <a:latin typeface="Trebuchet MS" pitchFamily="34" charset="0"/>
            </a:endParaRPr>
          </a:p>
          <a:p>
            <a:r>
              <a:rPr lang="pt-BR" sz="2000" b="1" dirty="0" smtClean="0">
                <a:latin typeface="Trebuchet MS"/>
              </a:rPr>
              <a:t>• </a:t>
            </a:r>
            <a:r>
              <a:rPr lang="pt-BR" sz="2000" b="1" dirty="0" smtClean="0">
                <a:latin typeface="Trebuchet MS" pitchFamily="34" charset="0"/>
              </a:rPr>
              <a:t>Resultados</a:t>
            </a:r>
            <a:r>
              <a:rPr lang="pt-BR" sz="2000" b="1" dirty="0">
                <a:latin typeface="Trebuchet MS" pitchFamily="34" charset="0"/>
              </a:rPr>
              <a:t>: </a:t>
            </a:r>
            <a:r>
              <a:rPr lang="pt-BR" dirty="0">
                <a:latin typeface="Trebuchet MS" pitchFamily="34" charset="0"/>
              </a:rPr>
              <a:t>No primeiro mês 31 (100%), no segundo mês 56 (100%) e no </a:t>
            </a:r>
            <a:endParaRPr lang="pt-BR" dirty="0" smtClean="0">
              <a:latin typeface="Trebuchet MS" pitchFamily="34" charset="0"/>
            </a:endParaRPr>
          </a:p>
          <a:p>
            <a:r>
              <a:rPr lang="pt-BR" dirty="0">
                <a:latin typeface="Trebuchet MS" pitchFamily="34" charset="0"/>
              </a:rPr>
              <a:t> </a:t>
            </a:r>
            <a:r>
              <a:rPr lang="pt-BR" dirty="0" smtClean="0">
                <a:latin typeface="Trebuchet MS" pitchFamily="34" charset="0"/>
              </a:rPr>
              <a:t>  terceiro </a:t>
            </a:r>
            <a:r>
              <a:rPr lang="pt-BR" dirty="0">
                <a:latin typeface="Trebuchet MS" pitchFamily="34" charset="0"/>
              </a:rPr>
              <a:t>mês 77 (100%).Com respeito a avaliação da necessidade </a:t>
            </a:r>
            <a:r>
              <a:rPr lang="pt-BR" dirty="0" smtClean="0">
                <a:latin typeface="Trebuchet MS" pitchFamily="34" charset="0"/>
              </a:rPr>
              <a:t>de</a:t>
            </a:r>
          </a:p>
          <a:p>
            <a:r>
              <a:rPr lang="pt-BR" dirty="0">
                <a:latin typeface="Trebuchet MS" pitchFamily="34" charset="0"/>
              </a:rPr>
              <a:t> </a:t>
            </a:r>
            <a:r>
              <a:rPr lang="pt-BR" dirty="0" smtClean="0">
                <a:latin typeface="Trebuchet MS" pitchFamily="34" charset="0"/>
              </a:rPr>
              <a:t>  atendimento </a:t>
            </a:r>
            <a:r>
              <a:rPr lang="pt-BR" dirty="0">
                <a:latin typeface="Trebuchet MS" pitchFamily="34" charset="0"/>
              </a:rPr>
              <a:t>odontológico foi realizada em 100% das pessoas com diabetes.</a:t>
            </a:r>
          </a:p>
        </p:txBody>
      </p:sp>
    </p:spTree>
    <p:extLst>
      <p:ext uri="{BB962C8B-B14F-4D97-AF65-F5344CB8AC3E}">
        <p14:creationId xmlns:p14="http://schemas.microsoft.com/office/powerpoint/2010/main" xmlns="" val="10846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23478"/>
            <a:ext cx="93128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kern="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*Objetivo3</a:t>
            </a:r>
            <a:r>
              <a:rPr lang="pt-BR" sz="3200" kern="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: Melhorar a adesão de </a:t>
            </a:r>
            <a:r>
              <a:rPr lang="pt-BR" sz="3200" kern="0" dirty="0" smtClean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hipertensos</a:t>
            </a:r>
          </a:p>
          <a:p>
            <a:r>
              <a:rPr lang="pt-BR" sz="3200" kern="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e/ou diabéticos ao programa.</a:t>
            </a:r>
            <a:endParaRPr lang="pt-BR" sz="3200" dirty="0"/>
          </a:p>
          <a:p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395536" y="1110652"/>
            <a:ext cx="84969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Meta </a:t>
            </a:r>
            <a:r>
              <a:rPr lang="pt-BR" sz="2800" b="1" dirty="0"/>
              <a:t>11: </a:t>
            </a:r>
            <a:r>
              <a:rPr lang="pt-BR" sz="2400" dirty="0"/>
              <a:t>Buscar 100% dos hipertensos faltosos às </a:t>
            </a:r>
            <a:r>
              <a:rPr lang="pt-BR" sz="2400" dirty="0" smtClean="0"/>
              <a:t>consultas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no </a:t>
            </a:r>
            <a:r>
              <a:rPr lang="pt-BR" sz="2400" dirty="0"/>
              <a:t>posto de saúde conforme a periodicidade recomendada</a:t>
            </a:r>
            <a:r>
              <a:rPr lang="pt-BR" sz="2400" dirty="0" smtClean="0"/>
              <a:t>.</a:t>
            </a:r>
            <a:endParaRPr lang="pt-BR" sz="2400" dirty="0"/>
          </a:p>
          <a:p>
            <a:r>
              <a:rPr lang="pt-BR" sz="2400" dirty="0" smtClean="0"/>
              <a:t> </a:t>
            </a:r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Indicador </a:t>
            </a:r>
            <a:r>
              <a:rPr lang="pt-BR" sz="2800" b="1" dirty="0"/>
              <a:t>11</a:t>
            </a:r>
            <a:r>
              <a:rPr lang="pt-BR" sz="2800" b="1" dirty="0" smtClean="0"/>
              <a:t>: </a:t>
            </a:r>
            <a:r>
              <a:rPr lang="pt-BR" sz="2400" dirty="0"/>
              <a:t>Proporção de hipertensos faltosos á </a:t>
            </a:r>
            <a:r>
              <a:rPr lang="pt-BR" sz="2400" dirty="0" smtClean="0"/>
              <a:t>consulta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médica </a:t>
            </a:r>
            <a:r>
              <a:rPr lang="pt-BR" sz="2400" dirty="0"/>
              <a:t>com busca ativa</a:t>
            </a:r>
            <a:r>
              <a:rPr lang="pt-BR" sz="2400" dirty="0" smtClean="0"/>
              <a:t>.</a:t>
            </a:r>
            <a:endParaRPr lang="pt-BR" sz="2400" dirty="0"/>
          </a:p>
          <a:p>
            <a:r>
              <a:rPr lang="pt-BR" sz="2400" dirty="0" smtClean="0"/>
              <a:t> </a:t>
            </a:r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Resultados</a:t>
            </a:r>
            <a:r>
              <a:rPr lang="pt-BR" sz="2800" b="1" dirty="0"/>
              <a:t>: </a:t>
            </a:r>
            <a:r>
              <a:rPr lang="pt-BR" sz="2400" dirty="0"/>
              <a:t>Com o objetivo de melhorar a adesão de </a:t>
            </a:r>
            <a:endParaRPr lang="pt-BR" sz="2400" dirty="0" smtClean="0"/>
          </a:p>
          <a:p>
            <a:r>
              <a:rPr lang="pt-BR" sz="2400" dirty="0" smtClean="0"/>
              <a:t>     hipertensos </a:t>
            </a:r>
            <a:r>
              <a:rPr lang="pt-BR" sz="2400" dirty="0"/>
              <a:t>e/ou diabéticos ao programa planejamos a busca </a:t>
            </a:r>
            <a:endParaRPr lang="pt-BR" sz="2400" dirty="0" smtClean="0"/>
          </a:p>
          <a:p>
            <a:r>
              <a:rPr lang="pt-BR" sz="2400" dirty="0" smtClean="0"/>
              <a:t>     ativa </a:t>
            </a:r>
            <a:r>
              <a:rPr lang="pt-BR" sz="2400" dirty="0"/>
              <a:t>de 100% de usuários com estas doenças mas não </a:t>
            </a:r>
            <a:r>
              <a:rPr lang="pt-BR" sz="2400" dirty="0" smtClean="0"/>
              <a:t>tivemos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faltosos </a:t>
            </a:r>
            <a:r>
              <a:rPr lang="pt-BR" sz="2400" dirty="0"/>
              <a:t>às consultas acompanhados pela UBS.</a:t>
            </a:r>
          </a:p>
        </p:txBody>
      </p:sp>
    </p:spTree>
    <p:extLst>
      <p:ext uri="{BB962C8B-B14F-4D97-AF65-F5344CB8AC3E}">
        <p14:creationId xmlns:p14="http://schemas.microsoft.com/office/powerpoint/2010/main" xmlns="" val="32458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0982" y="107780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*Objetivo </a:t>
            </a:r>
            <a:r>
              <a:rPr lang="pt-BR" sz="4000" dirty="0">
                <a:solidFill>
                  <a:srgbClr val="FF0000"/>
                </a:solidFill>
                <a:latin typeface="Trebuchet MS" pitchFamily="34" charset="0"/>
              </a:rPr>
              <a:t>4: Melhorar o registro </a:t>
            </a: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das</a:t>
            </a:r>
          </a:p>
          <a:p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pt-BR" sz="4000" dirty="0">
                <a:solidFill>
                  <a:srgbClr val="FF0000"/>
                </a:solidFill>
                <a:latin typeface="Trebuchet MS" pitchFamily="34" charset="0"/>
              </a:rPr>
              <a:t>informações.</a:t>
            </a:r>
          </a:p>
        </p:txBody>
      </p:sp>
      <p:sp>
        <p:nvSpPr>
          <p:cNvPr id="3" name="Retângulo 2"/>
          <p:cNvSpPr/>
          <p:nvPr/>
        </p:nvSpPr>
        <p:spPr>
          <a:xfrm>
            <a:off x="539552" y="1358917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>
                <a:latin typeface="Trebuchet MS" pitchFamily="34" charset="0"/>
              </a:rPr>
              <a:t>Meta 13: </a:t>
            </a:r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Manter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ficha de acompanhamento de 100% </a:t>
            </a:r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dos</a:t>
            </a:r>
          </a:p>
          <a:p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  hipertensos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cadastrados no posto de saúde.</a:t>
            </a:r>
            <a:endParaRPr lang="pt-BR" sz="2000" dirty="0" smtClean="0">
              <a:latin typeface="Trebuchet MS" pitchFamily="34" charset="0"/>
              <a:ea typeface="Calibri"/>
              <a:cs typeface="Times New Roman"/>
            </a:endParaRPr>
          </a:p>
          <a:p>
            <a:endParaRPr lang="pt-BR" sz="2000" dirty="0">
              <a:latin typeface="Trebuchet MS" pitchFamily="34" charset="0"/>
            </a:endParaRPr>
          </a:p>
          <a:p>
            <a:r>
              <a:rPr lang="pt-BR" sz="2400" b="1" dirty="0" smtClean="0">
                <a:latin typeface="Trebuchet MS"/>
                <a:ea typeface="Calibri"/>
                <a:cs typeface="Times New Roman"/>
              </a:rPr>
              <a:t>• </a:t>
            </a:r>
            <a:r>
              <a:rPr lang="pt-BR" sz="2400" b="1" dirty="0" smtClean="0">
                <a:latin typeface="Trebuchet MS" pitchFamily="34" charset="0"/>
                <a:ea typeface="Calibri"/>
                <a:cs typeface="Times New Roman"/>
              </a:rPr>
              <a:t>Indicador13</a:t>
            </a:r>
            <a:r>
              <a:rPr lang="pt-BR" sz="2400" b="1" dirty="0">
                <a:latin typeface="Trebuchet MS" pitchFamily="34" charset="0"/>
                <a:ea typeface="Calibri"/>
                <a:cs typeface="Times New Roman"/>
              </a:rPr>
              <a:t>:</a:t>
            </a:r>
            <a:r>
              <a:rPr lang="pt-BR" sz="1600" b="1" dirty="0"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Proporção de hipertensos com registro adequado </a:t>
            </a:r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na</a:t>
            </a:r>
          </a:p>
          <a:p>
            <a:pPr lvl="0"/>
            <a:r>
              <a:rPr lang="pt-BR" sz="2000" b="1" dirty="0" smtClean="0">
                <a:latin typeface="Trebuchet MS" pitchFamily="34" charset="0"/>
                <a:ea typeface="Calibri"/>
                <a:cs typeface="Times New Roman"/>
              </a:rPr>
              <a:t>   </a:t>
            </a:r>
            <a:r>
              <a:rPr lang="pt-BR" sz="2000" dirty="0" smtClean="0">
                <a:solidFill>
                  <a:prstClr val="black"/>
                </a:solidFill>
                <a:latin typeface="Trebuchet MS" pitchFamily="34" charset="0"/>
                <a:ea typeface="Calibri"/>
                <a:cs typeface="Times New Roman"/>
              </a:rPr>
              <a:t>ficha </a:t>
            </a:r>
            <a:r>
              <a:rPr lang="pt-BR" sz="2000" dirty="0">
                <a:solidFill>
                  <a:prstClr val="black"/>
                </a:solidFill>
                <a:latin typeface="Trebuchet MS" pitchFamily="34" charset="0"/>
                <a:ea typeface="Calibri"/>
                <a:cs typeface="Times New Roman"/>
              </a:rPr>
              <a:t>de acompanhamento.</a:t>
            </a:r>
          </a:p>
          <a:p>
            <a:endParaRPr lang="pt-BR" sz="1600" b="1" dirty="0" smtClean="0">
              <a:latin typeface="Trebuchet MS" pitchFamily="34" charset="0"/>
              <a:ea typeface="Calibri"/>
              <a:cs typeface="Times New Roman"/>
            </a:endParaRPr>
          </a:p>
          <a:p>
            <a:r>
              <a:rPr lang="pt-BR" sz="2400" b="1" dirty="0" smtClean="0">
                <a:latin typeface="Trebuchet MS"/>
                <a:ea typeface="Calibri"/>
                <a:cs typeface="Times New Roman"/>
              </a:rPr>
              <a:t>• </a:t>
            </a:r>
            <a:r>
              <a:rPr lang="pt-BR" sz="2400" b="1" dirty="0" smtClean="0">
                <a:latin typeface="Trebuchet MS" pitchFamily="34" charset="0"/>
                <a:ea typeface="Calibri"/>
                <a:cs typeface="Times New Roman"/>
              </a:rPr>
              <a:t>Meta 14</a:t>
            </a:r>
            <a:r>
              <a:rPr lang="pt-BR" sz="2400" b="1" dirty="0">
                <a:latin typeface="Trebuchet MS" pitchFamily="34" charset="0"/>
                <a:ea typeface="Calibri"/>
                <a:cs typeface="Times New Roman"/>
              </a:rPr>
              <a:t>:</a:t>
            </a:r>
            <a:r>
              <a:rPr lang="pt-BR" sz="2400" b="1" dirty="0" smtClean="0"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Manter ficha de acompanhamento de 100% dos </a:t>
            </a:r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diabéticos</a:t>
            </a:r>
          </a:p>
          <a:p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 </a:t>
            </a:r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  cadastrados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no posto de saúde.</a:t>
            </a:r>
          </a:p>
          <a:p>
            <a:endParaRPr lang="pt-BR" sz="2000" dirty="0" smtClean="0">
              <a:latin typeface="Trebuchet MS" pitchFamily="34" charset="0"/>
              <a:ea typeface="Calibri"/>
              <a:cs typeface="Times New Roman"/>
            </a:endParaRPr>
          </a:p>
          <a:p>
            <a:r>
              <a:rPr lang="pt-BR" sz="2400" b="1" dirty="0" smtClean="0">
                <a:latin typeface="Trebuchet MS"/>
                <a:ea typeface="Calibri"/>
                <a:cs typeface="Times New Roman"/>
              </a:rPr>
              <a:t>• </a:t>
            </a:r>
            <a:r>
              <a:rPr lang="pt-BR" sz="2400" b="1" dirty="0" smtClean="0">
                <a:latin typeface="Trebuchet MS" pitchFamily="34" charset="0"/>
                <a:ea typeface="Calibri"/>
                <a:cs typeface="Times New Roman"/>
              </a:rPr>
              <a:t>Indicador </a:t>
            </a:r>
            <a:r>
              <a:rPr lang="pt-BR" sz="2400" b="1" dirty="0">
                <a:latin typeface="Trebuchet MS" pitchFamily="34" charset="0"/>
                <a:ea typeface="Calibri"/>
                <a:cs typeface="Times New Roman"/>
              </a:rPr>
              <a:t>14: </a:t>
            </a:r>
            <a:r>
              <a:rPr lang="pt-BR" sz="2000" dirty="0">
                <a:latin typeface="Trebuchet MS" pitchFamily="34" charset="0"/>
                <a:ea typeface="Calibri"/>
                <a:cs typeface="Times New Roman"/>
              </a:rPr>
              <a:t>Proporção de diabéticos com registro adequado </a:t>
            </a:r>
            <a:r>
              <a:rPr lang="pt-BR" sz="2000" dirty="0" smtClean="0">
                <a:latin typeface="Trebuchet MS" pitchFamily="34" charset="0"/>
                <a:ea typeface="Calibri"/>
                <a:cs typeface="Times New Roman"/>
              </a:rPr>
              <a:t>na</a:t>
            </a:r>
          </a:p>
          <a:p>
            <a:pPr lvl="0"/>
            <a:r>
              <a:rPr lang="pt-BR" sz="2000" b="1" dirty="0" smtClean="0">
                <a:latin typeface="Trebuchet MS" pitchFamily="34" charset="0"/>
                <a:cs typeface="Times New Roman"/>
              </a:rPr>
              <a:t>   </a:t>
            </a:r>
            <a:r>
              <a:rPr lang="pt-BR" sz="2000" dirty="0" smtClean="0">
                <a:solidFill>
                  <a:prstClr val="black"/>
                </a:solidFill>
                <a:latin typeface="Trebuchet MS" pitchFamily="34" charset="0"/>
                <a:ea typeface="Calibri"/>
                <a:cs typeface="Times New Roman"/>
              </a:rPr>
              <a:t>ficha </a:t>
            </a:r>
            <a:r>
              <a:rPr lang="pt-BR" sz="2000" dirty="0">
                <a:solidFill>
                  <a:prstClr val="black"/>
                </a:solidFill>
                <a:latin typeface="Trebuchet MS" pitchFamily="34" charset="0"/>
                <a:ea typeface="Calibri"/>
                <a:cs typeface="Times New Roman"/>
              </a:rPr>
              <a:t>de acompanhamento.</a:t>
            </a:r>
          </a:p>
          <a:p>
            <a:endParaRPr lang="pt-BR" sz="1600" b="1" dirty="0" smtClean="0">
              <a:latin typeface="Trebuchet MS" pitchFamily="34" charset="0"/>
            </a:endParaRPr>
          </a:p>
          <a:p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xmlns="" val="362914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23478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Trebuchet MS" pitchFamily="34" charset="0"/>
              </a:rPr>
              <a:t>*Objetivo </a:t>
            </a:r>
            <a:r>
              <a:rPr lang="pt-BR" sz="3200" dirty="0">
                <a:solidFill>
                  <a:srgbClr val="FF0000"/>
                </a:solidFill>
                <a:latin typeface="Trebuchet MS" pitchFamily="34" charset="0"/>
              </a:rPr>
              <a:t>5: Mapear hipertensos e </a:t>
            </a:r>
            <a:r>
              <a:rPr lang="pt-BR" sz="3200" dirty="0" smtClean="0">
                <a:solidFill>
                  <a:srgbClr val="FF0000"/>
                </a:solidFill>
                <a:latin typeface="Trebuchet MS" pitchFamily="34" charset="0"/>
              </a:rPr>
              <a:t>diabéticos</a:t>
            </a:r>
          </a:p>
          <a:p>
            <a:r>
              <a:rPr lang="pt-BR" sz="3200" dirty="0">
                <a:solidFill>
                  <a:srgbClr val="FF0000"/>
                </a:solidFill>
                <a:latin typeface="Trebuchet MS" pitchFamily="34" charset="0"/>
              </a:rPr>
              <a:t> de risco para doença cardiovascular.</a:t>
            </a:r>
          </a:p>
          <a:p>
            <a:endParaRPr lang="pt-BR" sz="32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22485" y="127560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Meta </a:t>
            </a:r>
            <a:r>
              <a:rPr lang="pt-BR" sz="2800" b="1" dirty="0"/>
              <a:t>15: </a:t>
            </a:r>
            <a:r>
              <a:rPr lang="pt-BR" sz="2400" dirty="0"/>
              <a:t>Realizar estratificação do risco cardiovascular em </a:t>
            </a:r>
            <a:endParaRPr lang="pt-BR" sz="2400" dirty="0" smtClean="0"/>
          </a:p>
          <a:p>
            <a:r>
              <a:rPr lang="pt-BR" sz="2800" dirty="0" smtClean="0"/>
              <a:t>   </a:t>
            </a:r>
            <a:r>
              <a:rPr lang="pt-BR" sz="2400" dirty="0" smtClean="0"/>
              <a:t>100</a:t>
            </a:r>
            <a:r>
              <a:rPr lang="pt-BR" sz="2400" dirty="0"/>
              <a:t>% dos hipertensos cadastrados no posto de saúde.</a:t>
            </a:r>
          </a:p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Indicador 15:</a:t>
            </a:r>
            <a:r>
              <a:rPr lang="pt-BR" sz="2400" b="1" dirty="0" smtClean="0"/>
              <a:t> </a:t>
            </a:r>
            <a:r>
              <a:rPr lang="pt-BR" sz="2400" dirty="0" smtClean="0"/>
              <a:t>Proporção de hipertensos com estratificação de</a:t>
            </a:r>
          </a:p>
          <a:p>
            <a:pPr lvl="0"/>
            <a:r>
              <a:rPr lang="pt-BR" sz="2400" dirty="0" smtClean="0"/>
              <a:t>    </a:t>
            </a:r>
            <a:r>
              <a:rPr lang="pt-BR" sz="2400" dirty="0">
                <a:solidFill>
                  <a:prstClr val="black"/>
                </a:solidFill>
              </a:rPr>
              <a:t>risco cardiovascular.</a:t>
            </a:r>
          </a:p>
          <a:p>
            <a:endParaRPr lang="pt-BR" sz="2000" dirty="0" smtClean="0"/>
          </a:p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Meta 16</a:t>
            </a:r>
            <a:r>
              <a:rPr lang="pt-BR" sz="2800" dirty="0"/>
              <a:t>:</a:t>
            </a:r>
            <a:r>
              <a:rPr lang="pt-BR" sz="2800" dirty="0" smtClean="0"/>
              <a:t> </a:t>
            </a:r>
            <a:r>
              <a:rPr lang="pt-BR" sz="2400" dirty="0"/>
              <a:t>Realizar estratificação do risco cardiovascular em </a:t>
            </a:r>
            <a:endParaRPr lang="pt-BR" sz="2400" dirty="0" smtClean="0"/>
          </a:p>
          <a:p>
            <a:r>
              <a:rPr lang="pt-BR" sz="2400" b="1" dirty="0">
                <a:latin typeface="Trebuchet MS"/>
              </a:rPr>
              <a:t> </a:t>
            </a:r>
            <a:r>
              <a:rPr lang="pt-BR" sz="2400" b="1" dirty="0" smtClean="0">
                <a:latin typeface="Trebuchet MS"/>
              </a:rPr>
              <a:t>  </a:t>
            </a:r>
            <a:r>
              <a:rPr lang="pt-BR" sz="2400" dirty="0" smtClean="0"/>
              <a:t>100</a:t>
            </a:r>
            <a:r>
              <a:rPr lang="pt-BR" sz="2400" dirty="0"/>
              <a:t>% dos diabéticos cadastrados no posto de saúde.</a:t>
            </a:r>
          </a:p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Indicador </a:t>
            </a:r>
            <a:r>
              <a:rPr lang="pt-BR" sz="2800" b="1" dirty="0"/>
              <a:t>16:</a:t>
            </a:r>
            <a:r>
              <a:rPr lang="pt-BR" sz="2400" b="1" dirty="0"/>
              <a:t> </a:t>
            </a:r>
            <a:r>
              <a:rPr lang="pt-BR" sz="2400" dirty="0"/>
              <a:t>Proporção de diabéticos com estratificação </a:t>
            </a:r>
            <a:r>
              <a:rPr lang="pt-BR" sz="2400" dirty="0" smtClean="0"/>
              <a:t>de</a:t>
            </a:r>
          </a:p>
          <a:p>
            <a:pPr lvl="0"/>
            <a:r>
              <a:rPr lang="pt-BR" sz="2400" dirty="0" smtClean="0">
                <a:latin typeface="Trebuchet MS" pitchFamily="34" charset="0"/>
              </a:rPr>
              <a:t>   </a:t>
            </a:r>
            <a:r>
              <a:rPr lang="pt-BR" sz="2400" dirty="0" smtClean="0">
                <a:solidFill>
                  <a:prstClr val="black"/>
                </a:solidFill>
              </a:rPr>
              <a:t>risco </a:t>
            </a:r>
            <a:r>
              <a:rPr lang="pt-BR" sz="2400" dirty="0">
                <a:solidFill>
                  <a:prstClr val="black"/>
                </a:solidFill>
              </a:rPr>
              <a:t>cardiovascular.</a:t>
            </a:r>
          </a:p>
          <a:p>
            <a:endParaRPr lang="pt-BR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06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70311"/>
            <a:ext cx="864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pt-BR" sz="4000" kern="0" dirty="0" smtClean="0">
                <a:solidFill>
                  <a:srgbClr val="FF0000"/>
                </a:solidFill>
                <a:latin typeface="Trebuchet MS" pitchFamily="34" charset="0"/>
              </a:rPr>
              <a:t>*Objetivo </a:t>
            </a: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</a:rPr>
              <a:t>6:</a:t>
            </a:r>
            <a:r>
              <a:rPr lang="pt-BR" sz="4000" b="1" kern="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</a:rPr>
              <a:t>Promover à saúde </a:t>
            </a:r>
            <a:r>
              <a:rPr lang="pt-BR" sz="4000" kern="0" dirty="0" smtClean="0">
                <a:solidFill>
                  <a:srgbClr val="FF0000"/>
                </a:solidFill>
                <a:latin typeface="Trebuchet MS" pitchFamily="34" charset="0"/>
              </a:rPr>
              <a:t>de</a:t>
            </a:r>
          </a:p>
          <a:p>
            <a:pPr marL="45720" indent="0">
              <a:buNone/>
            </a:pP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</a:rPr>
              <a:t>hipertensos e diabéticos.</a:t>
            </a:r>
            <a:endParaRPr lang="pt-BR" sz="40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1393750"/>
            <a:ext cx="8964488" cy="399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>
                <a:latin typeface="Trebuchet MS" pitchFamily="34" charset="0"/>
              </a:rPr>
              <a:t>Meta 17: </a:t>
            </a:r>
            <a:r>
              <a:rPr lang="pt-BR" sz="2400" dirty="0">
                <a:latin typeface="Trebuchet MS" pitchFamily="34" charset="0"/>
              </a:rPr>
              <a:t>Garantir orientação nutricional sobre </a:t>
            </a:r>
            <a:r>
              <a:rPr lang="pt-BR" sz="2400" dirty="0" smtClean="0">
                <a:latin typeface="Trebuchet MS" pitchFamily="34" charset="0"/>
              </a:rPr>
              <a:t>alimentação</a:t>
            </a: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 saudável </a:t>
            </a:r>
            <a:r>
              <a:rPr lang="pt-BR" sz="2400" dirty="0">
                <a:latin typeface="Trebuchet MS" pitchFamily="34" charset="0"/>
              </a:rPr>
              <a:t>a 100% dos hipertensos.</a:t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/>
              </a:rPr>
              <a:t>• </a:t>
            </a:r>
            <a:r>
              <a:rPr lang="pt-BR" sz="2800" b="1" dirty="0" smtClean="0">
                <a:latin typeface="Trebuchet MS" pitchFamily="34" charset="0"/>
              </a:rPr>
              <a:t>Indicador 17</a:t>
            </a:r>
            <a:r>
              <a:rPr lang="pt-BR" sz="2800" b="1" dirty="0">
                <a:latin typeface="Trebuchet MS" pitchFamily="34" charset="0"/>
              </a:rPr>
              <a:t>: </a:t>
            </a:r>
            <a:r>
              <a:rPr lang="pt-BR" sz="2400" dirty="0">
                <a:latin typeface="Trebuchet MS" pitchFamily="34" charset="0"/>
              </a:rPr>
              <a:t>Proporção de hipertensos com </a:t>
            </a:r>
            <a:r>
              <a:rPr lang="pt-BR" sz="2400" dirty="0" smtClean="0">
                <a:latin typeface="Trebuchet MS" pitchFamily="34" charset="0"/>
              </a:rPr>
              <a:t>orientação</a:t>
            </a: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  nutricional </a:t>
            </a:r>
            <a:r>
              <a:rPr lang="pt-BR" sz="2400" dirty="0">
                <a:latin typeface="Trebuchet MS" pitchFamily="34" charset="0"/>
              </a:rPr>
              <a:t>sobre alimentação saudável.</a:t>
            </a:r>
          </a:p>
          <a:p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/>
              </a:rPr>
              <a:t>• </a:t>
            </a:r>
            <a:r>
              <a:rPr lang="pt-BR" sz="2800" b="1" dirty="0" smtClean="0">
                <a:latin typeface="Trebuchet MS" pitchFamily="34" charset="0"/>
              </a:rPr>
              <a:t>Meta 18: </a:t>
            </a:r>
            <a:r>
              <a:rPr lang="pt-BR" sz="2400" dirty="0">
                <a:latin typeface="Trebuchet MS" pitchFamily="34" charset="0"/>
              </a:rPr>
              <a:t>Garantir orientação nutricional sobre alimentação </a:t>
            </a:r>
            <a:endParaRPr lang="pt-BR" sz="2400" dirty="0" smtClean="0">
              <a:latin typeface="Trebuchet MS" pitchFamily="34" charset="0"/>
            </a:endParaRP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 saudável </a:t>
            </a:r>
            <a:r>
              <a:rPr lang="pt-BR" sz="2400" dirty="0">
                <a:latin typeface="Trebuchet MS" pitchFamily="34" charset="0"/>
              </a:rPr>
              <a:t>a 100% dos diabéticos.</a:t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/>
              </a:rPr>
              <a:t>• </a:t>
            </a:r>
            <a:r>
              <a:rPr lang="pt-BR" sz="2800" b="1" dirty="0" smtClean="0">
                <a:latin typeface="Trebuchet MS" pitchFamily="34" charset="0"/>
              </a:rPr>
              <a:t>Indicador </a:t>
            </a:r>
            <a:r>
              <a:rPr lang="pt-BR" sz="2800" b="1" dirty="0">
                <a:latin typeface="Trebuchet MS" pitchFamily="34" charset="0"/>
              </a:rPr>
              <a:t>18: </a:t>
            </a:r>
            <a:r>
              <a:rPr lang="pt-BR" sz="2400" dirty="0">
                <a:latin typeface="Trebuchet MS" pitchFamily="34" charset="0"/>
              </a:rPr>
              <a:t>Proporção de diabéticos com </a:t>
            </a:r>
            <a:r>
              <a:rPr lang="pt-BR" sz="2400" dirty="0" smtClean="0">
                <a:latin typeface="Trebuchet MS" pitchFamily="34" charset="0"/>
              </a:rPr>
              <a:t>orientação</a:t>
            </a: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 nutricional </a:t>
            </a:r>
            <a:r>
              <a:rPr lang="pt-BR" sz="2400" dirty="0">
                <a:latin typeface="Trebuchet MS" pitchFamily="34" charset="0"/>
              </a:rPr>
              <a:t>sobre alimentação saudável.</a:t>
            </a:r>
            <a:br>
              <a:rPr lang="pt-BR" sz="2400" dirty="0">
                <a:latin typeface="Trebuchet MS" pitchFamily="34" charset="0"/>
              </a:rPr>
            </a:br>
            <a:endParaRPr lang="pt-BR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8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19" y="-1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pt-BR" sz="4000" kern="0" dirty="0" smtClean="0">
                <a:solidFill>
                  <a:srgbClr val="FF0000"/>
                </a:solidFill>
                <a:latin typeface="Trebuchet MS" pitchFamily="34" charset="0"/>
              </a:rPr>
              <a:t>*Objetivo </a:t>
            </a: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</a:rPr>
              <a:t>6:</a:t>
            </a:r>
            <a:r>
              <a:rPr lang="pt-BR" sz="4000" b="1" kern="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</a:rPr>
              <a:t>Promover à saúde </a:t>
            </a:r>
            <a:r>
              <a:rPr lang="pt-BR" sz="4000" kern="0" dirty="0" smtClean="0">
                <a:solidFill>
                  <a:srgbClr val="FF0000"/>
                </a:solidFill>
                <a:latin typeface="Trebuchet MS" pitchFamily="34" charset="0"/>
              </a:rPr>
              <a:t>de</a:t>
            </a:r>
          </a:p>
          <a:p>
            <a:pPr marL="45720" indent="0">
              <a:buNone/>
            </a:pP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</a:rPr>
              <a:t>hipertensos e diabéticos.</a:t>
            </a:r>
            <a:endParaRPr lang="pt-BR" sz="4000" dirty="0">
              <a:solidFill>
                <a:srgbClr val="FF0000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25639" y="1274259"/>
            <a:ext cx="853884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Meta 19: </a:t>
            </a:r>
            <a:r>
              <a:rPr lang="pt-BR" sz="2400" dirty="0"/>
              <a:t>Garantir orientação em relação à prática regular de </a:t>
            </a:r>
            <a:endParaRPr lang="pt-BR" sz="2400" dirty="0" smtClean="0"/>
          </a:p>
          <a:p>
            <a:r>
              <a:rPr lang="pt-BR" sz="2400" b="1" dirty="0">
                <a:latin typeface="Trebuchet MS"/>
              </a:rPr>
              <a:t> </a:t>
            </a:r>
            <a:r>
              <a:rPr lang="pt-BR" sz="2400" b="1" dirty="0" smtClean="0">
                <a:latin typeface="Trebuchet MS"/>
              </a:rPr>
              <a:t>  </a:t>
            </a:r>
            <a:r>
              <a:rPr lang="pt-BR" sz="2400" dirty="0" smtClean="0"/>
              <a:t>atividade </a:t>
            </a:r>
            <a:r>
              <a:rPr lang="pt-BR" sz="2400" dirty="0"/>
              <a:t>física a 100% dos pacientes hipertensos.</a:t>
            </a:r>
          </a:p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Indicador </a:t>
            </a:r>
            <a:r>
              <a:rPr lang="pt-BR" sz="2800" b="1" dirty="0"/>
              <a:t>19: </a:t>
            </a:r>
            <a:r>
              <a:rPr lang="pt-BR" sz="2400" dirty="0"/>
              <a:t>Proporção de hipertensos com orientação </a:t>
            </a:r>
            <a:r>
              <a:rPr lang="pt-BR" sz="2400" dirty="0" smtClean="0"/>
              <a:t>sobre</a:t>
            </a:r>
          </a:p>
          <a:p>
            <a:r>
              <a:rPr lang="pt-BR" sz="2400" b="1" dirty="0"/>
              <a:t> </a:t>
            </a:r>
            <a:r>
              <a:rPr lang="pt-BR" sz="2400" b="1" dirty="0" smtClean="0"/>
              <a:t>   </a:t>
            </a:r>
            <a:r>
              <a:rPr lang="pt-BR" sz="2400" dirty="0" smtClean="0"/>
              <a:t>prática </a:t>
            </a:r>
            <a:r>
              <a:rPr lang="pt-BR" sz="2400" dirty="0"/>
              <a:t>regular de atividade física.</a:t>
            </a:r>
          </a:p>
          <a:p>
            <a:endParaRPr lang="pt-BR" sz="2400" b="1" dirty="0"/>
          </a:p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Meta 20: </a:t>
            </a:r>
            <a:r>
              <a:rPr lang="pt-BR" sz="2400" dirty="0"/>
              <a:t>Garantir orientação em relação à prática regular </a:t>
            </a:r>
            <a:r>
              <a:rPr lang="pt-BR" sz="2400" dirty="0" smtClean="0"/>
              <a:t>de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atividade </a:t>
            </a:r>
            <a:r>
              <a:rPr lang="pt-BR" sz="2400" dirty="0"/>
              <a:t>física a 100% dos pacientes diabéticos.</a:t>
            </a:r>
          </a:p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Indicador </a:t>
            </a:r>
            <a:r>
              <a:rPr lang="pt-BR" sz="2800" b="1" dirty="0"/>
              <a:t>20: </a:t>
            </a:r>
            <a:r>
              <a:rPr lang="pt-BR" sz="2400" dirty="0"/>
              <a:t>Proporção de diabéticos com orientação </a:t>
            </a:r>
            <a:r>
              <a:rPr lang="pt-BR" sz="2400" dirty="0" smtClean="0"/>
              <a:t>sobre</a:t>
            </a:r>
          </a:p>
          <a:p>
            <a:pPr lvl="0"/>
            <a:r>
              <a:rPr lang="pt-BR" sz="2400" dirty="0" smtClean="0"/>
              <a:t>    </a:t>
            </a:r>
            <a:r>
              <a:rPr lang="pt-BR" sz="2400" dirty="0" smtClean="0">
                <a:solidFill>
                  <a:prstClr val="black"/>
                </a:solidFill>
              </a:rPr>
              <a:t>prática </a:t>
            </a:r>
            <a:r>
              <a:rPr lang="pt-BR" sz="2400" dirty="0">
                <a:solidFill>
                  <a:prstClr val="black"/>
                </a:solidFill>
              </a:rPr>
              <a:t>regular de atividade física.</a:t>
            </a:r>
          </a:p>
          <a:p>
            <a:endParaRPr lang="pt-BR" dirty="0" smtClean="0"/>
          </a:p>
          <a:p>
            <a:endParaRPr lang="pt-BR" sz="2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5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4687" y="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kern="0" dirty="0" smtClean="0">
                <a:solidFill>
                  <a:srgbClr val="FF0000"/>
                </a:solidFill>
                <a:latin typeface="Trebuchet MS" pitchFamily="34" charset="0"/>
              </a:rPr>
              <a:t>*Objetivo </a:t>
            </a: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</a:rPr>
              <a:t>6:</a:t>
            </a:r>
            <a:r>
              <a:rPr lang="pt-BR" sz="4000" b="1" kern="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</a:rPr>
              <a:t>Promover à saúde </a:t>
            </a:r>
            <a:r>
              <a:rPr lang="pt-BR" sz="4000" kern="0" dirty="0" smtClean="0">
                <a:solidFill>
                  <a:srgbClr val="FF0000"/>
                </a:solidFill>
                <a:latin typeface="Trebuchet MS" pitchFamily="34" charset="0"/>
              </a:rPr>
              <a:t>de</a:t>
            </a:r>
          </a:p>
          <a:p>
            <a:r>
              <a:rPr lang="pt-BR" sz="4000" kern="0" dirty="0">
                <a:solidFill>
                  <a:srgbClr val="FF0000"/>
                </a:solidFill>
                <a:latin typeface="Trebuchet MS" pitchFamily="34" charset="0"/>
              </a:rPr>
              <a:t> hipertensos e diabéticos.</a:t>
            </a:r>
            <a:endParaRPr lang="pt-BR" sz="4000" dirty="0">
              <a:latin typeface="Trebuchet MS" pitchFamily="34" charset="0"/>
            </a:endParaRPr>
          </a:p>
          <a:p>
            <a:endParaRPr lang="pt-BR" sz="4000" dirty="0">
              <a:latin typeface="Trebuchet MS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4156" y="1239321"/>
            <a:ext cx="85163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Meta 21</a:t>
            </a:r>
            <a:r>
              <a:rPr lang="pt-BR" sz="2800" dirty="0"/>
              <a:t>:</a:t>
            </a:r>
            <a:r>
              <a:rPr lang="pt-BR" sz="2800" dirty="0" smtClean="0"/>
              <a:t> </a:t>
            </a:r>
            <a:r>
              <a:rPr lang="pt-BR" sz="2400" dirty="0"/>
              <a:t>Garantir orientação sobre os riscos do tabagismo </a:t>
            </a:r>
            <a:r>
              <a:rPr lang="pt-BR" sz="2400" dirty="0" smtClean="0"/>
              <a:t>a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100</a:t>
            </a:r>
            <a:r>
              <a:rPr lang="pt-BR" sz="2400" dirty="0"/>
              <a:t>% dos pacientes hipertensos.</a:t>
            </a:r>
          </a:p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Indicador </a:t>
            </a:r>
            <a:r>
              <a:rPr lang="pt-BR" sz="2800" b="1" dirty="0"/>
              <a:t>21</a:t>
            </a:r>
            <a:r>
              <a:rPr lang="pt-BR" sz="2800" dirty="0"/>
              <a:t>: </a:t>
            </a:r>
            <a:r>
              <a:rPr lang="pt-BR" sz="2400" dirty="0"/>
              <a:t>Proporção de hipertensos com </a:t>
            </a:r>
            <a:r>
              <a:rPr lang="pt-BR" sz="2400" dirty="0" smtClean="0"/>
              <a:t>orientação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sobre </a:t>
            </a:r>
            <a:r>
              <a:rPr lang="pt-BR" sz="2400" dirty="0"/>
              <a:t>os riscos do tabagismo.</a:t>
            </a:r>
          </a:p>
          <a:p>
            <a:endParaRPr lang="pt-BR" sz="2400" dirty="0"/>
          </a:p>
          <a:p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Meta 22: </a:t>
            </a:r>
            <a:r>
              <a:rPr lang="pt-BR" sz="2400" dirty="0"/>
              <a:t>Garantir orientação sobre os riscos do tabagismo </a:t>
            </a:r>
            <a:r>
              <a:rPr lang="pt-BR" sz="2400" dirty="0" smtClean="0"/>
              <a:t>a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100</a:t>
            </a:r>
            <a:r>
              <a:rPr lang="pt-BR" sz="2400" dirty="0"/>
              <a:t>% dos pacientes diabéticos.</a:t>
            </a:r>
          </a:p>
          <a:p>
            <a:r>
              <a:rPr lang="pt-BR" sz="2400" dirty="0" smtClean="0"/>
              <a:t> </a:t>
            </a:r>
            <a:r>
              <a:rPr lang="pt-BR" sz="2800" b="1" dirty="0" smtClean="0">
                <a:latin typeface="Trebuchet MS"/>
              </a:rPr>
              <a:t>• </a:t>
            </a:r>
            <a:r>
              <a:rPr lang="pt-BR" sz="2800" b="1" dirty="0" smtClean="0"/>
              <a:t>Indicador </a:t>
            </a:r>
            <a:r>
              <a:rPr lang="pt-BR" sz="2800" b="1" dirty="0"/>
              <a:t>22: </a:t>
            </a:r>
            <a:r>
              <a:rPr lang="pt-BR" sz="2400" dirty="0"/>
              <a:t>Proporção de diabéticos com orientação </a:t>
            </a:r>
            <a:r>
              <a:rPr lang="pt-BR" sz="2400" dirty="0" smtClean="0"/>
              <a:t>sobre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os </a:t>
            </a:r>
            <a:r>
              <a:rPr lang="pt-BR" sz="2400" dirty="0"/>
              <a:t>riscos do tabagismo.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4427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kern="0" dirty="0" smtClean="0">
                <a:solidFill>
                  <a:srgbClr val="FF0000"/>
                </a:solidFill>
                <a:latin typeface="Verdana"/>
              </a:rPr>
              <a:t>*Objetivo </a:t>
            </a:r>
            <a:r>
              <a:rPr lang="pt-BR" sz="4000" kern="0" dirty="0">
                <a:solidFill>
                  <a:srgbClr val="FF0000"/>
                </a:solidFill>
                <a:latin typeface="Verdana"/>
              </a:rPr>
              <a:t>6:</a:t>
            </a:r>
            <a:r>
              <a:rPr lang="pt-BR" sz="4000" b="1" kern="0" dirty="0">
                <a:solidFill>
                  <a:srgbClr val="FF0000"/>
                </a:solidFill>
                <a:latin typeface="Verdana"/>
              </a:rPr>
              <a:t> </a:t>
            </a:r>
            <a:r>
              <a:rPr lang="pt-BR" sz="4000" kern="0" dirty="0">
                <a:solidFill>
                  <a:srgbClr val="FF0000"/>
                </a:solidFill>
                <a:latin typeface="Verdana"/>
              </a:rPr>
              <a:t>P</a:t>
            </a:r>
            <a:r>
              <a:rPr lang="pt-BR" sz="4000" kern="0" dirty="0">
                <a:solidFill>
                  <a:srgbClr val="FF0000"/>
                </a:solidFill>
                <a:latin typeface="Arial"/>
              </a:rPr>
              <a:t>romover à saúde </a:t>
            </a:r>
            <a:r>
              <a:rPr lang="pt-BR" sz="4000" kern="0" dirty="0" smtClean="0">
                <a:solidFill>
                  <a:srgbClr val="FF0000"/>
                </a:solidFill>
                <a:latin typeface="Arial"/>
              </a:rPr>
              <a:t>de</a:t>
            </a:r>
          </a:p>
          <a:p>
            <a:r>
              <a:rPr lang="pt-BR" sz="4000" kern="0" dirty="0">
                <a:solidFill>
                  <a:srgbClr val="FF0000"/>
                </a:solidFill>
                <a:latin typeface="Arial"/>
              </a:rPr>
              <a:t> hipertensos e diabéticos</a:t>
            </a:r>
            <a:r>
              <a:rPr lang="pt-BR" sz="4000" kern="0" dirty="0">
                <a:solidFill>
                  <a:srgbClr val="FF0000"/>
                </a:solidFill>
                <a:latin typeface="Verdana"/>
              </a:rPr>
              <a:t>.</a:t>
            </a:r>
            <a:endParaRPr lang="pt-BR" sz="4000" dirty="0"/>
          </a:p>
          <a:p>
            <a:endParaRPr lang="pt-BR" sz="4000" dirty="0"/>
          </a:p>
        </p:txBody>
      </p:sp>
      <p:sp>
        <p:nvSpPr>
          <p:cNvPr id="3" name="Retângulo 2"/>
          <p:cNvSpPr/>
          <p:nvPr/>
        </p:nvSpPr>
        <p:spPr>
          <a:xfrm>
            <a:off x="107504" y="1323439"/>
            <a:ext cx="88569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Trebuchet MS"/>
              </a:rPr>
              <a:t>•</a:t>
            </a:r>
            <a:r>
              <a:rPr lang="pt-BR" sz="2800" b="1" dirty="0" smtClean="0">
                <a:latin typeface="Trebuchet MS"/>
              </a:rPr>
              <a:t> </a:t>
            </a:r>
            <a:r>
              <a:rPr lang="pt-BR" sz="2800" b="1" dirty="0" smtClean="0">
                <a:latin typeface="Trebuchet MS" pitchFamily="34" charset="0"/>
              </a:rPr>
              <a:t>Meta 23: </a:t>
            </a:r>
            <a:r>
              <a:rPr lang="pt-BR" sz="2400" dirty="0">
                <a:latin typeface="Trebuchet MS" pitchFamily="34" charset="0"/>
              </a:rPr>
              <a:t>Garantir orientação sobre higiene bucal a 100% </a:t>
            </a:r>
            <a:endParaRPr lang="pt-BR" sz="2400" dirty="0" smtClean="0">
              <a:latin typeface="Trebuchet MS" pitchFamily="34" charset="0"/>
            </a:endParaRP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 dos </a:t>
            </a:r>
            <a:r>
              <a:rPr lang="pt-BR" sz="2400" dirty="0">
                <a:latin typeface="Trebuchet MS" pitchFamily="34" charset="0"/>
              </a:rPr>
              <a:t>pacientes hipertensos.</a:t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/>
              </a:rPr>
              <a:t>• </a:t>
            </a:r>
            <a:r>
              <a:rPr lang="pt-BR" sz="2800" b="1" dirty="0" smtClean="0">
                <a:latin typeface="Trebuchet MS" pitchFamily="34" charset="0"/>
              </a:rPr>
              <a:t>Indicador </a:t>
            </a:r>
            <a:r>
              <a:rPr lang="pt-BR" sz="2800" b="1" dirty="0">
                <a:latin typeface="Trebuchet MS" pitchFamily="34" charset="0"/>
              </a:rPr>
              <a:t>23: </a:t>
            </a:r>
            <a:r>
              <a:rPr lang="pt-BR" sz="2400" dirty="0">
                <a:latin typeface="Trebuchet MS" pitchFamily="34" charset="0"/>
              </a:rPr>
              <a:t>Proporção de hipertensos com </a:t>
            </a:r>
            <a:r>
              <a:rPr lang="pt-BR" sz="2400" dirty="0" smtClean="0">
                <a:latin typeface="Trebuchet MS" pitchFamily="34" charset="0"/>
              </a:rPr>
              <a:t>orientação</a:t>
            </a:r>
          </a:p>
          <a:p>
            <a:r>
              <a:rPr lang="pt-BR" sz="2400" dirty="0">
                <a:latin typeface="Trebuchet MS" pitchFamily="34" charset="0"/>
              </a:rPr>
              <a:t>  </a:t>
            </a:r>
            <a:r>
              <a:rPr lang="pt-BR" sz="2400" dirty="0" smtClean="0">
                <a:latin typeface="Trebuchet MS" pitchFamily="34" charset="0"/>
              </a:rPr>
              <a:t> sobre </a:t>
            </a:r>
            <a:r>
              <a:rPr lang="pt-BR" sz="2400" dirty="0">
                <a:latin typeface="Trebuchet MS" pitchFamily="34" charset="0"/>
              </a:rPr>
              <a:t>higiene bucal.</a:t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/>
              </a:rPr>
              <a:t>• </a:t>
            </a:r>
            <a:r>
              <a:rPr lang="pt-BR" sz="2800" b="1" dirty="0" smtClean="0">
                <a:latin typeface="Trebuchet MS" pitchFamily="34" charset="0"/>
              </a:rPr>
              <a:t>Meta 24</a:t>
            </a:r>
            <a:r>
              <a:rPr lang="pt-BR" sz="2800" dirty="0">
                <a:latin typeface="Trebuchet MS" pitchFamily="34" charset="0"/>
              </a:rPr>
              <a:t>:</a:t>
            </a:r>
            <a:r>
              <a:rPr lang="pt-BR" sz="2800" dirty="0" smtClean="0">
                <a:latin typeface="Trebuchet MS" pitchFamily="34" charset="0"/>
              </a:rPr>
              <a:t> </a:t>
            </a:r>
            <a:r>
              <a:rPr lang="pt-BR" sz="2400" dirty="0">
                <a:latin typeface="Trebuchet MS" pitchFamily="34" charset="0"/>
              </a:rPr>
              <a:t>Garantir orientação sobre higiene bucal a 100</a:t>
            </a:r>
            <a:r>
              <a:rPr lang="pt-BR" sz="2400" dirty="0" smtClean="0">
                <a:latin typeface="Trebuchet MS" pitchFamily="34" charset="0"/>
              </a:rPr>
              <a:t>%</a:t>
            </a: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dos </a:t>
            </a:r>
            <a:r>
              <a:rPr lang="pt-BR" sz="2400" dirty="0">
                <a:latin typeface="Trebuchet MS" pitchFamily="34" charset="0"/>
              </a:rPr>
              <a:t>pacientes diabéticos.</a:t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 smtClean="0">
                <a:latin typeface="Trebuchet MS"/>
              </a:rPr>
              <a:t>• </a:t>
            </a:r>
            <a:r>
              <a:rPr lang="pt-BR" sz="2800" b="1" dirty="0" smtClean="0">
                <a:latin typeface="Trebuchet MS" pitchFamily="34" charset="0"/>
              </a:rPr>
              <a:t>Indicador </a:t>
            </a:r>
            <a:r>
              <a:rPr lang="pt-BR" sz="2800" b="1" dirty="0">
                <a:latin typeface="Trebuchet MS" pitchFamily="34" charset="0"/>
              </a:rPr>
              <a:t>24: </a:t>
            </a:r>
            <a:r>
              <a:rPr lang="pt-BR" sz="2400" dirty="0">
                <a:latin typeface="Trebuchet MS" pitchFamily="34" charset="0"/>
              </a:rPr>
              <a:t>Proporção de diabéticos com </a:t>
            </a:r>
            <a:r>
              <a:rPr lang="pt-BR" sz="2400" dirty="0" smtClean="0">
                <a:latin typeface="Trebuchet MS" pitchFamily="34" charset="0"/>
              </a:rPr>
              <a:t>orientação</a:t>
            </a: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sobre </a:t>
            </a:r>
            <a:r>
              <a:rPr lang="pt-BR" sz="2400" dirty="0">
                <a:latin typeface="Trebuchet MS" pitchFamily="34" charset="0"/>
              </a:rPr>
              <a:t>higiene bucal.</a:t>
            </a:r>
            <a:br>
              <a:rPr lang="pt-BR" sz="2400" dirty="0">
                <a:latin typeface="Trebuchet MS" pitchFamily="34" charset="0"/>
              </a:rPr>
            </a:br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endParaRPr lang="pt-BR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5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83768" y="161644"/>
            <a:ext cx="3601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*Discussão </a:t>
            </a:r>
            <a:endParaRPr lang="pt-BR" sz="4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915566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/>
              <a:t>Para </a:t>
            </a:r>
            <a:r>
              <a:rPr lang="pt-BR" sz="2400" b="1" dirty="0"/>
              <a:t>a Equipe</a:t>
            </a:r>
            <a:r>
              <a:rPr lang="pt-BR" sz="2400" b="1" dirty="0" smtClean="0"/>
              <a:t>: </a:t>
            </a:r>
            <a:r>
              <a:rPr lang="pt-BR" sz="2000" dirty="0"/>
              <a:t>C</a:t>
            </a:r>
            <a:r>
              <a:rPr lang="pt-BR" sz="2000" dirty="0" smtClean="0"/>
              <a:t>onstituiu-se </a:t>
            </a:r>
            <a:r>
              <a:rPr lang="pt-BR" sz="2000" dirty="0"/>
              <a:t>uma oportunidade para capacitar e ampliar </a:t>
            </a:r>
            <a:r>
              <a:rPr lang="pt-BR" sz="2000" dirty="0" smtClean="0"/>
              <a:t>os</a:t>
            </a:r>
          </a:p>
          <a:p>
            <a:r>
              <a:rPr lang="pt-BR" sz="2000" dirty="0" smtClean="0"/>
              <a:t>   conhecimentos </a:t>
            </a:r>
            <a:r>
              <a:rPr lang="pt-BR" sz="2000" dirty="0"/>
              <a:t>dos profissionais da UBS e cumprir com as orientações </a:t>
            </a:r>
            <a:r>
              <a:rPr lang="pt-BR" sz="2000" dirty="0" smtClean="0"/>
              <a:t>do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protocolo </a:t>
            </a:r>
            <a:r>
              <a:rPr lang="pt-BR" sz="2000" dirty="0"/>
              <a:t>do Ministério de Saúde.</a:t>
            </a:r>
          </a:p>
          <a:p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251520" y="1995686"/>
            <a:ext cx="871296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/>
              <a:t>Para </a:t>
            </a:r>
            <a:r>
              <a:rPr lang="pt-BR" sz="2400" b="1" dirty="0"/>
              <a:t>o serviço: </a:t>
            </a:r>
            <a:r>
              <a:rPr lang="pt-BR" sz="2000" dirty="0" smtClean="0"/>
              <a:t>A </a:t>
            </a:r>
            <a:r>
              <a:rPr lang="pt-BR" sz="2000" dirty="0"/>
              <a:t>melhoria dos registros e o agendamento das consultas </a:t>
            </a:r>
            <a:endParaRPr lang="pt-BR" sz="2000" dirty="0" smtClean="0"/>
          </a:p>
          <a:p>
            <a:r>
              <a:rPr lang="pt-BR" sz="2000" dirty="0"/>
              <a:t> </a:t>
            </a:r>
            <a:r>
              <a:rPr lang="pt-BR" sz="2000" dirty="0" smtClean="0"/>
              <a:t> dos </a:t>
            </a:r>
            <a:r>
              <a:rPr lang="pt-BR" sz="2000" dirty="0"/>
              <a:t>hipertensos e diabéticos viabilizou a otimização da agenda para a </a:t>
            </a:r>
            <a:r>
              <a:rPr lang="pt-BR" sz="2000" dirty="0" smtClean="0"/>
              <a:t>atenção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à </a:t>
            </a:r>
            <a:r>
              <a:rPr lang="pt-BR" sz="2000" dirty="0"/>
              <a:t>demanda espontânea, assegurando um atendimento de excelência </a:t>
            </a:r>
            <a:r>
              <a:rPr lang="pt-BR" sz="2000" dirty="0" smtClean="0"/>
              <a:t>da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</a:t>
            </a:r>
            <a:r>
              <a:rPr lang="pt-BR" dirty="0" smtClean="0"/>
              <a:t>população </a:t>
            </a:r>
            <a:r>
              <a:rPr lang="pt-BR" dirty="0"/>
              <a:t>e impactou de maneira positiva  em outras ações programáticas.</a:t>
            </a:r>
          </a:p>
          <a:p>
            <a:endParaRPr lang="pt-BR" dirty="0"/>
          </a:p>
          <a:p>
            <a:r>
              <a:rPr lang="pt-BR" sz="2400" b="1" dirty="0" smtClean="0">
                <a:latin typeface="Trebuchet MS"/>
              </a:rPr>
              <a:t>• </a:t>
            </a:r>
            <a:r>
              <a:rPr lang="pt-BR" sz="2400" b="1" dirty="0" smtClean="0"/>
              <a:t>Para </a:t>
            </a:r>
            <a:r>
              <a:rPr lang="pt-BR" sz="2400" b="1" dirty="0"/>
              <a:t>a comunidade: </a:t>
            </a:r>
            <a:r>
              <a:rPr lang="pt-BR" sz="2000" dirty="0"/>
              <a:t>Melhor conhecimento destas doenças através das </a:t>
            </a:r>
            <a:endParaRPr lang="pt-BR" sz="2000" dirty="0" smtClean="0"/>
          </a:p>
          <a:p>
            <a:r>
              <a:rPr lang="pt-BR" sz="2000" dirty="0"/>
              <a:t> </a:t>
            </a:r>
            <a:r>
              <a:rPr lang="pt-BR" sz="2000" dirty="0" smtClean="0"/>
              <a:t>   atividades </a:t>
            </a:r>
            <a:r>
              <a:rPr lang="pt-BR" sz="2000" dirty="0"/>
              <a:t>educativas em saúde na comunidade, com vistas a promover </a:t>
            </a:r>
            <a:endParaRPr lang="pt-BR" sz="2000" dirty="0" smtClean="0"/>
          </a:p>
          <a:p>
            <a:r>
              <a:rPr lang="pt-BR" sz="2000" dirty="0"/>
              <a:t> </a:t>
            </a:r>
            <a:r>
              <a:rPr lang="pt-BR" sz="2000" dirty="0" smtClean="0"/>
              <a:t>   melhores </a:t>
            </a:r>
            <a:r>
              <a:rPr lang="pt-BR" sz="2000" dirty="0"/>
              <a:t>estilos de vida por meio de ações educativas sobre temas </a:t>
            </a:r>
            <a:r>
              <a:rPr lang="pt-BR" sz="2000" dirty="0" smtClean="0"/>
              <a:t>destinados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</a:t>
            </a:r>
            <a:r>
              <a:rPr lang="pt-BR" sz="2000" dirty="0"/>
              <a:t>a</a:t>
            </a:r>
            <a:r>
              <a:rPr lang="pt-BR" dirty="0"/>
              <a:t> prevenir e promover saúde.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801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771800" y="0"/>
            <a:ext cx="2537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*Discussão</a:t>
            </a:r>
            <a:endParaRPr lang="pt-BR" sz="4000" dirty="0"/>
          </a:p>
        </p:txBody>
      </p:sp>
      <p:sp>
        <p:nvSpPr>
          <p:cNvPr id="4" name="Retângulo 3"/>
          <p:cNvSpPr/>
          <p:nvPr/>
        </p:nvSpPr>
        <p:spPr>
          <a:xfrm>
            <a:off x="107504" y="665685"/>
            <a:ext cx="90364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Aft>
                <a:spcPct val="0"/>
              </a:spcAft>
              <a:buClr>
                <a:srgbClr val="006666"/>
              </a:buClr>
              <a:buSzPct val="70000"/>
            </a:pPr>
            <a:r>
              <a:rPr lang="pt-BR" sz="2800" b="1" dirty="0">
                <a:latin typeface="Trebuchet MS"/>
                <a:cs typeface="Arial" pitchFamily="34" charset="0"/>
              </a:rPr>
              <a:t>*</a:t>
            </a:r>
            <a:r>
              <a:rPr lang="pt-BR" sz="2800" b="1" dirty="0" smtClean="0">
                <a:latin typeface="Trebuchet MS"/>
                <a:cs typeface="Arial" pitchFamily="34" charset="0"/>
              </a:rPr>
              <a:t> </a:t>
            </a:r>
            <a:r>
              <a:rPr lang="pt-BR" sz="2800" b="1" dirty="0" smtClean="0">
                <a:latin typeface="Constantia" pitchFamily="18" charset="0"/>
                <a:cs typeface="Arial" pitchFamily="34" charset="0"/>
              </a:rPr>
              <a:t>Nível </a:t>
            </a:r>
            <a:r>
              <a:rPr lang="pt-BR" sz="2800" b="1" dirty="0">
                <a:latin typeface="Constantia" pitchFamily="18" charset="0"/>
                <a:cs typeface="Arial" pitchFamily="34" charset="0"/>
              </a:rPr>
              <a:t>de incorporação da Intervenção a Rotina </a:t>
            </a:r>
            <a:r>
              <a:rPr lang="pt-BR" sz="2800" b="1" dirty="0" smtClean="0">
                <a:latin typeface="Constantia" pitchFamily="18" charset="0"/>
                <a:cs typeface="Arial" pitchFamily="34" charset="0"/>
              </a:rPr>
              <a:t>do</a:t>
            </a:r>
          </a:p>
          <a:p>
            <a:pPr eaLnBrk="0" fontAlgn="base" hangingPunct="0">
              <a:spcAft>
                <a:spcPct val="0"/>
              </a:spcAft>
              <a:buClr>
                <a:srgbClr val="006666"/>
              </a:buClr>
              <a:buSzPct val="70000"/>
            </a:pPr>
            <a:r>
              <a:rPr lang="pt-BR" sz="2800" b="1" dirty="0">
                <a:latin typeface="Constantia" pitchFamily="18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Constantia" pitchFamily="18" charset="0"/>
                <a:cs typeface="Arial" pitchFamily="34" charset="0"/>
              </a:rPr>
              <a:t> </a:t>
            </a:r>
            <a:r>
              <a:rPr lang="pt-BR" sz="2800" b="1" dirty="0">
                <a:latin typeface="Constantia" pitchFamily="18" charset="0"/>
                <a:cs typeface="Arial" pitchFamily="34" charset="0"/>
              </a:rPr>
              <a:t>Serviço:</a:t>
            </a:r>
          </a:p>
          <a:p>
            <a:pPr lvl="0" eaLnBrk="0" fontAlgn="base" hangingPunct="0">
              <a:spcAft>
                <a:spcPct val="0"/>
              </a:spcAft>
              <a:buClr>
                <a:srgbClr val="006666"/>
              </a:buClr>
              <a:buSzPct val="70000"/>
            </a:pPr>
            <a:endParaRPr lang="pt-BR" sz="2800" b="1" dirty="0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1707653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Aft>
                <a:spcPct val="0"/>
              </a:spcAft>
              <a:buClr>
                <a:srgbClr val="006666"/>
              </a:buClr>
              <a:buSzPct val="70000"/>
            </a:pPr>
            <a:r>
              <a:rPr lang="pt-BR" sz="2400" dirty="0" smtClean="0">
                <a:latin typeface="Trebuchet MS" pitchFamily="34" charset="0"/>
              </a:rPr>
              <a:t>A intervenção já está incorporada as rotinas do serviço, e para isso vão continuar ampliando o trabalho de conscientização dos usuários, a família e a comunidade na importância do acompanhamento dos hipertensos e diabéticos. Vamos cumprir com as orientações segundo o protocolo para melhorar os indicadores que apresentaram dificuldades e continuar incentivando  a estes indivíduos para uma melhoria do estilo de vida.</a:t>
            </a:r>
            <a:endParaRPr lang="pt-BR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6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22485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014867" y="0"/>
            <a:ext cx="4536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*Introdução</a:t>
            </a:r>
            <a:endParaRPr lang="pt-BR" sz="4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771550"/>
            <a:ext cx="792088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Constantia" pitchFamily="18" charset="0"/>
              </a:rPr>
              <a:t>*</a:t>
            </a:r>
            <a:r>
              <a:rPr lang="pt-BR" sz="2800" b="1" dirty="0" smtClean="0">
                <a:latin typeface="Constantia" pitchFamily="18" charset="0"/>
              </a:rPr>
              <a:t>Importância </a:t>
            </a:r>
            <a:r>
              <a:rPr lang="pt-BR" sz="2800" b="1" dirty="0">
                <a:latin typeface="Constantia" pitchFamily="18" charset="0"/>
              </a:rPr>
              <a:t>da ação </a:t>
            </a:r>
            <a:r>
              <a:rPr lang="pt-BR" sz="2800" b="1" dirty="0" smtClean="0">
                <a:latin typeface="Constantia" pitchFamily="18" charset="0"/>
              </a:rPr>
              <a:t>programática:  </a:t>
            </a:r>
            <a:endParaRPr lang="pt-BR" sz="2800" b="1" dirty="0">
              <a:latin typeface="Constantia" pitchFamily="18" charset="0"/>
            </a:endParaRPr>
          </a:p>
          <a:p>
            <a:pPr algn="ctr"/>
            <a:endParaRPr lang="pt-BR" sz="800" b="1" u="sng" dirty="0"/>
          </a:p>
          <a:p>
            <a:r>
              <a:rPr lang="pt-BR" sz="2000" dirty="0" smtClean="0">
                <a:latin typeface="Trebuchet MS" pitchFamily="34" charset="0"/>
              </a:rPr>
              <a:t>• A </a:t>
            </a:r>
            <a:r>
              <a:rPr lang="pt-BR" sz="2000" dirty="0">
                <a:latin typeface="Trebuchet MS" pitchFamily="34" charset="0"/>
              </a:rPr>
              <a:t>Hipertensão Arterial Sistêmica (HAS) e </a:t>
            </a:r>
            <a:r>
              <a:rPr lang="pt-BR" sz="2000" dirty="0" smtClean="0">
                <a:latin typeface="Trebuchet MS" pitchFamily="34" charset="0"/>
              </a:rPr>
              <a:t>o</a:t>
            </a:r>
            <a:r>
              <a:rPr lang="pt-BR" sz="2000" dirty="0" smtClean="0">
                <a:latin typeface="Trebuchet MS" pitchFamily="34" charset="0"/>
              </a:rPr>
              <a:t> </a:t>
            </a:r>
            <a:r>
              <a:rPr lang="pt-BR" sz="2000" dirty="0">
                <a:latin typeface="Trebuchet MS" pitchFamily="34" charset="0"/>
              </a:rPr>
              <a:t>Diabetes Mellitus </a:t>
            </a:r>
            <a:r>
              <a:rPr lang="pt-BR" sz="2000" dirty="0" smtClean="0">
                <a:latin typeface="Trebuchet MS" pitchFamily="34" charset="0"/>
              </a:rPr>
              <a:t>são</a:t>
            </a:r>
          </a:p>
          <a:p>
            <a:r>
              <a:rPr lang="pt-BR" sz="2000" dirty="0" smtClean="0">
                <a:latin typeface="Trebuchet MS" pitchFamily="34" charset="0"/>
              </a:rPr>
              <a:t>  doenças </a:t>
            </a:r>
            <a:r>
              <a:rPr lang="pt-BR" sz="2000" dirty="0">
                <a:latin typeface="Trebuchet MS" pitchFamily="34" charset="0"/>
              </a:rPr>
              <a:t>muito frequentes no mundo e no Brasil que </a:t>
            </a:r>
            <a:r>
              <a:rPr lang="pt-BR" sz="2000" dirty="0" smtClean="0">
                <a:latin typeface="Trebuchet MS" pitchFamily="34" charset="0"/>
              </a:rPr>
              <a:t>constituem</a:t>
            </a:r>
          </a:p>
          <a:p>
            <a:r>
              <a:rPr lang="pt-BR" sz="2000" dirty="0" smtClean="0">
                <a:latin typeface="Trebuchet MS" pitchFamily="34" charset="0"/>
              </a:rPr>
              <a:t>  um </a:t>
            </a:r>
            <a:r>
              <a:rPr lang="pt-BR" sz="2000" dirty="0">
                <a:latin typeface="Trebuchet MS" pitchFamily="34" charset="0"/>
              </a:rPr>
              <a:t>grave problema de saúde, econômico e social, pois </a:t>
            </a:r>
            <a:r>
              <a:rPr lang="pt-BR" sz="2000" dirty="0" smtClean="0">
                <a:latin typeface="Trebuchet MS" pitchFamily="34" charset="0"/>
              </a:rPr>
              <a:t>ocasionam</a:t>
            </a:r>
          </a:p>
          <a:p>
            <a:r>
              <a:rPr lang="pt-BR" sz="2000" dirty="0" smtClean="0">
                <a:latin typeface="Trebuchet MS" pitchFamily="34" charset="0"/>
              </a:rPr>
              <a:t>  altos </a:t>
            </a:r>
            <a:r>
              <a:rPr lang="pt-BR" sz="2000" dirty="0">
                <a:latin typeface="Trebuchet MS" pitchFamily="34" charset="0"/>
              </a:rPr>
              <a:t>números de mortes com elevado custo de </a:t>
            </a:r>
            <a:r>
              <a:rPr lang="pt-BR" sz="2000" dirty="0" smtClean="0">
                <a:latin typeface="Trebuchet MS" pitchFamily="34" charset="0"/>
              </a:rPr>
              <a:t>tratamento das</a:t>
            </a:r>
          </a:p>
          <a:p>
            <a:r>
              <a:rPr lang="pt-BR" sz="2000" dirty="0" smtClean="0">
                <a:latin typeface="Trebuchet MS" pitchFamily="34" charset="0"/>
              </a:rPr>
              <a:t>  doenças </a:t>
            </a:r>
            <a:r>
              <a:rPr lang="pt-BR" sz="2000" dirty="0">
                <a:latin typeface="Trebuchet MS" pitchFamily="34" charset="0"/>
              </a:rPr>
              <a:t>e suas complicações e impacto na vida dos doentes, </a:t>
            </a:r>
            <a:r>
              <a:rPr lang="pt-BR" sz="2000" dirty="0" smtClean="0">
                <a:latin typeface="Trebuchet MS" pitchFamily="34" charset="0"/>
              </a:rPr>
              <a:t>a</a:t>
            </a:r>
          </a:p>
          <a:p>
            <a:r>
              <a:rPr lang="pt-BR" sz="2000" dirty="0" smtClean="0">
                <a:latin typeface="Trebuchet MS" pitchFamily="34" charset="0"/>
              </a:rPr>
              <a:t>  família</a:t>
            </a:r>
            <a:r>
              <a:rPr lang="pt-BR" sz="2000" dirty="0">
                <a:latin typeface="Trebuchet MS" pitchFamily="34" charset="0"/>
              </a:rPr>
              <a:t>, amigos e a comunidade.</a:t>
            </a:r>
          </a:p>
          <a:p>
            <a:endParaRPr lang="pt-BR" sz="2000" dirty="0" smtClean="0">
              <a:latin typeface="Trebuchet MS" pitchFamily="34" charset="0"/>
            </a:endParaRPr>
          </a:p>
          <a:p>
            <a:r>
              <a:rPr lang="pt-BR" sz="2000" dirty="0" smtClean="0">
                <a:latin typeface="Trebuchet MS" pitchFamily="34" charset="0"/>
              </a:rPr>
              <a:t>• Estas </a:t>
            </a:r>
            <a:r>
              <a:rPr lang="pt-BR" sz="2000" dirty="0">
                <a:latin typeface="Trebuchet MS" pitchFamily="34" charset="0"/>
              </a:rPr>
              <a:t>doenças  são desenvolvidos  pelos cuidados direcionados </a:t>
            </a:r>
            <a:endParaRPr lang="pt-BR" sz="2000" dirty="0" smtClean="0">
              <a:latin typeface="Trebuchet MS" pitchFamily="34" charset="0"/>
            </a:endParaRPr>
          </a:p>
          <a:p>
            <a:r>
              <a:rPr lang="pt-BR" sz="2000" dirty="0" smtClean="0">
                <a:latin typeface="Trebuchet MS" pitchFamily="34" charset="0"/>
              </a:rPr>
              <a:t>   para </a:t>
            </a:r>
            <a:r>
              <a:rPr lang="pt-BR" sz="2000" dirty="0">
                <a:latin typeface="Trebuchet MS" pitchFamily="34" charset="0"/>
              </a:rPr>
              <a:t>o controle de pressão arterial e glicemia, de fatores de </a:t>
            </a:r>
            <a:endParaRPr lang="pt-BR" sz="2000" dirty="0" smtClean="0">
              <a:latin typeface="Trebuchet MS" pitchFamily="34" charset="0"/>
            </a:endParaRPr>
          </a:p>
          <a:p>
            <a:r>
              <a:rPr lang="pt-BR" sz="2000" dirty="0" smtClean="0">
                <a:latin typeface="Trebuchet MS" pitchFamily="34" charset="0"/>
              </a:rPr>
              <a:t>   risco</a:t>
            </a:r>
            <a:r>
              <a:rPr lang="pt-BR" sz="2000" dirty="0">
                <a:latin typeface="Trebuchet MS" pitchFamily="34" charset="0"/>
              </a:rPr>
              <a:t>, bem como ao estimulo de hábitos saudáveis, diminuindo </a:t>
            </a:r>
            <a:r>
              <a:rPr lang="pt-BR" sz="2000" dirty="0" smtClean="0">
                <a:latin typeface="Trebuchet MS" pitchFamily="34" charset="0"/>
              </a:rPr>
              <a:t>a</a:t>
            </a:r>
          </a:p>
          <a:p>
            <a:r>
              <a:rPr lang="pt-BR" sz="2000" dirty="0">
                <a:latin typeface="Trebuchet MS" pitchFamily="34" charset="0"/>
              </a:rPr>
              <a:t>  </a:t>
            </a:r>
            <a:r>
              <a:rPr lang="pt-BR" sz="2000" dirty="0" smtClean="0">
                <a:latin typeface="Trebuchet MS" pitchFamily="34" charset="0"/>
              </a:rPr>
              <a:t> morbimortalidade </a:t>
            </a:r>
            <a:r>
              <a:rPr lang="pt-BR" sz="2000" dirty="0">
                <a:latin typeface="Trebuchet MS" pitchFamily="34" charset="0"/>
              </a:rPr>
              <a:t>das doenças. </a:t>
            </a:r>
          </a:p>
          <a:p>
            <a:endParaRPr lang="pt-BR" sz="2000" dirty="0">
              <a:latin typeface="Trebuchet MS" pitchFamily="34" charset="0"/>
            </a:endParaRPr>
          </a:p>
          <a:p>
            <a:endParaRPr lang="pt-BR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04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699792" y="123478"/>
            <a:ext cx="2537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*Discussão</a:t>
            </a:r>
            <a:endParaRPr lang="pt-BR" sz="4000" dirty="0">
              <a:solidFill>
                <a:prstClr val="black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02046" y="1335636"/>
            <a:ext cx="2276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Trebuchet MS"/>
                <a:ea typeface="Verdana" pitchFamily="34" charset="0"/>
                <a:cs typeface="Verdana" pitchFamily="34" charset="0"/>
              </a:rPr>
              <a:t>*</a:t>
            </a:r>
            <a:r>
              <a:rPr lang="pt-BR" sz="2800" b="1" dirty="0" smtClean="0">
                <a:latin typeface="Trebuchet MS"/>
                <a:ea typeface="Verdana" pitchFamily="34" charset="0"/>
                <a:cs typeface="Verdana" pitchFamily="34" charset="0"/>
              </a:rPr>
              <a:t> </a:t>
            </a:r>
            <a:r>
              <a:rPr lang="pt-BR" sz="2800" b="1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Mudanças</a:t>
            </a:r>
            <a:r>
              <a:rPr lang="pt-BR" sz="2800" b="1" dirty="0">
                <a:latin typeface="Constantia" pitchFamily="18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sp>
        <p:nvSpPr>
          <p:cNvPr id="5" name="Retângulo 4"/>
          <p:cNvSpPr/>
          <p:nvPr/>
        </p:nvSpPr>
        <p:spPr>
          <a:xfrm>
            <a:off x="611560" y="1858857"/>
            <a:ext cx="8136904" cy="3419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2400" dirty="0">
                <a:latin typeface="Trebuchet MS" pitchFamily="34" charset="0"/>
                <a:ea typeface="Verdana" pitchFamily="34" charset="0"/>
                <a:cs typeface="Verdana" pitchFamily="34" charset="0"/>
              </a:rPr>
              <a:t>equipe pretende dar continuidade  às  consultas de odontologia no momento que seja finalizada </a:t>
            </a:r>
            <a:r>
              <a:rPr lang="pt-BR" sz="2400" dirty="0" smtClean="0">
                <a:latin typeface="Trebuchet MS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2400" dirty="0">
                <a:latin typeface="Trebuchet MS" pitchFamily="34" charset="0"/>
                <a:ea typeface="Verdana" pitchFamily="34" charset="0"/>
                <a:cs typeface="Verdana" pitchFamily="34" charset="0"/>
              </a:rPr>
              <a:t>obra da UBS e continuar trabalhando na implementação das ações desta ação programática com o propósito de continuar melhorando a qualidade da atenção aos usuários hipertensos e diabéticos  de nossa área adstrita e manter a cobertura dos atendimentos.</a:t>
            </a:r>
          </a:p>
          <a:p>
            <a:endParaRPr lang="pt-BR" sz="2400" dirty="0">
              <a:latin typeface="Trebuchet MS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94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*Reflexão </a:t>
            </a:r>
            <a:r>
              <a:rPr lang="pt-BR" sz="4000" dirty="0">
                <a:solidFill>
                  <a:srgbClr val="FF0000"/>
                </a:solidFill>
                <a:latin typeface="Trebuchet MS" pitchFamily="34" charset="0"/>
              </a:rPr>
              <a:t>crítica sobre o </a:t>
            </a: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processo</a:t>
            </a:r>
          </a:p>
          <a:p>
            <a:pPr marL="45720"/>
            <a:r>
              <a:rPr lang="pt-BR" sz="4000" dirty="0">
                <a:solidFill>
                  <a:srgbClr val="FF0000"/>
                </a:solidFill>
                <a:latin typeface="Trebuchet MS" pitchFamily="34" charset="0"/>
              </a:rPr>
              <a:t> pessoal de  aprendizagem.</a:t>
            </a:r>
            <a:endParaRPr lang="pt-BR" sz="4000" dirty="0">
              <a:latin typeface="Trebuchet MS" pitchFamily="34" charset="0"/>
            </a:endParaRPr>
          </a:p>
          <a:p>
            <a:pPr marL="45720" indent="0">
              <a:buNone/>
            </a:pPr>
            <a:endParaRPr lang="pt-BR" sz="4000" dirty="0">
              <a:latin typeface="Trebuchet MS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504" y="1257657"/>
            <a:ext cx="88569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b="1" kern="0" dirty="0">
                <a:latin typeface="Trebuchet MS"/>
              </a:rPr>
              <a:t>*</a:t>
            </a:r>
            <a:r>
              <a:rPr lang="es-ES_tradnl" sz="2800" b="1" kern="0" dirty="0" smtClean="0">
                <a:latin typeface="Trebuchet MS"/>
              </a:rPr>
              <a:t> </a:t>
            </a:r>
            <a:r>
              <a:rPr lang="es-ES_tradnl" sz="2800" b="1" kern="0" dirty="0" smtClean="0">
                <a:latin typeface="Trebuchet MS" pitchFamily="34" charset="0"/>
              </a:rPr>
              <a:t>Experiencia: </a:t>
            </a:r>
          </a:p>
          <a:p>
            <a:r>
              <a:rPr lang="pt-BR" sz="2400" kern="0" dirty="0" smtClean="0">
                <a:latin typeface="Trebuchet MS" pitchFamily="34" charset="0"/>
              </a:rPr>
              <a:t>Para </a:t>
            </a:r>
            <a:r>
              <a:rPr lang="pt-BR" sz="2400" kern="0" dirty="0">
                <a:latin typeface="Trebuchet MS" pitchFamily="34" charset="0"/>
              </a:rPr>
              <a:t>mim foi um desafio </a:t>
            </a:r>
            <a:r>
              <a:rPr lang="pt-BR" sz="2400" kern="0" dirty="0" smtClean="0">
                <a:latin typeface="Trebuchet MS" pitchFamily="34" charset="0"/>
              </a:rPr>
              <a:t>no inicio </a:t>
            </a:r>
            <a:r>
              <a:rPr lang="pt-BR" sz="2400" kern="0" dirty="0">
                <a:latin typeface="Trebuchet MS" pitchFamily="34" charset="0"/>
              </a:rPr>
              <a:t>saber que tinha que fazer uma especialização à distancia, pois é a primeira experiência como </a:t>
            </a:r>
            <a:r>
              <a:rPr lang="pt-BR" sz="2400" kern="0" dirty="0" smtClean="0">
                <a:latin typeface="Trebuchet MS" pitchFamily="34" charset="0"/>
              </a:rPr>
              <a:t>profissional, ter </a:t>
            </a:r>
            <a:r>
              <a:rPr lang="pt-BR" sz="2400" kern="0" dirty="0">
                <a:latin typeface="Trebuchet MS" pitchFamily="34" charset="0"/>
              </a:rPr>
              <a:t>que estudar e compreender o Projeto Pedagógico pelo  qual se rege o Curso de </a:t>
            </a:r>
            <a:r>
              <a:rPr lang="pt-BR" sz="2400" kern="0" dirty="0" smtClean="0">
                <a:latin typeface="Trebuchet MS" pitchFamily="34" charset="0"/>
              </a:rPr>
              <a:t>Especialização em </a:t>
            </a:r>
            <a:r>
              <a:rPr lang="pt-BR" sz="2400" kern="0" dirty="0">
                <a:latin typeface="Trebuchet MS" pitchFamily="34" charset="0"/>
              </a:rPr>
              <a:t>Saúde da Família.</a:t>
            </a:r>
            <a:br>
              <a:rPr lang="pt-BR" sz="2400" kern="0" dirty="0">
                <a:latin typeface="Trebuchet MS" pitchFamily="34" charset="0"/>
              </a:rPr>
            </a:br>
            <a:r>
              <a:rPr lang="es-ES_tradnl" sz="2400" kern="0" dirty="0">
                <a:latin typeface="Trebuchet MS" pitchFamily="34" charset="0"/>
              </a:rPr>
              <a:t/>
            </a:r>
            <a:br>
              <a:rPr lang="es-ES_tradnl" sz="2400" kern="0" dirty="0">
                <a:latin typeface="Trebuchet MS" pitchFamily="34" charset="0"/>
              </a:rPr>
            </a:br>
            <a:r>
              <a:rPr lang="es-ES_tradnl" sz="2800" kern="0" dirty="0">
                <a:latin typeface="Trebuchet MS"/>
              </a:rPr>
              <a:t>*</a:t>
            </a:r>
            <a:r>
              <a:rPr lang="es-ES_tradnl" sz="2400" kern="0" dirty="0" smtClean="0">
                <a:latin typeface="Trebuchet MS"/>
              </a:rPr>
              <a:t> </a:t>
            </a:r>
            <a:r>
              <a:rPr lang="pt-BR" sz="2400" b="1" kern="0" dirty="0" smtClean="0">
                <a:latin typeface="Trebuchet MS" pitchFamily="34" charset="0"/>
              </a:rPr>
              <a:t>Estudo</a:t>
            </a:r>
            <a:r>
              <a:rPr lang="pt-BR" sz="2400" b="1" kern="0" dirty="0">
                <a:latin typeface="Trebuchet MS" pitchFamily="34" charset="0"/>
              </a:rPr>
              <a:t>: </a:t>
            </a:r>
            <a:r>
              <a:rPr lang="pt-BR" sz="2400" kern="0" dirty="0">
                <a:latin typeface="Trebuchet MS" pitchFamily="34" charset="0"/>
              </a:rPr>
              <a:t>Compreensão do Projeto Pedagógico e estudo </a:t>
            </a:r>
            <a:r>
              <a:rPr lang="pt-BR" sz="2400" kern="0" dirty="0" smtClean="0">
                <a:latin typeface="Trebuchet MS" pitchFamily="34" charset="0"/>
              </a:rPr>
              <a:t>de</a:t>
            </a:r>
          </a:p>
          <a:p>
            <a:r>
              <a:rPr lang="pt-BR" sz="2400" kern="0" dirty="0">
                <a:latin typeface="Trebuchet MS" pitchFamily="34" charset="0"/>
              </a:rPr>
              <a:t>  </a:t>
            </a:r>
            <a:r>
              <a:rPr lang="pt-BR" sz="2400" kern="0" dirty="0" smtClean="0">
                <a:latin typeface="Trebuchet MS" pitchFamily="34" charset="0"/>
              </a:rPr>
              <a:t>protocolos </a:t>
            </a:r>
            <a:r>
              <a:rPr lang="pt-BR" sz="2400" kern="0" dirty="0">
                <a:latin typeface="Trebuchet MS" pitchFamily="34" charset="0"/>
              </a:rPr>
              <a:t>de atuação no Brasil.</a:t>
            </a:r>
            <a:br>
              <a:rPr lang="pt-BR" sz="2400" kern="0" dirty="0">
                <a:latin typeface="Trebuchet MS" pitchFamily="34" charset="0"/>
              </a:rPr>
            </a:br>
            <a:r>
              <a:rPr lang="pt-BR" sz="2400" kern="0" dirty="0">
                <a:latin typeface="Trebuchet MS" pitchFamily="34" charset="0"/>
              </a:rPr>
              <a:t/>
            </a:r>
            <a:br>
              <a:rPr lang="pt-BR" sz="2400" kern="0" dirty="0">
                <a:latin typeface="Trebuchet MS" pitchFamily="34" charset="0"/>
              </a:rPr>
            </a:br>
            <a:endParaRPr lang="pt-BR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5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111769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*Reflexão </a:t>
            </a:r>
            <a:r>
              <a:rPr lang="pt-BR" sz="4000" dirty="0">
                <a:solidFill>
                  <a:srgbClr val="FF0000"/>
                </a:solidFill>
                <a:latin typeface="Trebuchet MS" pitchFamily="34" charset="0"/>
              </a:rPr>
              <a:t>crítica sobre o </a:t>
            </a: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processo</a:t>
            </a:r>
          </a:p>
          <a:p>
            <a:pPr marL="45720"/>
            <a:r>
              <a:rPr lang="pt-BR" sz="4000" dirty="0">
                <a:solidFill>
                  <a:srgbClr val="FF0000"/>
                </a:solidFill>
                <a:latin typeface="Trebuchet MS" pitchFamily="34" charset="0"/>
              </a:rPr>
              <a:t> pessoal de  aprendizagem.</a:t>
            </a:r>
            <a:endParaRPr lang="pt-BR" sz="4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" lvl="0"/>
            <a:endParaRPr lang="pt-BR" sz="4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1488428"/>
            <a:ext cx="849694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Trebuchet MS"/>
              </a:rPr>
              <a:t>*</a:t>
            </a:r>
            <a:r>
              <a:rPr lang="pt-BR" sz="2800" b="1" dirty="0" smtClean="0">
                <a:latin typeface="Trebuchet MS"/>
              </a:rPr>
              <a:t> </a:t>
            </a:r>
            <a:r>
              <a:rPr lang="pt-BR" sz="2800" b="1" dirty="0" smtClean="0">
                <a:latin typeface="Trebuchet MS" pitchFamily="34" charset="0"/>
              </a:rPr>
              <a:t>Prática </a:t>
            </a:r>
            <a:r>
              <a:rPr lang="pt-BR" sz="2800" b="1" dirty="0">
                <a:latin typeface="Trebuchet MS" pitchFamily="34" charset="0"/>
              </a:rPr>
              <a:t>profissionais: </a:t>
            </a:r>
            <a:endParaRPr lang="pt-BR" sz="2800" b="1" dirty="0" smtClean="0">
              <a:latin typeface="Trebuchet MS" pitchFamily="34" charset="0"/>
            </a:endParaRPr>
          </a:p>
          <a:p>
            <a:r>
              <a:rPr lang="pt-BR" sz="2400" dirty="0" smtClean="0">
                <a:latin typeface="Trebuchet MS" pitchFamily="34" charset="0"/>
              </a:rPr>
              <a:t>A </a:t>
            </a:r>
            <a:r>
              <a:rPr lang="pt-BR" sz="2400" dirty="0">
                <a:latin typeface="Trebuchet MS" pitchFamily="34" charset="0"/>
              </a:rPr>
              <a:t>especialização me permitiu aprofundar os conhecimentos acerca da ESF, estudar os protocolos de ações programáticas de grupos priorizados, podendo </a:t>
            </a:r>
            <a:r>
              <a:rPr lang="pt-BR" sz="2400" dirty="0" smtClean="0">
                <a:latin typeface="Trebuchet MS" pitchFamily="34" charset="0"/>
              </a:rPr>
              <a:t>levar a </a:t>
            </a:r>
            <a:r>
              <a:rPr lang="pt-BR" sz="2400" dirty="0">
                <a:latin typeface="Trebuchet MS" pitchFamily="34" charset="0"/>
              </a:rPr>
              <a:t>prática as ações que preconiza o Ministério da Saúde do Brasil, principalmente no Programa em Saúde dos usuários hipertensos e diabéticos, oferecendo atendimento integral e com mais qualidade.</a:t>
            </a:r>
          </a:p>
        </p:txBody>
      </p:sp>
    </p:spTree>
    <p:extLst>
      <p:ext uri="{BB962C8B-B14F-4D97-AF65-F5344CB8AC3E}">
        <p14:creationId xmlns:p14="http://schemas.microsoft.com/office/powerpoint/2010/main" xmlns="" val="4235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131199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/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*Reflexão </a:t>
            </a:r>
            <a:r>
              <a:rPr lang="pt-BR" sz="4000" dirty="0">
                <a:solidFill>
                  <a:srgbClr val="FF0000"/>
                </a:solidFill>
                <a:latin typeface="Trebuchet MS" pitchFamily="34" charset="0"/>
              </a:rPr>
              <a:t>crítica sobre o </a:t>
            </a: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processo</a:t>
            </a:r>
          </a:p>
          <a:p>
            <a:pPr marL="45720"/>
            <a:r>
              <a:rPr lang="pt-BR" sz="4000" dirty="0">
                <a:solidFill>
                  <a:srgbClr val="FF0000"/>
                </a:solidFill>
                <a:latin typeface="Trebuchet MS" pitchFamily="34" charset="0"/>
              </a:rPr>
              <a:t> pessoal de  aprendizagem.</a:t>
            </a:r>
            <a:endParaRPr lang="pt-BR" sz="4000" dirty="0">
              <a:solidFill>
                <a:prstClr val="black"/>
              </a:solidFill>
              <a:latin typeface="Trebuchet MS" pitchFamily="34" charset="0"/>
            </a:endParaRPr>
          </a:p>
          <a:p>
            <a:pPr marL="45720" lvl="0"/>
            <a:endParaRPr lang="pt-BR" sz="40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497" y="1707654"/>
            <a:ext cx="784887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latin typeface="Trebuchet MS"/>
              </a:rPr>
              <a:t>*</a:t>
            </a:r>
            <a:r>
              <a:rPr lang="pt-BR" sz="2800" b="1" dirty="0" smtClean="0">
                <a:latin typeface="Trebuchet MS"/>
              </a:rPr>
              <a:t> </a:t>
            </a:r>
            <a:r>
              <a:rPr lang="pt-BR" sz="2800" b="1" dirty="0" smtClean="0">
                <a:latin typeface="Trebuchet MS" pitchFamily="34" charset="0"/>
              </a:rPr>
              <a:t>Aprendizados </a:t>
            </a:r>
            <a:r>
              <a:rPr lang="pt-BR" sz="2800" b="1" dirty="0">
                <a:latin typeface="Trebuchet MS" pitchFamily="34" charset="0"/>
              </a:rPr>
              <a:t>mais relevantes: </a:t>
            </a:r>
            <a:endParaRPr lang="pt-BR" sz="2800" b="1" dirty="0" smtClean="0">
              <a:latin typeface="Trebuchet MS" pitchFamily="34" charset="0"/>
            </a:endParaRPr>
          </a:p>
          <a:p>
            <a:r>
              <a:rPr lang="pt-BR" sz="2400" b="1" dirty="0">
                <a:latin typeface="Trebuchet MS" pitchFamily="34" charset="0"/>
              </a:rPr>
              <a:t/>
            </a:r>
            <a:br>
              <a:rPr lang="pt-BR" sz="2400" b="1" dirty="0">
                <a:latin typeface="Trebuchet MS" pitchFamily="34" charset="0"/>
              </a:rPr>
            </a:br>
            <a:r>
              <a:rPr lang="pt-BR" sz="2400" dirty="0">
                <a:latin typeface="Trebuchet MS" pitchFamily="34" charset="0"/>
              </a:rPr>
              <a:t>Planejamento das ações em saúde, pois possibilita trabalhar com os principais problemas da comunidade e prioriza-los para tentar dar solução com ações de prevenção.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33115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555526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Trebuchet MS" pitchFamily="34" charset="0"/>
              </a:rPr>
              <a:t>*Referências:</a:t>
            </a:r>
            <a:endParaRPr lang="pt-BR" sz="2400" b="1" dirty="0">
              <a:latin typeface="Trebuchet MS" pitchFamily="34" charset="0"/>
            </a:endParaRPr>
          </a:p>
          <a:p>
            <a:r>
              <a:rPr lang="pt-BR" dirty="0"/>
              <a:t> </a:t>
            </a:r>
          </a:p>
          <a:p>
            <a:r>
              <a:rPr lang="pt-BR" sz="2000" dirty="0" smtClean="0">
                <a:latin typeface="Trebuchet MS"/>
              </a:rPr>
              <a:t>• </a:t>
            </a:r>
            <a:r>
              <a:rPr lang="pt-BR" sz="2000" dirty="0" smtClean="0">
                <a:latin typeface="Trebuchet MS" pitchFamily="34" charset="0"/>
              </a:rPr>
              <a:t>BRASIL</a:t>
            </a:r>
            <a:r>
              <a:rPr lang="pt-BR" sz="2000" dirty="0">
                <a:latin typeface="Trebuchet MS" pitchFamily="34" charset="0"/>
              </a:rPr>
              <a:t>. Ministério da Saúde. Secretaria de Atenção à Saúde</a:t>
            </a:r>
            <a:r>
              <a:rPr lang="pt-BR" sz="2000" dirty="0" smtClean="0">
                <a:latin typeface="Trebuchet MS" pitchFamily="34" charset="0"/>
              </a:rPr>
              <a:t>.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Departamento </a:t>
            </a:r>
            <a:r>
              <a:rPr lang="pt-BR" sz="2000" dirty="0">
                <a:latin typeface="Trebuchet MS" pitchFamily="34" charset="0"/>
              </a:rPr>
              <a:t>de Atenção Básica. Cadernos de Atenção Básica</a:t>
            </a:r>
            <a:r>
              <a:rPr lang="pt-BR" sz="2000" dirty="0" smtClean="0">
                <a:latin typeface="Trebuchet MS" pitchFamily="34" charset="0"/>
              </a:rPr>
              <a:t>.</a:t>
            </a:r>
          </a:p>
          <a:p>
            <a:r>
              <a:rPr lang="pt-BR" sz="2000" dirty="0" smtClean="0">
                <a:latin typeface="Trebuchet MS" pitchFamily="34" charset="0"/>
              </a:rPr>
              <a:t>   </a:t>
            </a:r>
            <a:r>
              <a:rPr lang="pt-BR" sz="2000" b="1" dirty="0" smtClean="0">
                <a:latin typeface="Trebuchet MS" pitchFamily="34" charset="0"/>
              </a:rPr>
              <a:t>Hipertensão </a:t>
            </a:r>
            <a:r>
              <a:rPr lang="pt-BR" sz="2000" b="1" dirty="0">
                <a:latin typeface="Trebuchet MS" pitchFamily="34" charset="0"/>
              </a:rPr>
              <a:t>Arterial Sistêmica</a:t>
            </a:r>
            <a:r>
              <a:rPr lang="pt-BR" sz="2000" dirty="0">
                <a:latin typeface="Trebuchet MS" pitchFamily="34" charset="0"/>
              </a:rPr>
              <a:t>/ Ministério da Saúde, </a:t>
            </a:r>
            <a:r>
              <a:rPr lang="pt-BR" sz="2000" dirty="0" smtClean="0">
                <a:latin typeface="Trebuchet MS" pitchFamily="34" charset="0"/>
              </a:rPr>
              <a:t>Secretaria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de </a:t>
            </a:r>
            <a:r>
              <a:rPr lang="pt-BR" sz="2000" dirty="0">
                <a:latin typeface="Trebuchet MS" pitchFamily="34" charset="0"/>
              </a:rPr>
              <a:t>Atenção à Saúde, Departamento de Atenção Básica. – Brasília</a:t>
            </a:r>
            <a:r>
              <a:rPr lang="pt-BR" sz="2000" dirty="0" smtClean="0">
                <a:latin typeface="Trebuchet MS" pitchFamily="34" charset="0"/>
              </a:rPr>
              <a:t>: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Ministério </a:t>
            </a:r>
            <a:r>
              <a:rPr lang="pt-BR" sz="2000" dirty="0">
                <a:latin typeface="Trebuchet MS" pitchFamily="34" charset="0"/>
              </a:rPr>
              <a:t>da Saúde, 2013 a.</a:t>
            </a:r>
          </a:p>
          <a:p>
            <a:r>
              <a:rPr lang="pt-BR" sz="2000" dirty="0" smtClean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/>
              </a:rPr>
              <a:t>• </a:t>
            </a:r>
            <a:r>
              <a:rPr lang="pt-BR" sz="2000" dirty="0" smtClean="0">
                <a:latin typeface="Trebuchet MS" pitchFamily="34" charset="0"/>
              </a:rPr>
              <a:t>BRASIL</a:t>
            </a:r>
            <a:r>
              <a:rPr lang="pt-BR" sz="2000" dirty="0">
                <a:latin typeface="Trebuchet MS" pitchFamily="34" charset="0"/>
              </a:rPr>
              <a:t>. Ministério da Saúde. Secretaria de Atenção à Saúde</a:t>
            </a:r>
            <a:r>
              <a:rPr lang="pt-BR" sz="2000" dirty="0" smtClean="0">
                <a:latin typeface="Trebuchet MS" pitchFamily="34" charset="0"/>
              </a:rPr>
              <a:t>.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Departamento </a:t>
            </a:r>
            <a:r>
              <a:rPr lang="pt-BR" sz="2000" dirty="0">
                <a:latin typeface="Trebuchet MS" pitchFamily="34" charset="0"/>
              </a:rPr>
              <a:t>de Atenção Básica. Cadernos de Atenção Básica. </a:t>
            </a:r>
            <a:endParaRPr lang="pt-BR" sz="2000" dirty="0" smtClean="0">
              <a:latin typeface="Trebuchet MS" pitchFamily="34" charset="0"/>
            </a:endParaRPr>
          </a:p>
          <a:p>
            <a:r>
              <a:rPr lang="pt-BR" sz="2000" dirty="0" smtClean="0">
                <a:latin typeface="Trebuchet MS" pitchFamily="34" charset="0"/>
              </a:rPr>
              <a:t>   </a:t>
            </a:r>
            <a:r>
              <a:rPr lang="pt-BR" sz="2000" b="1" dirty="0">
                <a:latin typeface="Trebuchet MS" pitchFamily="34" charset="0"/>
              </a:rPr>
              <a:t>Diabetes Mellitus</a:t>
            </a:r>
            <a:r>
              <a:rPr lang="pt-BR" sz="2000" dirty="0">
                <a:latin typeface="Trebuchet MS" pitchFamily="34" charset="0"/>
              </a:rPr>
              <a:t>/ Ministério da Saúde, Secretaria de Atenção </a:t>
            </a:r>
            <a:r>
              <a:rPr lang="pt-BR" sz="2000" dirty="0" smtClean="0">
                <a:latin typeface="Trebuchet MS" pitchFamily="34" charset="0"/>
              </a:rPr>
              <a:t>à</a:t>
            </a:r>
          </a:p>
          <a:p>
            <a:r>
              <a:rPr lang="pt-BR" sz="2000" dirty="0" smtClean="0">
                <a:latin typeface="Trebuchet MS" pitchFamily="34" charset="0"/>
              </a:rPr>
              <a:t>   Saúde</a:t>
            </a:r>
            <a:r>
              <a:rPr lang="pt-BR" sz="2000" dirty="0">
                <a:latin typeface="Trebuchet MS" pitchFamily="34" charset="0"/>
              </a:rPr>
              <a:t>, Departamento de Atenção Básica. – Brasília: Ministério da</a:t>
            </a:r>
            <a:r>
              <a:rPr lang="pt-BR" sz="2000" dirty="0" smtClean="0">
                <a:latin typeface="Trebuchet MS" pitchFamily="34" charset="0"/>
              </a:rPr>
              <a:t> 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Saúde</a:t>
            </a:r>
            <a:r>
              <a:rPr lang="pt-BR" sz="2000" dirty="0">
                <a:latin typeface="Trebuchet MS" pitchFamily="34" charset="0"/>
              </a:rPr>
              <a:t>, 2013b.</a:t>
            </a:r>
          </a:p>
          <a:p>
            <a:r>
              <a:rPr lang="pt-BR" sz="2000" dirty="0">
                <a:latin typeface="Trebuchet MS" pitchFamily="34" charset="0"/>
              </a:rPr>
              <a:t> </a:t>
            </a:r>
          </a:p>
          <a:p>
            <a:r>
              <a:rPr lang="pt-BR" sz="2000" dirty="0">
                <a:latin typeface="Trebuchet MS" pitchFamily="34" charset="0"/>
              </a:rPr>
              <a:t> 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7817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01 Mis Documentos\001 DOCUMENTOS DEL CURSO\00000000001 TCC FINAL Y APRESENTAÇAO FINAL\Fotos UBS\20150824_0944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94513"/>
            <a:ext cx="6080909" cy="342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899592" y="4011910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rebuchet MS" pitchFamily="34" charset="0"/>
              </a:rPr>
              <a:t>Unidade Básica de saúde, local adaptado Jonas Alexandrino Escorcio. </a:t>
            </a:r>
            <a:r>
              <a:rPr lang="pt-BR" sz="2000" dirty="0" smtClean="0">
                <a:latin typeface="Trebuchet MS" pitchFamily="34" charset="0"/>
              </a:rPr>
              <a:t> Comunidade </a:t>
            </a:r>
            <a:r>
              <a:rPr lang="pt-BR" sz="2000" dirty="0">
                <a:latin typeface="Trebuchet MS" pitchFamily="34" charset="0"/>
              </a:rPr>
              <a:t>Barra de Longa. Município Buriti dos Lopes/PI.</a:t>
            </a:r>
          </a:p>
        </p:txBody>
      </p:sp>
    </p:spTree>
    <p:extLst>
      <p:ext uri="{BB962C8B-B14F-4D97-AF65-F5344CB8AC3E}">
        <p14:creationId xmlns:p14="http://schemas.microsoft.com/office/powerpoint/2010/main" xmlns="" val="366462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39752" y="2427734"/>
            <a:ext cx="45902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0000"/>
                </a:solidFill>
                <a:latin typeface="Trebuchet MS" pitchFamily="34" charset="0"/>
              </a:rPr>
              <a:t>MUITO </a:t>
            </a:r>
            <a:r>
              <a:rPr lang="pt-BR" sz="6000" b="1" dirty="0">
                <a:solidFill>
                  <a:srgbClr val="FF0000"/>
                </a:solidFill>
                <a:latin typeface="Trebuchet MS" pitchFamily="34" charset="0"/>
              </a:rPr>
              <a:t/>
            </a:r>
            <a:br>
              <a:rPr lang="pt-BR" sz="6000" b="1" dirty="0">
                <a:solidFill>
                  <a:srgbClr val="FF0000"/>
                </a:solidFill>
                <a:latin typeface="Trebuchet MS" pitchFamily="34" charset="0"/>
              </a:rPr>
            </a:br>
            <a:r>
              <a:rPr lang="pt-BR" sz="6000" b="1" dirty="0">
                <a:solidFill>
                  <a:srgbClr val="FF0000"/>
                </a:solidFill>
                <a:latin typeface="Trebuchet MS" pitchFamily="34" charset="0"/>
              </a:rPr>
              <a:t>OBRIGADA</a:t>
            </a:r>
            <a:endParaRPr lang="pt-BR" sz="6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26" name="Picture 2" descr="C:\01 Mis Documentos\03 Mis Fotos\Fotos de Doctoras\Image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6205" y="343775"/>
            <a:ext cx="16573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0690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14073" y="131199"/>
            <a:ext cx="28854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*Introdução</a:t>
            </a:r>
            <a:endParaRPr lang="pt-BR" sz="4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987574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rebuchet MS" pitchFamily="34" charset="0"/>
                <a:cs typeface="Arial" pitchFamily="34" charset="0"/>
              </a:rPr>
              <a:t/>
            </a:r>
            <a:br>
              <a:rPr lang="pt-BR" sz="2000" dirty="0">
                <a:latin typeface="Trebuchet MS" pitchFamily="34" charset="0"/>
                <a:cs typeface="Arial" pitchFamily="34" charset="0"/>
              </a:rPr>
            </a:br>
            <a:r>
              <a:rPr lang="pt-BR" sz="3600" dirty="0">
                <a:latin typeface="Trebuchet MS" pitchFamily="34" charset="0"/>
                <a:cs typeface="Arial" pitchFamily="34" charset="0"/>
              </a:rPr>
              <a:t>*</a:t>
            </a:r>
            <a:r>
              <a:rPr lang="pt-BR" sz="2000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Trebuchet MS" pitchFamily="34" charset="0"/>
              </a:rPr>
              <a:t>Caracterização </a:t>
            </a:r>
            <a:r>
              <a:rPr lang="pt-BR" sz="2800" b="1" dirty="0">
                <a:latin typeface="Trebuchet MS" pitchFamily="34" charset="0"/>
              </a:rPr>
              <a:t>do Município</a:t>
            </a:r>
            <a:r>
              <a:rPr lang="pt-BR" sz="2800" b="1" dirty="0" smtClean="0">
                <a:latin typeface="Trebuchet MS" pitchFamily="34" charset="0"/>
              </a:rPr>
              <a:t>:</a:t>
            </a:r>
          </a:p>
          <a:p>
            <a:endParaRPr lang="pt-BR" sz="2800" b="1" dirty="0">
              <a:latin typeface="Trebuchet MS" pitchFamily="34" charset="0"/>
            </a:endParaRPr>
          </a:p>
          <a:p>
            <a:r>
              <a:rPr lang="pt-BR" sz="2400" dirty="0" smtClean="0">
                <a:latin typeface="Trebuchet MS"/>
              </a:rPr>
              <a:t>• </a:t>
            </a:r>
            <a:r>
              <a:rPr lang="pt-BR" sz="2400" dirty="0" smtClean="0">
                <a:latin typeface="Trebuchet MS" pitchFamily="34" charset="0"/>
              </a:rPr>
              <a:t>Município</a:t>
            </a:r>
            <a:r>
              <a:rPr lang="pt-BR" sz="2400" dirty="0">
                <a:latin typeface="Trebuchet MS" pitchFamily="34" charset="0"/>
              </a:rPr>
              <a:t>: Buriti dos Lopes. Fundado 4 de setembro de </a:t>
            </a:r>
            <a:endParaRPr lang="pt-BR" sz="2400" dirty="0" smtClean="0">
              <a:latin typeface="Trebuchet MS" pitchFamily="34" charset="0"/>
            </a:endParaRP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1933</a:t>
            </a:r>
            <a:r>
              <a:rPr lang="pt-BR" sz="2400" dirty="0">
                <a:latin typeface="Trebuchet MS" pitchFamily="34" charset="0"/>
              </a:rPr>
              <a:t>, área: 526,66 quilômetros e a distancia ate a </a:t>
            </a:r>
            <a:r>
              <a:rPr lang="pt-BR" sz="2400" dirty="0" smtClean="0">
                <a:latin typeface="Trebuchet MS" pitchFamily="34" charset="0"/>
              </a:rPr>
              <a:t>capital</a:t>
            </a: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</a:t>
            </a:r>
            <a:r>
              <a:rPr lang="pt-BR" sz="2400" dirty="0">
                <a:latin typeface="Trebuchet MS" pitchFamily="34" charset="0"/>
              </a:rPr>
              <a:t>Teresina de 302 quilômetros.</a:t>
            </a:r>
          </a:p>
          <a:p>
            <a:r>
              <a:rPr lang="pt-BR" sz="2400" dirty="0" smtClean="0">
                <a:latin typeface="Trebuchet MS"/>
              </a:rPr>
              <a:t>• </a:t>
            </a:r>
            <a:r>
              <a:rPr lang="pt-BR" sz="2400" dirty="0" smtClean="0">
                <a:latin typeface="Trebuchet MS" pitchFamily="34" charset="0"/>
              </a:rPr>
              <a:t>População</a:t>
            </a:r>
            <a:r>
              <a:rPr lang="pt-BR" sz="2400" dirty="0">
                <a:latin typeface="Trebuchet MS" pitchFamily="34" charset="0"/>
              </a:rPr>
              <a:t>:  </a:t>
            </a:r>
            <a:r>
              <a:rPr lang="pt-BR" sz="2400" dirty="0" smtClean="0">
                <a:latin typeface="Trebuchet MS" pitchFamily="34" charset="0"/>
              </a:rPr>
              <a:t>20</a:t>
            </a:r>
            <a:r>
              <a:rPr lang="pt-BR" sz="2400" dirty="0" smtClean="0">
                <a:solidFill>
                  <a:srgbClr val="FF0000"/>
                </a:solidFill>
                <a:latin typeface="Trebuchet MS" pitchFamily="34" charset="0"/>
              </a:rPr>
              <a:t>.</a:t>
            </a:r>
            <a:r>
              <a:rPr lang="pt-BR" sz="2400" dirty="0" smtClean="0">
                <a:latin typeface="Trebuchet MS" pitchFamily="34" charset="0"/>
              </a:rPr>
              <a:t>826 </a:t>
            </a:r>
            <a:r>
              <a:rPr lang="pt-BR" sz="2400" dirty="0">
                <a:latin typeface="Trebuchet MS" pitchFamily="34" charset="0"/>
              </a:rPr>
              <a:t>habitantes.</a:t>
            </a:r>
          </a:p>
          <a:p>
            <a:r>
              <a:rPr lang="pt-BR" sz="2400" dirty="0" smtClean="0">
                <a:latin typeface="Trebuchet MS"/>
              </a:rPr>
              <a:t>• </a:t>
            </a:r>
            <a:r>
              <a:rPr lang="pt-BR" sz="2400" dirty="0" smtClean="0">
                <a:latin typeface="Trebuchet MS" pitchFamily="34" charset="0"/>
              </a:rPr>
              <a:t>Possui</a:t>
            </a:r>
            <a:r>
              <a:rPr lang="pt-BR" sz="2400" dirty="0">
                <a:latin typeface="Trebuchet MS" pitchFamily="34" charset="0"/>
              </a:rPr>
              <a:t>: 8 Unidades Básicas de Saúde, 1 Unidade de </a:t>
            </a:r>
            <a:r>
              <a:rPr lang="pt-BR" sz="2400" dirty="0" smtClean="0">
                <a:latin typeface="Trebuchet MS" pitchFamily="34" charset="0"/>
              </a:rPr>
              <a:t>Pronto</a:t>
            </a:r>
          </a:p>
          <a:p>
            <a:r>
              <a:rPr lang="pt-BR" sz="2400" dirty="0">
                <a:latin typeface="Trebuchet MS" pitchFamily="34" charset="0"/>
              </a:rPr>
              <a:t> </a:t>
            </a:r>
            <a:r>
              <a:rPr lang="pt-BR" sz="2400" dirty="0" smtClean="0">
                <a:latin typeface="Trebuchet MS" pitchFamily="34" charset="0"/>
              </a:rPr>
              <a:t> </a:t>
            </a:r>
            <a:r>
              <a:rPr lang="pt-BR" sz="2400" dirty="0">
                <a:latin typeface="Trebuchet MS" pitchFamily="34" charset="0"/>
              </a:rPr>
              <a:t>Socorro, 1 CEO, 1 SAMU, 1 CAPS e 1 NASF. </a:t>
            </a:r>
          </a:p>
          <a:p>
            <a:r>
              <a:rPr lang="pt-BR" sz="2400" dirty="0">
                <a:latin typeface="Trebuchet MS" pitchFamily="34" charset="0"/>
              </a:rPr>
              <a:t/>
            </a:r>
            <a:br>
              <a:rPr lang="pt-BR" sz="2400" dirty="0">
                <a:latin typeface="Trebuchet MS" pitchFamily="34" charset="0"/>
              </a:rPr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6147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660625" y="141590"/>
            <a:ext cx="28854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  <a:cs typeface="Andalus" pitchFamily="18" charset="-78"/>
              </a:rPr>
              <a:t>*Introdução</a:t>
            </a:r>
            <a:endParaRPr lang="pt-BR" sz="4000" dirty="0">
              <a:latin typeface="Trebuchet MS" pitchFamily="34" charset="0"/>
              <a:cs typeface="Andalus" pitchFamily="18" charset="-78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68492" y="849476"/>
            <a:ext cx="8035955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Trebuchet MS" pitchFamily="34" charset="0"/>
                <a:ea typeface="Calibri"/>
                <a:cs typeface="Arial" pitchFamily="34" charset="0"/>
              </a:rPr>
              <a:t>• A </a:t>
            </a: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população da área de abrangência da UBS é de </a:t>
            </a:r>
            <a:r>
              <a:rPr lang="pt-BR" sz="2000" dirty="0" smtClean="0">
                <a:latin typeface="Trebuchet MS" pitchFamily="34" charset="0"/>
                <a:ea typeface="Calibri"/>
                <a:cs typeface="Arial" pitchFamily="34" charset="0"/>
              </a:rPr>
              <a:t>2114 </a:t>
            </a: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pessoas </a:t>
            </a:r>
            <a:r>
              <a:rPr lang="pt-BR" sz="2000" dirty="0" smtClean="0">
                <a:latin typeface="Trebuchet MS" pitchFamily="34" charset="0"/>
                <a:ea typeface="Calibri"/>
                <a:cs typeface="Arial" pitchFamily="34" charset="0"/>
              </a:rPr>
              <a:t>e</a:t>
            </a:r>
          </a:p>
          <a:p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  <a:ea typeface="Calibri"/>
                <a:cs typeface="Arial" pitchFamily="34" charset="0"/>
              </a:rPr>
              <a:t> 525 </a:t>
            </a: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famílias.</a:t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/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 smtClean="0">
                <a:latin typeface="Trebuchet MS" pitchFamily="34" charset="0"/>
                <a:ea typeface="Calibri"/>
                <a:cs typeface="Arial" pitchFamily="34" charset="0"/>
              </a:rPr>
              <a:t>• Composta </a:t>
            </a: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por:</a:t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/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1 Enfermeira (responsável da UBS)</a:t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1 Médica</a:t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1 Técnica de </a:t>
            </a:r>
            <a:r>
              <a:rPr lang="pt-BR" sz="2000" dirty="0" smtClean="0">
                <a:latin typeface="Trebuchet MS" pitchFamily="34" charset="0"/>
                <a:ea typeface="Calibri"/>
                <a:cs typeface="Arial" pitchFamily="34" charset="0"/>
              </a:rPr>
              <a:t>enfermagem</a:t>
            </a: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/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6 ACS</a:t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1 Odontólogo</a:t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1 Técnica de Odontologia</a:t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1 Assistente de Serviços Gerais</a:t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  <a:t>1 Recepcionista</a:t>
            </a:r>
            <a:br>
              <a:rPr lang="pt-BR" sz="2000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dirty="0">
                <a:latin typeface="Trebuchet MS" pitchFamily="34" charset="0"/>
                <a:ea typeface="Calibri"/>
                <a:cs typeface="Arial" pitchFamily="34" charset="0"/>
              </a:rPr>
              <a:t/>
            </a:r>
            <a:br>
              <a:rPr lang="pt-BR" dirty="0">
                <a:latin typeface="Trebuchet MS" pitchFamily="34" charset="0"/>
                <a:ea typeface="Calibri"/>
                <a:cs typeface="Arial" pitchFamily="34" charset="0"/>
              </a:rPr>
            </a:br>
            <a:r>
              <a:rPr lang="pt-BR" dirty="0">
                <a:solidFill>
                  <a:srgbClr val="000000"/>
                </a:solidFill>
                <a:latin typeface="Trebuchet MS" pitchFamily="34" charset="0"/>
                <a:ea typeface="Calibri"/>
                <a:cs typeface="Arial" pitchFamily="34" charset="0"/>
              </a:rPr>
              <a:t/>
            </a:r>
            <a:br>
              <a:rPr lang="pt-BR" dirty="0">
                <a:solidFill>
                  <a:srgbClr val="000000"/>
                </a:solidFill>
                <a:latin typeface="Trebuchet MS" pitchFamily="34" charset="0"/>
                <a:ea typeface="Calibri"/>
                <a:cs typeface="Arial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4145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58589" y="195486"/>
            <a:ext cx="28854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*Introdução</a:t>
            </a:r>
            <a:endParaRPr lang="pt-BR" sz="4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504" y="903372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>
                <a:latin typeface="Constantia" pitchFamily="18" charset="0"/>
              </a:rPr>
              <a:t>*</a:t>
            </a:r>
            <a:r>
              <a:rPr lang="pt-BR" sz="2400" b="1" dirty="0" smtClean="0">
                <a:latin typeface="Constantia" pitchFamily="18" charset="0"/>
              </a:rPr>
              <a:t>Situação </a:t>
            </a:r>
            <a:r>
              <a:rPr lang="pt-BR" sz="2400" b="1" dirty="0">
                <a:latin typeface="Constantia" pitchFamily="18" charset="0"/>
              </a:rPr>
              <a:t>da ação programática da UBS antes da </a:t>
            </a:r>
            <a:r>
              <a:rPr lang="pt-BR" sz="2400" b="1" dirty="0" smtClean="0">
                <a:latin typeface="Constantia" pitchFamily="18" charset="0"/>
              </a:rPr>
              <a:t>intervenção:</a:t>
            </a:r>
            <a:r>
              <a:rPr lang="es-ES_tradnl" sz="2400" b="1" dirty="0">
                <a:latin typeface="Constantia" pitchFamily="18" charset="0"/>
              </a:rPr>
              <a:t/>
            </a:r>
            <a:br>
              <a:rPr lang="es-ES_tradnl" sz="2400" b="1" dirty="0">
                <a:latin typeface="Constantia" pitchFamily="18" charset="0"/>
              </a:rPr>
            </a:br>
            <a:r>
              <a:rPr lang="pt-BR" sz="2400" dirty="0">
                <a:latin typeface="Constantia" pitchFamily="18" charset="0"/>
              </a:rPr>
              <a:t>  </a:t>
            </a:r>
            <a:br>
              <a:rPr lang="pt-BR" sz="2400" dirty="0">
                <a:latin typeface="Constantia" pitchFamily="18" charset="0"/>
              </a:rPr>
            </a:b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497941" y="1503536"/>
            <a:ext cx="82449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Trebuchet MS" pitchFamily="34" charset="0"/>
              </a:rPr>
              <a:t>• Equipe </a:t>
            </a:r>
            <a:r>
              <a:rPr lang="pt-BR" sz="2000" dirty="0">
                <a:latin typeface="Trebuchet MS" pitchFamily="34" charset="0"/>
              </a:rPr>
              <a:t>atuando sem seguimento de protocolos adequadamente</a:t>
            </a:r>
            <a:r>
              <a:rPr lang="pt-BR" sz="2000" dirty="0" smtClean="0">
                <a:latin typeface="Trebuchet MS" pitchFamily="34" charset="0"/>
              </a:rPr>
              <a:t>.</a:t>
            </a:r>
          </a:p>
          <a:p>
            <a:r>
              <a:rPr lang="pt-BR" sz="2000" dirty="0">
                <a:latin typeface="Trebuchet MS" pitchFamily="34" charset="0"/>
              </a:rPr>
              <a:t/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 smtClean="0">
                <a:latin typeface="Trebuchet MS" pitchFamily="34" charset="0"/>
              </a:rPr>
              <a:t>• Não </a:t>
            </a:r>
            <a:r>
              <a:rPr lang="pt-BR" sz="2000" dirty="0">
                <a:latin typeface="Trebuchet MS" pitchFamily="34" charset="0"/>
              </a:rPr>
              <a:t>cadastramento adequado dos usuários Hipertensos e Diabéticos.</a:t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>
                <a:latin typeface="Trebuchet MS" pitchFamily="34" charset="0"/>
              </a:rPr>
              <a:t/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 smtClean="0">
                <a:latin typeface="Trebuchet MS" pitchFamily="34" charset="0"/>
              </a:rPr>
              <a:t>• Condições </a:t>
            </a:r>
            <a:r>
              <a:rPr lang="pt-BR" sz="2000" dirty="0">
                <a:latin typeface="Trebuchet MS" pitchFamily="34" charset="0"/>
              </a:rPr>
              <a:t>inadequadas da UBS, encontrando-se  a mesma </a:t>
            </a:r>
            <a:r>
              <a:rPr lang="pt-BR" sz="2000" dirty="0" smtClean="0">
                <a:latin typeface="Trebuchet MS" pitchFamily="34" charset="0"/>
              </a:rPr>
              <a:t>em</a:t>
            </a:r>
          </a:p>
          <a:p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 pitchFamily="34" charset="0"/>
              </a:rPr>
              <a:t>  edificação</a:t>
            </a:r>
            <a:r>
              <a:rPr lang="pt-BR" sz="2000" dirty="0">
                <a:latin typeface="Trebuchet MS" pitchFamily="34" charset="0"/>
              </a:rPr>
              <a:t>.</a:t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>
                <a:latin typeface="Trebuchet MS" pitchFamily="34" charset="0"/>
              </a:rPr>
              <a:t/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 smtClean="0">
                <a:latin typeface="Trebuchet MS" pitchFamily="34" charset="0"/>
              </a:rPr>
              <a:t>• Registros </a:t>
            </a:r>
            <a:r>
              <a:rPr lang="pt-BR" sz="2000" dirty="0">
                <a:latin typeface="Trebuchet MS" pitchFamily="34" charset="0"/>
              </a:rPr>
              <a:t>e Prontuários desatualizados com ausência de arquivos</a:t>
            </a:r>
            <a:r>
              <a:rPr lang="pt-BR" sz="2000" dirty="0" smtClean="0">
                <a:latin typeface="Trebuchet MS" pitchFamily="34" charset="0"/>
              </a:rPr>
              <a:t>.</a:t>
            </a:r>
          </a:p>
          <a:p>
            <a:r>
              <a:rPr lang="pt-BR" sz="2000" dirty="0">
                <a:latin typeface="Trebuchet MS" pitchFamily="34" charset="0"/>
              </a:rPr>
              <a:t/>
            </a:r>
            <a:br>
              <a:rPr lang="pt-BR" sz="2000" dirty="0">
                <a:latin typeface="Trebuchet MS" pitchFamily="34" charset="0"/>
              </a:rPr>
            </a:br>
            <a:r>
              <a:rPr lang="pt-BR" sz="2000" dirty="0">
                <a:latin typeface="Trebuchet MS" pitchFamily="34" charset="0"/>
              </a:rPr>
              <a:t/>
            </a:r>
            <a:br>
              <a:rPr lang="pt-BR" sz="2000" dirty="0">
                <a:latin typeface="Trebuchet MS" pitchFamily="34" charset="0"/>
              </a:rPr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73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11760" y="195486"/>
            <a:ext cx="3312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*Objetivos</a:t>
            </a:r>
            <a:endParaRPr lang="pt-BR" sz="4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26924" y="806346"/>
            <a:ext cx="2536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latin typeface="Trebuchet MS"/>
                <a:ea typeface="Verdana" pitchFamily="34" charset="0"/>
                <a:cs typeface="Verdana" pitchFamily="34" charset="0"/>
              </a:rPr>
              <a:t>*</a:t>
            </a:r>
            <a:r>
              <a:rPr lang="pt-BR" sz="2400" b="1" dirty="0" smtClean="0">
                <a:latin typeface="Trebuchet MS"/>
                <a:ea typeface="Verdana" pitchFamily="34" charset="0"/>
                <a:cs typeface="Verdana" pitchFamily="34" charset="0"/>
              </a:rPr>
              <a:t> </a:t>
            </a:r>
            <a:r>
              <a:rPr lang="pt-BR" sz="2400" b="1" dirty="0" smtClean="0">
                <a:latin typeface="Constantia" pitchFamily="18" charset="0"/>
                <a:ea typeface="Verdana" pitchFamily="34" charset="0"/>
                <a:cs typeface="Verdana" pitchFamily="34" charset="0"/>
              </a:rPr>
              <a:t>Objetivo </a:t>
            </a:r>
            <a:r>
              <a:rPr lang="pt-BR" sz="2400" b="1" dirty="0">
                <a:latin typeface="Constantia" pitchFamily="18" charset="0"/>
                <a:ea typeface="Verdana" pitchFamily="34" charset="0"/>
                <a:cs typeface="Verdana" pitchFamily="34" charset="0"/>
              </a:rPr>
              <a:t>geral: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1266466"/>
            <a:ext cx="856895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Trebuchet MS" pitchFamily="34" charset="0"/>
              </a:rPr>
              <a:t>Melhorar </a:t>
            </a:r>
            <a:r>
              <a:rPr lang="pt-BR" sz="2000" dirty="0">
                <a:latin typeface="Trebuchet MS" pitchFamily="34" charset="0"/>
              </a:rPr>
              <a:t>a atenção à saúde dos Hipertensos e Diabéticos na UBS Jonas Alexandrino Escorcio no município de Buriti dos Lopes /PI</a:t>
            </a:r>
            <a:r>
              <a:rPr lang="pt-BR" sz="2000" dirty="0" smtClean="0">
                <a:latin typeface="Trebuchet MS" pitchFamily="34" charset="0"/>
              </a:rPr>
              <a:t>.</a:t>
            </a:r>
          </a:p>
          <a:p>
            <a:endParaRPr lang="pt-BR" sz="2400" dirty="0" smtClean="0">
              <a:latin typeface="Constantia" pitchFamily="18" charset="0"/>
            </a:endParaRPr>
          </a:p>
          <a:p>
            <a:r>
              <a:rPr lang="pt-BR" sz="2400" b="1" dirty="0">
                <a:latin typeface="Trebuchet MS"/>
              </a:rPr>
              <a:t>*</a:t>
            </a:r>
            <a:r>
              <a:rPr lang="pt-BR" sz="2400" b="1" dirty="0" smtClean="0">
                <a:latin typeface="Trebuchet MS"/>
              </a:rPr>
              <a:t> </a:t>
            </a:r>
            <a:r>
              <a:rPr lang="pt-BR" sz="2400" b="1" dirty="0" smtClean="0">
                <a:latin typeface="Constantia" pitchFamily="18" charset="0"/>
              </a:rPr>
              <a:t>Objetivos específicos:</a:t>
            </a:r>
          </a:p>
          <a:p>
            <a:r>
              <a:rPr lang="pt-BR" sz="2000" dirty="0">
                <a:latin typeface="Trebuchet MS" pitchFamily="34" charset="0"/>
              </a:rPr>
              <a:t>1. Ampliar a cobertura a hipertensos e/ou diabéticos.</a:t>
            </a:r>
          </a:p>
          <a:p>
            <a:r>
              <a:rPr lang="pt-BR" sz="2000" dirty="0">
                <a:latin typeface="Trebuchet MS" pitchFamily="34" charset="0"/>
              </a:rPr>
              <a:t>2. Melhorar a qualidade da atenção a hipertensos e/ou diabéticos.</a:t>
            </a:r>
          </a:p>
          <a:p>
            <a:r>
              <a:rPr lang="pt-BR" sz="2000" dirty="0">
                <a:latin typeface="Trebuchet MS" pitchFamily="34" charset="0"/>
              </a:rPr>
              <a:t>3. Melhorar a adesão de hipertensos e/ou diabéticos ao programa.</a:t>
            </a:r>
          </a:p>
          <a:p>
            <a:r>
              <a:rPr lang="pt-BR" sz="2000" dirty="0">
                <a:latin typeface="Trebuchet MS" pitchFamily="34" charset="0"/>
              </a:rPr>
              <a:t>4. Melhorar o registro das informações.</a:t>
            </a:r>
          </a:p>
          <a:p>
            <a:r>
              <a:rPr lang="pt-BR" sz="2000" dirty="0" smtClean="0">
                <a:latin typeface="Trebuchet MS" pitchFamily="34" charset="0"/>
              </a:rPr>
              <a:t>5. Mapear hipertensos e diabéticos de risco para doença cardiovascular.</a:t>
            </a:r>
          </a:p>
          <a:p>
            <a:r>
              <a:rPr lang="pt-BR" sz="2000" dirty="0" smtClean="0">
                <a:latin typeface="Trebuchet MS" pitchFamily="34" charset="0"/>
              </a:rPr>
              <a:t>6. Promover a saúde de hipertensos e diabéticos.</a:t>
            </a:r>
          </a:p>
          <a:p>
            <a:endParaRPr lang="es-ES_tradnl" sz="24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90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88465" y="195486"/>
            <a:ext cx="3204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*Metodologia</a:t>
            </a:r>
            <a:endParaRPr lang="pt-BR" sz="4000" dirty="0">
              <a:latin typeface="Trebuchet MS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412803" y="111881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b="1" dirty="0">
                <a:latin typeface="Trebuchet MS"/>
              </a:rPr>
              <a:t>*</a:t>
            </a:r>
            <a:r>
              <a:rPr lang="pt-BR" sz="2800" b="1" dirty="0" smtClean="0">
                <a:latin typeface="Trebuchet MS"/>
              </a:rPr>
              <a:t> </a:t>
            </a:r>
            <a:r>
              <a:rPr lang="pt-BR" sz="2800" b="1" dirty="0" smtClean="0">
                <a:latin typeface="Constantia" pitchFamily="18" charset="0"/>
              </a:rPr>
              <a:t>Ações: </a:t>
            </a:r>
            <a:r>
              <a:rPr lang="pt-BR" sz="2800" b="1" dirty="0">
                <a:latin typeface="Constantia" pitchFamily="18" charset="0"/>
              </a:rPr>
              <a:t/>
            </a:r>
            <a:br>
              <a:rPr lang="pt-BR" sz="2800" b="1" dirty="0">
                <a:latin typeface="Constantia" pitchFamily="18" charset="0"/>
              </a:rPr>
            </a:br>
            <a:endParaRPr lang="pt-BR" sz="2800" b="1" dirty="0">
              <a:latin typeface="Constantia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996530" y="1635646"/>
            <a:ext cx="61038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Constantia" pitchFamily="18" charset="0"/>
              </a:rPr>
              <a:t>*Focando </a:t>
            </a:r>
            <a:r>
              <a:rPr lang="pt-BR" sz="2800" b="1" dirty="0">
                <a:latin typeface="Constantia" pitchFamily="18" charset="0"/>
              </a:rPr>
              <a:t>as ações nos quatro </a:t>
            </a:r>
            <a:r>
              <a:rPr lang="pt-BR" sz="2800" b="1" dirty="0" smtClean="0">
                <a:latin typeface="Constantia" pitchFamily="18" charset="0"/>
              </a:rPr>
              <a:t>eixos: </a:t>
            </a:r>
            <a:r>
              <a:rPr lang="pt-BR" sz="2800" b="1" u="sng" dirty="0">
                <a:latin typeface="Constantia" pitchFamily="18" charset="0"/>
              </a:rPr>
              <a:t/>
            </a:r>
            <a:br>
              <a:rPr lang="pt-BR" sz="2800" b="1" u="sng" dirty="0">
                <a:latin typeface="Constantia" pitchFamily="18" charset="0"/>
              </a:rPr>
            </a:br>
            <a:r>
              <a:rPr lang="pt-BR" sz="2800" u="sng" dirty="0">
                <a:latin typeface="Constantia" pitchFamily="18" charset="0"/>
              </a:rPr>
              <a:t/>
            </a:r>
            <a:br>
              <a:rPr lang="pt-BR" sz="2800" u="sng" dirty="0">
                <a:latin typeface="Constantia" pitchFamily="18" charset="0"/>
              </a:rPr>
            </a:b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1391659" y="2211710"/>
            <a:ext cx="63275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Trebuchet MS"/>
              </a:rPr>
              <a:t>• </a:t>
            </a:r>
            <a:r>
              <a:rPr lang="pt-BR" sz="2400" dirty="0" smtClean="0">
                <a:latin typeface="Constantia" pitchFamily="18" charset="0"/>
              </a:rPr>
              <a:t>Monitoramento </a:t>
            </a:r>
            <a:r>
              <a:rPr lang="pt-BR" sz="2400" dirty="0">
                <a:latin typeface="Constantia" pitchFamily="18" charset="0"/>
              </a:rPr>
              <a:t>e avaliação.</a:t>
            </a:r>
            <a:br>
              <a:rPr lang="pt-BR" sz="2400" dirty="0">
                <a:latin typeface="Constantia" pitchFamily="18" charset="0"/>
              </a:rPr>
            </a:br>
            <a:r>
              <a:rPr lang="pt-BR" sz="2400" u="sng" dirty="0">
                <a:latin typeface="Constantia" pitchFamily="18" charset="0"/>
              </a:rPr>
              <a:t/>
            </a:r>
            <a:br>
              <a:rPr lang="pt-BR" sz="2400" u="sng" dirty="0">
                <a:latin typeface="Constantia" pitchFamily="18" charset="0"/>
              </a:rPr>
            </a:br>
            <a:r>
              <a:rPr lang="pt-BR" sz="2400" dirty="0" smtClean="0">
                <a:latin typeface="Trebuchet MS"/>
              </a:rPr>
              <a:t>• </a:t>
            </a:r>
            <a:r>
              <a:rPr lang="pt-BR" sz="2400" dirty="0" smtClean="0">
                <a:latin typeface="Constantia" pitchFamily="18" charset="0"/>
              </a:rPr>
              <a:t>Organização </a:t>
            </a:r>
            <a:r>
              <a:rPr lang="pt-BR" sz="2400" dirty="0">
                <a:latin typeface="Constantia" pitchFamily="18" charset="0"/>
              </a:rPr>
              <a:t>e gestão do serviço.</a:t>
            </a:r>
            <a:br>
              <a:rPr lang="pt-BR" sz="2400" dirty="0">
                <a:latin typeface="Constantia" pitchFamily="18" charset="0"/>
              </a:rPr>
            </a:br>
            <a:r>
              <a:rPr lang="pt-BR" sz="2400" dirty="0">
                <a:latin typeface="Constantia" pitchFamily="18" charset="0"/>
              </a:rPr>
              <a:t/>
            </a:r>
            <a:br>
              <a:rPr lang="pt-BR" sz="2400" dirty="0">
                <a:latin typeface="Constantia" pitchFamily="18" charset="0"/>
              </a:rPr>
            </a:br>
            <a:r>
              <a:rPr lang="pt-BR" sz="2400" dirty="0" smtClean="0">
                <a:latin typeface="Trebuchet MS"/>
              </a:rPr>
              <a:t>• </a:t>
            </a:r>
            <a:r>
              <a:rPr lang="pt-BR" sz="2400" dirty="0" smtClean="0">
                <a:latin typeface="Constantia" pitchFamily="18" charset="0"/>
              </a:rPr>
              <a:t>Engajamento </a:t>
            </a:r>
            <a:r>
              <a:rPr lang="pt-BR" sz="2400" dirty="0">
                <a:latin typeface="Constantia" pitchFamily="18" charset="0"/>
              </a:rPr>
              <a:t>publico.</a:t>
            </a:r>
            <a:br>
              <a:rPr lang="pt-BR" sz="2400" dirty="0">
                <a:latin typeface="Constantia" pitchFamily="18" charset="0"/>
              </a:rPr>
            </a:br>
            <a:r>
              <a:rPr lang="pt-BR" sz="2400" dirty="0">
                <a:latin typeface="Constantia" pitchFamily="18" charset="0"/>
              </a:rPr>
              <a:t> </a:t>
            </a:r>
            <a:br>
              <a:rPr lang="pt-BR" sz="2400" dirty="0">
                <a:latin typeface="Constantia" pitchFamily="18" charset="0"/>
              </a:rPr>
            </a:br>
            <a:r>
              <a:rPr lang="pt-BR" sz="2400" dirty="0" smtClean="0">
                <a:latin typeface="Trebuchet MS"/>
              </a:rPr>
              <a:t>• </a:t>
            </a:r>
            <a:r>
              <a:rPr lang="pt-BR" sz="2400" dirty="0" smtClean="0">
                <a:latin typeface="Constantia" pitchFamily="18" charset="0"/>
              </a:rPr>
              <a:t>Qualificação </a:t>
            </a:r>
            <a:r>
              <a:rPr lang="pt-BR" sz="2400" dirty="0">
                <a:latin typeface="Constantia" pitchFamily="18" charset="0"/>
              </a:rPr>
              <a:t>da prática clínica.</a:t>
            </a:r>
            <a:r>
              <a:rPr lang="es-ES" sz="2400" dirty="0">
                <a:latin typeface="Constantia" pitchFamily="18" charset="0"/>
              </a:rPr>
              <a:t/>
            </a:r>
            <a:br>
              <a:rPr lang="es-ES" sz="2400" dirty="0">
                <a:latin typeface="Constantia" pitchFamily="18" charset="0"/>
              </a:rPr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9799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69798" y="195486"/>
            <a:ext cx="3204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pt-BR" sz="4000" dirty="0" smtClean="0">
                <a:solidFill>
                  <a:srgbClr val="FF0000"/>
                </a:solidFill>
                <a:latin typeface="Trebuchet MS" pitchFamily="34" charset="0"/>
              </a:rPr>
              <a:t>*Metodologia</a:t>
            </a:r>
            <a:endParaRPr lang="pt-BR" sz="4000" dirty="0">
              <a:latin typeface="Trebuchet MS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27584" y="1131589"/>
            <a:ext cx="763284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 smtClean="0">
                <a:latin typeface="Constantia" pitchFamily="18" charset="0"/>
              </a:rPr>
              <a:t>*</a:t>
            </a:r>
            <a:r>
              <a:rPr lang="pt-BR" sz="2800" b="1" dirty="0" smtClean="0">
                <a:latin typeface="Constantia" pitchFamily="18" charset="0"/>
              </a:rPr>
              <a:t>Logística:</a:t>
            </a:r>
            <a:endParaRPr lang="pt-BR" sz="2800" b="1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rebuchet MS"/>
              </a:rPr>
              <a:t> • </a:t>
            </a:r>
            <a:r>
              <a:rPr lang="pt-BR" sz="2000" dirty="0" smtClean="0">
                <a:latin typeface="Trebuchet MS" pitchFamily="34" charset="0"/>
              </a:rPr>
              <a:t>Apresentar e disponibilizar o material adequado diante os 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rebuchet MS" pitchFamily="34" charset="0"/>
              </a:rPr>
              <a:t>   gestores</a:t>
            </a:r>
            <a:r>
              <a:rPr lang="pt-BR" sz="2000" dirty="0">
                <a:latin typeface="Trebuchet MS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/>
              </a:rPr>
              <a:t>• </a:t>
            </a:r>
            <a:r>
              <a:rPr lang="pt-BR" sz="2000" dirty="0" smtClean="0">
                <a:latin typeface="Trebuchet MS" pitchFamily="34" charset="0"/>
              </a:rPr>
              <a:t>Protocolos </a:t>
            </a:r>
            <a:r>
              <a:rPr lang="pt-BR" sz="2000" dirty="0">
                <a:latin typeface="Trebuchet MS" pitchFamily="34" charset="0"/>
              </a:rPr>
              <a:t>de HAS e DM pelo MS, </a:t>
            </a:r>
            <a:r>
              <a:rPr lang="pt-BR" sz="2000" dirty="0" smtClean="0">
                <a:latin typeface="Trebuchet MS" pitchFamily="34" charset="0"/>
              </a:rPr>
              <a:t>2013.</a:t>
            </a:r>
            <a:endParaRPr lang="pt-BR" sz="2000" dirty="0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Trebuchet MS" pitchFamily="34" charset="0"/>
              </a:rPr>
              <a:t> </a:t>
            </a:r>
            <a:r>
              <a:rPr lang="pt-BR" sz="2000" dirty="0" smtClean="0">
                <a:latin typeface="Trebuchet MS"/>
              </a:rPr>
              <a:t>• </a:t>
            </a:r>
            <a:r>
              <a:rPr lang="pt-BR" sz="2000" dirty="0" smtClean="0">
                <a:latin typeface="Trebuchet MS" pitchFamily="34" charset="0"/>
              </a:rPr>
              <a:t>Manual </a:t>
            </a:r>
            <a:r>
              <a:rPr lang="pt-BR" sz="2000" dirty="0">
                <a:latin typeface="Trebuchet MS" pitchFamily="34" charset="0"/>
              </a:rPr>
              <a:t>Técnico de HAS e DM do MS,2013.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rebuchet MS"/>
              </a:rPr>
              <a:t> • </a:t>
            </a:r>
            <a:r>
              <a:rPr lang="pt-BR" sz="2000" dirty="0" smtClean="0">
                <a:latin typeface="Trebuchet MS" pitchFamily="34" charset="0"/>
              </a:rPr>
              <a:t>Ficha </a:t>
            </a:r>
            <a:r>
              <a:rPr lang="pt-BR" sz="2000" dirty="0">
                <a:latin typeface="Trebuchet MS" pitchFamily="34" charset="0"/>
              </a:rPr>
              <a:t>espelho fornecida pelo </a:t>
            </a:r>
            <a:r>
              <a:rPr lang="pt-BR" sz="2000" dirty="0" smtClean="0">
                <a:latin typeface="Trebuchet MS" pitchFamily="34" charset="0"/>
              </a:rPr>
              <a:t>curso.</a:t>
            </a:r>
            <a:endParaRPr lang="pt-BR" sz="2000" dirty="0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rebuchet MS"/>
              </a:rPr>
              <a:t> • </a:t>
            </a:r>
            <a:r>
              <a:rPr lang="pt-BR" sz="2000" dirty="0" smtClean="0">
                <a:latin typeface="Trebuchet MS" pitchFamily="34" charset="0"/>
              </a:rPr>
              <a:t>Planilha </a:t>
            </a:r>
            <a:r>
              <a:rPr lang="pt-BR" sz="2000" dirty="0">
                <a:latin typeface="Trebuchet MS" pitchFamily="34" charset="0"/>
              </a:rPr>
              <a:t>coleta de </a:t>
            </a:r>
            <a:r>
              <a:rPr lang="pt-BR" sz="2000" dirty="0" smtClean="0">
                <a:latin typeface="Trebuchet MS" pitchFamily="34" charset="0"/>
              </a:rPr>
              <a:t>dados.</a:t>
            </a:r>
            <a:endParaRPr lang="pt-BR" sz="2000" dirty="0"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rebuchet MS"/>
              </a:rPr>
              <a:t> • </a:t>
            </a:r>
            <a:r>
              <a:rPr lang="pt-BR" sz="2000" dirty="0" smtClean="0">
                <a:latin typeface="Trebuchet MS" pitchFamily="34" charset="0"/>
              </a:rPr>
              <a:t>Prontuário </a:t>
            </a:r>
            <a:r>
              <a:rPr lang="pt-BR" sz="2000" dirty="0">
                <a:latin typeface="Trebuchet MS" pitchFamily="34" charset="0"/>
              </a:rPr>
              <a:t>clínico e ficha de Hiperdia disponíveis na UBS.</a:t>
            </a:r>
          </a:p>
          <a:p>
            <a:endParaRPr lang="pt-BR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16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eira">
  <a:themeElements>
    <a:clrScheme name="feira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eira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ira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758</TotalTime>
  <Words>2082</Words>
  <Application>Microsoft Office PowerPoint</Application>
  <PresentationFormat>Presentación en pantalla (16:9)</PresentationFormat>
  <Paragraphs>288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36</vt:i4>
      </vt:variant>
    </vt:vector>
  </HeadingPairs>
  <TitlesOfParts>
    <vt:vector size="38" baseType="lpstr">
      <vt:lpstr>Tema do Office</vt:lpstr>
      <vt:lpstr>feira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OMAR GARCIA</cp:lastModifiedBy>
  <cp:revision>264</cp:revision>
  <dcterms:created xsi:type="dcterms:W3CDTF">2015-08-16T21:48:25Z</dcterms:created>
  <dcterms:modified xsi:type="dcterms:W3CDTF">2015-09-29T16:19:25Z</dcterms:modified>
</cp:coreProperties>
</file>