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1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92" r:id="rId22"/>
    <p:sldId id="293" r:id="rId23"/>
    <p:sldId id="294" r:id="rId24"/>
    <p:sldId id="295" r:id="rId25"/>
    <p:sldId id="296" r:id="rId26"/>
    <p:sldId id="302" r:id="rId27"/>
    <p:sldId id="311" r:id="rId28"/>
    <p:sldId id="306" r:id="rId29"/>
    <p:sldId id="309" r:id="rId30"/>
    <p:sldId id="310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689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eus%20Documentos\UFPEL_Especializa&#231;&#227;o\MATERIAL_THIAGO\9\2014_11_06%20Coleta%20de%20dados%20Pre-Natal_AJUSTADA%20SEMANA%20%20%201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6.2923228346456708E-2"/>
          <c:y val="3.4577960299404409E-2"/>
          <c:w val="0.91547183338193849"/>
          <c:h val="0.6708892671018302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/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0.30769230769230782</c:v>
                </c:pt>
                <c:pt idx="1">
                  <c:v>0.40384615384615385</c:v>
                </c:pt>
                <c:pt idx="2">
                  <c:v>0.51923076923076661</c:v>
                </c:pt>
                <c:pt idx="3">
                  <c:v>0.53846153846153844</c:v>
                </c:pt>
              </c:numCache>
            </c:numRef>
          </c:val>
        </c:ser>
        <c:axId val="58865536"/>
        <c:axId val="58867072"/>
      </c:barChart>
      <c:catAx>
        <c:axId val="588655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867072"/>
        <c:crosses val="autoZero"/>
        <c:auto val="1"/>
        <c:lblAlgn val="ctr"/>
        <c:lblOffset val="100"/>
      </c:catAx>
      <c:valAx>
        <c:axId val="5886707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865536"/>
        <c:crosses val="autoZero"/>
        <c:crossBetween val="between"/>
        <c:majorUnit val="0.1"/>
        <c:minorUnit val="2.0000000000000049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DEEA7-9679-4F8E-92F5-5200429422C0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B5ED-BAAE-4E55-9C2B-8F8880AEC03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DEEA7-9679-4F8E-92F5-5200429422C0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B5ED-BAAE-4E55-9C2B-8F8880AEC03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DEEA7-9679-4F8E-92F5-5200429422C0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B5ED-BAAE-4E55-9C2B-8F8880AEC03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DEEA7-9679-4F8E-92F5-5200429422C0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B5ED-BAAE-4E55-9C2B-8F8880AEC03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DEEA7-9679-4F8E-92F5-5200429422C0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B5ED-BAAE-4E55-9C2B-8F8880AEC03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DEEA7-9679-4F8E-92F5-5200429422C0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B5ED-BAAE-4E55-9C2B-8F8880AEC03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DEEA7-9679-4F8E-92F5-5200429422C0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B5ED-BAAE-4E55-9C2B-8F8880AEC03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DEEA7-9679-4F8E-92F5-5200429422C0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B5ED-BAAE-4E55-9C2B-8F8880AEC03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DEEA7-9679-4F8E-92F5-5200429422C0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B5ED-BAAE-4E55-9C2B-8F8880AEC03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DEEA7-9679-4F8E-92F5-5200429422C0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B5ED-BAAE-4E55-9C2B-8F8880AEC03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DEEA7-9679-4F8E-92F5-5200429422C0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B5ED-BAAE-4E55-9C2B-8F8880AEC03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DEEA7-9679-4F8E-92F5-5200429422C0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0B5ED-BAAE-4E55-9C2B-8F8880AEC03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1259632" y="4581128"/>
            <a:ext cx="6400800" cy="1643074"/>
          </a:xfrm>
        </p:spPr>
        <p:txBody>
          <a:bodyPr>
            <a:normAutofit/>
          </a:bodyPr>
          <a:lstStyle/>
          <a:p>
            <a:endParaRPr lang="pt-BR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pt-BR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Aluna</a:t>
            </a:r>
            <a:r>
              <a:rPr lang="pt-BR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Dra. Liliana Pérez Amaro</a:t>
            </a:r>
            <a:endParaRPr lang="pt-BR" sz="1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pt-BR" sz="1900" dirty="0">
                <a:latin typeface="Arial" pitchFamily="34" charset="0"/>
                <a:cs typeface="Arial" pitchFamily="34" charset="0"/>
              </a:rPr>
              <a:t> </a:t>
            </a:r>
            <a:r>
              <a:rPr lang="pt-BR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Orientador:Thiago Santos De Souza </a:t>
            </a:r>
            <a:endParaRPr lang="pt-BR" sz="1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pt-BR" sz="9600" b="1" dirty="0">
              <a:latin typeface="Arial" pitchFamily="34" charset="0"/>
              <a:ea typeface="Calibri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1071538" y="3214686"/>
            <a:ext cx="6700862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1558925" y="411163"/>
            <a:ext cx="602615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 dirty="0">
                <a:latin typeface="Trebuchet MS" pitchFamily="34" charset="0"/>
              </a:rPr>
              <a:t>Universidade Aberta do SUS- UNASUS</a:t>
            </a:r>
            <a:endParaRPr lang="en-US" sz="2000" dirty="0">
              <a:latin typeface="Trebuchet MS" pitchFamily="34" charset="0"/>
            </a:endParaRPr>
          </a:p>
          <a:p>
            <a:pPr algn="ctr"/>
            <a:r>
              <a:rPr lang="pt-BR" sz="2000" dirty="0">
                <a:latin typeface="Trebuchet MS" pitchFamily="34" charset="0"/>
              </a:rPr>
              <a:t>Universidade Federal de Pelotas</a:t>
            </a:r>
            <a:endParaRPr lang="en-US" sz="2000" dirty="0">
              <a:latin typeface="Trebuchet MS" pitchFamily="34" charset="0"/>
            </a:endParaRPr>
          </a:p>
          <a:p>
            <a:pPr algn="ctr"/>
            <a:r>
              <a:rPr lang="pt-BR" sz="2000" dirty="0">
                <a:latin typeface="Trebuchet MS" pitchFamily="34" charset="0"/>
              </a:rPr>
              <a:t>Especialização em Saúde da Família</a:t>
            </a:r>
            <a:endParaRPr lang="en-US" sz="2000" dirty="0">
              <a:latin typeface="Trebuchet MS" pitchFamily="34" charset="0"/>
            </a:endParaRPr>
          </a:p>
          <a:p>
            <a:pPr algn="ctr"/>
            <a:endParaRPr lang="en-US" dirty="0">
              <a:latin typeface="Trebuchet MS" pitchFamily="34" charset="0"/>
            </a:endParaRPr>
          </a:p>
        </p:txBody>
      </p:sp>
      <p:pic>
        <p:nvPicPr>
          <p:cNvPr id="9" name="Imagem 1" descr="http://www.minhapos.com.br/data/artigos/images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555625"/>
            <a:ext cx="7747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m 12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5075" y="555625"/>
            <a:ext cx="8064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tângulo 10"/>
          <p:cNvSpPr/>
          <p:nvPr/>
        </p:nvSpPr>
        <p:spPr>
          <a:xfrm>
            <a:off x="827584" y="2636912"/>
            <a:ext cx="7562850" cy="218777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ctr">
              <a:lnSpc>
                <a:spcPct val="150000"/>
              </a:lnSpc>
              <a:defRPr/>
            </a:pPr>
            <a:r>
              <a:rPr lang="pt-BR" sz="2500" b="1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MELHORIA </a:t>
            </a:r>
            <a:r>
              <a:rPr lang="pt-BR" sz="2500" b="1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DA ATENÇÃO </a:t>
            </a:r>
            <a:r>
              <a:rPr lang="pt-BR" sz="2500" b="1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AO PRÉ-NATAL E PUERPÉRIO NA UNIDADE BÁSICA DE SAÚDE UNIÃO, SANTO AÑGELO/RS</a:t>
            </a:r>
            <a:endParaRPr lang="pt-BR" sz="2500" b="1" dirty="0" smtClean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indent="540385" algn="ctr">
              <a:lnSpc>
                <a:spcPct val="150000"/>
              </a:lnSpc>
              <a:spcAft>
                <a:spcPts val="0"/>
              </a:spcAft>
              <a:defRPr/>
            </a:pPr>
            <a:endParaRPr lang="pt-BR" b="1" kern="15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LOGÍSTICA</a:t>
            </a:r>
            <a:br>
              <a:rPr lang="pt-B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ü"/>
              <a:defRPr/>
            </a:pPr>
            <a:r>
              <a:rPr lang="pt-BR" sz="2600" dirty="0">
                <a:cs typeface="Arial" pitchFamily="34" charset="0"/>
              </a:rPr>
              <a:t>Recursos humanos: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pt-BR" sz="2600" dirty="0">
                <a:cs typeface="Arial" pitchFamily="34" charset="0"/>
              </a:rPr>
              <a:t>Equipe; 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pt-BR" sz="2600" dirty="0">
                <a:cs typeface="Arial" pitchFamily="34" charset="0"/>
              </a:rPr>
              <a:t>Recursos Materiais: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pt-BR" sz="2600" dirty="0">
                <a:cs typeface="Arial" pitchFamily="34" charset="0"/>
              </a:rPr>
              <a:t>Historias clinicas das usuárias;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pt-BR" sz="2600" dirty="0">
                <a:cs typeface="Arial" pitchFamily="34" charset="0"/>
              </a:rPr>
              <a:t>Fichas espelho;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pt-BR" sz="2600" dirty="0">
                <a:cs typeface="Arial" pitchFamily="34" charset="0"/>
              </a:rPr>
              <a:t>Planilhas para coleta de dados;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pt-BR" sz="2600" dirty="0">
                <a:cs typeface="Arial" pitchFamily="34" charset="0"/>
              </a:rPr>
              <a:t>Fichas para solicitação de exames;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pt-BR" sz="2600" dirty="0" err="1">
                <a:cs typeface="Arial" pitchFamily="34" charset="0"/>
              </a:rPr>
              <a:t>Esfigmomanómetro</a:t>
            </a:r>
            <a:r>
              <a:rPr lang="pt-BR" sz="2600" dirty="0">
                <a:cs typeface="Arial" pitchFamily="34" charset="0"/>
              </a:rPr>
              <a:t> e estetoscópio;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pt-BR" sz="2600" dirty="0">
                <a:cs typeface="Arial" pitchFamily="34" charset="0"/>
              </a:rPr>
              <a:t>Balança e altímetro;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pt-BR" sz="2600" dirty="0">
                <a:cs typeface="Arial" pitchFamily="34" charset="0"/>
              </a:rPr>
              <a:t>Fita métrica, sonar;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pt-BR" sz="2600" dirty="0">
                <a:cs typeface="Arial" pitchFamily="34" charset="0"/>
              </a:rPr>
              <a:t>Computador; folhas oficio, canetas,calculadora;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pt-BR" sz="2600" dirty="0">
                <a:cs typeface="Arial" pitchFamily="34" charset="0"/>
              </a:rPr>
              <a:t>Maca, luvas, </a:t>
            </a:r>
            <a:r>
              <a:rPr lang="pt-BR" sz="2600" dirty="0" err="1">
                <a:cs typeface="Arial" pitchFamily="34" charset="0"/>
              </a:rPr>
              <a:t>espéculos</a:t>
            </a:r>
            <a:r>
              <a:rPr lang="pt-BR" sz="2600" dirty="0">
                <a:cs typeface="Arial" pitchFamily="34" charset="0"/>
              </a:rPr>
              <a:t> e mesa ginecológica.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OBJETIVOS, METAS E RESULTADOS</a:t>
            </a:r>
            <a:br>
              <a:rPr lang="pt-B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accent1"/>
                </a:solidFill>
                <a:cs typeface="Arial" pitchFamily="34" charset="0"/>
              </a:rPr>
              <a:t>Objetivo 1</a:t>
            </a:r>
            <a:r>
              <a:rPr lang="pt-BR" dirty="0">
                <a:solidFill>
                  <a:schemeClr val="accent1"/>
                </a:solidFill>
                <a:cs typeface="Arial" pitchFamily="34" charset="0"/>
              </a:rPr>
              <a:t>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dirty="0"/>
              <a:t> Ampliar a cobertura do pré-natal e </a:t>
            </a:r>
            <a:r>
              <a:rPr lang="pt-BR" dirty="0" err="1"/>
              <a:t>puerpério</a:t>
            </a:r>
            <a:r>
              <a:rPr lang="pt-BR" dirty="0"/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dirty="0">
                <a:cs typeface="Arial" pitchFamily="34" charset="0"/>
              </a:rPr>
              <a:t> Meta 1.1 </a:t>
            </a:r>
            <a:r>
              <a:rPr lang="pt-BR" dirty="0"/>
              <a:t>Alcançar 100% de cobertura do programa de pré-natal.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BR" dirty="0"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pt-BR" dirty="0"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dirty="0">
                <a:cs typeface="Arial" pitchFamily="34" charset="0"/>
              </a:rPr>
              <a:t> Meta 1.2 </a:t>
            </a:r>
            <a:r>
              <a:rPr lang="pt-BR" dirty="0"/>
              <a:t>Alcançar 100% de cobertura do programa de </a:t>
            </a:r>
            <a:r>
              <a:rPr lang="pt-BR" dirty="0" err="1"/>
              <a:t>puerpério</a:t>
            </a:r>
            <a:r>
              <a:rPr lang="pt-BR" dirty="0"/>
              <a:t>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214446"/>
          </a:xfrm>
        </p:spPr>
        <p:txBody>
          <a:bodyPr>
            <a:normAutofit fontScale="9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OBJETIVOS, METAS E </a:t>
            </a:r>
            <a:r>
              <a:rPr lang="pt-BR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RESULTADOS</a:t>
            </a:r>
            <a:br>
              <a:rPr lang="pt-BR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pt-BR" sz="2700" b="1" dirty="0">
                <a:solidFill>
                  <a:schemeClr val="accent1"/>
                </a:solidFill>
                <a:cs typeface="Arial" pitchFamily="34" charset="0"/>
              </a:rPr>
              <a:t>Resultados do Objetivo 1</a:t>
            </a:r>
            <a:r>
              <a:rPr lang="pt-BR" sz="2700" dirty="0">
                <a:solidFill>
                  <a:schemeClr val="accent1"/>
                </a:solidFill>
                <a:cs typeface="Arial" pitchFamily="34" charset="0"/>
              </a:rPr>
              <a:t>:</a:t>
            </a:r>
            <a:r>
              <a:rPr lang="pt-BR" sz="2700" dirty="0">
                <a:solidFill>
                  <a:schemeClr val="accent1"/>
                </a:solidFill>
              </a:rPr>
              <a:t/>
            </a:r>
            <a:br>
              <a:rPr lang="pt-BR" sz="2700" dirty="0">
                <a:solidFill>
                  <a:schemeClr val="accent1"/>
                </a:solidFill>
              </a:rPr>
            </a:br>
            <a:r>
              <a:rPr lang="pt-BR" sz="2700" dirty="0"/>
              <a:t/>
            </a:r>
            <a:br>
              <a:rPr lang="pt-BR" sz="2700" dirty="0"/>
            </a:br>
            <a:r>
              <a:rPr lang="pt-BR" sz="2700" dirty="0"/>
              <a:t> Proporção de gestantes cadastradas no programa de pré- natal.</a:t>
            </a:r>
            <a:r>
              <a:rPr lang="pt-BR" dirty="0">
                <a:cs typeface="Arial" pitchFamily="34" charset="0"/>
              </a:rPr>
              <a:t/>
            </a:r>
            <a:br>
              <a:rPr lang="pt-BR" dirty="0">
                <a:cs typeface="Arial" pitchFamily="34" charset="0"/>
              </a:rPr>
            </a:br>
            <a:r>
              <a:rPr lang="pt-B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pt-B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763688" y="2348880"/>
          <a:ext cx="5014755" cy="3006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OBJETIVOS, METAS E RESULTADOS</a:t>
            </a:r>
            <a:br>
              <a:rPr lang="pt-B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1"/>
                </a:solidFill>
                <a:cs typeface="Arial" pitchFamily="34" charset="0"/>
              </a:rPr>
              <a:t>Objetivo 2</a:t>
            </a:r>
            <a:r>
              <a:rPr lang="pt-BR" dirty="0" smtClean="0">
                <a:solidFill>
                  <a:schemeClr val="accent1"/>
                </a:solidFill>
                <a:cs typeface="Arial" pitchFamily="34" charset="0"/>
              </a:rPr>
              <a:t>:</a:t>
            </a:r>
          </a:p>
          <a:p>
            <a:r>
              <a:rPr lang="pt-BR" dirty="0"/>
              <a:t>Melhorar a adesão ao </a:t>
            </a:r>
            <a:r>
              <a:rPr lang="pt-BR" dirty="0" err="1"/>
              <a:t>Pré-natal</a:t>
            </a:r>
            <a:r>
              <a:rPr lang="pt-BR" dirty="0" smtClean="0"/>
              <a:t>;</a:t>
            </a:r>
          </a:p>
          <a:p>
            <a:r>
              <a:rPr lang="pt-BR" b="1" dirty="0"/>
              <a:t>Metas referentes a melhorar a adesão ao pré-natal e das mães ao </a:t>
            </a:r>
            <a:r>
              <a:rPr lang="pt-BR" b="1" dirty="0" err="1"/>
              <a:t>puerpério</a:t>
            </a:r>
            <a:r>
              <a:rPr lang="pt-BR" b="1" dirty="0"/>
              <a:t>.</a:t>
            </a:r>
            <a:endParaRPr lang="pt-BR" dirty="0"/>
          </a:p>
          <a:p>
            <a:pPr lvl="0"/>
            <a:r>
              <a:rPr lang="pt-BR" dirty="0"/>
              <a:t>Realizar busca ativa de 100% das gestantes faltosas às consultas de pré-natal.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OBJETIVOS, METAS E RESULTADOS</a:t>
            </a:r>
            <a:br>
              <a:rPr lang="pt-B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  <a:defRPr/>
            </a:pPr>
            <a:r>
              <a:rPr lang="pt-BR" b="1" dirty="0">
                <a:solidFill>
                  <a:schemeClr val="accent1"/>
                </a:solidFill>
                <a:cs typeface="Arial" pitchFamily="34" charset="0"/>
              </a:rPr>
              <a:t>Objetivo 3</a:t>
            </a:r>
            <a:r>
              <a:rPr lang="pt-BR" dirty="0">
                <a:solidFill>
                  <a:schemeClr val="accent1"/>
                </a:solidFill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pt-BR" dirty="0">
                <a:cs typeface="Arial" pitchFamily="34" charset="0"/>
              </a:rPr>
              <a:t>    </a:t>
            </a:r>
            <a:r>
              <a:rPr lang="pt-BR" dirty="0">
                <a:latin typeface="Arial" pitchFamily="34" charset="0"/>
                <a:cs typeface="Arial" pitchFamily="34" charset="0"/>
              </a:rPr>
              <a:t>Melhorar a qualidade da atenção ao pré-natal e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puerpério</a:t>
            </a:r>
            <a:r>
              <a:rPr lang="pt-BR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  <a:defRPr/>
            </a:pPr>
            <a:r>
              <a:rPr lang="pt-BR" b="1" dirty="0">
                <a:latin typeface="Arial" pitchFamily="34" charset="0"/>
                <a:cs typeface="Arial" pitchFamily="34" charset="0"/>
              </a:rPr>
              <a:t>Metas em relação ao pré- natal:</a:t>
            </a:r>
          </a:p>
          <a:p>
            <a:pPr lvl="0"/>
            <a:r>
              <a:rPr lang="pt-BR" dirty="0" smtClean="0"/>
              <a:t>Garantir a 100% das gestantes o ingresso no Programa de Pré-Natal no primeiro trimestre de gestação;</a:t>
            </a:r>
          </a:p>
          <a:p>
            <a:pPr lvl="0"/>
            <a:r>
              <a:rPr lang="pt-BR" dirty="0" smtClean="0"/>
              <a:t>Realizar pelo menos um exame ginecológico por trimestre em 100% das gestantes;</a:t>
            </a:r>
          </a:p>
          <a:p>
            <a:pPr lvl="0"/>
            <a:r>
              <a:rPr lang="pt-BR" dirty="0" smtClean="0"/>
              <a:t>Realizar pelo menos um exame de mamas em 100% das gestantes;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OBJETIVOS, METAS E RESULTADOS</a:t>
            </a:r>
            <a:br>
              <a:rPr lang="pt-B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Garantir que 100% das gestantes a solicitação de exames laboratoriais de acordo com protocolo;</a:t>
            </a:r>
          </a:p>
          <a:p>
            <a:pPr lvl="0"/>
            <a:r>
              <a:rPr lang="pt-BR" dirty="0" smtClean="0"/>
              <a:t>Garantir a 100% das gestantes a prescrição de sulfato ferroso e ácido fólico conforme protocolo;</a:t>
            </a:r>
          </a:p>
          <a:p>
            <a:pPr lvl="0"/>
            <a:r>
              <a:rPr lang="pt-BR" dirty="0" smtClean="0"/>
              <a:t>Garantir que 100% das gestantes estejam com vacina antitetânica em dia;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OBJETIVOS, METAS E RESULTADOS</a:t>
            </a:r>
            <a:br>
              <a:rPr lang="pt-B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Garantir que 100% das gestantes estejam com vacina contra hepatite B em dia.</a:t>
            </a:r>
          </a:p>
          <a:p>
            <a:pPr lvl="0"/>
            <a:r>
              <a:rPr lang="pt-BR" dirty="0" smtClean="0"/>
              <a:t>Realizar avaliação da necessidade de atendimento odontológico em 100% das gestantes durante pré-natal;</a:t>
            </a:r>
          </a:p>
          <a:p>
            <a:pPr lvl="0"/>
            <a:r>
              <a:rPr lang="pt-BR" dirty="0" smtClean="0"/>
              <a:t>Garantir a primeira consulta odontológica programática para 100% das gestantes cadastradas.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OBJETIVOS, METAS E RESULTADOS</a:t>
            </a:r>
            <a:br>
              <a:rPr lang="pt-B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1"/>
                </a:solidFill>
                <a:cs typeface="Arial" pitchFamily="34" charset="0"/>
              </a:rPr>
              <a:t>Objetivo 4</a:t>
            </a:r>
            <a:r>
              <a:rPr lang="pt-BR" dirty="0" smtClean="0">
                <a:solidFill>
                  <a:schemeClr val="accent1"/>
                </a:solidFill>
                <a:cs typeface="Arial" pitchFamily="34" charset="0"/>
              </a:rPr>
              <a:t>:</a:t>
            </a:r>
          </a:p>
          <a:p>
            <a:r>
              <a:rPr lang="pt-BR" dirty="0"/>
              <a:t>Melhorar o registro das informações direcionado ao </a:t>
            </a:r>
            <a:r>
              <a:rPr lang="pt-BR" dirty="0" err="1"/>
              <a:t>Pré-natal</a:t>
            </a:r>
            <a:r>
              <a:rPr lang="pt-BR" dirty="0"/>
              <a:t>;</a:t>
            </a:r>
          </a:p>
          <a:p>
            <a:r>
              <a:rPr lang="pt-BR" b="1" dirty="0"/>
              <a:t>Metas referentes a melhorar dos registros do programa de Pré-Natal.</a:t>
            </a:r>
            <a:endParaRPr lang="pt-BR" dirty="0"/>
          </a:p>
          <a:p>
            <a:pPr lvl="0"/>
            <a:r>
              <a:rPr lang="pt-BR" dirty="0"/>
              <a:t>Manter registro na ficha de acompanhamento/espelho de pré-natal em 100% das gestantes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1"/>
                </a:solidFill>
                <a:cs typeface="Arial" pitchFamily="34" charset="0"/>
              </a:rPr>
              <a:t>Objetivo 5</a:t>
            </a:r>
            <a:r>
              <a:rPr lang="pt-BR" dirty="0" smtClean="0">
                <a:solidFill>
                  <a:schemeClr val="accent1"/>
                </a:solidFill>
                <a:cs typeface="Arial" pitchFamily="34" charset="0"/>
              </a:rPr>
              <a:t>:</a:t>
            </a:r>
          </a:p>
          <a:p>
            <a:r>
              <a:rPr lang="pt-BR" dirty="0"/>
              <a:t>Mapear as gestantes de alto risco</a:t>
            </a:r>
            <a:r>
              <a:rPr lang="pt-BR" dirty="0" smtClean="0"/>
              <a:t>;</a:t>
            </a:r>
          </a:p>
          <a:p>
            <a:r>
              <a:rPr lang="pt-BR" b="1" dirty="0"/>
              <a:t>Metas referentes a realização da avaliação de risco.</a:t>
            </a:r>
            <a:endParaRPr lang="pt-BR" dirty="0"/>
          </a:p>
          <a:p>
            <a:pPr lvl="0"/>
            <a:r>
              <a:rPr lang="pt-BR" dirty="0"/>
              <a:t>Avaliar risco gestacional em 100% das gestantes.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b="1" dirty="0" smtClean="0">
                <a:solidFill>
                  <a:schemeClr val="accent1"/>
                </a:solidFill>
                <a:cs typeface="Arial" pitchFamily="34" charset="0"/>
              </a:rPr>
              <a:t>Objetivo 6</a:t>
            </a:r>
            <a:r>
              <a:rPr lang="pt-BR" dirty="0" smtClean="0">
                <a:solidFill>
                  <a:schemeClr val="accent1"/>
                </a:solidFill>
                <a:cs typeface="Arial" pitchFamily="34" charset="0"/>
              </a:rPr>
              <a:t>:</a:t>
            </a:r>
          </a:p>
          <a:p>
            <a:r>
              <a:rPr lang="pt-BR" dirty="0"/>
              <a:t>Realizar ações de promoção da saúde voltadas ao </a:t>
            </a:r>
            <a:r>
              <a:rPr lang="pt-BR" dirty="0" err="1"/>
              <a:t>Pré-natal</a:t>
            </a:r>
            <a:r>
              <a:rPr lang="pt-BR" dirty="0" smtClean="0"/>
              <a:t>.</a:t>
            </a:r>
          </a:p>
          <a:p>
            <a:r>
              <a:rPr lang="pt-BR" b="1" dirty="0"/>
              <a:t>Metas referentes a promoção da saúde no </a:t>
            </a:r>
            <a:r>
              <a:rPr lang="pt-BR" b="1" dirty="0" err="1"/>
              <a:t>Pré-natal</a:t>
            </a:r>
            <a:r>
              <a:rPr lang="pt-BR" dirty="0"/>
              <a:t>.</a:t>
            </a:r>
          </a:p>
          <a:p>
            <a:pPr lvl="0"/>
            <a:r>
              <a:rPr lang="pt-BR" dirty="0"/>
              <a:t>Garantir a 100% da gestante orientação nutricional durante a gestação;</a:t>
            </a:r>
          </a:p>
          <a:p>
            <a:pPr lvl="0"/>
            <a:r>
              <a:rPr lang="pt-BR" dirty="0"/>
              <a:t>Promover o aleitamento materno junto a 100% das gestantes;</a:t>
            </a:r>
          </a:p>
          <a:p>
            <a:pPr lvl="0"/>
            <a:r>
              <a:rPr lang="pt-BR" dirty="0"/>
              <a:t>Orientar 100% das gestantes sobre os cuidados com o recém-nascido (Ver o caderno 33 do Ministério da Saúde);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4296"/>
          </a:xfrm>
        </p:spPr>
        <p:txBody>
          <a:bodyPr>
            <a:normAutofit fontScale="90000"/>
          </a:bodyPr>
          <a:lstStyle/>
          <a:p>
            <a:r>
              <a:rPr lang="pt-BR" dirty="0"/>
              <a:t> </a:t>
            </a:r>
            <a:r>
              <a:rPr lang="pt-B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INTRODUÇÃO</a:t>
            </a:r>
            <a:br>
              <a:rPr lang="pt-B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ü"/>
              <a:defRPr/>
            </a:pPr>
            <a:r>
              <a:rPr lang="pt-BR" dirty="0"/>
              <a:t>O atendimento pré-natal com responsabilidade, qualidade e profundidade, permite-nos um desenvolvimento adequado para a gestante, a futura puérpera e a criança; </a:t>
            </a:r>
          </a:p>
          <a:p>
            <a:pPr algn="just">
              <a:defRPr/>
            </a:pPr>
            <a:endParaRPr lang="pt-BR" dirty="0"/>
          </a:p>
          <a:p>
            <a:pPr algn="just">
              <a:buFont typeface="Wingdings" pitchFamily="2" charset="2"/>
              <a:buChar char="ü"/>
              <a:defRPr/>
            </a:pPr>
            <a:r>
              <a:rPr lang="pt-BR" dirty="0"/>
              <a:t>Garante um parto saudável, com menos riscos para a mãe e recém-nascido; </a:t>
            </a:r>
          </a:p>
          <a:p>
            <a:pPr algn="just">
              <a:defRPr/>
            </a:pPr>
            <a:endParaRPr lang="pt-BR" dirty="0"/>
          </a:p>
          <a:p>
            <a:pPr algn="just">
              <a:buFont typeface="Wingdings" pitchFamily="2" charset="2"/>
              <a:buChar char="ü"/>
              <a:defRPr/>
            </a:pPr>
            <a:r>
              <a:rPr lang="pt-BR" dirty="0"/>
              <a:t>Além disso, facilita a melhoria de indicadores de qualidade na atenção materna infantil;</a:t>
            </a:r>
          </a:p>
          <a:p>
            <a:pPr algn="just">
              <a:defRPr/>
            </a:pPr>
            <a:endParaRPr lang="pt-BR" dirty="0"/>
          </a:p>
          <a:p>
            <a:pPr algn="just">
              <a:buFont typeface="Wingdings" pitchFamily="2" charset="2"/>
              <a:buChar char="ü"/>
              <a:defRPr/>
            </a:pPr>
            <a:r>
              <a:rPr lang="pt-BR" dirty="0"/>
              <a:t>Abordando aspectos psicossociais e as atividades educativas e preventivas.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Orientar 100% das gestantes sobre anticoncepção após o parto;</a:t>
            </a:r>
          </a:p>
          <a:p>
            <a:pPr lvl="0"/>
            <a:r>
              <a:rPr lang="pt-BR" dirty="0"/>
              <a:t>Orientar 100% das gestantes sobre os riscos do tabagismo e do uso de álcool e drogas na gestação;</a:t>
            </a:r>
          </a:p>
          <a:p>
            <a:pPr lvl="0"/>
            <a:r>
              <a:rPr lang="pt-BR" dirty="0"/>
              <a:t>Orientar 100% das gestantes sobre higiene bucal.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1"/>
                </a:solidFill>
                <a:cs typeface="Arial" pitchFamily="34" charset="0"/>
              </a:rPr>
              <a:t>Objetivo 1 </a:t>
            </a:r>
            <a:r>
              <a:rPr lang="pt-BR" dirty="0" smtClean="0">
                <a:solidFill>
                  <a:schemeClr val="accent1"/>
                </a:solidFill>
                <a:cs typeface="Arial" pitchFamily="34" charset="0"/>
              </a:rPr>
              <a:t>:</a:t>
            </a:r>
            <a:r>
              <a:rPr lang="pt-BR" dirty="0" err="1" smtClean="0">
                <a:solidFill>
                  <a:schemeClr val="accent1"/>
                </a:solidFill>
                <a:cs typeface="Arial" pitchFamily="34" charset="0"/>
              </a:rPr>
              <a:t>Puerperio</a:t>
            </a:r>
            <a:r>
              <a:rPr lang="pt-BR" dirty="0" smtClean="0">
                <a:solidFill>
                  <a:schemeClr val="accent1"/>
                </a:solidFill>
                <a:cs typeface="Arial" pitchFamily="34" charset="0"/>
              </a:rPr>
              <a:t> </a:t>
            </a:r>
          </a:p>
          <a:p>
            <a:r>
              <a:rPr lang="pt-BR" dirty="0" smtClean="0"/>
              <a:t>Ampliar </a:t>
            </a:r>
            <a:r>
              <a:rPr lang="pt-BR" dirty="0"/>
              <a:t>a cobertura da atenção do </a:t>
            </a:r>
            <a:r>
              <a:rPr lang="pt-BR" dirty="0" err="1"/>
              <a:t>puerpério</a:t>
            </a:r>
            <a:r>
              <a:rPr lang="pt-BR" dirty="0" smtClean="0"/>
              <a:t>;</a:t>
            </a:r>
          </a:p>
          <a:p>
            <a:r>
              <a:rPr lang="pt-BR" b="1" dirty="0"/>
              <a:t>Metas referentes a ampliação da cobertura</a:t>
            </a:r>
            <a:endParaRPr lang="pt-BR" dirty="0"/>
          </a:p>
          <a:p>
            <a:pPr lvl="0"/>
            <a:r>
              <a:rPr lang="pt-BR" dirty="0"/>
              <a:t>Garantir a 100% das </a:t>
            </a:r>
            <a:r>
              <a:rPr lang="pt-BR" dirty="0" err="1"/>
              <a:t>puérperas</a:t>
            </a:r>
            <a:r>
              <a:rPr lang="pt-BR" dirty="0"/>
              <a:t> cadastradas no programa de Pré-Natal e </a:t>
            </a:r>
            <a:r>
              <a:rPr lang="pt-BR" dirty="0" err="1"/>
              <a:t>Puerpério</a:t>
            </a:r>
            <a:r>
              <a:rPr lang="pt-BR" dirty="0"/>
              <a:t> da Unidade de Saúde consulta puerperal antes dos 42 dias após o parto.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1"/>
                </a:solidFill>
                <a:cs typeface="Arial" pitchFamily="34" charset="0"/>
              </a:rPr>
              <a:t>Objetivo 2:</a:t>
            </a:r>
          </a:p>
          <a:p>
            <a:r>
              <a:rPr lang="pt-BR" dirty="0"/>
              <a:t>Melhorar a adesão ao </a:t>
            </a:r>
            <a:r>
              <a:rPr lang="pt-BR" dirty="0" err="1"/>
              <a:t>puerpério</a:t>
            </a:r>
            <a:r>
              <a:rPr lang="pt-BR" dirty="0" smtClean="0"/>
              <a:t>;</a:t>
            </a:r>
          </a:p>
          <a:p>
            <a:r>
              <a:rPr lang="pt-BR" b="1" dirty="0"/>
              <a:t>Metas referentes a melhora da adesão das mães ao </a:t>
            </a:r>
            <a:r>
              <a:rPr lang="pt-BR" b="1" dirty="0" err="1"/>
              <a:t>puerpério</a:t>
            </a:r>
            <a:r>
              <a:rPr lang="pt-BR" b="1" dirty="0"/>
              <a:t>.</a:t>
            </a:r>
            <a:endParaRPr lang="pt-BR" dirty="0"/>
          </a:p>
          <a:p>
            <a:pPr lvl="0"/>
            <a:r>
              <a:rPr lang="pt-BR" dirty="0"/>
              <a:t>Realizar busca ativa em 100% das </a:t>
            </a:r>
            <a:r>
              <a:rPr lang="pt-BR" dirty="0" err="1"/>
              <a:t>puérperas</a:t>
            </a:r>
            <a:r>
              <a:rPr lang="pt-BR" dirty="0"/>
              <a:t> que não realizaram a consulta de </a:t>
            </a:r>
            <a:r>
              <a:rPr lang="pt-BR" dirty="0" err="1"/>
              <a:t>puerpério</a:t>
            </a:r>
            <a:r>
              <a:rPr lang="pt-BR" dirty="0"/>
              <a:t> até 30 dias após o parto.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b="1" dirty="0" smtClean="0">
                <a:solidFill>
                  <a:schemeClr val="accent1"/>
                </a:solidFill>
                <a:cs typeface="Arial" pitchFamily="34" charset="0"/>
              </a:rPr>
              <a:t>Objetivo 3:</a:t>
            </a:r>
          </a:p>
          <a:p>
            <a:r>
              <a:rPr lang="pt-BR" dirty="0"/>
              <a:t>Melhorar a </a:t>
            </a:r>
            <a:r>
              <a:rPr lang="pt-BR" dirty="0" smtClean="0"/>
              <a:t>qualidade da atenção </a:t>
            </a:r>
            <a:r>
              <a:rPr lang="pt-BR" dirty="0"/>
              <a:t>ao </a:t>
            </a:r>
            <a:r>
              <a:rPr lang="pt-BR" dirty="0" err="1"/>
              <a:t>puerpério</a:t>
            </a:r>
            <a:r>
              <a:rPr lang="pt-BR" dirty="0" smtClean="0"/>
              <a:t>;</a:t>
            </a:r>
          </a:p>
          <a:p>
            <a:r>
              <a:rPr lang="pt-BR" b="1" dirty="0"/>
              <a:t>Metas referentes ao objetivo Melhorar a qualidade da atenção ao </a:t>
            </a:r>
            <a:r>
              <a:rPr lang="pt-BR" b="1" dirty="0" err="1"/>
              <a:t>puerpério</a:t>
            </a:r>
            <a:r>
              <a:rPr lang="pt-BR" b="1" dirty="0"/>
              <a:t> realizado na Unidade.</a:t>
            </a:r>
            <a:endParaRPr lang="pt-BR" dirty="0"/>
          </a:p>
          <a:p>
            <a:pPr lvl="0"/>
            <a:r>
              <a:rPr lang="pt-BR" dirty="0"/>
              <a:t>Examinar as mamas em 100% das </a:t>
            </a:r>
            <a:r>
              <a:rPr lang="pt-BR" dirty="0" err="1"/>
              <a:t>puérperas</a:t>
            </a:r>
            <a:r>
              <a:rPr lang="pt-BR" dirty="0"/>
              <a:t> cadastradas no Programa;</a:t>
            </a:r>
          </a:p>
          <a:p>
            <a:pPr lvl="0"/>
            <a:r>
              <a:rPr lang="pt-BR" dirty="0"/>
              <a:t>Examinar o abdome em 100% das </a:t>
            </a:r>
            <a:r>
              <a:rPr lang="pt-BR" dirty="0" err="1"/>
              <a:t>puérperas</a:t>
            </a:r>
            <a:r>
              <a:rPr lang="pt-BR" dirty="0"/>
              <a:t> cadastradas no Programa;</a:t>
            </a:r>
          </a:p>
          <a:p>
            <a:pPr lvl="0"/>
            <a:r>
              <a:rPr lang="pt-BR" dirty="0"/>
              <a:t>Realizar exame ginecológico em 100% das </a:t>
            </a:r>
            <a:r>
              <a:rPr lang="pt-BR" dirty="0" err="1"/>
              <a:t>puérperas</a:t>
            </a:r>
            <a:r>
              <a:rPr lang="pt-BR" dirty="0"/>
              <a:t> cadastradas no Programa;</a:t>
            </a:r>
          </a:p>
          <a:p>
            <a:endParaRPr lang="pt-BR" b="1" dirty="0" smtClean="0">
              <a:solidFill>
                <a:schemeClr val="accent1"/>
              </a:solidFill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Avaliar o estado psíquico em 100% das </a:t>
            </a:r>
            <a:r>
              <a:rPr lang="pt-BR" dirty="0" err="1"/>
              <a:t>puérperas</a:t>
            </a:r>
            <a:r>
              <a:rPr lang="pt-BR" dirty="0"/>
              <a:t> cadastradas no Programa;</a:t>
            </a:r>
          </a:p>
          <a:p>
            <a:pPr lvl="0"/>
            <a:r>
              <a:rPr lang="pt-BR" dirty="0"/>
              <a:t>Avaliar </a:t>
            </a:r>
            <a:r>
              <a:rPr lang="pt-BR" dirty="0" err="1"/>
              <a:t>intercorrências</a:t>
            </a:r>
            <a:r>
              <a:rPr lang="pt-BR" dirty="0"/>
              <a:t> em 100% das </a:t>
            </a:r>
            <a:r>
              <a:rPr lang="pt-BR" dirty="0" err="1"/>
              <a:t>puérperas</a:t>
            </a:r>
            <a:r>
              <a:rPr lang="pt-BR" dirty="0"/>
              <a:t> cadastradas no Programa;</a:t>
            </a:r>
          </a:p>
          <a:p>
            <a:pPr lvl="0"/>
            <a:r>
              <a:rPr lang="pt-BR" dirty="0"/>
              <a:t>Prescrever a 100% das </a:t>
            </a:r>
            <a:r>
              <a:rPr lang="pt-BR" dirty="0" err="1"/>
              <a:t>puérperas</a:t>
            </a:r>
            <a:r>
              <a:rPr lang="pt-BR" dirty="0"/>
              <a:t> um dos métodos de anticoncepção.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pt-BR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b="1" dirty="0" smtClean="0">
                <a:solidFill>
                  <a:schemeClr val="accent1"/>
                </a:solidFill>
                <a:cs typeface="Arial" pitchFamily="34" charset="0"/>
              </a:rPr>
              <a:t>Objetivo 4:</a:t>
            </a:r>
          </a:p>
          <a:p>
            <a:r>
              <a:rPr lang="pt-BR" dirty="0"/>
              <a:t>Melhorar o registro do programa de </a:t>
            </a:r>
            <a:r>
              <a:rPr lang="pt-BR" dirty="0" err="1"/>
              <a:t>puérperas</a:t>
            </a:r>
            <a:r>
              <a:rPr lang="pt-BR" dirty="0" smtClean="0"/>
              <a:t>;</a:t>
            </a:r>
          </a:p>
          <a:p>
            <a:r>
              <a:rPr lang="pt-BR" b="1" dirty="0"/>
              <a:t>Metas referentes ao objetivo de Melhorar o registro das informações</a:t>
            </a:r>
            <a:endParaRPr lang="pt-BR" dirty="0"/>
          </a:p>
          <a:p>
            <a:pPr lvl="0"/>
            <a:r>
              <a:rPr lang="pt-BR" dirty="0"/>
              <a:t>Manter registro na ficha de acompanhamento do Programa 100% das </a:t>
            </a:r>
            <a:r>
              <a:rPr lang="pt-BR" dirty="0" err="1"/>
              <a:t>puérperas</a:t>
            </a:r>
            <a:r>
              <a:rPr lang="pt-BR" dirty="0"/>
              <a:t>;</a:t>
            </a:r>
          </a:p>
          <a:p>
            <a:pPr lvl="0"/>
            <a:r>
              <a:rPr lang="pt-BR" dirty="0"/>
              <a:t>Metas referentes ao objetivo de Promover a saúde no </a:t>
            </a:r>
            <a:r>
              <a:rPr lang="pt-BR" dirty="0" err="1"/>
              <a:t>Puerpério</a:t>
            </a:r>
            <a:r>
              <a:rPr lang="pt-BR" dirty="0"/>
              <a:t>;</a:t>
            </a:r>
          </a:p>
          <a:p>
            <a:pPr lvl="0"/>
            <a:r>
              <a:rPr lang="pt-BR" dirty="0"/>
              <a:t>Orientar 100% das </a:t>
            </a:r>
            <a:r>
              <a:rPr lang="pt-BR" dirty="0" err="1"/>
              <a:t>puérperas</a:t>
            </a:r>
            <a:r>
              <a:rPr lang="pt-BR" dirty="0"/>
              <a:t> cadastradas no Programa sobre os cuidados do recém-nascido;</a:t>
            </a:r>
          </a:p>
          <a:p>
            <a:pPr lvl="0"/>
            <a:r>
              <a:rPr lang="pt-BR" dirty="0"/>
              <a:t>Orientar 100% das </a:t>
            </a:r>
            <a:r>
              <a:rPr lang="pt-BR" dirty="0" err="1"/>
              <a:t>puérperas</a:t>
            </a:r>
            <a:r>
              <a:rPr lang="pt-BR" dirty="0"/>
              <a:t> cadastradas no programa sobre aleitamento materno exclusivo;</a:t>
            </a:r>
          </a:p>
          <a:p>
            <a:pPr lvl="0"/>
            <a:r>
              <a:rPr lang="pt-BR" dirty="0"/>
              <a:t>Orientar 100% das </a:t>
            </a:r>
            <a:r>
              <a:rPr lang="pt-BR" dirty="0" err="1"/>
              <a:t>puérperas</a:t>
            </a:r>
            <a:r>
              <a:rPr lang="pt-BR" dirty="0"/>
              <a:t> cadastradas no programa sobre planejamento familiar.</a:t>
            </a:r>
          </a:p>
          <a:p>
            <a:endParaRPr lang="pt-BR" b="1" dirty="0" smtClean="0">
              <a:solidFill>
                <a:schemeClr val="accent1"/>
              </a:solidFill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DISCUSSÃO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Resumo do que alcançou com a </a:t>
            </a:r>
            <a:r>
              <a:rPr lang="pt-BR" dirty="0" smtClean="0"/>
              <a:t>intervenção;</a:t>
            </a:r>
            <a:endParaRPr lang="pt-BR" dirty="0" smtClean="0"/>
          </a:p>
          <a:p>
            <a:pPr algn="just"/>
            <a:endParaRPr lang="pt-BR" dirty="0" smtClean="0">
              <a:cs typeface="Arial" pitchFamily="34" charset="0"/>
            </a:endParaRPr>
          </a:p>
          <a:p>
            <a:pPr algn="just"/>
            <a:r>
              <a:rPr lang="pt-BR" dirty="0" smtClean="0">
                <a:cs typeface="Arial" pitchFamily="34" charset="0"/>
              </a:rPr>
              <a:t>Importância </a:t>
            </a:r>
            <a:r>
              <a:rPr lang="pt-BR" dirty="0">
                <a:cs typeface="Arial" pitchFamily="34" charset="0"/>
              </a:rPr>
              <a:t>da intervenção para a equipe de </a:t>
            </a:r>
            <a:r>
              <a:rPr lang="pt-BR" dirty="0" smtClean="0">
                <a:cs typeface="Arial" pitchFamily="34" charset="0"/>
              </a:rPr>
              <a:t>saúde</a:t>
            </a:r>
          </a:p>
          <a:p>
            <a:pPr algn="just"/>
            <a:endParaRPr lang="pt-BR" dirty="0" smtClean="0">
              <a:cs typeface="Arial" pitchFamily="34" charset="0"/>
            </a:endParaRPr>
          </a:p>
          <a:p>
            <a:pPr algn="just"/>
            <a:r>
              <a:rPr lang="pt-BR" dirty="0" smtClean="0">
                <a:cs typeface="Arial" pitchFamily="34" charset="0"/>
              </a:rPr>
              <a:t>Importância </a:t>
            </a:r>
            <a:r>
              <a:rPr lang="pt-BR" dirty="0" smtClean="0">
                <a:cs typeface="Arial" pitchFamily="34" charset="0"/>
              </a:rPr>
              <a:t>da intervenção para o </a:t>
            </a:r>
            <a:r>
              <a:rPr lang="pt-BR" dirty="0" smtClean="0">
                <a:cs typeface="Arial" pitchFamily="34" charset="0"/>
              </a:rPr>
              <a:t>serviço</a:t>
            </a:r>
            <a:endParaRPr lang="pt-BR" dirty="0" smtClean="0">
              <a:cs typeface="Arial" pitchFamily="34" charset="0"/>
            </a:endParaRPr>
          </a:p>
          <a:p>
            <a:pPr algn="just"/>
            <a:endParaRPr lang="pt-BR" dirty="0" smtClean="0">
              <a:cs typeface="Arial" pitchFamily="34" charset="0"/>
            </a:endParaRPr>
          </a:p>
          <a:p>
            <a:pPr algn="just"/>
            <a:r>
              <a:rPr lang="pt-BR" dirty="0" smtClean="0">
                <a:cs typeface="Arial" pitchFamily="34" charset="0"/>
              </a:rPr>
              <a:t>Importância </a:t>
            </a:r>
            <a:r>
              <a:rPr lang="pt-BR" dirty="0" smtClean="0">
                <a:cs typeface="Arial" pitchFamily="34" charset="0"/>
              </a:rPr>
              <a:t>da intervenção para a </a:t>
            </a:r>
            <a:r>
              <a:rPr lang="pt-BR" dirty="0" smtClean="0">
                <a:cs typeface="Arial" pitchFamily="34" charset="0"/>
              </a:rPr>
              <a:t>comunidade</a:t>
            </a:r>
            <a:endParaRPr lang="pt-BR" dirty="0" smtClean="0">
              <a:cs typeface="Arial" pitchFamily="34" charset="0"/>
            </a:endParaRPr>
          </a:p>
          <a:p>
            <a:endParaRPr lang="pt-BR" b="1" dirty="0">
              <a:cs typeface="Arial" pitchFamily="34" charset="0"/>
            </a:endParaRPr>
          </a:p>
          <a:p>
            <a:pPr>
              <a:buNone/>
            </a:pPr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DISCUSSÃO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/>
              <a:t>O </a:t>
            </a:r>
            <a:r>
              <a:rPr lang="pt-BR" sz="2800" dirty="0" smtClean="0"/>
              <a:t>que faria diferente caso fosse realizar a intervenção nesse </a:t>
            </a:r>
            <a:r>
              <a:rPr lang="pt-BR" sz="2800" dirty="0" smtClean="0"/>
              <a:t>momento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Viabilidade de incorporar sua intervenção à rotina do serviço/ que melhorias pretende fazer na ação </a:t>
            </a:r>
            <a:r>
              <a:rPr lang="pt-BR" sz="2800" dirty="0" smtClean="0"/>
              <a:t>programática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Quais os próximos passos para melhorar a atenção a saúde no serviço</a:t>
            </a:r>
          </a:p>
          <a:p>
            <a:endParaRPr lang="pt-BR" b="1" dirty="0">
              <a:cs typeface="Arial" pitchFamily="34" charset="0"/>
            </a:endParaRPr>
          </a:p>
          <a:p>
            <a:pPr>
              <a:buNone/>
            </a:pPr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REFLEXÃO CRITICA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O início do curso trouxe sentimentos de insegurança e muitas </a:t>
            </a:r>
            <a:r>
              <a:rPr lang="pt-BR" dirty="0" smtClean="0"/>
              <a:t>expectativas;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Desafios encontrados na especialização;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Ampliação do olhar sobre o serviço;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Apoio do orientador; 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Melhoria das práticas na UBS.</a:t>
            </a:r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rial" pitchFamily="34" charset="0"/>
              </a:rPr>
              <a:t/>
            </a:r>
            <a:br>
              <a:rPr lang="pt-BR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rial" pitchFamily="34" charset="0"/>
              </a:rPr>
            </a:br>
            <a:r>
              <a:rPr lang="pt-BR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rial" pitchFamily="34" charset="0"/>
              </a:rPr>
              <a:t>REFERÊNCIAS</a:t>
            </a:r>
            <a:br>
              <a:rPr lang="pt-BR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rial" pitchFamily="34" charset="0"/>
              </a:rPr>
            </a:br>
            <a:r>
              <a:rPr lang="pt-BR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rial" pitchFamily="34" charset="0"/>
              </a:rPr>
              <a:t/>
            </a:r>
            <a:br>
              <a:rPr lang="pt-BR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rial" pitchFamily="34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BRASIL, MINISTÉRIO DA SAÚDE. </a:t>
            </a:r>
            <a:r>
              <a:rPr lang="pt-BR" b="1" dirty="0"/>
              <a:t>Caderno de Atenção Básica. Atenção ao pré-natal de baixo risco.</a:t>
            </a:r>
            <a:r>
              <a:rPr lang="pt-BR" dirty="0"/>
              <a:t> Brasília: Editora MS, 2012.</a:t>
            </a:r>
          </a:p>
          <a:p>
            <a:r>
              <a:rPr lang="pt-BR" dirty="0"/>
              <a:t>IBGE – Instituto Brasileiro de Geografia e Estatística. Censo Demográfico 2010.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INTRODUÇÃO</a:t>
            </a:r>
            <a:br>
              <a:rPr lang="pt-B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indent="450850" algn="just">
              <a:buFont typeface="Wingdings" pitchFamily="2" charset="2"/>
              <a:buChar char="ü"/>
              <a:defRPr/>
            </a:pPr>
            <a:r>
              <a:rPr lang="pt-BR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O Município Santo Ângelo está localizado no estado do Rio Grande do Sul;</a:t>
            </a:r>
          </a:p>
          <a:p>
            <a:pPr indent="450850" algn="just">
              <a:buFont typeface="Wingdings" pitchFamily="2" charset="2"/>
              <a:buChar char="ü"/>
              <a:defRPr/>
            </a:pPr>
            <a:endParaRPr lang="pt-BR" sz="24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indent="450850" algn="just">
              <a:buFont typeface="Wingdings" pitchFamily="2" charset="2"/>
              <a:buChar char="ü"/>
              <a:defRPr/>
            </a:pPr>
            <a:r>
              <a:rPr lang="pt-BR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Possui </a:t>
            </a:r>
            <a:r>
              <a:rPr lang="pt-BR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76.275 </a:t>
            </a:r>
            <a:r>
              <a:rPr lang="pt-BR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habitantes, </a:t>
            </a:r>
            <a:r>
              <a:rPr lang="pt-BR" sz="2400" dirty="0"/>
              <a:t>sendo o maior município da região das missões.</a:t>
            </a:r>
            <a:endParaRPr lang="pt-BR" sz="24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indent="450850" algn="just">
              <a:buNone/>
              <a:defRPr/>
            </a:pPr>
            <a:endParaRPr lang="pt-BR" sz="24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indent="450850" algn="just">
              <a:buFont typeface="Wingdings" pitchFamily="2" charset="2"/>
              <a:buChar char="ü"/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Serviços:</a:t>
            </a:r>
          </a:p>
          <a:p>
            <a:pPr lvl="1" indent="450850" algn="just">
              <a:buFont typeface="Wingdings" pitchFamily="2" charset="2"/>
              <a:buChar char="§"/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Hospital de Caridade de Santo Ângelo (HSA);</a:t>
            </a:r>
          </a:p>
          <a:p>
            <a:pPr lvl="1" indent="450850" algn="just">
              <a:buFont typeface="Wingdings" pitchFamily="2" charset="2"/>
              <a:buChar char="§"/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Unimed Missões (hospital privado);</a:t>
            </a:r>
          </a:p>
          <a:p>
            <a:pPr lvl="1" indent="450850" algn="just">
              <a:buFont typeface="Wingdings" pitchFamily="2" charset="2"/>
              <a:buChar char="§"/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19 Unidades Básicas de Saúde (UBS) – 9 Estratégia de Saúde da Família (ESF) , 9 UBS tradicionais e 1 parametrizada;</a:t>
            </a:r>
          </a:p>
          <a:p>
            <a:pPr lvl="1" indent="450850" algn="just">
              <a:buFont typeface="Wingdings" pitchFamily="2" charset="2"/>
              <a:buChar char="§"/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Um Pronto Atendimento Dr. Ernesto Nascimento;</a:t>
            </a:r>
          </a:p>
          <a:p>
            <a:pPr lvl="1" indent="450850" algn="just">
              <a:buFont typeface="Wingdings" pitchFamily="2" charset="2"/>
              <a:buChar char="§"/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Centro de especialidade Odontológica;</a:t>
            </a:r>
          </a:p>
          <a:p>
            <a:pPr lvl="1" indent="450850" algn="just">
              <a:buFont typeface="Wingdings" pitchFamily="2" charset="2"/>
              <a:buChar char="§"/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CAPS Infantil e o CAPS para Adultos.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14612" y="274638"/>
            <a:ext cx="5972188" cy="2725734"/>
          </a:xfrm>
        </p:spPr>
        <p:txBody>
          <a:bodyPr>
            <a:noAutofit/>
          </a:bodyPr>
          <a:lstStyle/>
          <a:p>
            <a:r>
              <a:rPr lang="pt-BR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Felicidade não é fazer tudo </a:t>
            </a:r>
            <a:br>
              <a:rPr lang="pt-BR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r>
              <a:rPr lang="pt-BR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que se tem vontade, </a:t>
            </a:r>
            <a:br>
              <a:rPr lang="pt-BR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r>
              <a:rPr lang="pt-BR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mas ficar feliz com o que </a:t>
            </a:r>
            <a:br>
              <a:rPr lang="pt-BR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r>
              <a:rPr lang="pt-BR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se está fazendo. </a:t>
            </a:r>
            <a:br>
              <a:rPr lang="pt-BR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r>
              <a:rPr lang="pt-BR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(</a:t>
            </a:r>
            <a:r>
              <a:rPr lang="pt-BR" sz="2800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Içami</a:t>
            </a:r>
            <a:r>
              <a:rPr lang="pt-BR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Tiba) </a:t>
            </a:r>
            <a:br>
              <a:rPr lang="pt-BR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endParaRPr lang="pt-BR" sz="2800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0031" y="1428736"/>
            <a:ext cx="3143273" cy="4572032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 rot="20957469">
            <a:off x="4120584" y="4795120"/>
            <a:ext cx="46253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8000" b="1" i="1" dirty="0" smtClean="0">
                <a:solidFill>
                  <a:srgbClr val="FF0000"/>
                </a:solidFill>
                <a:latin typeface="Blackadder ITC" pitchFamily="82" charset="0"/>
                <a:cs typeface="Arabic Typesetting" pitchFamily="66" charset="-78"/>
              </a:rPr>
              <a:t>Obrigada!</a:t>
            </a:r>
            <a:endParaRPr lang="pt-BR" sz="8000" b="1" i="1" dirty="0">
              <a:solidFill>
                <a:srgbClr val="FF0000"/>
              </a:solidFill>
              <a:latin typeface="Blackadder ITC" pitchFamily="82" charset="0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43560" cy="1143000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INTRODUÇÃO</a:t>
            </a:r>
            <a:br>
              <a:rPr lang="pt-B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Arial" charset="0"/>
                <a:cs typeface="Arial" charset="0"/>
              </a:rPr>
              <a:t> Unidade Básica de Saúde : “UNIÃO; </a:t>
            </a:r>
          </a:p>
          <a:p>
            <a:pPr algn="just">
              <a:buFont typeface="Wingdings" pitchFamily="2" charset="2"/>
              <a:buChar char="ü"/>
            </a:pPr>
            <a:endParaRPr lang="pt-BR" sz="2400" dirty="0" smtClean="0">
              <a:latin typeface="Arial" charset="0"/>
              <a:cs typeface="Arial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Arial" charset="0"/>
                <a:cs typeface="Arial" charset="0"/>
              </a:rPr>
              <a:t>Bairro Harmonia e localização urbana;</a:t>
            </a:r>
          </a:p>
          <a:p>
            <a:pPr algn="just">
              <a:buNone/>
            </a:pPr>
            <a:endParaRPr lang="pt-BR" sz="2400" dirty="0" smtClean="0">
              <a:latin typeface="Arial" charset="0"/>
              <a:cs typeface="Arial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Arial" charset="0"/>
                <a:cs typeface="Arial" charset="0"/>
              </a:rPr>
              <a:t>Estratégia de saúde da Família;</a:t>
            </a:r>
          </a:p>
          <a:p>
            <a:pPr algn="just">
              <a:buFont typeface="Wingdings" pitchFamily="2" charset="2"/>
              <a:buChar char="ü"/>
            </a:pPr>
            <a:endParaRPr lang="pt-BR" sz="2400" dirty="0" smtClean="0">
              <a:latin typeface="Arial" charset="0"/>
              <a:cs typeface="Arial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Arial" charset="0"/>
                <a:cs typeface="Arial" charset="0"/>
              </a:rPr>
              <a:t>URI (Universidade Regional Integral) e IESA (Instituto </a:t>
            </a:r>
            <a:r>
              <a:rPr lang="pt-BR" sz="2400" dirty="0" err="1" smtClean="0">
                <a:latin typeface="Arial" charset="0"/>
                <a:cs typeface="Arial" charset="0"/>
              </a:rPr>
              <a:t>Cenecista</a:t>
            </a:r>
            <a:r>
              <a:rPr lang="pt-BR" sz="2400" dirty="0" smtClean="0">
                <a:latin typeface="Arial" charset="0"/>
                <a:cs typeface="Arial" charset="0"/>
              </a:rPr>
              <a:t> de Ensino Superior).</a:t>
            </a:r>
          </a:p>
          <a:p>
            <a:pPr algn="just">
              <a:buFont typeface="Wingdings" pitchFamily="2" charset="2"/>
              <a:buChar char="ü"/>
            </a:pPr>
            <a:endParaRPr lang="pt-BR" sz="2400" dirty="0" smtClean="0">
              <a:latin typeface="Arial" charset="0"/>
              <a:cs typeface="Arial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Arial" charset="0"/>
                <a:cs typeface="Arial" charset="0"/>
              </a:rPr>
              <a:t>Equipe composta:</a:t>
            </a:r>
          </a:p>
          <a:p>
            <a:pPr lvl="1" algn="just">
              <a:buFont typeface="Wingdings" pitchFamily="2" charset="2"/>
              <a:buChar char="§"/>
            </a:pPr>
            <a:r>
              <a:rPr lang="pt-BR" sz="2400" dirty="0" smtClean="0">
                <a:latin typeface="Arial" charset="0"/>
                <a:cs typeface="Arial" charset="0"/>
              </a:rPr>
              <a:t>Enfermeira, técnica de enfermagem, dentista, auxiliar odontológica, médico, </a:t>
            </a:r>
            <a:r>
              <a:rPr lang="pt-BR" sz="2400" dirty="0" err="1" smtClean="0">
                <a:latin typeface="Arial" charset="0"/>
                <a:cs typeface="Arial" charset="0"/>
              </a:rPr>
              <a:t>tres</a:t>
            </a:r>
            <a:r>
              <a:rPr lang="pt-BR" sz="2400" dirty="0" smtClean="0">
                <a:latin typeface="Arial" charset="0"/>
                <a:cs typeface="Arial" charset="0"/>
              </a:rPr>
              <a:t> agentes comunitárias de saúde, e auxiliar de limpeza. 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510" y="214290"/>
            <a:ext cx="3275293" cy="32147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INTRODUÇÃO</a:t>
            </a:r>
            <a:br>
              <a:rPr lang="pt-B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dirty="0" smtClean="0"/>
              <a:t>No início da intervenção conforme o caderno de ações programáticas tínhamos:</a:t>
            </a:r>
          </a:p>
          <a:p>
            <a:pPr algn="just"/>
            <a:endParaRPr lang="pt-BR" sz="2400" dirty="0" smtClean="0"/>
          </a:p>
          <a:p>
            <a:pPr lvl="1" algn="just">
              <a:buFont typeface="Wingdings" pitchFamily="2" charset="2"/>
              <a:buChar char="§"/>
            </a:pPr>
            <a:r>
              <a:rPr lang="pt-BR" sz="2400" dirty="0" smtClean="0"/>
              <a:t>    52 Gestantes, cadastradas e em acompanhamento 12, que representavam 23 % do total; </a:t>
            </a:r>
          </a:p>
          <a:p>
            <a:pPr lvl="1" algn="just"/>
            <a:endParaRPr lang="pt-BR" sz="2400" dirty="0" smtClean="0"/>
          </a:p>
          <a:p>
            <a:pPr lvl="1" algn="just">
              <a:buFont typeface="Wingdings" pitchFamily="2" charset="2"/>
              <a:buChar char="§"/>
            </a:pPr>
            <a:r>
              <a:rPr lang="pt-BR" sz="2400" dirty="0" smtClean="0"/>
              <a:t>    42 </a:t>
            </a:r>
            <a:r>
              <a:rPr lang="pt-BR" sz="2400" dirty="0" err="1" smtClean="0"/>
              <a:t>Puérperas</a:t>
            </a:r>
            <a:r>
              <a:rPr lang="pt-BR" sz="2400" dirty="0" smtClean="0"/>
              <a:t>, cadastradas e em acompanhamento 18, que representavam 43% do total;</a:t>
            </a:r>
          </a:p>
          <a:p>
            <a:pPr lvl="1" algn="just"/>
            <a:endParaRPr lang="pt-BR" sz="2400" dirty="0" smtClean="0"/>
          </a:p>
          <a:p>
            <a:pPr lvl="1" algn="just">
              <a:buNone/>
            </a:pPr>
            <a:endParaRPr lang="pt-BR" sz="2400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OBJETIVO GERAL</a:t>
            </a:r>
            <a:br>
              <a:rPr lang="pt-B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Melhorar a atenção ao </a:t>
            </a:r>
            <a:r>
              <a:rPr lang="pt-BR" dirty="0" err="1"/>
              <a:t>Pré-natal</a:t>
            </a:r>
            <a:r>
              <a:rPr lang="pt-BR" dirty="0"/>
              <a:t> e </a:t>
            </a:r>
            <a:r>
              <a:rPr lang="pt-BR" dirty="0" err="1"/>
              <a:t>Puerpério</a:t>
            </a:r>
            <a:r>
              <a:rPr lang="pt-BR" dirty="0"/>
              <a:t> na Unidade Básica de Saúde União, na cidade de Santo Ângelo/Rio Grande do Sul.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43372" y="274638"/>
            <a:ext cx="4714908" cy="6369072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pt-BR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METODOLOGIA   </a:t>
            </a:r>
            <a:br>
              <a:rPr lang="pt-BR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pt-BR" sz="2700" dirty="0" smtClean="0">
                <a:cs typeface="Arial" pitchFamily="34" charset="0"/>
              </a:rPr>
              <a:t>Capacitações da equipe sobre a dinâmica da intervenção e sua importância, objetivos metas e projeções;</a:t>
            </a:r>
            <a:br>
              <a:rPr lang="pt-BR" sz="2700" dirty="0" smtClean="0">
                <a:cs typeface="Arial" pitchFamily="34" charset="0"/>
              </a:rPr>
            </a:br>
            <a:r>
              <a:rPr lang="pt-BR" sz="2700" dirty="0" smtClean="0">
                <a:cs typeface="Arial" pitchFamily="34" charset="0"/>
              </a:rPr>
              <a:t/>
            </a:r>
            <a:br>
              <a:rPr lang="pt-BR" sz="2700" dirty="0" smtClean="0">
                <a:cs typeface="Arial" pitchFamily="34" charset="0"/>
              </a:rPr>
            </a:br>
            <a:r>
              <a:rPr lang="pt-BR" sz="2700" dirty="0" smtClean="0">
                <a:cs typeface="Arial" pitchFamily="34" charset="0"/>
              </a:rPr>
              <a:t>Acolhimento e avaliação integral das gestantes e </a:t>
            </a:r>
            <a:r>
              <a:rPr lang="pt-BR" sz="2700" dirty="0" err="1" smtClean="0">
                <a:cs typeface="Arial" pitchFamily="34" charset="0"/>
              </a:rPr>
              <a:t>puérperas</a:t>
            </a:r>
            <a:r>
              <a:rPr lang="pt-BR" sz="2700" dirty="0" smtClean="0">
                <a:cs typeface="Arial" pitchFamily="34" charset="0"/>
              </a:rPr>
              <a:t> para classificação do Alto Risco;</a:t>
            </a:r>
            <a:br>
              <a:rPr lang="pt-BR" sz="2700" dirty="0" smtClean="0">
                <a:cs typeface="Arial" pitchFamily="34" charset="0"/>
              </a:rPr>
            </a:br>
            <a:r>
              <a:rPr lang="pt-BR" sz="2700" dirty="0" smtClean="0">
                <a:cs typeface="Arial" pitchFamily="34" charset="0"/>
              </a:rPr>
              <a:t/>
            </a:r>
            <a:br>
              <a:rPr lang="pt-BR" sz="2700" dirty="0" smtClean="0">
                <a:cs typeface="Arial" pitchFamily="34" charset="0"/>
              </a:rPr>
            </a:br>
            <a:r>
              <a:rPr lang="pt-BR" sz="2700" dirty="0" smtClean="0">
                <a:solidFill>
                  <a:srgbClr val="000000"/>
                </a:solidFill>
                <a:cs typeface="Arial" charset="0"/>
              </a:rPr>
              <a:t>Cadastramento de gestantes e </a:t>
            </a:r>
            <a:r>
              <a:rPr lang="pt-BR" sz="2700" dirty="0" err="1" smtClean="0">
                <a:solidFill>
                  <a:srgbClr val="000000"/>
                </a:solidFill>
                <a:cs typeface="Arial" charset="0"/>
              </a:rPr>
              <a:t>puérperas</a:t>
            </a:r>
            <a:r>
              <a:rPr lang="pt-BR" dirty="0" smtClean="0">
                <a:solidFill>
                  <a:srgbClr val="000000"/>
                </a:solidFill>
                <a:cs typeface="Arial" charset="0"/>
              </a:rPr>
              <a:t/>
            </a:r>
            <a:br>
              <a:rPr lang="pt-BR" dirty="0" smtClean="0">
                <a:solidFill>
                  <a:srgbClr val="000000"/>
                </a:solidFill>
                <a:cs typeface="Arial" charset="0"/>
              </a:rPr>
            </a:br>
            <a:r>
              <a:rPr lang="pt-BR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pt-BR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pt-BR" dirty="0"/>
          </a:p>
        </p:txBody>
      </p:sp>
      <p:pic>
        <p:nvPicPr>
          <p:cNvPr id="4" name="Espaço Reservado para Conteúdo 3" descr="D:\Imagens\FOTO TELEFONO LILI\20150219_103705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535817" y="2107397"/>
            <a:ext cx="5000659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METODOLOGIA</a:t>
            </a:r>
            <a:br>
              <a:rPr lang="pt-B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dirty="0" smtClean="0">
                <a:solidFill>
                  <a:srgbClr val="000000"/>
                </a:solidFill>
                <a:cs typeface="Arial" charset="0"/>
              </a:rPr>
              <a:t>Monitoramento da cobertura e registro das informações;</a:t>
            </a:r>
          </a:p>
          <a:p>
            <a:pPr algn="just">
              <a:buFont typeface="Wingdings" pitchFamily="2" charset="2"/>
              <a:buChar char="ü"/>
            </a:pPr>
            <a:endParaRPr lang="pt-BR" dirty="0" smtClean="0"/>
          </a:p>
          <a:p>
            <a:pPr algn="just">
              <a:buFont typeface="Wingdings" pitchFamily="2" charset="2"/>
              <a:buChar char="ü"/>
            </a:pPr>
            <a:r>
              <a:rPr lang="pt-BR" dirty="0" smtClean="0"/>
              <a:t>Atualização das informações do SIAB, ficha própria e registro das informações;</a:t>
            </a:r>
            <a:endParaRPr lang="pt-BR" dirty="0" smtClean="0">
              <a:solidFill>
                <a:srgbClr val="000000"/>
              </a:solidFill>
              <a:cs typeface="Arial" charset="0"/>
            </a:endParaRPr>
          </a:p>
          <a:p>
            <a:pPr algn="just">
              <a:buFont typeface="Wingdings" pitchFamily="2" charset="2"/>
              <a:buChar char="ü"/>
            </a:pPr>
            <a:endParaRPr lang="pt-BR" dirty="0" smtClean="0">
              <a:cs typeface="Arial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dirty="0" smtClean="0">
                <a:cs typeface="Arial" charset="0"/>
              </a:rPr>
              <a:t>Encaminhamento das gestantes Alto Risco a Consulta Especializada;</a:t>
            </a:r>
          </a:p>
          <a:p>
            <a:pPr algn="just">
              <a:buFont typeface="Wingdings" pitchFamily="2" charset="2"/>
              <a:buChar char="ü"/>
            </a:pPr>
            <a:endParaRPr lang="pt-BR" dirty="0" smtClean="0">
              <a:cs typeface="Arial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dirty="0" smtClean="0">
                <a:cs typeface="Arial" charset="0"/>
              </a:rPr>
              <a:t>Busca ativa a gestantes e </a:t>
            </a:r>
            <a:r>
              <a:rPr lang="pt-BR" dirty="0" err="1" smtClean="0">
                <a:cs typeface="Arial" charset="0"/>
              </a:rPr>
              <a:t>puérperas</a:t>
            </a:r>
            <a:r>
              <a:rPr lang="pt-BR" dirty="0" smtClean="0">
                <a:cs typeface="Arial" charset="0"/>
              </a:rPr>
              <a:t> faltosas;</a:t>
            </a:r>
          </a:p>
          <a:p>
            <a:pPr algn="just">
              <a:buFont typeface="Wingdings" pitchFamily="2" charset="2"/>
              <a:buChar char="ü"/>
            </a:pPr>
            <a:endParaRPr lang="pt-BR" dirty="0" smtClean="0">
              <a:cs typeface="Arial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dirty="0" smtClean="0">
                <a:cs typeface="Arial" charset="0"/>
              </a:rPr>
              <a:t>Manutenção dos registros com qualidade;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METODOLOGIA</a:t>
            </a:r>
            <a:br>
              <a:rPr lang="pt-B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2357455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Atividades educativas das gestantes:</a:t>
            </a:r>
          </a:p>
          <a:p>
            <a:pPr algn="just">
              <a:buFont typeface="Arial" charset="0"/>
              <a:buNone/>
            </a:pPr>
            <a:r>
              <a:rPr lang="pt-BR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 </a:t>
            </a:r>
            <a:r>
              <a:rPr lang="pt-BR" sz="2000" dirty="0" smtClean="0">
                <a:latin typeface="Arial" charset="0"/>
                <a:cs typeface="Arial" charset="0"/>
              </a:rPr>
              <a:t> Esclarecimento sobre a importância da realização do pré-natal, alimentação saudável, vacinação, aleitamento materno, riscos do tabagismo, consumo de álcool e drogas durante a gestação, principais problemas de saúde bucal na gestação e cuidados com o recém nascido</a:t>
            </a:r>
          </a:p>
          <a:p>
            <a:pPr algn="just">
              <a:buFont typeface="Arial" charset="0"/>
              <a:buNone/>
            </a:pPr>
            <a:endParaRPr lang="pt-BR" sz="2000" dirty="0"/>
          </a:p>
        </p:txBody>
      </p:sp>
      <p:pic>
        <p:nvPicPr>
          <p:cNvPr id="4" name="Imagem 3" descr="D:\Imagens\FOTO TELEFONO LILI\20150219_10051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964644" y="3178969"/>
            <a:ext cx="364333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1378</Words>
  <Application>Microsoft Office PowerPoint</Application>
  <PresentationFormat>Apresentação na tela (4:3)</PresentationFormat>
  <Paragraphs>186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Tema do Office</vt:lpstr>
      <vt:lpstr>Slide 1</vt:lpstr>
      <vt:lpstr> INTRODUÇÃO   </vt:lpstr>
      <vt:lpstr>INTRODUÇÃO </vt:lpstr>
      <vt:lpstr>INTRODUÇÃO </vt:lpstr>
      <vt:lpstr>INTRODUÇÃO </vt:lpstr>
      <vt:lpstr>OBJETIVO GERAL </vt:lpstr>
      <vt:lpstr>METODOLOGIA    Capacitações da equipe sobre a dinâmica da intervenção e sua importância, objetivos metas e projeções;  Acolhimento e avaliação integral das gestantes e puérperas para classificação do Alto Risco;  Cadastramento de gestantes e puérperas  </vt:lpstr>
      <vt:lpstr>METODOLOGIA </vt:lpstr>
      <vt:lpstr>METODOLOGIA </vt:lpstr>
      <vt:lpstr>LOGÍSTICA </vt:lpstr>
      <vt:lpstr>OBJETIVOS, METAS E RESULTADOS </vt:lpstr>
      <vt:lpstr>OBJETIVOS, METAS E RESULTADOS Resultados do Objetivo 1:   Proporção de gestantes cadastradas no programa de pré- natal.  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DISCUSSÃO</vt:lpstr>
      <vt:lpstr>DISCUSSÃO</vt:lpstr>
      <vt:lpstr>REFLEXÃO CRITICA</vt:lpstr>
      <vt:lpstr> REFERÊNCIAS  </vt:lpstr>
      <vt:lpstr>Felicidade não é fazer tudo  que se tem vontade,  mas ficar feliz com o que  se está fazendo.  (Içami Tiba)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DE PELOTAS FACULDADE DE MEDICINA DEPARTAMENTO DE MEDICINA SOCIAL CURSO DE ESPECIALIZAÇÃO EM SAÚDE DA FAMÍLIA MODALIDADE A DISTÂNCIA TURMA 8</dc:title>
  <dc:creator>casa</dc:creator>
  <cp:lastModifiedBy>Nobre Jorlange</cp:lastModifiedBy>
  <cp:revision>29</cp:revision>
  <dcterms:created xsi:type="dcterms:W3CDTF">2015-09-15T22:08:18Z</dcterms:created>
  <dcterms:modified xsi:type="dcterms:W3CDTF">2015-09-17T20:30:42Z</dcterms:modified>
</cp:coreProperties>
</file>