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86" r:id="rId2"/>
    <p:sldId id="261" r:id="rId3"/>
    <p:sldId id="290" r:id="rId4"/>
    <p:sldId id="269" r:id="rId5"/>
    <p:sldId id="288" r:id="rId6"/>
    <p:sldId id="263" r:id="rId7"/>
    <p:sldId id="289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91" r:id="rId20"/>
    <p:sldId id="278" r:id="rId21"/>
    <p:sldId id="279" r:id="rId22"/>
    <p:sldId id="281" r:id="rId23"/>
    <p:sldId id="280" r:id="rId24"/>
    <p:sldId id="282" r:id="rId25"/>
    <p:sldId id="297" r:id="rId26"/>
    <p:sldId id="298" r:id="rId27"/>
    <p:sldId id="296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A"/>
    <a:srgbClr val="05B8FF"/>
    <a:srgbClr val="00A1DA"/>
    <a:srgbClr val="E51153"/>
    <a:srgbClr val="FF0000"/>
    <a:srgbClr val="FFFF99"/>
    <a:srgbClr val="FFFF66"/>
    <a:srgbClr val="F6F6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sbahia\Desktop\Planilha%20de%20dados.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sbahia\Desktop\Planilha%20de%20dados.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ne\Downloads\Planilha%20final%20Coleta%20de%20Dados%20Lilian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sbahia\Desktop\Planilha%20de%20dados.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sbahia\Desktop\Planilha%20de%20dados.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>
        <c:manualLayout>
          <c:layoutTarget val="inner"/>
          <c:xMode val="edge"/>
          <c:yMode val="edge"/>
          <c:x val="6.8098756726823931E-2"/>
          <c:y val="4.0549955098234697E-2"/>
          <c:w val="0.85151384133095276"/>
          <c:h val="0.8654990233596884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1"/>
          <c:dLbls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0.24178403755868544</c:v>
                </c:pt>
                <c:pt idx="1">
                  <c:v>0.49765258215962876</c:v>
                </c:pt>
                <c:pt idx="2">
                  <c:v>0.91549295774647887</c:v>
                </c:pt>
                <c:pt idx="3">
                  <c:v>0</c:v>
                </c:pt>
              </c:numCache>
            </c:numRef>
          </c:val>
        </c:ser>
        <c:axId val="72803456"/>
        <c:axId val="72804992"/>
      </c:barChart>
      <c:catAx>
        <c:axId val="728034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2804992"/>
        <c:crosses val="autoZero"/>
        <c:auto val="1"/>
        <c:lblAlgn val="ctr"/>
        <c:lblOffset val="100"/>
      </c:catAx>
      <c:valAx>
        <c:axId val="72804992"/>
        <c:scaling>
          <c:orientation val="minMax"/>
          <c:max val="1"/>
          <c:min val="0"/>
        </c:scaling>
        <c:axPos val="l"/>
        <c:majorGridlines/>
        <c:min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2803456"/>
        <c:crosses val="autoZero"/>
        <c:crossBetween val="between"/>
        <c:majorUnit val="0.1"/>
        <c:min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dLbls>
            <c:showVal val="1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0.63809523809524393</c:v>
                </c:pt>
                <c:pt idx="2">
                  <c:v>0.93333333333333335</c:v>
                </c:pt>
                <c:pt idx="3">
                  <c:v>0</c:v>
                </c:pt>
              </c:numCache>
            </c:numRef>
          </c:val>
        </c:ser>
        <c:axId val="73619712"/>
        <c:axId val="73641984"/>
      </c:barChart>
      <c:catAx>
        <c:axId val="736197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641984"/>
        <c:crosses val="autoZero"/>
        <c:auto val="1"/>
        <c:lblAlgn val="ctr"/>
        <c:lblOffset val="100"/>
      </c:catAx>
      <c:valAx>
        <c:axId val="73641984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619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>
        <c:manualLayout>
          <c:layoutTarget val="inner"/>
          <c:xMode val="edge"/>
          <c:yMode val="edge"/>
          <c:x val="8.1168073693060505E-2"/>
          <c:y val="5.1343104914403484E-2"/>
          <c:w val="0.89010036533763193"/>
          <c:h val="0.861033776402839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dLbls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0.84466019417475724</c:v>
                </c:pt>
                <c:pt idx="1">
                  <c:v>0.92452830188679247</c:v>
                </c:pt>
                <c:pt idx="2">
                  <c:v>0.93396226415094108</c:v>
                </c:pt>
              </c:numCache>
            </c:numRef>
          </c:val>
        </c:ser>
        <c:axId val="73678208"/>
        <c:axId val="73684096"/>
      </c:barChart>
      <c:catAx>
        <c:axId val="736782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684096"/>
        <c:crosses val="autoZero"/>
        <c:auto val="1"/>
        <c:lblAlgn val="ctr"/>
        <c:lblOffset val="100"/>
      </c:catAx>
      <c:valAx>
        <c:axId val="7368409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678208"/>
        <c:crosses val="autoZero"/>
        <c:crossBetween val="between"/>
        <c:majorUnit val="0.1"/>
        <c:minorUnit val="1.0000000000000005E-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>
        <c:manualLayout>
          <c:layoutTarget val="inner"/>
          <c:xMode val="edge"/>
          <c:yMode val="edge"/>
          <c:x val="0.10859981178568549"/>
          <c:y val="5.5050964041977381E-2"/>
          <c:w val="0.88173841861937363"/>
          <c:h val="0.850998014415945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dLbls>
            <c:showVal val="1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0.77142857142858179</c:v>
                </c:pt>
                <c:pt idx="1">
                  <c:v>0.9850746268656716</c:v>
                </c:pt>
                <c:pt idx="2">
                  <c:v>0.97959183673470074</c:v>
                </c:pt>
                <c:pt idx="3">
                  <c:v>0</c:v>
                </c:pt>
              </c:numCache>
            </c:numRef>
          </c:val>
        </c:ser>
        <c:axId val="73732864"/>
        <c:axId val="73734400"/>
      </c:barChart>
      <c:catAx>
        <c:axId val="737328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734400"/>
        <c:crosses val="autoZero"/>
        <c:auto val="1"/>
        <c:lblAlgn val="ctr"/>
        <c:lblOffset val="100"/>
      </c:catAx>
      <c:valAx>
        <c:axId val="7373440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732864"/>
        <c:crosses val="autoZero"/>
        <c:crossBetween val="between"/>
        <c:majorUnit val="0.1"/>
        <c:minorUnit val="1.0000000000000005E-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>
        <c:manualLayout>
          <c:layoutTarget val="inner"/>
          <c:xMode val="edge"/>
          <c:yMode val="edge"/>
          <c:x val="8.6645844301950228E-2"/>
          <c:y val="5.5050964041977374E-2"/>
          <c:w val="0.89436831231481362"/>
          <c:h val="0.850998014415945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dLbls>
            <c:showVal val="1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0.88888888888888884</c:v>
                </c:pt>
                <c:pt idx="2">
                  <c:v>0.90909090909090906</c:v>
                </c:pt>
                <c:pt idx="3">
                  <c:v>0</c:v>
                </c:pt>
              </c:numCache>
            </c:numRef>
          </c:val>
        </c:ser>
        <c:axId val="73762688"/>
        <c:axId val="73764224"/>
      </c:barChart>
      <c:catAx>
        <c:axId val="737626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764224"/>
        <c:crosses val="autoZero"/>
        <c:auto val="1"/>
        <c:lblAlgn val="ctr"/>
        <c:lblOffset val="100"/>
      </c:catAx>
      <c:valAx>
        <c:axId val="7376422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762688"/>
        <c:crosses val="autoZero"/>
        <c:crossBetween val="between"/>
        <c:majorUnit val="0.1"/>
        <c:minorUnit val="1.0000000000000005E-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FC58C-A3AF-48AA-9FCB-09184CAFBEC1}" type="doc">
      <dgm:prSet loTypeId="urn:microsoft.com/office/officeart/2005/8/layout/orgChart1" loCatId="hierarchy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3AD923D-C8AF-4053-9D5B-1F6FB1CE7A04}">
      <dgm:prSet phldrT="[Texto]" custT="1"/>
      <dgm:spPr>
        <a:scene3d>
          <a:camera prst="orthographicFront"/>
          <a:lightRig rig="threePt" dir="t"/>
        </a:scene3d>
        <a:sp3d contourW="12700">
          <a:contourClr>
            <a:schemeClr val="bg1"/>
          </a:contourClr>
        </a:sp3d>
      </dgm:spPr>
      <dgm:t>
        <a:bodyPr/>
        <a:lstStyle/>
        <a:p>
          <a:r>
            <a:rPr lang="pt-BR" sz="2000" smtClean="0">
              <a:latin typeface="Arial Black" pitchFamily="34" charset="0"/>
            </a:rPr>
            <a:t>Secretaria Municipal de Saúde</a:t>
          </a:r>
          <a:endParaRPr lang="pt-BR" sz="2000" dirty="0">
            <a:latin typeface="Arial Black" pitchFamily="34" charset="0"/>
          </a:endParaRPr>
        </a:p>
      </dgm:t>
    </dgm:pt>
    <dgm:pt modelId="{E4DC76C8-F751-455F-BC7A-5366BBA2BB4F}" type="parTrans" cxnId="{994B2FAD-8EB2-43FB-9F56-C75EE562F662}">
      <dgm:prSet/>
      <dgm:spPr/>
      <dgm:t>
        <a:bodyPr/>
        <a:lstStyle/>
        <a:p>
          <a:endParaRPr lang="pt-BR"/>
        </a:p>
      </dgm:t>
    </dgm:pt>
    <dgm:pt modelId="{84941888-95DF-459D-A41D-8917E4670487}" type="sibTrans" cxnId="{994B2FAD-8EB2-43FB-9F56-C75EE562F662}">
      <dgm:prSet/>
      <dgm:spPr/>
      <dgm:t>
        <a:bodyPr/>
        <a:lstStyle/>
        <a:p>
          <a:endParaRPr lang="pt-BR"/>
        </a:p>
      </dgm:t>
    </dgm:pt>
    <dgm:pt modelId="{031F555C-7CB7-4059-9FE4-B134B2A34C78}" type="asst">
      <dgm:prSet phldrT="[Texto]"/>
      <dgm:spPr>
        <a:scene3d>
          <a:camera prst="orthographicFront"/>
          <a:lightRig rig="threePt" dir="t"/>
        </a:scene3d>
        <a:sp3d extrusionH="12700">
          <a:bevelT prst="relaxedInset"/>
          <a:bevelB h="69850"/>
        </a:sp3d>
      </dgm:spPr>
      <dgm:t>
        <a:bodyPr/>
        <a:lstStyle/>
        <a:p>
          <a:r>
            <a:rPr lang="pt-BR" b="1" smtClean="0">
              <a:latin typeface="Arial Black" pitchFamily="34" charset="0"/>
            </a:rPr>
            <a:t>Núcleo de Apoio de Saúde Familiar (NASF)</a:t>
          </a:r>
          <a:r>
            <a:rPr lang="pt-BR" smtClean="0"/>
            <a:t>)</a:t>
          </a:r>
          <a:endParaRPr lang="pt-BR" dirty="0"/>
        </a:p>
      </dgm:t>
    </dgm:pt>
    <dgm:pt modelId="{DC75B2A3-D44B-478F-BC48-F54C92D3B412}" type="parTrans" cxnId="{E9A33DF1-BE16-4A0E-905E-51088D30F92E}">
      <dgm:prSet/>
      <dgm:spPr/>
      <dgm:t>
        <a:bodyPr/>
        <a:lstStyle/>
        <a:p>
          <a:endParaRPr lang="pt-BR"/>
        </a:p>
      </dgm:t>
    </dgm:pt>
    <dgm:pt modelId="{7F400742-688E-429B-BA9B-438818DE2C49}" type="sibTrans" cxnId="{E9A33DF1-BE16-4A0E-905E-51088D30F92E}">
      <dgm:prSet/>
      <dgm:spPr/>
      <dgm:t>
        <a:bodyPr/>
        <a:lstStyle/>
        <a:p>
          <a:endParaRPr lang="pt-BR"/>
        </a:p>
      </dgm:t>
    </dgm:pt>
    <dgm:pt modelId="{7DF86F25-07D1-47D6-8FD6-23981B57535B}">
      <dgm:prSet phldrT="[Texto]"/>
      <dgm:spPr/>
      <dgm:t>
        <a:bodyPr/>
        <a:lstStyle/>
        <a:p>
          <a:r>
            <a:rPr lang="pt-BR" smtClean="0">
              <a:latin typeface="Arial Black" pitchFamily="34" charset="0"/>
            </a:rPr>
            <a:t>UBS Urbana</a:t>
          </a:r>
        </a:p>
        <a:p>
          <a:r>
            <a:rPr lang="pt-BR" smtClean="0">
              <a:latin typeface="Arial Black" pitchFamily="34" charset="0"/>
            </a:rPr>
            <a:t>(ESF + EAO)</a:t>
          </a:r>
        </a:p>
        <a:p>
          <a:r>
            <a:rPr lang="pt-BR" smtClean="0">
              <a:latin typeface="Arial Black" pitchFamily="34" charset="0"/>
            </a:rPr>
            <a:t>(Funciona Plantão 24 horas)</a:t>
          </a:r>
          <a:endParaRPr lang="pt-BR" dirty="0" smtClean="0">
            <a:latin typeface="Arial Black" pitchFamily="34" charset="0"/>
          </a:endParaRPr>
        </a:p>
      </dgm:t>
    </dgm:pt>
    <dgm:pt modelId="{278D16F6-1922-435A-8548-80D9F1F9EC46}" type="parTrans" cxnId="{CF5994BD-6B5C-45C9-BDAC-E2156637D34C}">
      <dgm:prSet/>
      <dgm:spPr/>
      <dgm:t>
        <a:bodyPr/>
        <a:lstStyle/>
        <a:p>
          <a:endParaRPr lang="pt-BR"/>
        </a:p>
      </dgm:t>
    </dgm:pt>
    <dgm:pt modelId="{8C7C1D37-08A1-48CB-B5DB-2A7561B7927C}" type="sibTrans" cxnId="{CF5994BD-6B5C-45C9-BDAC-E2156637D34C}">
      <dgm:prSet/>
      <dgm:spPr/>
      <dgm:t>
        <a:bodyPr/>
        <a:lstStyle/>
        <a:p>
          <a:endParaRPr lang="pt-BR"/>
        </a:p>
      </dgm:t>
    </dgm:pt>
    <dgm:pt modelId="{0C22DFD5-78EE-4CFE-AAA1-0495D1648578}">
      <dgm:prSet phldrT="[Texto]"/>
      <dgm:spPr/>
      <dgm:t>
        <a:bodyPr/>
        <a:lstStyle/>
        <a:p>
          <a:r>
            <a:rPr lang="pt-BR" smtClean="0">
              <a:latin typeface="Arial Black" pitchFamily="34" charset="0"/>
            </a:rPr>
            <a:t>UBS Rural 1</a:t>
          </a:r>
        </a:p>
        <a:p>
          <a:r>
            <a:rPr lang="pt-BR" smtClean="0">
              <a:latin typeface="Arial Black" pitchFamily="34" charset="0"/>
            </a:rPr>
            <a:t>(ESF + EAO) </a:t>
          </a:r>
          <a:endParaRPr lang="pt-BR" dirty="0">
            <a:latin typeface="Arial Black" pitchFamily="34" charset="0"/>
          </a:endParaRPr>
        </a:p>
      </dgm:t>
    </dgm:pt>
    <dgm:pt modelId="{53494D36-1DA5-4738-A132-0EB86DF0264C}" type="parTrans" cxnId="{24D56E46-6647-4C6C-B722-D2E42E5A10AF}">
      <dgm:prSet/>
      <dgm:spPr/>
      <dgm:t>
        <a:bodyPr/>
        <a:lstStyle/>
        <a:p>
          <a:endParaRPr lang="pt-BR"/>
        </a:p>
      </dgm:t>
    </dgm:pt>
    <dgm:pt modelId="{8FD6F34B-CF51-4999-92B0-8CAC8CE80DD1}" type="sibTrans" cxnId="{24D56E46-6647-4C6C-B722-D2E42E5A10AF}">
      <dgm:prSet/>
      <dgm:spPr/>
      <dgm:t>
        <a:bodyPr/>
        <a:lstStyle/>
        <a:p>
          <a:endParaRPr lang="pt-BR"/>
        </a:p>
      </dgm:t>
    </dgm:pt>
    <dgm:pt modelId="{C29E5004-E4D8-434F-8F2C-F6765CA50EDC}">
      <dgm:prSet phldrT="[Texto]"/>
      <dgm:spPr/>
      <dgm:t>
        <a:bodyPr/>
        <a:lstStyle/>
        <a:p>
          <a:r>
            <a:rPr lang="pt-BR" b="1" smtClean="0">
              <a:latin typeface="Arial Black" pitchFamily="34" charset="0"/>
            </a:rPr>
            <a:t>UBS  Rural 2</a:t>
          </a:r>
        </a:p>
        <a:p>
          <a:r>
            <a:rPr lang="pt-BR" b="1" smtClean="0">
              <a:latin typeface="Arial Black" pitchFamily="34" charset="0"/>
            </a:rPr>
            <a:t>(ESF + EAO)</a:t>
          </a:r>
        </a:p>
        <a:p>
          <a:endParaRPr lang="pt-BR" dirty="0"/>
        </a:p>
      </dgm:t>
    </dgm:pt>
    <dgm:pt modelId="{C6DAC5E3-B673-477C-B41F-132E744AA2F7}" type="parTrans" cxnId="{242BDBB6-430E-46F1-9441-10772E8C766C}">
      <dgm:prSet/>
      <dgm:spPr/>
      <dgm:t>
        <a:bodyPr/>
        <a:lstStyle/>
        <a:p>
          <a:endParaRPr lang="pt-BR"/>
        </a:p>
      </dgm:t>
    </dgm:pt>
    <dgm:pt modelId="{DF9067BA-E47A-41B7-B0A2-492DC8317098}" type="sibTrans" cxnId="{242BDBB6-430E-46F1-9441-10772E8C766C}">
      <dgm:prSet/>
      <dgm:spPr/>
      <dgm:t>
        <a:bodyPr/>
        <a:lstStyle/>
        <a:p>
          <a:endParaRPr lang="pt-BR"/>
        </a:p>
      </dgm:t>
    </dgm:pt>
    <dgm:pt modelId="{A71EF39F-196A-4DF5-8ED7-D9A73BA69699}" type="pres">
      <dgm:prSet presAssocID="{13EFC58C-A3AF-48AA-9FCB-09184CAFB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09A7897-A671-4FE6-B043-CF8B84300282}" type="pres">
      <dgm:prSet presAssocID="{A3AD923D-C8AF-4053-9D5B-1F6FB1CE7A04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1277E46-C927-4476-A374-CC23C1A9D7FF}" type="pres">
      <dgm:prSet presAssocID="{A3AD923D-C8AF-4053-9D5B-1F6FB1CE7A04}" presName="rootComposite1" presStyleCnt="0"/>
      <dgm:spPr/>
      <dgm:t>
        <a:bodyPr/>
        <a:lstStyle/>
        <a:p>
          <a:endParaRPr lang="pt-BR"/>
        </a:p>
      </dgm:t>
    </dgm:pt>
    <dgm:pt modelId="{21C2CC30-03EF-4DFA-B0E3-9CAD9774F732}" type="pres">
      <dgm:prSet presAssocID="{A3AD923D-C8AF-4053-9D5B-1F6FB1CE7A04}" presName="rootText1" presStyleLbl="node0" presStyleIdx="0" presStyleCnt="1" custScaleX="224579" custScaleY="82267" custLinFactNeighborX="2529" custLinFactNeighborY="-2983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D00863-9419-4F85-B265-74A55FC5D25C}" type="pres">
      <dgm:prSet presAssocID="{A3AD923D-C8AF-4053-9D5B-1F6FB1CE7A0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46E2870-C159-468E-A6D4-B02589CEDC5E}" type="pres">
      <dgm:prSet presAssocID="{A3AD923D-C8AF-4053-9D5B-1F6FB1CE7A04}" presName="hierChild2" presStyleCnt="0"/>
      <dgm:spPr/>
      <dgm:t>
        <a:bodyPr/>
        <a:lstStyle/>
        <a:p>
          <a:endParaRPr lang="pt-BR"/>
        </a:p>
      </dgm:t>
    </dgm:pt>
    <dgm:pt modelId="{F912864A-6236-4575-9B59-72148C8CC7ED}" type="pres">
      <dgm:prSet presAssocID="{278D16F6-1922-435A-8548-80D9F1F9EC46}" presName="Name37" presStyleLbl="parChTrans1D2" presStyleIdx="0" presStyleCnt="4"/>
      <dgm:spPr/>
      <dgm:t>
        <a:bodyPr/>
        <a:lstStyle/>
        <a:p>
          <a:endParaRPr lang="pt-BR"/>
        </a:p>
      </dgm:t>
    </dgm:pt>
    <dgm:pt modelId="{777D1D2C-E6EE-4ACA-9128-7A267CF47236}" type="pres">
      <dgm:prSet presAssocID="{7DF86F25-07D1-47D6-8FD6-23981B57535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6576CDB-DE83-4386-9984-4FC2D9E29C29}" type="pres">
      <dgm:prSet presAssocID="{7DF86F25-07D1-47D6-8FD6-23981B57535B}" presName="rootComposite" presStyleCnt="0"/>
      <dgm:spPr/>
      <dgm:t>
        <a:bodyPr/>
        <a:lstStyle/>
        <a:p>
          <a:endParaRPr lang="pt-BR"/>
        </a:p>
      </dgm:t>
    </dgm:pt>
    <dgm:pt modelId="{5899F1C4-F091-468A-8F9D-E078B4C7864A}" type="pres">
      <dgm:prSet presAssocID="{7DF86F25-07D1-47D6-8FD6-23981B57535B}" presName="rootText" presStyleLbl="node2" presStyleIdx="0" presStyleCnt="3" custScaleX="121620" custScaleY="97230" custLinFactNeighborX="-32" custLinFactNeighborY="184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95DB24-4B96-4110-B061-AF68593E0F07}" type="pres">
      <dgm:prSet presAssocID="{7DF86F25-07D1-47D6-8FD6-23981B57535B}" presName="rootConnector" presStyleLbl="node2" presStyleIdx="0" presStyleCnt="3"/>
      <dgm:spPr/>
      <dgm:t>
        <a:bodyPr/>
        <a:lstStyle/>
        <a:p>
          <a:endParaRPr lang="pt-BR"/>
        </a:p>
      </dgm:t>
    </dgm:pt>
    <dgm:pt modelId="{7C889C60-3E00-4C41-B722-C83ED3F67A4A}" type="pres">
      <dgm:prSet presAssocID="{7DF86F25-07D1-47D6-8FD6-23981B57535B}" presName="hierChild4" presStyleCnt="0"/>
      <dgm:spPr/>
      <dgm:t>
        <a:bodyPr/>
        <a:lstStyle/>
        <a:p>
          <a:endParaRPr lang="pt-BR"/>
        </a:p>
      </dgm:t>
    </dgm:pt>
    <dgm:pt modelId="{68531D9B-D8D8-4CFB-8281-1BD2CDD2ECDD}" type="pres">
      <dgm:prSet presAssocID="{7DF86F25-07D1-47D6-8FD6-23981B57535B}" presName="hierChild5" presStyleCnt="0"/>
      <dgm:spPr/>
      <dgm:t>
        <a:bodyPr/>
        <a:lstStyle/>
        <a:p>
          <a:endParaRPr lang="pt-BR"/>
        </a:p>
      </dgm:t>
    </dgm:pt>
    <dgm:pt modelId="{1B72ADDD-10A3-4DDC-BE58-2693C2FE1F5B}" type="pres">
      <dgm:prSet presAssocID="{53494D36-1DA5-4738-A132-0EB86DF0264C}" presName="Name37" presStyleLbl="parChTrans1D2" presStyleIdx="1" presStyleCnt="4"/>
      <dgm:spPr/>
      <dgm:t>
        <a:bodyPr/>
        <a:lstStyle/>
        <a:p>
          <a:endParaRPr lang="pt-BR"/>
        </a:p>
      </dgm:t>
    </dgm:pt>
    <dgm:pt modelId="{3339C053-93C6-41C9-A17C-826BF22CB3D3}" type="pres">
      <dgm:prSet presAssocID="{0C22DFD5-78EE-4CFE-AAA1-0495D1648578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6B7A2A2-3456-4F3B-BECA-B12CA77DF951}" type="pres">
      <dgm:prSet presAssocID="{0C22DFD5-78EE-4CFE-AAA1-0495D1648578}" presName="rootComposite" presStyleCnt="0"/>
      <dgm:spPr/>
      <dgm:t>
        <a:bodyPr/>
        <a:lstStyle/>
        <a:p>
          <a:endParaRPr lang="pt-BR"/>
        </a:p>
      </dgm:t>
    </dgm:pt>
    <dgm:pt modelId="{22C5030E-C897-44E0-B3BA-72C2D50191CD}" type="pres">
      <dgm:prSet presAssocID="{0C22DFD5-78EE-4CFE-AAA1-0495D1648578}" presName="rootText" presStyleLbl="node2" presStyleIdx="1" presStyleCnt="3" custLinFactNeighborX="1511" custLinFactNeighborY="184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2BED7A-67B2-43BF-BC77-04B0389DB1F5}" type="pres">
      <dgm:prSet presAssocID="{0C22DFD5-78EE-4CFE-AAA1-0495D1648578}" presName="rootConnector" presStyleLbl="node2" presStyleIdx="1" presStyleCnt="3"/>
      <dgm:spPr/>
      <dgm:t>
        <a:bodyPr/>
        <a:lstStyle/>
        <a:p>
          <a:endParaRPr lang="pt-BR"/>
        </a:p>
      </dgm:t>
    </dgm:pt>
    <dgm:pt modelId="{FDE5D238-3B14-403F-B542-7A9D0AAFF36B}" type="pres">
      <dgm:prSet presAssocID="{0C22DFD5-78EE-4CFE-AAA1-0495D1648578}" presName="hierChild4" presStyleCnt="0"/>
      <dgm:spPr/>
      <dgm:t>
        <a:bodyPr/>
        <a:lstStyle/>
        <a:p>
          <a:endParaRPr lang="pt-BR"/>
        </a:p>
      </dgm:t>
    </dgm:pt>
    <dgm:pt modelId="{8F72CE55-2BC1-458C-B54E-4A2DB40D1F57}" type="pres">
      <dgm:prSet presAssocID="{0C22DFD5-78EE-4CFE-AAA1-0495D1648578}" presName="hierChild5" presStyleCnt="0"/>
      <dgm:spPr/>
      <dgm:t>
        <a:bodyPr/>
        <a:lstStyle/>
        <a:p>
          <a:endParaRPr lang="pt-BR"/>
        </a:p>
      </dgm:t>
    </dgm:pt>
    <dgm:pt modelId="{860E2E33-37DF-4789-87C4-61352CAFA80D}" type="pres">
      <dgm:prSet presAssocID="{C6DAC5E3-B673-477C-B41F-132E744AA2F7}" presName="Name37" presStyleLbl="parChTrans1D2" presStyleIdx="2" presStyleCnt="4"/>
      <dgm:spPr/>
      <dgm:t>
        <a:bodyPr/>
        <a:lstStyle/>
        <a:p>
          <a:endParaRPr lang="pt-BR"/>
        </a:p>
      </dgm:t>
    </dgm:pt>
    <dgm:pt modelId="{E0BE9560-6CB7-4E58-95AA-4DA7E0E6B942}" type="pres">
      <dgm:prSet presAssocID="{C29E5004-E4D8-434F-8F2C-F6765CA50ED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8C58C06-74F2-4B65-9EAA-AE4ADA67A901}" type="pres">
      <dgm:prSet presAssocID="{C29E5004-E4D8-434F-8F2C-F6765CA50EDC}" presName="rootComposite" presStyleCnt="0"/>
      <dgm:spPr/>
      <dgm:t>
        <a:bodyPr/>
        <a:lstStyle/>
        <a:p>
          <a:endParaRPr lang="pt-BR"/>
        </a:p>
      </dgm:t>
    </dgm:pt>
    <dgm:pt modelId="{8D9A3AB3-F1A5-4A68-9CE6-79ADCC2BD045}" type="pres">
      <dgm:prSet presAssocID="{C29E5004-E4D8-434F-8F2C-F6765CA50EDC}" presName="rootText" presStyleLbl="node2" presStyleIdx="2" presStyleCnt="3" custLinFactNeighborX="-4814" custLinFactNeighborY="184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316688-62F2-497C-BF31-4E54CD1B41D1}" type="pres">
      <dgm:prSet presAssocID="{C29E5004-E4D8-434F-8F2C-F6765CA50EDC}" presName="rootConnector" presStyleLbl="node2" presStyleIdx="2" presStyleCnt="3"/>
      <dgm:spPr/>
      <dgm:t>
        <a:bodyPr/>
        <a:lstStyle/>
        <a:p>
          <a:endParaRPr lang="pt-BR"/>
        </a:p>
      </dgm:t>
    </dgm:pt>
    <dgm:pt modelId="{8DEE2A8F-0A14-4D2F-AC10-73CBD17AF76B}" type="pres">
      <dgm:prSet presAssocID="{C29E5004-E4D8-434F-8F2C-F6765CA50EDC}" presName="hierChild4" presStyleCnt="0"/>
      <dgm:spPr/>
      <dgm:t>
        <a:bodyPr/>
        <a:lstStyle/>
        <a:p>
          <a:endParaRPr lang="pt-BR"/>
        </a:p>
      </dgm:t>
    </dgm:pt>
    <dgm:pt modelId="{DA032909-8449-4474-931F-895207200AAE}" type="pres">
      <dgm:prSet presAssocID="{C29E5004-E4D8-434F-8F2C-F6765CA50EDC}" presName="hierChild5" presStyleCnt="0"/>
      <dgm:spPr/>
      <dgm:t>
        <a:bodyPr/>
        <a:lstStyle/>
        <a:p>
          <a:endParaRPr lang="pt-BR"/>
        </a:p>
      </dgm:t>
    </dgm:pt>
    <dgm:pt modelId="{39124868-2B59-4C55-8ACC-9964CAF10C8B}" type="pres">
      <dgm:prSet presAssocID="{A3AD923D-C8AF-4053-9D5B-1F6FB1CE7A04}" presName="hierChild3" presStyleCnt="0"/>
      <dgm:spPr/>
      <dgm:t>
        <a:bodyPr/>
        <a:lstStyle/>
        <a:p>
          <a:endParaRPr lang="pt-BR"/>
        </a:p>
      </dgm:t>
    </dgm:pt>
    <dgm:pt modelId="{B771B256-FAE2-449B-9976-27A04DCE2520}" type="pres">
      <dgm:prSet presAssocID="{DC75B2A3-D44B-478F-BC48-F54C92D3B412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C8D7207D-99C7-4EF6-A2BB-A1F81762A326}" type="pres">
      <dgm:prSet presAssocID="{031F555C-7CB7-4059-9FE4-B134B2A34C78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76C5329-4349-44A5-97A2-23AB4D6E428D}" type="pres">
      <dgm:prSet presAssocID="{031F555C-7CB7-4059-9FE4-B134B2A34C78}" presName="rootComposite3" presStyleCnt="0"/>
      <dgm:spPr/>
      <dgm:t>
        <a:bodyPr/>
        <a:lstStyle/>
        <a:p>
          <a:endParaRPr lang="pt-BR"/>
        </a:p>
      </dgm:t>
    </dgm:pt>
    <dgm:pt modelId="{C2EE7FD3-9F2A-4838-BDCB-19973B9AC7E9}" type="pres">
      <dgm:prSet presAssocID="{031F555C-7CB7-4059-9FE4-B134B2A34C78}" presName="rootText3" presStyleLbl="asst1" presStyleIdx="0" presStyleCnt="1" custScaleX="115702" custScaleY="67454" custLinFactNeighborX="-16323" custLinFactNeighborY="-262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736F69-74A0-47EB-BFD0-4D827731C8D7}" type="pres">
      <dgm:prSet presAssocID="{031F555C-7CB7-4059-9FE4-B134B2A34C78}" presName="rootConnector3" presStyleLbl="asst1" presStyleIdx="0" presStyleCnt="1"/>
      <dgm:spPr/>
      <dgm:t>
        <a:bodyPr/>
        <a:lstStyle/>
        <a:p>
          <a:endParaRPr lang="pt-BR"/>
        </a:p>
      </dgm:t>
    </dgm:pt>
    <dgm:pt modelId="{E9410D6D-EF34-4E7E-942A-E35012E914CF}" type="pres">
      <dgm:prSet presAssocID="{031F555C-7CB7-4059-9FE4-B134B2A34C78}" presName="hierChild6" presStyleCnt="0"/>
      <dgm:spPr/>
      <dgm:t>
        <a:bodyPr/>
        <a:lstStyle/>
        <a:p>
          <a:endParaRPr lang="pt-BR"/>
        </a:p>
      </dgm:t>
    </dgm:pt>
    <dgm:pt modelId="{081DF434-C2E2-47F6-866E-8A1A1A3A7993}" type="pres">
      <dgm:prSet presAssocID="{031F555C-7CB7-4059-9FE4-B134B2A34C78}" presName="hierChild7" presStyleCnt="0"/>
      <dgm:spPr/>
      <dgm:t>
        <a:bodyPr/>
        <a:lstStyle/>
        <a:p>
          <a:endParaRPr lang="pt-BR"/>
        </a:p>
      </dgm:t>
    </dgm:pt>
  </dgm:ptLst>
  <dgm:cxnLst>
    <dgm:cxn modelId="{E9A33DF1-BE16-4A0E-905E-51088D30F92E}" srcId="{A3AD923D-C8AF-4053-9D5B-1F6FB1CE7A04}" destId="{031F555C-7CB7-4059-9FE4-B134B2A34C78}" srcOrd="0" destOrd="0" parTransId="{DC75B2A3-D44B-478F-BC48-F54C92D3B412}" sibTransId="{7F400742-688E-429B-BA9B-438818DE2C49}"/>
    <dgm:cxn modelId="{994B2FAD-8EB2-43FB-9F56-C75EE562F662}" srcId="{13EFC58C-A3AF-48AA-9FCB-09184CAFBEC1}" destId="{A3AD923D-C8AF-4053-9D5B-1F6FB1CE7A04}" srcOrd="0" destOrd="0" parTransId="{E4DC76C8-F751-455F-BC7A-5366BBA2BB4F}" sibTransId="{84941888-95DF-459D-A41D-8917E4670487}"/>
    <dgm:cxn modelId="{CA088B77-17B8-4E66-A88D-7CDA45B21785}" type="presOf" srcId="{031F555C-7CB7-4059-9FE4-B134B2A34C78}" destId="{7C736F69-74A0-47EB-BFD0-4D827731C8D7}" srcOrd="1" destOrd="0" presId="urn:microsoft.com/office/officeart/2005/8/layout/orgChart1"/>
    <dgm:cxn modelId="{0D5D3A4E-F97F-424A-B609-9A826FB4C113}" type="presOf" srcId="{C29E5004-E4D8-434F-8F2C-F6765CA50EDC}" destId="{8D9A3AB3-F1A5-4A68-9CE6-79ADCC2BD045}" srcOrd="0" destOrd="0" presId="urn:microsoft.com/office/officeart/2005/8/layout/orgChart1"/>
    <dgm:cxn modelId="{242BDBB6-430E-46F1-9441-10772E8C766C}" srcId="{A3AD923D-C8AF-4053-9D5B-1F6FB1CE7A04}" destId="{C29E5004-E4D8-434F-8F2C-F6765CA50EDC}" srcOrd="3" destOrd="0" parTransId="{C6DAC5E3-B673-477C-B41F-132E744AA2F7}" sibTransId="{DF9067BA-E47A-41B7-B0A2-492DC8317098}"/>
    <dgm:cxn modelId="{CBBA4DDA-E8EA-4593-AD6F-6FB46DF21215}" type="presOf" srcId="{7DF86F25-07D1-47D6-8FD6-23981B57535B}" destId="{B195DB24-4B96-4110-B061-AF68593E0F07}" srcOrd="1" destOrd="0" presId="urn:microsoft.com/office/officeart/2005/8/layout/orgChart1"/>
    <dgm:cxn modelId="{12CB2C8E-C429-493F-A06E-884490FAD862}" type="presOf" srcId="{DC75B2A3-D44B-478F-BC48-F54C92D3B412}" destId="{B771B256-FAE2-449B-9976-27A04DCE2520}" srcOrd="0" destOrd="0" presId="urn:microsoft.com/office/officeart/2005/8/layout/orgChart1"/>
    <dgm:cxn modelId="{00CB8201-1116-4CC8-A2AE-79A4DD3A35AE}" type="presOf" srcId="{53494D36-1DA5-4738-A132-0EB86DF0264C}" destId="{1B72ADDD-10A3-4DDC-BE58-2693C2FE1F5B}" srcOrd="0" destOrd="0" presId="urn:microsoft.com/office/officeart/2005/8/layout/orgChart1"/>
    <dgm:cxn modelId="{6107606B-AE06-4ABE-9294-84E642410C9A}" type="presOf" srcId="{7DF86F25-07D1-47D6-8FD6-23981B57535B}" destId="{5899F1C4-F091-468A-8F9D-E078B4C7864A}" srcOrd="0" destOrd="0" presId="urn:microsoft.com/office/officeart/2005/8/layout/orgChart1"/>
    <dgm:cxn modelId="{A16F9657-E66D-4B52-9BC6-98621F73AFBB}" type="presOf" srcId="{A3AD923D-C8AF-4053-9D5B-1F6FB1CE7A04}" destId="{21C2CC30-03EF-4DFA-B0E3-9CAD9774F732}" srcOrd="0" destOrd="0" presId="urn:microsoft.com/office/officeart/2005/8/layout/orgChart1"/>
    <dgm:cxn modelId="{17FB6F93-E10F-43F9-902E-DD6BEE610ED5}" type="presOf" srcId="{0C22DFD5-78EE-4CFE-AAA1-0495D1648578}" destId="{22C5030E-C897-44E0-B3BA-72C2D50191CD}" srcOrd="0" destOrd="0" presId="urn:microsoft.com/office/officeart/2005/8/layout/orgChart1"/>
    <dgm:cxn modelId="{CF5994BD-6B5C-45C9-BDAC-E2156637D34C}" srcId="{A3AD923D-C8AF-4053-9D5B-1F6FB1CE7A04}" destId="{7DF86F25-07D1-47D6-8FD6-23981B57535B}" srcOrd="1" destOrd="0" parTransId="{278D16F6-1922-435A-8548-80D9F1F9EC46}" sibTransId="{8C7C1D37-08A1-48CB-B5DB-2A7561B7927C}"/>
    <dgm:cxn modelId="{F14D6215-22C2-4F2C-812C-3DB42B104CE3}" type="presOf" srcId="{C29E5004-E4D8-434F-8F2C-F6765CA50EDC}" destId="{88316688-62F2-497C-BF31-4E54CD1B41D1}" srcOrd="1" destOrd="0" presId="urn:microsoft.com/office/officeart/2005/8/layout/orgChart1"/>
    <dgm:cxn modelId="{D03CEC59-3E25-4FCA-9671-FD8875737C9F}" type="presOf" srcId="{C6DAC5E3-B673-477C-B41F-132E744AA2F7}" destId="{860E2E33-37DF-4789-87C4-61352CAFA80D}" srcOrd="0" destOrd="0" presId="urn:microsoft.com/office/officeart/2005/8/layout/orgChart1"/>
    <dgm:cxn modelId="{8FC0ED6B-FC99-4B76-9F54-CADC02E97A42}" type="presOf" srcId="{0C22DFD5-78EE-4CFE-AAA1-0495D1648578}" destId="{7D2BED7A-67B2-43BF-BC77-04B0389DB1F5}" srcOrd="1" destOrd="0" presId="urn:microsoft.com/office/officeart/2005/8/layout/orgChart1"/>
    <dgm:cxn modelId="{21AA0E72-58F7-401D-8719-D8CC0F1BCB00}" type="presOf" srcId="{A3AD923D-C8AF-4053-9D5B-1F6FB1CE7A04}" destId="{88D00863-9419-4F85-B265-74A55FC5D25C}" srcOrd="1" destOrd="0" presId="urn:microsoft.com/office/officeart/2005/8/layout/orgChart1"/>
    <dgm:cxn modelId="{50BA0317-E34B-4BF9-9824-A35A5DF5CD5E}" type="presOf" srcId="{278D16F6-1922-435A-8548-80D9F1F9EC46}" destId="{F912864A-6236-4575-9B59-72148C8CC7ED}" srcOrd="0" destOrd="0" presId="urn:microsoft.com/office/officeart/2005/8/layout/orgChart1"/>
    <dgm:cxn modelId="{24D56E46-6647-4C6C-B722-D2E42E5A10AF}" srcId="{A3AD923D-C8AF-4053-9D5B-1F6FB1CE7A04}" destId="{0C22DFD5-78EE-4CFE-AAA1-0495D1648578}" srcOrd="2" destOrd="0" parTransId="{53494D36-1DA5-4738-A132-0EB86DF0264C}" sibTransId="{8FD6F34B-CF51-4999-92B0-8CAC8CE80DD1}"/>
    <dgm:cxn modelId="{7D8A77E5-775E-4CCA-AC0A-1BE7ADDB7593}" type="presOf" srcId="{13EFC58C-A3AF-48AA-9FCB-09184CAFBEC1}" destId="{A71EF39F-196A-4DF5-8ED7-D9A73BA69699}" srcOrd="0" destOrd="0" presId="urn:microsoft.com/office/officeart/2005/8/layout/orgChart1"/>
    <dgm:cxn modelId="{CCBEB856-5975-4C27-819D-BD40E95C0031}" type="presOf" srcId="{031F555C-7CB7-4059-9FE4-B134B2A34C78}" destId="{C2EE7FD3-9F2A-4838-BDCB-19973B9AC7E9}" srcOrd="0" destOrd="0" presId="urn:microsoft.com/office/officeart/2005/8/layout/orgChart1"/>
    <dgm:cxn modelId="{065A3375-6FD8-4A4A-943D-D301A097E1E9}" type="presParOf" srcId="{A71EF39F-196A-4DF5-8ED7-D9A73BA69699}" destId="{C09A7897-A671-4FE6-B043-CF8B84300282}" srcOrd="0" destOrd="0" presId="urn:microsoft.com/office/officeart/2005/8/layout/orgChart1"/>
    <dgm:cxn modelId="{E87B6DA5-2974-403F-8278-108836E63BB4}" type="presParOf" srcId="{C09A7897-A671-4FE6-B043-CF8B84300282}" destId="{51277E46-C927-4476-A374-CC23C1A9D7FF}" srcOrd="0" destOrd="0" presId="urn:microsoft.com/office/officeart/2005/8/layout/orgChart1"/>
    <dgm:cxn modelId="{76A99563-A737-4731-9E48-19D40E55336B}" type="presParOf" srcId="{51277E46-C927-4476-A374-CC23C1A9D7FF}" destId="{21C2CC30-03EF-4DFA-B0E3-9CAD9774F732}" srcOrd="0" destOrd="0" presId="urn:microsoft.com/office/officeart/2005/8/layout/orgChart1"/>
    <dgm:cxn modelId="{274DE63F-E269-44C5-8B51-092022CA64B2}" type="presParOf" srcId="{51277E46-C927-4476-A374-CC23C1A9D7FF}" destId="{88D00863-9419-4F85-B265-74A55FC5D25C}" srcOrd="1" destOrd="0" presId="urn:microsoft.com/office/officeart/2005/8/layout/orgChart1"/>
    <dgm:cxn modelId="{C784D7F3-502B-4BF6-895F-156B108909C3}" type="presParOf" srcId="{C09A7897-A671-4FE6-B043-CF8B84300282}" destId="{346E2870-C159-468E-A6D4-B02589CEDC5E}" srcOrd="1" destOrd="0" presId="urn:microsoft.com/office/officeart/2005/8/layout/orgChart1"/>
    <dgm:cxn modelId="{60B8B369-AA82-420A-A220-9FF2BD105B20}" type="presParOf" srcId="{346E2870-C159-468E-A6D4-B02589CEDC5E}" destId="{F912864A-6236-4575-9B59-72148C8CC7ED}" srcOrd="0" destOrd="0" presId="urn:microsoft.com/office/officeart/2005/8/layout/orgChart1"/>
    <dgm:cxn modelId="{A552F0FC-09F2-446A-BFEC-F1AA035C6E84}" type="presParOf" srcId="{346E2870-C159-468E-A6D4-B02589CEDC5E}" destId="{777D1D2C-E6EE-4ACA-9128-7A267CF47236}" srcOrd="1" destOrd="0" presId="urn:microsoft.com/office/officeart/2005/8/layout/orgChart1"/>
    <dgm:cxn modelId="{F45BFA9A-7C4B-4549-ABAA-96988A696A66}" type="presParOf" srcId="{777D1D2C-E6EE-4ACA-9128-7A267CF47236}" destId="{36576CDB-DE83-4386-9984-4FC2D9E29C29}" srcOrd="0" destOrd="0" presId="urn:microsoft.com/office/officeart/2005/8/layout/orgChart1"/>
    <dgm:cxn modelId="{FD18F6E7-62B3-4F35-B07B-73F882629180}" type="presParOf" srcId="{36576CDB-DE83-4386-9984-4FC2D9E29C29}" destId="{5899F1C4-F091-468A-8F9D-E078B4C7864A}" srcOrd="0" destOrd="0" presId="urn:microsoft.com/office/officeart/2005/8/layout/orgChart1"/>
    <dgm:cxn modelId="{590226C3-55FC-4C97-8024-E3C301E3FC6A}" type="presParOf" srcId="{36576CDB-DE83-4386-9984-4FC2D9E29C29}" destId="{B195DB24-4B96-4110-B061-AF68593E0F07}" srcOrd="1" destOrd="0" presId="urn:microsoft.com/office/officeart/2005/8/layout/orgChart1"/>
    <dgm:cxn modelId="{9B6C6972-2C73-48DC-B8D5-581BBFF7B6C8}" type="presParOf" srcId="{777D1D2C-E6EE-4ACA-9128-7A267CF47236}" destId="{7C889C60-3E00-4C41-B722-C83ED3F67A4A}" srcOrd="1" destOrd="0" presId="urn:microsoft.com/office/officeart/2005/8/layout/orgChart1"/>
    <dgm:cxn modelId="{98D2D4F6-E2CC-4A0F-9CB4-9F149F6CE746}" type="presParOf" srcId="{777D1D2C-E6EE-4ACA-9128-7A267CF47236}" destId="{68531D9B-D8D8-4CFB-8281-1BD2CDD2ECDD}" srcOrd="2" destOrd="0" presId="urn:microsoft.com/office/officeart/2005/8/layout/orgChart1"/>
    <dgm:cxn modelId="{0B3E4034-A3DC-41A2-BBB0-61405E16ADEF}" type="presParOf" srcId="{346E2870-C159-468E-A6D4-B02589CEDC5E}" destId="{1B72ADDD-10A3-4DDC-BE58-2693C2FE1F5B}" srcOrd="2" destOrd="0" presId="urn:microsoft.com/office/officeart/2005/8/layout/orgChart1"/>
    <dgm:cxn modelId="{29EE4AF3-9A62-45C7-9DDD-610AAD5C7D78}" type="presParOf" srcId="{346E2870-C159-468E-A6D4-B02589CEDC5E}" destId="{3339C053-93C6-41C9-A17C-826BF22CB3D3}" srcOrd="3" destOrd="0" presId="urn:microsoft.com/office/officeart/2005/8/layout/orgChart1"/>
    <dgm:cxn modelId="{490C57FB-BB8F-430E-80C4-AD01832A054B}" type="presParOf" srcId="{3339C053-93C6-41C9-A17C-826BF22CB3D3}" destId="{96B7A2A2-3456-4F3B-BECA-B12CA77DF951}" srcOrd="0" destOrd="0" presId="urn:microsoft.com/office/officeart/2005/8/layout/orgChart1"/>
    <dgm:cxn modelId="{43101D9E-7B8E-419B-8231-775E9A44902B}" type="presParOf" srcId="{96B7A2A2-3456-4F3B-BECA-B12CA77DF951}" destId="{22C5030E-C897-44E0-B3BA-72C2D50191CD}" srcOrd="0" destOrd="0" presId="urn:microsoft.com/office/officeart/2005/8/layout/orgChart1"/>
    <dgm:cxn modelId="{CDD546DA-9A64-4648-93D5-C08CE8CF853E}" type="presParOf" srcId="{96B7A2A2-3456-4F3B-BECA-B12CA77DF951}" destId="{7D2BED7A-67B2-43BF-BC77-04B0389DB1F5}" srcOrd="1" destOrd="0" presId="urn:microsoft.com/office/officeart/2005/8/layout/orgChart1"/>
    <dgm:cxn modelId="{3EA71325-AC47-4922-BD51-C1D99053CA5D}" type="presParOf" srcId="{3339C053-93C6-41C9-A17C-826BF22CB3D3}" destId="{FDE5D238-3B14-403F-B542-7A9D0AAFF36B}" srcOrd="1" destOrd="0" presId="urn:microsoft.com/office/officeart/2005/8/layout/orgChart1"/>
    <dgm:cxn modelId="{6ADF1F2C-5D30-44E1-8D47-DB686E44E81F}" type="presParOf" srcId="{3339C053-93C6-41C9-A17C-826BF22CB3D3}" destId="{8F72CE55-2BC1-458C-B54E-4A2DB40D1F57}" srcOrd="2" destOrd="0" presId="urn:microsoft.com/office/officeart/2005/8/layout/orgChart1"/>
    <dgm:cxn modelId="{2E260F79-2751-44A1-9992-82C2FC8EDACE}" type="presParOf" srcId="{346E2870-C159-468E-A6D4-B02589CEDC5E}" destId="{860E2E33-37DF-4789-87C4-61352CAFA80D}" srcOrd="4" destOrd="0" presId="urn:microsoft.com/office/officeart/2005/8/layout/orgChart1"/>
    <dgm:cxn modelId="{2F27DA1A-8087-47DF-94E7-24E4B3CA3345}" type="presParOf" srcId="{346E2870-C159-468E-A6D4-B02589CEDC5E}" destId="{E0BE9560-6CB7-4E58-95AA-4DA7E0E6B942}" srcOrd="5" destOrd="0" presId="urn:microsoft.com/office/officeart/2005/8/layout/orgChart1"/>
    <dgm:cxn modelId="{30A583A0-2479-4887-9E38-C3A1D959D095}" type="presParOf" srcId="{E0BE9560-6CB7-4E58-95AA-4DA7E0E6B942}" destId="{18C58C06-74F2-4B65-9EAA-AE4ADA67A901}" srcOrd="0" destOrd="0" presId="urn:microsoft.com/office/officeart/2005/8/layout/orgChart1"/>
    <dgm:cxn modelId="{38DF06CE-3B73-417A-ACE2-55BD52365AC1}" type="presParOf" srcId="{18C58C06-74F2-4B65-9EAA-AE4ADA67A901}" destId="{8D9A3AB3-F1A5-4A68-9CE6-79ADCC2BD045}" srcOrd="0" destOrd="0" presId="urn:microsoft.com/office/officeart/2005/8/layout/orgChart1"/>
    <dgm:cxn modelId="{6FCC1B21-6FE9-4A16-9C92-FA16311C0F39}" type="presParOf" srcId="{18C58C06-74F2-4B65-9EAA-AE4ADA67A901}" destId="{88316688-62F2-497C-BF31-4E54CD1B41D1}" srcOrd="1" destOrd="0" presId="urn:microsoft.com/office/officeart/2005/8/layout/orgChart1"/>
    <dgm:cxn modelId="{13310465-C5E4-4F03-B77D-20FEA80F78A8}" type="presParOf" srcId="{E0BE9560-6CB7-4E58-95AA-4DA7E0E6B942}" destId="{8DEE2A8F-0A14-4D2F-AC10-73CBD17AF76B}" srcOrd="1" destOrd="0" presId="urn:microsoft.com/office/officeart/2005/8/layout/orgChart1"/>
    <dgm:cxn modelId="{C27FB872-0235-4891-80A6-D8970371B09D}" type="presParOf" srcId="{E0BE9560-6CB7-4E58-95AA-4DA7E0E6B942}" destId="{DA032909-8449-4474-931F-895207200AAE}" srcOrd="2" destOrd="0" presId="urn:microsoft.com/office/officeart/2005/8/layout/orgChart1"/>
    <dgm:cxn modelId="{CFBCD47E-806F-4112-9C2A-54211913DF22}" type="presParOf" srcId="{C09A7897-A671-4FE6-B043-CF8B84300282}" destId="{39124868-2B59-4C55-8ACC-9964CAF10C8B}" srcOrd="2" destOrd="0" presId="urn:microsoft.com/office/officeart/2005/8/layout/orgChart1"/>
    <dgm:cxn modelId="{C97BA2AD-1A06-41A4-981D-AACB6C388E46}" type="presParOf" srcId="{39124868-2B59-4C55-8ACC-9964CAF10C8B}" destId="{B771B256-FAE2-449B-9976-27A04DCE2520}" srcOrd="0" destOrd="0" presId="urn:microsoft.com/office/officeart/2005/8/layout/orgChart1"/>
    <dgm:cxn modelId="{D826634D-A342-4706-B3A2-F0BE80064EDD}" type="presParOf" srcId="{39124868-2B59-4C55-8ACC-9964CAF10C8B}" destId="{C8D7207D-99C7-4EF6-A2BB-A1F81762A326}" srcOrd="1" destOrd="0" presId="urn:microsoft.com/office/officeart/2005/8/layout/orgChart1"/>
    <dgm:cxn modelId="{8C5A9A1F-BF4C-4F1E-AD88-2EA7C0DCA577}" type="presParOf" srcId="{C8D7207D-99C7-4EF6-A2BB-A1F81762A326}" destId="{F76C5329-4349-44A5-97A2-23AB4D6E428D}" srcOrd="0" destOrd="0" presId="urn:microsoft.com/office/officeart/2005/8/layout/orgChart1"/>
    <dgm:cxn modelId="{4AC64861-5267-46ED-A49C-BB09FE44B182}" type="presParOf" srcId="{F76C5329-4349-44A5-97A2-23AB4D6E428D}" destId="{C2EE7FD3-9F2A-4838-BDCB-19973B9AC7E9}" srcOrd="0" destOrd="0" presId="urn:microsoft.com/office/officeart/2005/8/layout/orgChart1"/>
    <dgm:cxn modelId="{0D0597FD-8599-40EF-871E-E2BF0135095C}" type="presParOf" srcId="{F76C5329-4349-44A5-97A2-23AB4D6E428D}" destId="{7C736F69-74A0-47EB-BFD0-4D827731C8D7}" srcOrd="1" destOrd="0" presId="urn:microsoft.com/office/officeart/2005/8/layout/orgChart1"/>
    <dgm:cxn modelId="{74C50CDB-1EEA-4B17-9307-3C14659C2488}" type="presParOf" srcId="{C8D7207D-99C7-4EF6-A2BB-A1F81762A326}" destId="{E9410D6D-EF34-4E7E-942A-E35012E914CF}" srcOrd="1" destOrd="0" presId="urn:microsoft.com/office/officeart/2005/8/layout/orgChart1"/>
    <dgm:cxn modelId="{66277DAE-DB9E-43C1-95B5-C3D097129FC4}" type="presParOf" srcId="{C8D7207D-99C7-4EF6-A2BB-A1F81762A326}" destId="{081DF434-C2E2-47F6-866E-8A1A1A3A799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71B256-FAE2-449B-9976-27A04DCE2520}">
      <dsp:nvSpPr>
        <dsp:cNvPr id="0" name=""/>
        <dsp:cNvSpPr/>
      </dsp:nvSpPr>
      <dsp:spPr>
        <a:xfrm>
          <a:off x="3379972" y="1254046"/>
          <a:ext cx="639977" cy="1042460"/>
        </a:xfrm>
        <a:custGeom>
          <a:avLst/>
          <a:gdLst/>
          <a:ahLst/>
          <a:cxnLst/>
          <a:rect l="0" t="0" r="0" b="0"/>
          <a:pathLst>
            <a:path>
              <a:moveTo>
                <a:pt x="639977" y="0"/>
              </a:moveTo>
              <a:lnTo>
                <a:pt x="639977" y="1042460"/>
              </a:lnTo>
              <a:lnTo>
                <a:pt x="0" y="10424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E2E33-37DF-4789-87C4-61352CAFA80D}">
      <dsp:nvSpPr>
        <dsp:cNvPr id="0" name=""/>
        <dsp:cNvSpPr/>
      </dsp:nvSpPr>
      <dsp:spPr>
        <a:xfrm>
          <a:off x="4019950" y="1254046"/>
          <a:ext cx="2713821" cy="253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228"/>
              </a:lnTo>
              <a:lnTo>
                <a:pt x="2713821" y="2303228"/>
              </a:lnTo>
              <a:lnTo>
                <a:pt x="2713821" y="25321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2ADDD-10A3-4DDC-BE58-2693C2FE1F5B}">
      <dsp:nvSpPr>
        <dsp:cNvPr id="0" name=""/>
        <dsp:cNvSpPr/>
      </dsp:nvSpPr>
      <dsp:spPr>
        <a:xfrm>
          <a:off x="4019950" y="1254046"/>
          <a:ext cx="213500" cy="253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228"/>
              </a:lnTo>
              <a:lnTo>
                <a:pt x="213500" y="2303228"/>
              </a:lnTo>
              <a:lnTo>
                <a:pt x="213500" y="25321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2864A-6236-4575-9B59-72148C8CC7ED}">
      <dsp:nvSpPr>
        <dsp:cNvPr id="0" name=""/>
        <dsp:cNvSpPr/>
      </dsp:nvSpPr>
      <dsp:spPr>
        <a:xfrm>
          <a:off x="1325882" y="1254046"/>
          <a:ext cx="2694067" cy="2532165"/>
        </a:xfrm>
        <a:custGeom>
          <a:avLst/>
          <a:gdLst/>
          <a:ahLst/>
          <a:cxnLst/>
          <a:rect l="0" t="0" r="0" b="0"/>
          <a:pathLst>
            <a:path>
              <a:moveTo>
                <a:pt x="2694067" y="0"/>
              </a:moveTo>
              <a:lnTo>
                <a:pt x="2694067" y="2303228"/>
              </a:lnTo>
              <a:lnTo>
                <a:pt x="0" y="2303228"/>
              </a:lnTo>
              <a:lnTo>
                <a:pt x="0" y="25321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2CC30-03EF-4DFA-B0E3-9CAD9774F732}">
      <dsp:nvSpPr>
        <dsp:cNvPr id="0" name=""/>
        <dsp:cNvSpPr/>
      </dsp:nvSpPr>
      <dsp:spPr>
        <a:xfrm>
          <a:off x="1571640" y="357190"/>
          <a:ext cx="4896618" cy="896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latin typeface="Arial Black" pitchFamily="34" charset="0"/>
            </a:rPr>
            <a:t>Secretaria Municipal de Saúde</a:t>
          </a:r>
          <a:endParaRPr lang="pt-BR" sz="2000" kern="1200" dirty="0">
            <a:latin typeface="Arial Black" pitchFamily="34" charset="0"/>
          </a:endParaRPr>
        </a:p>
      </dsp:txBody>
      <dsp:txXfrm>
        <a:off x="1571640" y="357190"/>
        <a:ext cx="4896618" cy="896856"/>
      </dsp:txXfrm>
    </dsp:sp>
    <dsp:sp modelId="{5899F1C4-F091-468A-8F9D-E078B4C7864A}">
      <dsp:nvSpPr>
        <dsp:cNvPr id="0" name=""/>
        <dsp:cNvSpPr/>
      </dsp:nvSpPr>
      <dsp:spPr>
        <a:xfrm>
          <a:off x="8" y="3786212"/>
          <a:ext cx="2651747" cy="10599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>
              <a:latin typeface="Arial Black" pitchFamily="34" charset="0"/>
            </a:rPr>
            <a:t>UBS Urbana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>
              <a:latin typeface="Arial Black" pitchFamily="34" charset="0"/>
            </a:rPr>
            <a:t>(ESF + EAO)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>
              <a:latin typeface="Arial Black" pitchFamily="34" charset="0"/>
            </a:rPr>
            <a:t>(Funciona Plantão 24 horas)</a:t>
          </a:r>
          <a:endParaRPr lang="pt-BR" sz="1300" kern="1200" dirty="0" smtClean="0">
            <a:latin typeface="Arial Black" pitchFamily="34" charset="0"/>
          </a:endParaRPr>
        </a:p>
      </dsp:txBody>
      <dsp:txXfrm>
        <a:off x="8" y="3786212"/>
        <a:ext cx="2651747" cy="1059979"/>
      </dsp:txXfrm>
    </dsp:sp>
    <dsp:sp modelId="{22C5030E-C897-44E0-B3BA-72C2D50191CD}">
      <dsp:nvSpPr>
        <dsp:cNvPr id="0" name=""/>
        <dsp:cNvSpPr/>
      </dsp:nvSpPr>
      <dsp:spPr>
        <a:xfrm>
          <a:off x="3143273" y="3786212"/>
          <a:ext cx="2180354" cy="1090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>
              <a:latin typeface="Arial Black" pitchFamily="34" charset="0"/>
            </a:rPr>
            <a:t>UBS Rural 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>
              <a:latin typeface="Arial Black" pitchFamily="34" charset="0"/>
            </a:rPr>
            <a:t>(ESF + EAO) </a:t>
          </a:r>
          <a:endParaRPr lang="pt-BR" sz="1300" kern="1200" dirty="0">
            <a:latin typeface="Arial Black" pitchFamily="34" charset="0"/>
          </a:endParaRPr>
        </a:p>
      </dsp:txBody>
      <dsp:txXfrm>
        <a:off x="3143273" y="3786212"/>
        <a:ext cx="2180354" cy="1090177"/>
      </dsp:txXfrm>
    </dsp:sp>
    <dsp:sp modelId="{8D9A3AB3-F1A5-4A68-9CE6-79ADCC2BD045}">
      <dsp:nvSpPr>
        <dsp:cNvPr id="0" name=""/>
        <dsp:cNvSpPr/>
      </dsp:nvSpPr>
      <dsp:spPr>
        <a:xfrm>
          <a:off x="5643594" y="3786212"/>
          <a:ext cx="2180354" cy="1090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smtClean="0">
              <a:latin typeface="Arial Black" pitchFamily="34" charset="0"/>
            </a:rPr>
            <a:t>UBS  Rural 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smtClean="0">
              <a:latin typeface="Arial Black" pitchFamily="34" charset="0"/>
            </a:rPr>
            <a:t>(ESF + EAO)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</dsp:txBody>
      <dsp:txXfrm>
        <a:off x="5643594" y="3786212"/>
        <a:ext cx="2180354" cy="1090177"/>
      </dsp:txXfrm>
    </dsp:sp>
    <dsp:sp modelId="{C2EE7FD3-9F2A-4838-BDCB-19973B9AC7E9}">
      <dsp:nvSpPr>
        <dsp:cNvPr id="0" name=""/>
        <dsp:cNvSpPr/>
      </dsp:nvSpPr>
      <dsp:spPr>
        <a:xfrm>
          <a:off x="857258" y="1928823"/>
          <a:ext cx="2522713" cy="7353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12700">
          <a:bevelT prst="relaxedInset"/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smtClean="0">
              <a:latin typeface="Arial Black" pitchFamily="34" charset="0"/>
            </a:rPr>
            <a:t>Núcleo de Apoio de Saúde Familiar (NASF)</a:t>
          </a:r>
          <a:r>
            <a:rPr lang="pt-BR" sz="1300" kern="1200" smtClean="0"/>
            <a:t>)</a:t>
          </a:r>
          <a:endParaRPr lang="pt-BR" sz="1300" kern="1200" dirty="0"/>
        </a:p>
      </dsp:txBody>
      <dsp:txXfrm>
        <a:off x="857258" y="1928823"/>
        <a:ext cx="2522713" cy="73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B916E3-81EC-42B3-A185-ACF348547A06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9E785A-F001-4E16-AAE6-82A8E732A4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E4BB1-732E-4EA3-9CE3-8E96212F334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802D-ED25-4808-A365-0BFAD1590673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ED9D-E569-4205-A603-D2AB49796B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6772-09BE-4ECF-B8D7-E48D9B30EF93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A534-08CB-4AD5-AED4-D2CEF42432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8812-864F-4071-AE2A-FB1549B3EED0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63D8-1825-4733-9369-112F470E8E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8E43-9CFE-4C91-8D31-8E7839396984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B43D-58E2-43D1-9595-8835F8CFEB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24BF-A174-400E-86BC-6EEF1318FDC6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2BF6-5331-4769-80A4-C7DC2A5A2D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394C-C3CB-4289-BBB3-3C5DBB143A88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B49A-50C8-489A-9A9B-F71F4BEDAF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6828-B20F-4586-8B0E-DFBC13FE1130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51A5-D774-4803-9F8D-5DB2DBC3D4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0A1A-9920-4BA9-9E68-9F5F12C25EAE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B469-464D-4FF2-98A8-E9822C9D17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6798-A54E-4EE3-BC31-FDE55BE45DF4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081B-8A51-445C-A868-6E70BED150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FAFF-EA09-4A09-8C5D-3ED916972290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7047-CBD1-4E9C-B06F-C8A878458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4CCA-9F45-460D-AD54-7AA25D53F43B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CB43-906E-47B9-AE06-831A0666D2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CD09D-4667-4733-87D7-373DDA37C8A1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AADC0-4503-42C3-AAB4-4585D89BB9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14563" y="1214438"/>
            <a:ext cx="6929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UNIVERSIDADE ABERTA DO SUS</a:t>
            </a:r>
          </a:p>
          <a:p>
            <a:pPr algn="ctr" eaLnBrk="0" hangingPunct="0"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UNIVERSIDADE FEDERAL DE PELOTAS</a:t>
            </a:r>
          </a:p>
          <a:p>
            <a:pPr algn="ctr" eaLnBrk="0" hangingPunct="0">
              <a:defRPr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ESPECIALIZAÇÃO EM SAÚDE DA FAMÍLIA</a:t>
            </a:r>
          </a:p>
          <a:p>
            <a:pPr algn="ctr" eaLnBrk="0" hangingPunct="0">
              <a:defRPr/>
            </a:pPr>
            <a:r>
              <a:rPr lang="pt-BR" alt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endParaRPr lang="pt-BR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3500439"/>
            <a:ext cx="82153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perspectiveLeft"/>
              <a:lightRig rig="threePt" dir="t"/>
            </a:scene3d>
          </a:bodyPr>
          <a:lstStyle/>
          <a:p>
            <a:pPr algn="just">
              <a:defRPr/>
            </a:pPr>
            <a:endParaRPr lang="pt-BR" sz="2400" b="1" dirty="0">
              <a:solidFill>
                <a:srgbClr val="FFFF99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pt-BR" dirty="0">
              <a:solidFill>
                <a:srgbClr val="D6EA1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3000" y="5719763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>
              <a:defRPr/>
            </a:pPr>
            <a:r>
              <a:rPr lang="pt-BR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Aluna: Liliana Torrecilla Torres.</a:t>
            </a:r>
          </a:p>
          <a:p>
            <a:pPr indent="539750">
              <a:defRPr/>
            </a:pPr>
            <a:r>
              <a:rPr lang="pt-BR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Orientadora: </a:t>
            </a:r>
            <a:r>
              <a:rPr lang="pt-BR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Aline Gomes de Oliveira Nascimento.                        		</a:t>
            </a:r>
            <a:r>
              <a:rPr lang="pt-BR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Pelotas, 2015</a:t>
            </a:r>
            <a:endParaRPr lang="pt-BR" dirty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340" name="Retângulo 6"/>
          <p:cNvSpPr>
            <a:spLocks noChangeArrowheads="1"/>
          </p:cNvSpPr>
          <p:nvPr/>
        </p:nvSpPr>
        <p:spPr bwMode="auto">
          <a:xfrm>
            <a:off x="428625" y="3214688"/>
            <a:ext cx="8429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05B8FF"/>
                </a:solidFill>
                <a:latin typeface="Arial Black" pitchFamily="34" charset="0"/>
              </a:rPr>
              <a:t>Melhoria da atenção de saúde dos usuários</a:t>
            </a:r>
          </a:p>
          <a:p>
            <a:r>
              <a:rPr lang="pt-BR" sz="2400">
                <a:solidFill>
                  <a:srgbClr val="05B8FF"/>
                </a:solidFill>
                <a:latin typeface="Arial Black" pitchFamily="34" charset="0"/>
              </a:rPr>
              <a:t>com Hipertensão Arterial Sistêmica e Diabetes Mellitus, na USF Maria das Dores Ferreira, Município Serrinha - RN   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42938" y="5143500"/>
            <a:ext cx="7915275" cy="1127125"/>
          </a:xfrm>
          <a:prstGeom prst="rect">
            <a:avLst/>
          </a:prstGeom>
        </p:spPr>
        <p:txBody>
          <a:bodyPr/>
          <a:lstStyle/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Liliana Torrecilla Torres</a:t>
            </a:r>
          </a:p>
          <a:p>
            <a:pPr marL="27432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Orientadora: Aline Gomes de Oliveira Nascimento</a:t>
            </a:r>
          </a:p>
        </p:txBody>
      </p:sp>
      <p:pic>
        <p:nvPicPr>
          <p:cNvPr id="14342" name="Imagem 8"/>
          <p:cNvPicPr>
            <a:picLocks noChangeAspect="1" noChangeArrowheads="1"/>
          </p:cNvPicPr>
          <p:nvPr/>
        </p:nvPicPr>
        <p:blipFill>
          <a:blip r:embed="rId2" cstate="print"/>
          <a:srcRect l="19225" t="18695" r="19223" b="18871"/>
          <a:stretch>
            <a:fillRect/>
          </a:stretch>
        </p:blipFill>
        <p:spPr bwMode="auto">
          <a:xfrm>
            <a:off x="785813" y="1214438"/>
            <a:ext cx="15716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642938" y="1071563"/>
            <a:ext cx="3929062" cy="1000125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</a:rPr>
              <a:t>Metodologia</a:t>
            </a:r>
            <a:r>
              <a:rPr lang="pt-BR" sz="320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br>
              <a:rPr lang="pt-BR" sz="3200" smtClean="0">
                <a:solidFill>
                  <a:srgbClr val="FFFF99"/>
                </a:solidFill>
                <a:latin typeface="Arial Black" pitchFamily="34" charset="0"/>
              </a:rPr>
            </a:br>
            <a:endParaRPr lang="pt-BR" sz="3200" smtClean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8"/>
              <a:defRPr/>
            </a:pPr>
            <a:r>
              <a:rPr lang="pt-BR" sz="2400" dirty="0" smtClean="0">
                <a:solidFill>
                  <a:srgbClr val="00B0F0"/>
                </a:solidFill>
                <a:cs typeface="Arial" pitchFamily="34" charset="0"/>
              </a:rPr>
              <a:t>Busca ativa dos hipertensos e diabéticos faltosos as consultas.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8"/>
              <a:defRPr/>
            </a:pPr>
            <a:endParaRPr lang="pt-BR" sz="2400" dirty="0" smtClean="0">
              <a:solidFill>
                <a:srgbClr val="00B0F0"/>
              </a:solidFill>
              <a:cs typeface="Arial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9"/>
              <a:defRPr/>
            </a:pPr>
            <a:r>
              <a:rPr lang="pt-BR" sz="2400" dirty="0" smtClean="0">
                <a:solidFill>
                  <a:srgbClr val="00B0F0"/>
                </a:solidFill>
                <a:cs typeface="Arial" pitchFamily="34" charset="0"/>
              </a:rPr>
              <a:t>Grupo de hipertensos e diabéticos.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 startAt="9"/>
              <a:defRPr/>
            </a:pPr>
            <a:endParaRPr lang="pt-BR" sz="2400" dirty="0" smtClean="0">
              <a:solidFill>
                <a:srgbClr val="00B0F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solidFill>
                  <a:srgbClr val="00B0F0"/>
                </a:solidFill>
                <a:cs typeface="Arial" pitchFamily="34" charset="0"/>
              </a:rPr>
              <a:t>10. Controle do acompanhamento dos pacientes e avaliação dos dados das fichas de cadastro e de acompanhamento.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400" dirty="0" smtClean="0">
              <a:solidFill>
                <a:srgbClr val="00B0F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solidFill>
                  <a:srgbClr val="00B0F0"/>
                </a:solidFill>
                <a:cs typeface="Arial" pitchFamily="34" charset="0"/>
              </a:rPr>
              <a:t>11. Monitoramento da intervenção. </a:t>
            </a:r>
            <a:endParaRPr lang="pt-BR" sz="2400" dirty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215313" cy="8572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Objetivos, metas e resultados </a:t>
            </a:r>
            <a:r>
              <a:rPr lang="pt-BR" sz="3200" smtClean="0">
                <a:solidFill>
                  <a:srgbClr val="FFFF99"/>
                </a:solidFill>
                <a:latin typeface="Arial Black" pitchFamily="34" charset="0"/>
                <a:cs typeface="Arial" charset="0"/>
              </a:rPr>
              <a:t/>
            </a:r>
            <a:br>
              <a:rPr lang="pt-BR" sz="3200" smtClean="0">
                <a:solidFill>
                  <a:srgbClr val="FFFF99"/>
                </a:solidFill>
                <a:latin typeface="Arial Black" pitchFamily="34" charset="0"/>
                <a:cs typeface="Arial" charset="0"/>
              </a:rPr>
            </a:br>
            <a:endParaRPr lang="pt-BR" sz="3200" smtClean="0">
              <a:solidFill>
                <a:srgbClr val="FFFF99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857250"/>
            <a:ext cx="7786687" cy="18573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8000" b="1" dirty="0" smtClean="0">
                <a:solidFill>
                  <a:srgbClr val="00B0F0"/>
                </a:solidFill>
                <a:cs typeface="Arial" pitchFamily="34" charset="0"/>
              </a:rPr>
              <a:t>	Objetivo 1 : </a:t>
            </a:r>
            <a:r>
              <a:rPr lang="pt-BR" sz="8000" dirty="0" smtClean="0">
                <a:solidFill>
                  <a:srgbClr val="00B0F0"/>
                </a:solidFill>
                <a:cs typeface="Arial" pitchFamily="34" charset="0"/>
              </a:rPr>
              <a:t>Ampliar a cobertura a hipertensos e/ou diabéticos no programa, na Unidade Básica de Saúde.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8000" dirty="0" smtClean="0">
              <a:solidFill>
                <a:srgbClr val="00B0F0"/>
              </a:solidFill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8000" b="1" dirty="0" smtClean="0">
                <a:solidFill>
                  <a:srgbClr val="00B0F0"/>
                </a:solidFill>
                <a:cs typeface="Arial" pitchFamily="34" charset="0"/>
              </a:rPr>
              <a:t>	Meta 1.1 </a:t>
            </a:r>
            <a:r>
              <a:rPr lang="pt-BR" sz="8000" dirty="0" smtClean="0">
                <a:solidFill>
                  <a:srgbClr val="00B0F0"/>
                </a:solidFill>
                <a:cs typeface="Arial" pitchFamily="34" charset="0"/>
              </a:rPr>
              <a:t>: Cadastrar 65% dos hipertensos da área de abrangência no Programa de Atenção à Hipertensão Arterial e à Diabetes Mellitus da unidade de saúde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642910" y="2928934"/>
          <a:ext cx="771530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CaixaDeTexto 4"/>
          <p:cNvSpPr txBox="1">
            <a:spLocks noChangeArrowheads="1"/>
          </p:cNvSpPr>
          <p:nvPr/>
        </p:nvSpPr>
        <p:spPr bwMode="auto">
          <a:xfrm>
            <a:off x="2195513" y="5445125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103</a:t>
            </a:r>
          </a:p>
        </p:txBody>
      </p:sp>
      <p:sp>
        <p:nvSpPr>
          <p:cNvPr id="25605" name="CaixaDeTexto 6"/>
          <p:cNvSpPr txBox="1">
            <a:spLocks noChangeArrowheads="1"/>
          </p:cNvSpPr>
          <p:nvPr/>
        </p:nvSpPr>
        <p:spPr bwMode="auto">
          <a:xfrm>
            <a:off x="5508625" y="4221163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390</a:t>
            </a:r>
          </a:p>
        </p:txBody>
      </p:sp>
      <p:sp>
        <p:nvSpPr>
          <p:cNvPr id="25606" name="CaixaDeTexto 7"/>
          <p:cNvSpPr txBox="1">
            <a:spLocks noChangeArrowheads="1"/>
          </p:cNvSpPr>
          <p:nvPr/>
        </p:nvSpPr>
        <p:spPr bwMode="auto">
          <a:xfrm>
            <a:off x="3851275" y="5013325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212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7858125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smtClean="0">
                <a:solidFill>
                  <a:srgbClr val="FFFF99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FFFF99"/>
                </a:solidFill>
                <a:cs typeface="Arial" pitchFamily="34" charset="0"/>
              </a:rPr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200" b="1" dirty="0" smtClean="0">
                <a:solidFill>
                  <a:srgbClr val="00B0F0"/>
                </a:solidFill>
                <a:cs typeface="Arial" pitchFamily="34" charset="0"/>
              </a:rPr>
              <a:t>Objetivo 1 : </a:t>
            </a: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Ampliar a cobertura a hipertensos e/ou diabéticos no programa, na Unidade Básica de Saúde. </a:t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b="1" dirty="0" smtClean="0">
                <a:solidFill>
                  <a:srgbClr val="00B0F0"/>
                </a:solidFill>
                <a:cs typeface="Arial" pitchFamily="34" charset="0"/>
              </a:rPr>
              <a:t>Meta 1.2</a:t>
            </a: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: Cadastrar 50% dos diabéticos da área de abrangência no Programa de Atenção à Hipertensão Arterial e à Diabetes </a:t>
            </a:r>
            <a:r>
              <a:rPr lang="pt-BR" sz="2200" dirty="0" err="1" smtClean="0">
                <a:solidFill>
                  <a:srgbClr val="00B0F0"/>
                </a:solidFill>
                <a:cs typeface="Arial" pitchFamily="34" charset="0"/>
              </a:rPr>
              <a:t>Mellitus</a:t>
            </a: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 da unidade de saúde.</a:t>
            </a:r>
            <a:r>
              <a:rPr lang="pt-BR" sz="2200" dirty="0" smtClean="0"/>
              <a:t/>
            </a:r>
            <a:br>
              <a:rPr lang="pt-BR" sz="2200" dirty="0" smtClean="0"/>
            </a:br>
            <a:endParaRPr lang="pt-BR" sz="22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42910" y="2857496"/>
          <a:ext cx="778674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CaixaDeTexto 4"/>
          <p:cNvSpPr txBox="1">
            <a:spLocks noChangeArrowheads="1"/>
          </p:cNvSpPr>
          <p:nvPr/>
        </p:nvSpPr>
        <p:spPr bwMode="auto">
          <a:xfrm>
            <a:off x="1428750" y="130175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0070C0"/>
                </a:solidFill>
                <a:latin typeface="Arial Black" pitchFamily="34" charset="0"/>
              </a:rPr>
              <a:t>Objetivos, metas e resultados</a:t>
            </a:r>
          </a:p>
        </p:txBody>
      </p:sp>
      <p:sp>
        <p:nvSpPr>
          <p:cNvPr id="26628" name="CaixaDeTexto 4"/>
          <p:cNvSpPr txBox="1">
            <a:spLocks noChangeArrowheads="1"/>
          </p:cNvSpPr>
          <p:nvPr/>
        </p:nvSpPr>
        <p:spPr bwMode="auto">
          <a:xfrm>
            <a:off x="2268538" y="5516563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35</a:t>
            </a:r>
          </a:p>
        </p:txBody>
      </p:sp>
      <p:sp>
        <p:nvSpPr>
          <p:cNvPr id="26629" name="CaixaDeTexto 6"/>
          <p:cNvSpPr txBox="1">
            <a:spLocks noChangeArrowheads="1"/>
          </p:cNvSpPr>
          <p:nvPr/>
        </p:nvSpPr>
        <p:spPr bwMode="auto">
          <a:xfrm>
            <a:off x="5580063" y="4076700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98</a:t>
            </a:r>
          </a:p>
        </p:txBody>
      </p:sp>
      <p:sp>
        <p:nvSpPr>
          <p:cNvPr id="26630" name="CaixaDeTexto 7"/>
          <p:cNvSpPr txBox="1">
            <a:spLocks noChangeArrowheads="1"/>
          </p:cNvSpPr>
          <p:nvPr/>
        </p:nvSpPr>
        <p:spPr bwMode="auto">
          <a:xfrm>
            <a:off x="3924300" y="4724400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67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5" y="1357313"/>
            <a:ext cx="7286625" cy="150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FFFF99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Objetivo 2: Objetivo 2: Melhorar a qualidade da atenção a hipertensos e/ou diabéticos.</a:t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Meta 2.2: Garantir a 100% dos hipertensos a realização de exames complementares em dia de acordo com o protocolo. </a:t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endParaRPr lang="pt-BR" sz="2200" dirty="0">
              <a:solidFill>
                <a:srgbClr val="00B0F0"/>
              </a:solidFill>
              <a:cs typeface="Arial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928662" y="2643182"/>
          <a:ext cx="7286676" cy="39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1428750" y="201613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0070C0"/>
                </a:solidFill>
                <a:latin typeface="Arial Black" pitchFamily="34" charset="0"/>
              </a:rPr>
              <a:t>Objetivos, metas e resultados</a:t>
            </a:r>
          </a:p>
        </p:txBody>
      </p:sp>
      <p:sp>
        <p:nvSpPr>
          <p:cNvPr id="27652" name="CaixaDeTexto 4"/>
          <p:cNvSpPr txBox="1">
            <a:spLocks noChangeArrowheads="1"/>
          </p:cNvSpPr>
          <p:nvPr/>
        </p:nvSpPr>
        <p:spPr bwMode="auto">
          <a:xfrm>
            <a:off x="2700338" y="4508500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87</a:t>
            </a:r>
          </a:p>
        </p:txBody>
      </p:sp>
      <p:sp>
        <p:nvSpPr>
          <p:cNvPr id="27653" name="CaixaDeTexto 6"/>
          <p:cNvSpPr txBox="1">
            <a:spLocks noChangeArrowheads="1"/>
          </p:cNvSpPr>
          <p:nvPr/>
        </p:nvSpPr>
        <p:spPr bwMode="auto">
          <a:xfrm>
            <a:off x="6948488" y="3573463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297</a:t>
            </a:r>
          </a:p>
        </p:txBody>
      </p:sp>
      <p:sp>
        <p:nvSpPr>
          <p:cNvPr id="27654" name="CaixaDeTexto 7"/>
          <p:cNvSpPr txBox="1">
            <a:spLocks noChangeArrowheads="1"/>
          </p:cNvSpPr>
          <p:nvPr/>
        </p:nvSpPr>
        <p:spPr bwMode="auto">
          <a:xfrm>
            <a:off x="4859338" y="40052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196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5" y="928688"/>
            <a:ext cx="7286625" cy="2928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B0F0"/>
                </a:solidFill>
              </a:rPr>
              <a:t/>
            </a:r>
            <a:br>
              <a:rPr lang="pt-BR" dirty="0" smtClean="0">
                <a:solidFill>
                  <a:srgbClr val="00B0F0"/>
                </a:solidFill>
              </a:rPr>
            </a:br>
            <a:r>
              <a:rPr lang="pt-BR" dirty="0" smtClean="0">
                <a:solidFill>
                  <a:srgbClr val="00B0F0"/>
                </a:solidFill>
              </a:rPr>
              <a:t/>
            </a:r>
            <a:br>
              <a:rPr lang="pt-BR" dirty="0" smtClean="0">
                <a:solidFill>
                  <a:srgbClr val="00B0F0"/>
                </a:solidFill>
              </a:rPr>
            </a:b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pt-BR" dirty="0" smtClean="0">
                <a:solidFill>
                  <a:srgbClr val="00B0F0"/>
                </a:solidFill>
              </a:rPr>
              <a:t/>
            </a:r>
            <a:br>
              <a:rPr lang="pt-BR" dirty="0" smtClean="0">
                <a:solidFill>
                  <a:srgbClr val="00B0F0"/>
                </a:solidFill>
              </a:rPr>
            </a:br>
            <a:r>
              <a:rPr lang="pt-BR" sz="2200" b="1" dirty="0" smtClean="0">
                <a:solidFill>
                  <a:srgbClr val="00B0F0"/>
                </a:solidFill>
                <a:cs typeface="Arial" pitchFamily="34" charset="0"/>
              </a:rPr>
              <a:t>Objetivo 2:</a:t>
            </a: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 Melhorar a qualidade da atenção a hipertensos e/ou diabéticos.</a:t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b="1" dirty="0" smtClean="0">
                <a:solidFill>
                  <a:srgbClr val="00B0F0"/>
                </a:solidFill>
                <a:cs typeface="Arial" pitchFamily="34" charset="0"/>
              </a:rPr>
              <a:t>Meta 2.2</a:t>
            </a: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: Garantir a 100% dos diabéticos a realização de exames complementares em dia de acordo com o protocolo.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928662" y="2857496"/>
          <a:ext cx="7286675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5" name="CaixaDeTexto 5"/>
          <p:cNvSpPr txBox="1">
            <a:spLocks noChangeArrowheads="1"/>
          </p:cNvSpPr>
          <p:nvPr/>
        </p:nvSpPr>
        <p:spPr bwMode="auto">
          <a:xfrm>
            <a:off x="1428750" y="130175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0070C0"/>
                </a:solidFill>
                <a:latin typeface="Arial Black" pitchFamily="34" charset="0"/>
              </a:rPr>
              <a:t>Objetivos, metas e resultados</a:t>
            </a:r>
          </a:p>
        </p:txBody>
      </p:sp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5580063" y="35734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96</a:t>
            </a:r>
          </a:p>
        </p:txBody>
      </p:sp>
      <p:sp>
        <p:nvSpPr>
          <p:cNvPr id="28677" name="CaixaDeTexto 5"/>
          <p:cNvSpPr txBox="1">
            <a:spLocks noChangeArrowheads="1"/>
          </p:cNvSpPr>
          <p:nvPr/>
        </p:nvSpPr>
        <p:spPr bwMode="auto">
          <a:xfrm>
            <a:off x="3995738" y="3933825"/>
            <a:ext cx="504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66</a:t>
            </a:r>
          </a:p>
        </p:txBody>
      </p:sp>
      <p:sp>
        <p:nvSpPr>
          <p:cNvPr id="28678" name="CaixaDeTexto 7"/>
          <p:cNvSpPr txBox="1">
            <a:spLocks noChangeArrowheads="1"/>
          </p:cNvSpPr>
          <p:nvPr/>
        </p:nvSpPr>
        <p:spPr bwMode="auto">
          <a:xfrm>
            <a:off x="2484438" y="4652963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27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1357313"/>
            <a:ext cx="7358062" cy="1357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dirty="0" smtClean="0">
                <a:solidFill>
                  <a:srgbClr val="FFFF99"/>
                </a:solidFill>
                <a:latin typeface="Arial Black" pitchFamily="34" charset="0"/>
              </a:rPr>
              <a:t/>
            </a:r>
            <a:br>
              <a:rPr lang="pt-BR" sz="3100" dirty="0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pt-BR" sz="3100" dirty="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r>
              <a:rPr lang="pt-BR" sz="2000" dirty="0" smtClean="0">
                <a:solidFill>
                  <a:srgbClr val="00B0F0"/>
                </a:solidFill>
              </a:rPr>
              <a:t/>
            </a:r>
            <a:br>
              <a:rPr lang="pt-BR" sz="2000" dirty="0" smtClean="0">
                <a:solidFill>
                  <a:srgbClr val="00B0F0"/>
                </a:solidFill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 Objetivo 3: Melhorar a adesão a hipertensos e/ou diabéticos ao programa.</a:t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</a:br>
            <a:r>
              <a:rPr lang="pt-BR" sz="2200" dirty="0" smtClean="0">
                <a:solidFill>
                  <a:srgbClr val="00B0F0"/>
                </a:solidFill>
                <a:cs typeface="Arial" pitchFamily="34" charset="0"/>
              </a:rPr>
              <a:t> Meta 3.1: Buscar 100% dos hipertensos faltosos às consultas na unidade de saúde conforme a periodicidade recomendada. </a:t>
            </a:r>
            <a:r>
              <a:rPr lang="pt-BR" sz="2200" dirty="0" smtClean="0">
                <a:solidFill>
                  <a:srgbClr val="FFFF99"/>
                </a:solidFill>
                <a:cs typeface="Arial" pitchFamily="34" charset="0"/>
              </a:rPr>
              <a:t/>
            </a:r>
            <a:br>
              <a:rPr lang="pt-BR" sz="2200" dirty="0" smtClean="0">
                <a:solidFill>
                  <a:srgbClr val="FFFF99"/>
                </a:solidFill>
                <a:cs typeface="Arial" pitchFamily="34" charset="0"/>
              </a:rPr>
            </a:br>
            <a:endParaRPr lang="pt-BR" sz="2200" dirty="0">
              <a:solidFill>
                <a:srgbClr val="FFFF99"/>
              </a:solidFill>
              <a:cs typeface="Arial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928662" y="2857496"/>
          <a:ext cx="735811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1357313" y="27305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0070C0"/>
                </a:solidFill>
                <a:latin typeface="Arial Black" pitchFamily="34" charset="0"/>
              </a:rPr>
              <a:t>Objetivos, metas e resultados</a:t>
            </a:r>
          </a:p>
        </p:txBody>
      </p:sp>
      <p:sp>
        <p:nvSpPr>
          <p:cNvPr id="29700" name="CaixaDeTexto 4"/>
          <p:cNvSpPr txBox="1">
            <a:spLocks noChangeArrowheads="1"/>
          </p:cNvSpPr>
          <p:nvPr/>
        </p:nvSpPr>
        <p:spPr bwMode="auto">
          <a:xfrm>
            <a:off x="4067175" y="37893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14</a:t>
            </a:r>
          </a:p>
        </p:txBody>
      </p:sp>
      <p:sp>
        <p:nvSpPr>
          <p:cNvPr id="29701" name="CaixaDeTexto 6"/>
          <p:cNvSpPr txBox="1">
            <a:spLocks noChangeArrowheads="1"/>
          </p:cNvSpPr>
          <p:nvPr/>
        </p:nvSpPr>
        <p:spPr bwMode="auto">
          <a:xfrm>
            <a:off x="2484438" y="371633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29</a:t>
            </a:r>
          </a:p>
        </p:txBody>
      </p:sp>
      <p:sp>
        <p:nvSpPr>
          <p:cNvPr id="29702" name="CaixaDeTexto 7"/>
          <p:cNvSpPr txBox="1">
            <a:spLocks noChangeArrowheads="1"/>
          </p:cNvSpPr>
          <p:nvPr/>
        </p:nvSpPr>
        <p:spPr bwMode="auto">
          <a:xfrm>
            <a:off x="5651500" y="37893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20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700088" y="57150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DISCUSSÃO</a:t>
            </a:r>
            <a:endParaRPr lang="pt-BR" sz="32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pt-BR" b="1" u="sng" dirty="0" smtClean="0">
                <a:solidFill>
                  <a:srgbClr val="00B0F0"/>
                </a:solidFill>
                <a:cs typeface="Arial" pitchFamily="34" charset="0"/>
              </a:rPr>
              <a:t>Importância da intervenção para a equipe</a:t>
            </a:r>
            <a:r>
              <a:rPr lang="pt-BR" b="1" dirty="0" smtClean="0">
                <a:solidFill>
                  <a:srgbClr val="00B0F0"/>
                </a:solidFill>
                <a:cs typeface="Arial" pitchFamily="34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b="1" dirty="0" smtClean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00B0F0"/>
                </a:solidFill>
              </a:rPr>
              <a:t> </a:t>
            </a:r>
            <a:r>
              <a:rPr lang="pt-BR" sz="2800" dirty="0" smtClean="0">
                <a:solidFill>
                  <a:srgbClr val="00B0F0"/>
                </a:solidFill>
                <a:cs typeface="Arial" pitchFamily="34" charset="0"/>
              </a:rPr>
              <a:t>A intervenção exigiu que a equipe fosse capacitada  sobre o protocolo preconizado pelo Ministério de Saúde, com assuntos relacionados  ao rastreamento, diagnóstico, tratamento e monitoramento da Hipertensão e Diabetes. </a:t>
            </a:r>
            <a:endParaRPr lang="pt-BR" sz="2800" b="1" dirty="0" smtClean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DISCUSSÃO</a:t>
            </a:r>
            <a:endParaRPr lang="pt-BR" sz="32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00200"/>
            <a:ext cx="8429625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b="1" u="sng" dirty="0" smtClean="0">
                <a:solidFill>
                  <a:srgbClr val="00B0F0"/>
                </a:solidFill>
                <a:cs typeface="Arial" pitchFamily="34" charset="0"/>
              </a:rPr>
              <a:t>Importância da intervenção para a equipe</a:t>
            </a:r>
            <a:r>
              <a:rPr lang="pt-BR" b="1" dirty="0" smtClean="0">
                <a:solidFill>
                  <a:srgbClr val="00B0F0"/>
                </a:solidFill>
                <a:cs typeface="Arial" pitchFamily="34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pt-BR" b="1" dirty="0" smtClean="0">
              <a:solidFill>
                <a:srgbClr val="00B0F0"/>
              </a:solidFill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pt-BR" dirty="0" smtClean="0">
                <a:solidFill>
                  <a:srgbClr val="00B0F0"/>
                </a:solidFill>
              </a:rPr>
              <a:t> </a:t>
            </a:r>
            <a:r>
              <a:rPr lang="pt-BR" sz="3000" dirty="0" smtClean="0">
                <a:solidFill>
                  <a:srgbClr val="00B0F0"/>
                </a:solidFill>
                <a:cs typeface="Arial" pitchFamily="34" charset="0"/>
              </a:rPr>
              <a:t>Esta atividade promoveu o trabalho integrado da médica, da enfermeira, da auxiliar de enfermagem e da recepção, onde cada profissional desempenhou suas atribuições, estabelecendo vínculos de compromisso e responsabilidade entre os profissionais e com a comunidade. </a:t>
            </a:r>
            <a:endParaRPr lang="pt-BR" sz="3000" dirty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DISCUSSÃO</a:t>
            </a:r>
            <a:endParaRPr lang="pt-BR" sz="32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sz="2800" b="1" dirty="0" smtClean="0">
                <a:solidFill>
                  <a:srgbClr val="FFFF99"/>
                </a:solidFill>
              </a:rPr>
              <a:t> </a:t>
            </a:r>
            <a:r>
              <a:rPr lang="pt-BR" sz="2800" b="1" u="sng" dirty="0" smtClean="0">
                <a:solidFill>
                  <a:srgbClr val="00B0F0"/>
                </a:solidFill>
                <a:cs typeface="Arial" pitchFamily="34" charset="0"/>
              </a:rPr>
              <a:t>Importância da intervenção para o serviço</a:t>
            </a:r>
            <a:endParaRPr lang="pt-BR" sz="2800" b="1" dirty="0" smtClean="0">
              <a:solidFill>
                <a:srgbClr val="00B0F0"/>
              </a:solidFill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pt-BR" sz="2800" dirty="0" smtClean="0">
              <a:solidFill>
                <a:srgbClr val="00B0F0"/>
              </a:solidFill>
            </a:endParaRP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pt-BR" sz="2800" dirty="0" smtClean="0">
                <a:solidFill>
                  <a:srgbClr val="00B0F0"/>
                </a:solidFill>
              </a:rPr>
              <a:t> </a:t>
            </a:r>
            <a:r>
              <a:rPr lang="pt-BR" sz="2800" dirty="0" smtClean="0">
                <a:solidFill>
                  <a:srgbClr val="00B0F0"/>
                </a:solidFill>
                <a:cs typeface="Arial" pitchFamily="34" charset="0"/>
              </a:rPr>
              <a:t>Antes da intervenção as atividades de atenção a Hipertensão e Diabetes foram concentradas na médica, e existia pouco conhecimento do programa da equipe de saúde, sobre todo com os ACS.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28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DISCUSSÃO</a:t>
            </a:r>
            <a:endParaRPr lang="pt-BR" sz="32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sz="2800" b="1" dirty="0" smtClean="0">
                <a:solidFill>
                  <a:srgbClr val="FFFF99"/>
                </a:solidFill>
              </a:rPr>
              <a:t> </a:t>
            </a:r>
            <a:r>
              <a:rPr lang="pt-BR" sz="2800" b="1" u="sng" dirty="0" smtClean="0">
                <a:solidFill>
                  <a:srgbClr val="00B0F0"/>
                </a:solidFill>
                <a:cs typeface="Arial" pitchFamily="34" charset="0"/>
              </a:rPr>
              <a:t>Importância da intervenção para o serviço</a:t>
            </a:r>
            <a:r>
              <a:rPr lang="pt-BR" sz="28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pt-BR" sz="2800" dirty="0" smtClean="0">
              <a:solidFill>
                <a:srgbClr val="00B0F0"/>
              </a:solidFill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pt-BR" sz="2800" dirty="0" smtClean="0">
                <a:solidFill>
                  <a:srgbClr val="00B0F0"/>
                </a:solidFill>
              </a:rPr>
              <a:t> </a:t>
            </a:r>
            <a:r>
              <a:rPr lang="pt-BR" sz="2800" dirty="0" smtClean="0">
                <a:solidFill>
                  <a:srgbClr val="00B0F0"/>
                </a:solidFill>
                <a:cs typeface="Arial" pitchFamily="34" charset="0"/>
              </a:rPr>
              <a:t>A intervenção reviu as atribuições da equipe viabilizando a atenção a um maior número de pessoas. </a:t>
            </a:r>
          </a:p>
          <a:p>
            <a:pPr eaLnBrk="1" hangingPunct="1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 Black" pitchFamily="34" charset="0"/>
              </a:rPr>
              <a:t>Introdução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pt-BR" dirty="0" smtClean="0">
                <a:solidFill>
                  <a:srgbClr val="FFFF99"/>
                </a:solidFill>
              </a:rPr>
              <a:t> </a:t>
            </a:r>
            <a:endParaRPr lang="pt-BR" dirty="0">
              <a:solidFill>
                <a:srgbClr val="FFFF99"/>
              </a:solidFill>
            </a:endParaRPr>
          </a:p>
        </p:txBody>
      </p:sp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pt-BR" smtClean="0">
                <a:solidFill>
                  <a:srgbClr val="00B0F0"/>
                </a:solidFill>
                <a:cs typeface="Arial" charset="0"/>
              </a:rPr>
              <a:t>A hipertensão Arterial afeta de 11 a 20% da população adulta com mais de 20 anos.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mtClean="0">
              <a:solidFill>
                <a:srgbClr val="00B0F0"/>
              </a:solidFill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mtClean="0">
                <a:solidFill>
                  <a:srgbClr val="00B0F0"/>
                </a:solidFill>
                <a:cs typeface="Arial" charset="0"/>
              </a:rPr>
              <a:t>Cerca de 90% dos pacientes com acidente vascular encefálico (AVE) e 40% das vítimas de infarto do miocárdio apresentam hipertensão associada.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 smtClean="0">
              <a:solidFill>
                <a:srgbClr val="00B0F0"/>
              </a:solidFill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mtClean="0">
                <a:solidFill>
                  <a:srgbClr val="00B0F0"/>
                </a:solidFill>
                <a:cs typeface="Arial" charset="0"/>
              </a:rPr>
              <a:t> O diabetes atinge a mulher grávida e todas as faixas etárias, sem qualquer distinção de raça. Na população adulta, sua prevalência é de 7,6%.</a:t>
            </a:r>
          </a:p>
          <a:p>
            <a:pPr eaLnBrk="1" hangingPunct="1"/>
            <a:endParaRPr lang="pt-BR" b="1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sz="2800" b="1" dirty="0" smtClean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pt-BR" sz="2800" b="1" u="sng" dirty="0" smtClean="0">
                <a:solidFill>
                  <a:srgbClr val="00B0F0"/>
                </a:solidFill>
                <a:cs typeface="Arial" pitchFamily="34" charset="0"/>
              </a:rPr>
              <a:t>Importância da intervenção para o serviço</a:t>
            </a:r>
            <a:r>
              <a:rPr lang="pt-BR" sz="28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B0F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pt-BR" sz="2400" dirty="0" smtClean="0">
                <a:solidFill>
                  <a:srgbClr val="00B0F0"/>
                </a:solidFill>
                <a:cs typeface="Arial" pitchFamily="34" charset="0"/>
              </a:rPr>
              <a:t> A melhoria do registro e o agendamento dos    Hipertensos e Diabéticos viabilizou a otimização da agenda para a atenção à demanda espontânea. A classificação de risco dos hipertensos e diabéticos foi muito boa para apoiar a priorização do atendimento dos mesmos.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00200"/>
            <a:ext cx="8750300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sz="3000" b="1" dirty="0" smtClean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pt-BR" sz="3000" b="1" u="sng" dirty="0" smtClean="0">
                <a:solidFill>
                  <a:srgbClr val="00B0F0"/>
                </a:solidFill>
                <a:cs typeface="Arial" pitchFamily="34" charset="0"/>
              </a:rPr>
              <a:t>Importância da intervenção para a comunidade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2800" b="1" dirty="0" smtClean="0">
              <a:solidFill>
                <a:srgbClr val="00B0F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pt-BR" sz="2800" dirty="0" smtClean="0">
                <a:solidFill>
                  <a:srgbClr val="00B0F0"/>
                </a:solidFill>
                <a:cs typeface="Arial" pitchFamily="34" charset="0"/>
              </a:rPr>
              <a:t>A intervenção teve impacto na comunidade. Os hipertensos e diabéticos demonstram satisfação com a prioridade no atendimento nas consultas planejadas duas vezes da semana já que antigamente não tiveram essa prioridade e muitos deles desistiam comparecer as consultas.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DISCUSSÃO</a:t>
            </a:r>
          </a:p>
        </p:txBody>
      </p:sp>
      <p:sp>
        <p:nvSpPr>
          <p:cNvPr id="36866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1928813"/>
            <a:ext cx="8750300" cy="4197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sz="2800" b="1" smtClean="0">
                <a:solidFill>
                  <a:srgbClr val="FFFF99"/>
                </a:solidFill>
              </a:rPr>
              <a:t> </a:t>
            </a:r>
            <a:r>
              <a:rPr lang="pt-BR" sz="2800" b="1" u="sng" smtClean="0">
                <a:solidFill>
                  <a:srgbClr val="00B0F0"/>
                </a:solidFill>
                <a:cs typeface="Arial" charset="0"/>
              </a:rPr>
              <a:t>Importância da intervenção para a  comunidade</a:t>
            </a:r>
            <a:endParaRPr lang="pt-BR" sz="2800" b="1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pt-BR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800" smtClean="0">
                <a:solidFill>
                  <a:srgbClr val="00B0F0"/>
                </a:solidFill>
              </a:rPr>
              <a:t>Com as atividades educativas realizadas conheceram os riscos, alguns sintomas característicos de cada doença, no caso de diabéticos o exame periódico dos pés.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85813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DISCUSSÃO</a:t>
            </a:r>
            <a:endParaRPr lang="pt-BR" sz="32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8291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pt-BR" sz="3800" b="1" u="sng" dirty="0" smtClean="0">
                <a:solidFill>
                  <a:srgbClr val="00B0F0"/>
                </a:solidFill>
                <a:cs typeface="Arial" pitchFamily="34" charset="0"/>
              </a:rPr>
              <a:t>Importância da intervenção para a comunidade</a:t>
            </a:r>
            <a:r>
              <a:rPr lang="pt-BR" b="1" dirty="0" smtClean="0">
                <a:solidFill>
                  <a:srgbClr val="00B0F0"/>
                </a:solidFill>
                <a:cs typeface="Arial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B0F0"/>
              </a:solidFill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pt-BR" sz="3300" dirty="0" smtClean="0">
                <a:solidFill>
                  <a:srgbClr val="00B0F0"/>
                </a:solidFill>
                <a:cs typeface="Arial" pitchFamily="34" charset="0"/>
              </a:rPr>
              <a:t>Mobilizamos as comunidade através de palestras voltadas para o tema e que resultaram em agendamento de consultas, também foram realizadas ações de saúde para a população através das visitas domiciliares pelos ACS e demais profissionais das equipes.</a:t>
            </a:r>
            <a:endParaRPr lang="pt-BR" sz="3300" dirty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REFLEXÃO CRÍTICA</a:t>
            </a:r>
            <a:endParaRPr lang="pt-BR" sz="32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FFFF99"/>
                </a:solidFill>
              </a:rPr>
              <a:t> </a:t>
            </a:r>
            <a:r>
              <a:rPr lang="pt-BR" sz="2800" dirty="0" smtClean="0">
                <a:solidFill>
                  <a:srgbClr val="00B0F0"/>
                </a:solidFill>
                <a:cs typeface="Arial" pitchFamily="34" charset="0"/>
              </a:rPr>
              <a:t>O curso de especialização a distância superou minhas expectativas iniciais, foi uma experiência nova para mim e de muita utilidade, as orientações recebidas por professores e orientadores, assim como toda a documentação fornecida pelo curso, protocolos, casos interativos, TQC entre outras. </a:t>
            </a:r>
            <a:endParaRPr lang="pt-BR" sz="2800" dirty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A7EA"/>
                </a:solidFill>
              </a:rPr>
              <a:t>Com minha equipe durante uma Palestra sobre Hipertensão e Diabetes:</a:t>
            </a:r>
          </a:p>
        </p:txBody>
      </p:sp>
      <p:pic>
        <p:nvPicPr>
          <p:cNvPr id="39938" name="Espaço Reservado para Conteúdo 3" descr="Evidenci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951163"/>
            <a:ext cx="3857625" cy="3263900"/>
          </a:xfrm>
        </p:spPr>
      </p:pic>
      <p:pic>
        <p:nvPicPr>
          <p:cNvPr id="39939" name="Espaço Reservado para Conteúdo 3" descr="Evidencia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5"/>
            <a:ext cx="41195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B0F0"/>
                </a:solidFill>
              </a:rPr>
              <a:t>Com a enfermeira da equipe, examinando a um paciente diabético insulinodependente</a:t>
            </a:r>
            <a:r>
              <a:rPr lang="pt-BR" sz="3200" smtClean="0">
                <a:solidFill>
                  <a:srgbClr val="00A7EA"/>
                </a:solidFill>
              </a:rPr>
              <a:t>:</a:t>
            </a:r>
          </a:p>
        </p:txBody>
      </p:sp>
      <p:pic>
        <p:nvPicPr>
          <p:cNvPr id="40962" name="Espaço Reservado para Conteúdo 3" descr="Evidenci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2286000"/>
            <a:ext cx="4000500" cy="3000375"/>
          </a:xfrm>
        </p:spPr>
      </p:pic>
      <p:pic>
        <p:nvPicPr>
          <p:cNvPr id="40963" name="Espaço Reservado para Conteúdo 3" descr="Evidenci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42887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50" y="5715000"/>
            <a:ext cx="5786438" cy="785813"/>
          </a:xfrm>
        </p:spPr>
        <p:txBody>
          <a:bodyPr/>
          <a:lstStyle/>
          <a:p>
            <a:pPr algn="ctr" eaLnBrk="1" hangingPunct="1"/>
            <a:r>
              <a:rPr lang="pt-BR" smtClean="0">
                <a:solidFill>
                  <a:srgbClr val="0B5395"/>
                </a:solidFill>
              </a:rPr>
              <a:t/>
            </a:r>
            <a:br>
              <a:rPr lang="pt-BR" smtClean="0">
                <a:solidFill>
                  <a:srgbClr val="0B5395"/>
                </a:solidFill>
              </a:rPr>
            </a:br>
            <a:r>
              <a:rPr lang="pt-BR" smtClean="0">
                <a:solidFill>
                  <a:srgbClr val="0B5395"/>
                </a:solidFill>
              </a:rPr>
              <a:t>OBRIGADA!!!...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3894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pt-BR" dirty="0" smtClean="0"/>
              <a:t>	</a:t>
            </a:r>
            <a:r>
              <a:rPr lang="pt-BR" dirty="0" smtClean="0">
                <a:solidFill>
                  <a:srgbClr val="00A7EA"/>
                </a:solidFill>
              </a:rPr>
              <a:t>“</a:t>
            </a:r>
            <a:r>
              <a:rPr lang="pt-BR" sz="2800" dirty="0" smtClean="0">
                <a:solidFill>
                  <a:srgbClr val="00A7EA"/>
                </a:solidFill>
              </a:rPr>
              <a:t>É coisa preciosa, a saúde, e a única, em verdade, que merece que em sua procura empreguemos não apenas o tempo, o suor, a pena, os bens, mas até a própria vida; tanto mais que sem ela a vida acaba por tornar-se penosa e injusta”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800" dirty="0" smtClean="0">
              <a:solidFill>
                <a:srgbClr val="00A7EA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00A7EA"/>
                </a:solidFill>
              </a:rPr>
              <a:t>					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Michel Eyquem de Montaigne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                   (filósofo, escritor  e humanista francês</a:t>
            </a:r>
            <a:r>
              <a:rPr lang="pt-BR" dirty="0" smtClean="0">
                <a:solidFill>
                  <a:srgbClr val="00A7EA"/>
                </a:solidFill>
              </a:rPr>
              <a:t>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ixaDeTexto 5"/>
          <p:cNvSpPr txBox="1">
            <a:spLocks noChangeArrowheads="1"/>
          </p:cNvSpPr>
          <p:nvPr/>
        </p:nvSpPr>
        <p:spPr bwMode="auto">
          <a:xfrm>
            <a:off x="500063" y="4657725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000125" y="785813"/>
            <a:ext cx="75009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FFFF99"/>
                </a:solidFill>
                <a:latin typeface="Arial Black" pitchFamily="34" charset="0"/>
                <a:cs typeface="Times New Roman" pitchFamily="18" charset="0"/>
              </a:rPr>
              <a:t>Localização do município Serrinha </a:t>
            </a:r>
          </a:p>
          <a:p>
            <a:pPr algn="ctr"/>
            <a:r>
              <a:rPr lang="pt-BR" sz="2800">
                <a:solidFill>
                  <a:srgbClr val="FFFF99"/>
                </a:solidFill>
                <a:latin typeface="Arial Black" pitchFamily="34" charset="0"/>
                <a:cs typeface="Times New Roman" pitchFamily="18" charset="0"/>
              </a:rPr>
              <a:t>no mapa de  RN</a:t>
            </a:r>
            <a:endParaRPr lang="es-ES" sz="2800">
              <a:solidFill>
                <a:srgbClr val="FFFF99"/>
              </a:solidFill>
              <a:latin typeface="Arial Black" pitchFamily="34" charset="0"/>
            </a:endParaRPr>
          </a:p>
          <a:p>
            <a:endParaRPr lang="es-ES">
              <a:solidFill>
                <a:srgbClr val="FFFF66"/>
              </a:solidFill>
            </a:endParaRPr>
          </a:p>
        </p:txBody>
      </p:sp>
      <p:sp>
        <p:nvSpPr>
          <p:cNvPr id="16387" name="AutoShape 2" descr="data:image/png;base64,iVBORw0KGgoAAAANSUhEUgAAAo8AAAGpCAYAAADsjdzNAAAgAElEQVR4Xuy9CZhbV5UtvCRdzUNJNU92TR7KQ+yK7cRjYjsmcQIBAjQ8aJoQGvo18PMgwGseM3ndNN303/w0PTxoaCA0Dwg0JMwZHCeO48RDYrs8V9k1z4NUmud7r/5vH+nKqrKqSlJJNd7zff5Kls4595x9rqSltfdeW+GeGIlhmuY9dxG8wwnr/t1QaDTTdVv6z4siJp5/CYa1jdA11C39/SzzHYRCYXi8PvQPDsPlcqOpbjUqq8qh06hhd/mgUsZgsxYtcyvM7/acL56AYW0DfJfa2IWN69dA15jZeyXKCxgeGcFg/zAigoBtt98Gs9EQ30AkgvDYOMJDo4iMjkPBcdBUlEFbVcH+Qqmc343KV1tQCziePgpzy2ZoqioWdB3+q9cR6u2Hdd8uqMzGnNcSGR6F5/VW2A7sS84z4PGjx+XNec4VO7AzAt4eAldrAmrkz4WFvg8UacGjKMJ/uQ2hweE5v3kWeoOZXj/U3Qt/WwdKDh+Uv7AyNdo89bNPeDAyMgK7YwIqhRIGkwExUcTqVTWw2Yqg5rh5WskKvUwkAvvTR2E7uA+uV85AoVKi+L6DORljZGQc7R1duHP7Vuj1uklzxHgB0XE7wsNxIBnjeajLSqGrrYS2vAxYzj9gc7Lm8hokeP1wvnAcpQ8cWhRnnSRP7toFhU6bs7FpHtHvQ9Fde9gcgqjAa0Mj4MVpeZucr7WsB/by4EcC4CoNQJ38mb/QZ30LeKQ3sOf18wAvwLyjBZxthTA4Mvu40PfitNc/cfJ1NDWsTrKJKk4lA8Z5PK1QVy+CnT0wtWyG+9TrKNq1A+qykpxX0D80hq6ubqxf04jK8pJpf6xFxx0MRBJ7I4RCUNuKoK2uYqyUcgrwzHkx8sBFYwF2n/X2sx8pi6V5Xj0DIRyB9a7dUHCqnJZFP4omjhyDvqkehnVNbI5elxf9Hn9O863YQTJ4XFRHPwk8hjp74LvaDm1NFUxbNuX8ZllUO8xiMTL7mIWxpnTl/ANQCCHEVHE2iR5LTdQVQ9AUZzV5lOdx5ep1eD0+6A067Ni2Javxcuf8WYBc1rraaoR6+qGpqYJx47o5Tz467kBf/yACgSAqystQt6r6FiYy9SKCx4vI0AhCBCQ9XqgsZujItV1dyR7LbelbwH3qLDiTEcbNzYtmMwT8XC+fhEqrgWXPnTmvK+m+3r+H3a8hXsDrQ+M5z7ciB8rgcVEdOwOPYjAEz9kLELw+mLduYh/IK7KJIpxHX4Z+Tb0c+5jFDaCKTIBzd4A31UEZ9TIAGVOq4yBSjEIZdkAhhCEYqsHrq2cMC6B4xnGHE51dPaitqUJFWSnMc4g5ymIbctc0FiD2z/3qGejqVoEe2w7dldewjmAwhN7+IXh9Pnb1ivISlJWUzAgk6fOKvozDQ8OIOt1Q6XSMjaQYybkwovINsLAWWCzxjlOtEAuF4Xr5FLgSG8xz+BHra7086T3UbndhPHDzR/bCWn8JXF0Gj4vqkBRDx16IhQYGoCkuYW6pucR2LKqd5bgYmX3M3nBqTwcDjLyxdtrBBCpVwVGogiPgtaUQjTUQ1QnGSBTZOKfHi9bWKzBbTFi/tkkGjdkfRV5HhAcG4T1/GcbmtQh29zLGUVtbk9drJCcTRYw6nBgfd8Ax4WRsZCQcRDgqwGwyoXlNfXrQOkPCDcVL5upqLMwm5Vmns4DEzJXce2BRfgdROJfrxCkYGlZD37w2p4MM3uhCoKMbSo5jIWFBowEXRhw5zbUiB8ngcVEdu2LguWdi2urKlcs2Tj0OmX3M+gbVTFyAoK+EoM8gQ1IUwQWHoAoMJa+jECPssTvSgJM9/di7e4cc05j1KeR3AGMcT70O8+2bGWB0HnkJhg1rCgceU5bv9QfgdDqh4TTQazTo6e1FJAY0r19zM0s7zXbTJdywzO3qCjnhJr+3R95nI2AVGR1D0b5deZ87XxNK7wnTpuaMlQZSr23/3bMwrF+DWCiEYO8A9E0NEOtq0esPwRWKfwbKbQYLDIrgB3xywswiuUnSZ1svksUt1DJk9jFzyxPrqOD9iBRvzXxQomcsEoFKEYaoMkIJHmpHK7pdWijMVaiqLM96PnlAfixAbjrn8VcZUJTiGynuUV+3KqcvzXysqq+zD93Dw2wqApEVGSTsrJiEG1GEUggAKjVEZe5Zwfk4p1znoMQUldWal3jaXNeQyTiJIc0laSz1Bxjdm+TGVppNKNq1nYHHy2MTmSxh5faRweOiOnsZPKY7Dol9bKyDrql+UR3YYloMuaLVrmsIl+zISxwc52pD33gYAZUVazLUEFxM9liqayHGzn/5GgSfD7zXDwL16hLbJBaIvtzJDaxf27ig2xyf8KCzoxPFJcVY15SZziQteDkn3CjFMNSOC4AYRbhsd17ei/N6yKII+x+OzDmLf77WTFnhvittTMYuUzUSibVMdcszaaJjJ0BMprq+HicH4j+O5DaNBSTwWG4AGmSpnoW+T2TwOM0JhHsHWOa5rPt4q4GUYgQqXx+LXyTGMRm7OMe7ubX1MvQGAxobV8tu6znaMpvhJIhMLkNiFkkCR2Uy3SKM7Dlzjj2fj0zrbNaWri8vinjl1dfQUF87a3JN2t+GyzThRjt+BoKhCqK+fEkxkBKwKn3TvWmBL+90w9t6CUo1B664GJqyEnA264LGszId5P5BlNy9G5AE76e7sYmMeOlVaEpsMG7ZNKkXvfeCNzpR8qb78IqcfT3zR4MMHuf60ZnX8TJ4nOkNT5nXMvs4yUIS2yhqiyGYVkNU5q/y0LGXT2F7y21yokxe3+IzT0aZy+4Tp1my3EyZylKwf0ZflvOwfoqL7O0dYMk11KqqKrGqumLGLO20y0ok3IQGRphA+VKucKMKjUEVGIEi6gWUatB7lMlkcdZFzUYG224gOuFMK4UjuYn1dbVQ6vWIOJzsnKiprWZwtmLGkhMwm28Ree/rrSBga9u/e8Zr+y9eQWTUDuvBfbcAXmIx/e0dKHngEE70jczDO2cJX0ICj1YtsH5phmcsYevfsnQZPM5wmjL7OMU4ogit43UmyZNRckyW75T2610gAXDZZZ2l4bLtLoqIRaJslOe1s1CouIw07KQvy6K9d0Jp0Gd71YL1JyA53DuAsdExaIssrPJQJjGRUxe0nBJulFEflBEnlGEnA5MxtRmi1gZRY4OoMiwqMOk+cQqaivJbQiLoB4u/7QZz604thUmgjXe6ELE7EHU4WaiFymyCprQYXLEV6uLiwt+joshkrCjUQ5moQEMglhh6hYZDLMKzUBBKjpnOxU0/3iaeexG2e+7Ga26fXHVmpk8JP8Bf9rAe3GYLkHvVyIJ9Fq2kiWXwONNpy1VnJlmHSfKIPHhrYUR8vV4/zrZektnHAn0CSdWjKP5PaiRYnE31DHJfC24vrHMs2VaILZI72z7mQP/QMBMfz5mNTCyOJdwMjzDWaFKFm8rywgOTfBookVAzLZhUm/J5tezmSsQ7TgVXkkxUpokpdG8TIxl1ucE7nBACAagMBmgqSlmsbkFkmyIROF85A8HnZ1qjVEGGwCwBWTEShVKtYj/M9GubZmT1WbKQxYJLVpsMHme7e6T61nKJwtksVfDXZfA4i4kp8zrY0QPbvfsLfhiL+QL5To6Zbq9j4w603+jEXXOo5rCY7bhQa6MM6okXT0BbVcFCMZQaDasPnjWDSGzLmfMQvb5Z3XULtVe6LrGRg4MjGB0bh8Ggx6rqqhlLIc621nQJN1RMQVdddUt86GxzLfjroghVxA5lxANleIIl2oj6CkRNjdMykgTOeLcLUbsTgtcDKJQwbb1tzntPxju++fAks1BMYWTcnnOpQrrfI3Y7IiPjiIw7WJ10YgW1q2vyItskBoJwv3IGSr2W2cF98gy0leW3xDTOdtbsffnCcRib1+GSzoAwL8w2ZGW/7oiB7/BCpVNBsdkI5FYxcmXbME+7l8HjLIaU6pKaNjdDu6pAAsl5OsxCTpOVluMcFkLs44XL17Bv9445zCIPJQvQF5wYjiBqd7DSgkqjHkX5AOWJBAAqWbjQ2deznrQoYiSFjSTx8Zqayhn1Imed0x9AaHQ8XuHG4UwyXJqqykVd4WbA44c3HEGV2Qir7masMmVrq3z9DEjy5noIuhSZLFFkmfjkeiV2TVVkhqa0hDFsVHfcsqOFVffJtVHCCO/xMrma1EZuadfxV5k7V5WHClM0X7h/AKHBEcYMKjQaqIvMcTCZpfA9zUUaqBRrSfuHUgkmIv7yqzCsbcrqPSHVjSdy4uyQHUGez9WUK2fc5SB4fxRcvQmoUK6cfS+yncrgMYMDodgbyqyz3XNXBr2XXxeqW02i3uGy3Gu7ZmoVp8uN3r5BtGzZmOkQuV+KBeiL0XfxapxtiUTYF5vKZGS1qXUNdXnLUCVmSAyFWKWMpdKoFGL/0CiGh0dYpvbqLEFD2n2mSbgxt2yeE6AqhD1TdQQJOG4uLwa5+TnlzS9fipNUu67C5SoF7/VBoVQiPDyarIgyVZYmmUT1wKGcl+x++VVoKiuTgIvc1fyEi4FVEniXwFnOF0gzkOIMeZeblbYM9fazeEWqojQrCI5E4L/exaot6RvqbqnBPVVYf7Y1M4B84lQyprN1xAFfIhZ5trEr+nU5cWZRHL8MHjM4BmIfPWfOQl+/esVV4pGAY7SkJa+Z1TOZ/cTJ17Fpw1rYrEUZnI7cJWmBhD6pQq+DobEO6tJixrAUojHGpLc/Z7diIdaU6ZwEIs+cvYCSYhuKrFaU2izZZ2lPuRhlBQc7uxkgoWY7sC8vjFmme5qpnyAq0DoyjlKDFsUGHa6MTUBFwJAXUGHUY1WRCTou4f9LgGECcBS3p6ksY+AuXZnH6VzOma6ZPlcdTz+fTCYh4Eg/fDTlZdDWVM0O5jK90Ez9CBB29LCzo4zuqVI60lC2tkttDGiaNm+YlmHOJlbTe+4im16qly2DxwwPVADEVh9EXgTXbAHkr4kMDZffbjJ4zNCe/qvtzE1jO7gvwxFLu5tKDIFzXATUBoQtG+c1O/NaWwcMRj3qVnCYQC53z3yqA8wVOOSyv3yOifIChkdG4PH4mdzPxo0bUFZsyeoSBH7CfQMIdvawhBpioyie1Nd6adFUSyHGccDjQ5gXsb26lO0vxAuwB0IwadTsNV6MoanYArNGnd3+Q2E4jhzLSiw79QIEuL3nL6Lkjfeyp5mWKLGAU7QQs1pUjp0lwW5iOwV/gGlKKjk1tHW1CA8OMwY207KEUpa4bf8eUELadI0keiJ9g0kJHxk8ZnF4Up1rWTA8C6Plt6sMHjO0JwU20wdlptl/GU67OLslJHkEQzV4Y+28r7G3f5BdUwaPmZs+3D8Ib+tlUGwuuacL3iIR2J8+iuL7DjJh8ZXUyO1JgJFCWZQcx7Jstatrk+wcY2V7+hYszMUXjKDf54c7HK+XXGrQo95qmuSils6LXNcXRiZYrB2ByeZS600WMoNDJZkdzmK+BfDR52XU6YKS4iT1OigSUjbSlAS8XS+egG5VNfTNawFRhOOZo7DcsW3B4kbp3CIjo9BUxmM4hUAQBHDBqWDZcXtWTDJpO1J8JQHI6ZLSmA2OvwpNTRWM69ew8oRyjesMbjrq4gb4Ng8UKgVUt5kBWfYxQ8Plr5sMHrOwpf/iVUQ9Xlj37cxi1NLrWmhJntks0tHVy7rIeo+zWSr+OukvEjNCsXbzmdTlePooi0mbSVw8sx0sjV7EtlK8G3kg1LYi6Jsa0rpWmXbf8y+h+A37JwFrpSpeUk0UCpcUERZFnB8ah02nRYXJMCkxZiYrE4i85vDAHw6jymRg7u1UJpJc3wE+Aj2nmgRCJQaasvg5kxECgcZxB5PKoZAJynImYEixt8TqETtL90sym3r/HvbabFVmFuoOSRXxznYNkqzVTCLiVN+aGon0t9tdGA+Esr3Myu3fHgbvCoOrNQE1cuLMfN8IMnjMwuKUvTpx9HjObposLrVgXedLkmemDcoxj5kfP335RMbGYdu7Cwrj/Ap3TyfunPnql0hPfwCeC5dZdROKxTOsaWDuSAKDGm16m4f6BxCJhJLgUq3RQ8XFwaPA84hGggXZPLk+VSoVbiuz5jT/iC/AXNrEgHFKBYxaLWxaNXtOSuag54mlLDXoUGkyQEpy4QMhKDVqaMpLoC4pSQJnYiEpAYeYWnIBK7UapgJAjSr6EHsrkpSOzQrzlKzrnDaRx0FT4zKzmjohIk5jmMpBSnKSNA/98CObkateBo9ZWRcYFcH3+GTZnizNlq/uMnjM0pIU5ExZrJZdy1BKpsAVZNKZuqe7H3anE2VlJUk39bPPv4TDb1jZupqZ3JZSjCMJLOdDziSTa6b2IdecyAvJgP9sxy/6/qLI3NNU5YRYM/OWTZPcr1qdER1d3Xjyl7+8ZStve9ODqC8vh6rEBkGIMpD5u9//ERqNBg88cD+i4TjDRK+lNmIlc2Uoe11ejAZC2FZZktZFna29CUC6Q2E4QxHYdBrUWIwsPpJiJglI9ri8WFNsYQAy0ybpjRKANN0WV1QgdpLYWsp2ns8QCNpH64gdTcVWlBmm93sSg0iZ5zkpC5CQ+EsnmVh5ulhOKRGHyhN2THhA4F1uGVpAAGKX/RBCArgGC5CiMJXhDHK3OVhABo9ZGk/w+uB84WUWz0TlsJZT43y9UAhBRIsKU0Fmqq1GxyfQ1zeA1atr2V9qW7duwqsnX8POO26Hfkqc1HKy9Zz3ksis1q+pn58YxzQLJgF9cpfnRTtyzgbJ7wTkRvUROBZ4mG/blNY9zWn0CIVC6O6Jh1l87GP/A//6r//CHq9tXM3+6gzxhAmlSo3enh5oDDqUlJRjwueFXqOBWcOx16iJU4BkTBARDvsz2hiBOWIdbysrRpF+9gx7l8uL/sFhqNUcY0TFcBh6kwGqcBSc0QC9yYhwJC5YXWY1AAmXe+pixgNhtNudWF9qmxF8pY5hRRe6emE7sCftnBltNo+dhnx+DLj9MKg5rCspgkZ1q+o0+8x/6VWoi61MZF9dWpLVZz+T5HnlNIt/nPSdIfBwnz7HdkPvoRsON0b9hWGk82iyxTWVlDgj17ue93ORwWMOJme/RDluWTEuSt4PtfMKwiU75i2zuu16FziOw5rEFy39f3BomLnd9uy+AxpJPiSHM1oqQ+iLidx50dFx8D4/dKtqYNy4HooZMl+JvQlc70RocBglhw/O23lNtSmLU7t4BaWH7s67uQmYzMQG5f2CUyakcyFxdd3qmmlBDi8q2Cij3gCFSon9B+7BS8deYGDw9KlT+MF3v8dep7P85299E08+9Rvo9XoEg0GcOf8agoEoxkdG8NX//SWcOnMWDQ31uGvfXtzo6MRTT/wcn/ni5xEJB2eNkaR1nBseRbmREmPiYNXj9aO7pwcGoxlr66rjexB4RKCAc8KF9uudqF9dw8CiaDAgJkQRCIYZkIxOOGEnMDklEaqyshKrqifTOxKAJMmfOqspLfhKmlbg4Th6HKYN6+c1Nne2eyUiCLjucCMQ5VmsaIPNCk4ZmzSMD4YQpnjX4VHmgteUl7L3aqYxxlQDm7MWsfe21KYCaQKyXRM3S4fOtm75dQBhQLjkRUyIybI983xDyOAxB4NL4q4l99wFhTFzl00Ol5qfIUl3dT0EfeG5f28ggnOnz4BXKLBjewuKUipIRBLluZY7cCQA6Lt8jTF3VKmCGA2V0cBcpBQbZU0TI0UZ1aStSLV7qW4vudGmCjfPzw2TuEowjPFnj8J2+B5wecy4pi/zIW8gCYTmdU+zXIzWRuyUBJqoOzFvq0pLJ4FHYhEJ+Ln6h/H4E0+gZesWjLjc0Ol0cLlc6Onpwee+8hV09/bgn/7+67i9pQUN6zdi/4G7MNzdgcf/8yf42t/+zazgMRX4NFuMcHv9jA0lIXQCh06XC26PH7t2bcfoqANtbe3QarXYsmkDrAmgOZt96RoEOPv6B6HT6rChcfWk86bXr447ERFE1BYZYdFoWEzk1MaKLfQNwFaAHxuz7WGm14m1HfYG4KSShoIIjUrJgHi12ZAWDCv8fvh6BxiDSpnkhnVNs4JI2juVW0xl6SkEigmUpwDKM4NjbA1yy8ICcr3rLIyVv64yeMzRlvRLkr7AKUtuqTe1u41tYb7c1d09/fD5g7ht07qlbrqc1k9B+O6XTwJqDuatmye5smKRKFzkIisrSd5bxHb4Ll0FuTF1dbWM8VgsIRP23z+Hop3b85pxTQxMqV43M4uVoeVprmqTkYG9UZ8fxQYt+/+18Qno1eokQCAAkQ7wSJeh8d1ON/tipwotFA/YWGzGRCCMCpPxFvD40kvH8MMfPo7mhga0dXfjwIEDbCoCjwTuqB1+4/0sIeW/vfu9uP/wfVjf3IyW3bvhGuxLCx6JYRwL+OAMRuGPUByilrk5NcEgRI8TkQgPm9UKnV6HirISWBI/yog14zRcXtzEBCB7+gZRXlaK6qqK5DVoP2TrMV8Qvkg8m9yk4WBUq1Fu0DNXerDtBiITzkUR5kCA1x4MMZe1dKZ0jkVajv1wGSO7qpTYWGab/j4UeAS7+kB6jQQiSeNzOqaafviRtyAVOPsvXQHv9U+yh8w+ZvjGTu2WkO1RqpVQbjEB8bw0uRXYAjJ4zNHAkrREyb0HbtEwy3HKBRmmCo6B8/XMq7ua2MUXj53AwQP7VoRreurBUtiD6A+g6K7daSt3sBirY6+wkmliNMrciLqaKmhX3dQSXJCbJc1FPSdegaamNq9xl5mAR4kBnM0OFEemVinhjwoMcFGTQBc9JoDAmCaTnoFKmrfX5YNRy7H/U3MHI7g0PsHAolGlRrfbgxqLmbnViSlqsBWhymrFoTfch98/9xwb878++Ul88pOPonJ1Hb759a+jvr4elJcd0+kQdLvhdLvx0Y99GL39Q/jKVx5j4NJqteLAAw/g+IvHcO7UySTzGIkKDDQS0JHWL/BOjA14gVCQuZfr6+pRVpKdyPlstpvudXKJj447GLsZDodh0emgMxtAbm29TgcDp8KYICDCi4gKImP0yMY6jwel/QMozXO8owQECVRrlApUmQ3JHwL0msQmKhUcnKEQ+xFB4J/ALZ17uh8qEptK4HdtySwlTAQeob5BxkRKLu2indsmgfV08cFSLKVl+9ZkTC1dl2JXZfYxy7vzagi8NyLL9mRptrl0l8HjHKxHdUnVFguMS7QOsxTnGLVtgsjFvyjno/X2DWFs3I47tm+Zj8stqmtQpaJQ7wDTCp2JPWTxUB09UBr1TBtv1rq7C7TLqSXW8rGMdG5rCdRFxBgDgQRGJAA32zUpK5iYJHJFDnj8bCw1SpIgEEH/J3crAUO/EE2yUbUWIwM/xO4RcJTAZOr1COiqlRy0OgPe+eCDDDzqlcBP/3gER578JVbVVGPcMY679t7FWEe1UgmP04ljLx1Hw7q1aGtrw0c+8mEG/j78kY9i69YtCIfC7BJf//rX0Ddhx8DgGEI+HwOK1AiwWa1FqLZYYKb6zylhH7PZYrbXKdNbSuChvuR+n0mXks4lFAgxd/nIyAio9KPUKIbTYotLBo0Nj8DhsKM+HEBfWQ0aVlWz5206HYsvTL2uSqGETxDh8rgQFXlmX4vJAItahygfZuuRWFhifqUzpPOVzktiPacmoEguaZIZmolpprVJPxrurCnLmAUnQEheAsoeN++5M+nep/c91dOemlxGbCzFLk9NIJLudzmBZrY7NvF6QraHM6qBzfMrWZbhCpddNxk8zuFIo2PjLFuu5PA9MyY4zOESBRuqFCNQO1rBm+YnzpF9GHvjzMnrZ1uxZ9eOFZdNLbHV1r13giu2Fexs53PiQmVcEyijRvFzUjwaffFbdVoGEPzRaDLGTmKOZmMjSZaFXKoSEEzNbpUApMTuSWwVrYGYxZmSdyS9RworoMQZnudZIpjH64JOo2UyPamA7Pvf/w+YVBweuGc/NKUlyddDAQ9cLjcMRhMT644EQmi9cIHFKJKbeM2qagR4ATpDflz6U+8TrdbI1u/z+TA8MoqqygqYTCa2Hz5LXUrJJt/93vfxwP33o6K8GNzoGSj4ADzRBoStVkwIIootVoRDAcbcOtxuKLR6uEeG4VAq0VhegbbhYTRXVaGnuxsak4gScxULH5AaAcapQFD68UH3ieQylxjI2QDjVJvQPUONGEhiozMKp0hkUROAtNy5jf1IJBe1GE0jayXwcB57Ne7ynlIZin700I8duWVgAR6IXUnI9jRZgHglTrkV0AIyeJyjcanElrqibFLQ8xynLPxwqfygvgK8qfCl7Ag09vUNwjExAUEQsKaxAXWr48zDSmqMqS62La17ZZYDYoD49FmUPnhf3o8yNZGBYs9Sv/glMBAXtI4nOlBLl+hAIJG++CmTlbKCJTckxTESI+lMsGUEIFPdhVLMWyaAQ2LOJKZuKpNGjBkBSAKSTzzxBHNR71+/DpGYAG2iHJ4EMIl5o/4TDicM0yRt5NvYJDtEgPcfvvo1FqO5YX0TrrV34s1vfCPe8a53TZIRIjBJaySgKTUJMEv/p728/uKL6Bgdxbve+Q4GSA0TZ9nLXMl6PPnsUTz2N9/E977778zdTe3P3vc+7N27l+lgEoN5z8H9DFCWFBXh5KnTEI0xHNxxkCURsXkSouvSNQm8S8xkvuyTCkTJ/U5s9eby4oymJ1Y+PBQvURi40XVLcgybJAEeORJI3zbZEyNL92Rk5pudJNmeUh3QNLtcVZazy92nWEAGj3O8JSiZwfN665JiHzXOyxDV5oIDR4pt7OrqZQkCRoMBdfWrVmSMI91ic6pUMcd7tJDDyU1HVZfKDh8C9AtXYDYVaNJ+iS2k5AfKApYSOCR2UXI/S3Ft0uupdqK+pMFYbTJlpJuYqY0lkEb9Qw477EdfQumh/QtqO1oL6VE+9evf4LXXXmexllIbdThQVV6Jk6++jJMnTqJp/Xq89WnYLBQAACAASURBVK1vxfDYCH7z5K9Z5vj+u/di9567cOFCKxt28uQpFuM53NuLUaeTvb59+w4oh15hr/MVd+IPTz+HI0eex7rGRnzi0U/gyAsv4te//jUD1R/4wCOsH31uUDWeM6+9zp6//fYW9lzA78WZM2dh0evxnve9B0/84kn4/T584OE/BbGnmWpjZnpmUj+6X84Mjk8bwpBuPmIcg72D0FiNUFdUQb+2cVK35I+vB+65JaFJBo9ZnpAf4C972CBuswWYv0isLBe6PLrL4DEP50jsI0mt6JvX5mG2wk6hijjBuW8UNEEmGAqjo7MXY+PjqKmoQOPahhULGqXTDHX0wH+jE1RJYjm1mb78FmqfU790Kf6NWrrkByk5hzJviZmU2EdybZOLkpjITJjHbPaaWkHGefQ4S4ZayM8OycX86U9/Bu9619tx5447GQCj53UGC5555hkcO3YMf/nfP4jf/vYPKLJacfDAAbjcLhbH+Y1v/CM+/en/yUAj9f3c5z6bNIf0+qce/QTq6+NeDqnazsBAPwOr3//uv+N/fuazuO/eQ3jp5RNoaWlh4uVery85H81dVVUFp9PJnvvko4/iqV//mkkePfLII2hva2OyRH/50Q9Dr1FlHKOYzblRX0miqaWyJOP7QgKQxvVrbgGPSa3HNPJFMnjM9nQAyLI9ORgttyEyeMzNbpNGkQyD73IbiinzejELWyfc1YVMkCEX9fnWS6itqcbq1TUrGjTG/AH4rl1HZNzBSrCZWzbPqgeXh9txXqdYTPIrqRunL3m7348wxb0lMqlTX6eEiza7IykMTS5JapQ4Q1m7a4vNBQMgqeugzw7vhSsoTcM8zddBSuDxwx/5CD7yob/A+nUNLHuYGsXhffITf4WGutWwWeJZx6++9hr+5dv/ip/94Efo6u9Hd38v3v6OP2GsoMUIvP2dj8DjduKnP/s5A3f0713vuB/Wklq4HAPYtGUX05sk8KhScQwUHn32Wbz34YcZIEwFj9J8T/7X44gpTQxQEiAlV/jLJ17Biy8ew5e/9AUQQ/q5z3yWibGfb73AKlWlqxaTD5sSqKP7ZWooxbRzCzzsT7+AqeBR+uFlXNMAobH+FjAqg8ccTssO8J2eeL3rTUZZticHE2Y6RAaPmVpqln5UspD096a6JWYaRuX5KFNyvsrwzYe7uqOrDzqdFrXVFXmy7NKahgTkCRCAUyE8MASVxQx93SqoS4qXXFJVJpZnlTNKS2Bc15RJ93ntI2VCp0t2kRJyaEH+MM/AwGyJMQVZfAJYmDatz6vcUdq1CjyEQAiCzw+RXMI+H4RgmP2wsa5bh2/9548ZQHz4obcg6HVDV1kJrbUY/8/HP4GH7j+Miup4nDJlev/op09gV8tW7NnWgp/96jfQGOIZrgatFn/yp+/BX3/lMezeeSfuPrQfv/jVb9lrVIaUwOPGTdvRfqOLgce3v/NP8K53vBNf+MIXmEblVPBos9mYm/zxxx+H2RwHj/Tcmx98I06fPoWXjr+Cz/zVp1ly0qOP/hV+8P3v4dLlKwgFQwXVkZWAHWl+UlWfmdhpYhd9V9pv0UMl1plUFNTr1zB5qKkVeq6Mu5LxuAW595brpJeD4P1RcPUmoOJmXO5y3e5C7UsGj3myfC7s442OHghRHs0b1uRpFdNPMy96jqKIY6+cWdF1qVn28eg4OIsZKo0WOiq9qFymH2AJ4GPdu3NhK93k8O4hGRapBjTFst2Y8GJTWVxWZr4bi5s+ewHmrZvmxkwHw+BDoQQwJIAYZCLUlPUrBEMMJFJTGnRQG7RQGMwsiYMErolhJJt89C8/gj97z3uwafMGXLnWjmiUZ/GGT//h93j0k59AOBRiFWsI5O3evRvNzevxpS9+EW9804MQBB5WswUPPfRWfP6zn8e2Lbehqa4Of/vP/4y33H8/Hv7AI4hMjEFhKcKzR15k4PEjH/5LVo6xob4O589fyAt4DAW8eO3cRRYTuX5D4UKJJDmd2X542I8eB4IhVhubSfUIPPztnUwXcibG+fLYBJMhkluWFpASZyoNQJ2sGJ6l9TLuLoPHjE01e0fnkZegq1+VMftIsYFUY3bjxvUFc++SJI8yMAxVcBSFdldfv97JXEortXLM7HfI8uqxGOMdc7XwQtfSltzXBDAMa5smV+wR4qBPQVnlgTg4JJF5PhCMP04BhwqOY2BQSf9IQ9Ggh9JoYI81Bh1iOm3aSjOS65qyoqkGN2k2rmuqxBvf9HYW90gJM8TykQj4/Q/cz2R8fvjDH0Gr0+HOO3bAoNciHBXY+39NQwM8Hdfx7//1JGMyW3bvYuLd5A4nWZrirVvQG/SzWtotLVuT0kYjQ0O40dWdzL4mNzjNt359M26cP8dqcEvPrV3TBOrfPziMO+7YzjKwjz13FPe9+UH2OBQJ48KFKzCbTGheNzlJJdd7ZLpxxGKTxBOJz6cTFCch/YjrpuQOgXjObIJpy6YZKzPJ4DHHk5LBY46Gy26YDB6zs9eMvSX2seTwwYzZptaLV5m7Jl/SNRJYVAhBKCMe9itX1BdDMK4qiBA4ZVS3t3cy1iGf+8jjschTFcgCizXesUDbLfi0lLlOki4k7yI1iS2U/p8KDjmzEUqdHioT/dWB0+nmlLVNAFLNaW+R4CH5IUpymamRNA/pVMZG7fD09cGyejU0NTWT5gp5neBCA/Bed8Cwqgna1auStbulaxNbT42uKbWpMkD0fKpc0NTHkiYlMYPnzl2A0WDC+uamgsVA0nqkyjCUcLWmuGiSG5sqSrE+Y3ZQNRk6r0zKi0q6pAW/8ZbbBQZF8AM+cDLzWNCTlcFjPs0rinAefRn6NfUZxy85XV7mHtq3e8ecVyJVjBH0FYip9IipjQUDjM7xCQyPj8Mx4URNdRUaG+sKxp7O2TDyBAWxAMU7aspKM2baC7KI5TipwCM6ERfCJrAoJeGpDLq81KfOu8kSWoXkGqfkD/3ahhnXKZXlm484TwJ17W2dEMUotm5cX1D7pVaFIT1RqUyiJBAe6htA8aG7MwKOdEZU+lIuU5jD3SqBx3ID0CC7rXOwYEZDZPCYkZky70Qxb8QeFL9hf0bsI7muT792Hgfu2pX5Rabpyfl62SuFEP4mhnF4aBQupxN2pwsWsxlVVRUoLy+VQeOcT24JTrCE4x2XoLUX9ZKZx+VaO0pIbkaV2Ze1FOdZtHP7jK7bvGxc4HHhajuL1awotsFQVIRV1eV5mTrdJKQ5StVhpPrZFfYRGDwBxjzK4LFgZr85sQQeZbHwghpbBo/5Nq8owvHsizA2r8mIfSTmsaOzOy91ntXuNoiaYgj67D4YCcB6vH5Eo1GW0VhkNoLA4tiYHXa7gwXNe7xelJeVobzYBltZsQwY833fLLH5CllZZomZYsUvl2XcW4uyrpxE9Z5Z0sg8iaS7XF54vB4M9w+hur6uoACSbgqpOk2gowvlI6PQlJeycoWZNpl5zNRSU/rJ4DFHw2U3TAaP2dkro95M+LWjB7ZDd83KPhJIe/nEKVayTxQFFJcUM/CWdSMNx7FTiJbvgKjMvDQTgdcLl66gpLgYOq0Go+N2mIyGpDvaZjYz2Zn5lBTKeu/ygHm3AH3x8y53PHtUbivXAgkGOlcGkYAntaKd2zJmLedq7P6hMbicrnlJ7JMY1rHKCqy5fTOLuyRQ6Q7z0CgUUKkUTJie2lRdShk85njSCa1HzqoF1i9c1ascV79khsngsRBHlWAfTZubM5LeIL1Hp30CUCkxMjqGDc3rUFGWWf1UafkkxaMKjSFi25zRjgYGRtDT0wuThdzPlZOuR4CWfZgtZsHzjHYpdyqUBUijTt9YlxG7Xqg1yPMuvAUkcJRzbfNEvCTpHRopJnEe2nyBR0oo83d0g2I7u01meCM8A4pUDlMCjKkxjal118kMMnjM8WaQwWOOhstumMLjGovFRDG7UXLvWS0QvNGFUE8/bPfun7VvagcCkn19A1m7sbWuy+C15Rm5rMlNffb8Jdy2eUNuLGdWO5I7LzsLJNgm2/49GQf/LzsbyBtiFvCeu8j+mrdtydkiJKzveuU0y0QmEFnodqOrj11iLWmwFqhJwuBU09qyby9jG0kIXK1SIiqIGPUHGYAkeR+rXgdXMMSE6uk5qlxDLOSJvptZ9wVa5vKc1hED3+GFzDwW9njzBh5joTACXT2seoFKJ+mMaaEyGqDSaqHQ62Z14RZ2q/M7e4wXMHHkGDJlH6XVSW7sQwf2ZrxgkudRj72OcPmuWW0sSevYiiyora3M+BpyR9kCkgVmqscrW2kFWSDxIyIfoE/SuZyPHySjw2MYsY9j622bCnNYKeUIi2wuCKZVEHRlk65FFWrCgjBJBPzOmrJkpRnqfGZwvDDrW+6zSuDRrAE26pb7bhdsf3lxWxNQcr14Agq9FupiG8RQGEIggFgwDCEUAhLMpkKjgUoXB5KcwZAQstUyjTKmX2Y2Le7a0FkeU+B6JytRZ7vnrqxGvnY2/mue1WfNwHVMWdak6xgtap7xOhLjWFNVgYb6VVmtSe4sW0CygOyylu8FskC+ReKJxeSdLtgO7Clo/COxgKdOncWG5maUlVjyfpipyWTKqBdqxwWEy3al3RNV9aG4R8rOLjZooVZyiIo8IryYZCjzvsDlPqEb4Ns84IxqYPPM+qTL3RSF3F9ewKP71OuIRSKw7kvPfBG4FINBxkrGItH44wTAJKBJVRJi0UQVBTXHRFS1VZXQVJYvabcYYx+fewHm27dk7Y6hGtFOpwtrmhpgs5pnvAeoZrWgm9ll7fb6cb71EhrqVudNkLyQN6Y89+K0QL4Bw+LcpbyqTCxAyS70w38uLutJ10nEPxKJkE1WciZrndqHMq8vXrmGPdu2gCOvWB4bMfORwQHmrqbG+XugDE4gYtsyCUCqQuNQCH6ImhKIajOIjSTXdZ1GhQkoUG0yoX3CJWs9Zns2foC/7IFKp4Jiaw7Jp9leb4X2nzN4lKqq2A7sZUxiLo1c3o5nX4D17j2s/iplcYZHx0CxMEqtBtrKCmgqy6AuLZnVLZvL9Qs5xtd6me3JvKMl68tImdB1q2pmZAq1I6/O6LIeHR7HtY7OnBJxsl60PGBZW4CqZZCXIG+AYVlba/luzn+9E8Hrnci3m3k+BcT7+gfR0zeIXbu257X6zC2VlwQeGmfcmyQBSAKOKl8/q/5FwJIaubf7eQPK/B0YjpSisrqSZWW3253L90YqxM5k8FgIq94y55zAI3ujH3sFlp3boCmfHNORzeqjY+MIdPWiaNfkKivEUkZGxxAZHUd4eJRNqS4rYS7vWRunglKpBFQq5gqPV2pI/Zd4LvE6qG8BGu3N83orSu4/lBXwVSiV4DgtK8PV1n4DHo8nrRubUwIa3gnBUAs+GoGQKOsliXp39/bBaDBg3bomOTmmAOe7oqYMhmE/+hKse3eCsxWtqK3Lm71pgUILfBd6/tSzvHTlOlTBIDbu2Jq3IyYZK/KyTWJPBZ6VZpSAooIPgLeuT8ZCknubc99Igskz/GrGOFLyjCQ4nrcFLveJwgDf6oFSrYRym2m573bB9jcn8Oh9vRUiz98C+rLaDZX0O/YKc1HPKNUgiog6nIiM21lM5axNFNnaWG1YUQS5kOlxTKDH8eduaUolA5hKqSSYOgE2U54nzUOlWp2MzVQoVYBSkZyKxkuNXY/n4bvcBt2qGpY8RE2hIFAbH5M6nsV9JuqeanVGRCIR1kej0eDK1WtMxmcf6aGlAF3q13n1LIzFNaisrEQ45Edv3xA6urqZqPfq1TUyaJz1ZpE7ZGIBikmjEBNZ2zETay3PPvPFDOYqIE41sqc2UYiHRKVtAo/XLlyF1WrNW/b1TDXfCSQqhBAEte2WGEgJQNI6I6XbGGgc8PjRWGxG14R3ed5QhdgVD/BnPVCoFFDtmDnkqxCXXylz5gQeKe4p2N3LwJx13845xSXSh0RkcATWg/vmN1mGAKUYQywajYNKCVwSsARYbGZMJMApQIxGAfqbAIOsP4FP+ifEQWgsFks+jv9fTNalpUQhCaxOkkVKHZ/QVqREI67Ehoo9+/Djp55kcz/8vvciFPCi7XoXamprUUbu+5T2zDPPoKqqBltu2wT7RNzFUWyNM0PEvhKLKbVoOJRkJ1fKTS7vc44WEHiEh0bhvXAl727KOa5MHj6fFpA0GctLYCxUpnLKfpIC4hkK0RNw1GjTJ0hEwkFIIDK1H3l2AkEfS6BZv64JFWWTP1tzMS/JtBHJkcuPLI39XPKSfNFaDISVGHD7UW7UMyAptwwskACP1JPbmf+EqAxWsCK6KCZ6O2JKvf4W4Ea/ML0XLkPweIkeY7GH5P4lsMT7/DA2r4WubhUUGnXOhiJg5nj6ecZckjtaboAYDDFgbiyvwo9++xvodTo8/KE/Z+BRpdbh6tU2nD5zBgGPBwcOHMD2nXfilRMnUFZejtraVXjxxRfRdvkymjdtwJvf8jYMDQ3gF7/4L/j9ftx91z7s2rWTzSU32QIZW0BKZNCqYN25hQX3y22FWUDg4Tl5GjGlOidQlJO1BB6Oo8ehq63JSEBcqzWio7sbX/nKY1Cr4wyk0WjCd77zHQiRMKJ8GEqVmgHM3p4e9PT24K5EUguByOHhUVSUF0PNxauSCDERohBlY7iER4k8V/Q8NZVCOamP9P/Q6Ah4lwum9ZPVL/hIcFYzUHJNTBVP8qCYSGp9ChVE7RpYNBp4IhEIHj8CbjfGjfL7cDqD8qc97CVuuwXIrNz6rGcjd5hsAUXnD38YY08plcytqtRpoTIY4q5dpZK5WyX3K3sOYJnQCt3cy/5IiTIlh+/Jy3zL6XDJHf3jHzyOYCiE97/lrQhMjMO2ZQsuXrrC4h8JLP7d3/0dvvrVv8Eff/0b1K1pRCgUxsVLl/H+h/8MP//FL9HQUI+jR1/AI+9/mFWRoeztlpatzLUtC8Mvp7ulsHth3oHhUZTu3ZAM8ueN9YW9qDz7orLAfMnoTN10NgLiBB4vX7uGx3/4I3zjG/8Q/1pTqeFyjUOn0TLQSCDR4XbjzMnTOPf6Gfz5B/8CtkT87vBIPK6+ob4O19raYS2yoq6+HsRaEjvpdvkRDHixbn0zRh0ODPcPsM9TukbAO4H2azdQWV+HcqsN4909CKpvenyqKitYv9kAJDGPSV1IgYcq6kQg5oZDqIKgcKBcGQHseuYFGNrQDI8681K0i+qGKvBixHM+iFERXIsFmDtUKfBql+b0Crd9KBYLhsAHgiyeiUnnBEMsc1q/trGguyLXMDGPxfcdzDlTu6ALXMDJdQYz/vPHP2EreO/bHsL4S8dhvW0LnJwCP/7JzzAyMoLuzk58+C/+Al39fVi7dh1++pOfYtfuXdDpdPB6vbh+/TpKSkoQDodx/+HD2LN7J1QcJzOPC3iuS+3S9OXtv9YOw9qmuHcgTeboUtuTvN7sLEBuWH97x4KFLEjVWmbL7JbA47e//R089uUvsE0ajCZ09/Tim9/8J/zg+9/D57/wJeaxaW1txZUrl7F37z5UVVXh8ccfx86dO7FhwwY89dRT2LVrF9rb2rFz1072w/uf/ulbOLB/P661tbH4SFuREcGwwD5r3//nj+Cjf/kRHD58GKdOncL73/Medu327m6EQyH88le/wn/8x/cYKM0EPJK7eiq7f8VxAbGoG2uLqmFQFcN55hq8lTXo1uSmcJLdHbD0escu+CGEBBk8FvDocop5zNd6mNv6D88xEW3S9pLbTQukgkeKeaRGbOGjj34Kbzx8GHffuQ3/+fNfoaK2BmPjdjQ2NuLHP/4xPvTBD8Jms7L+RVYrGhvX4LUzp/DckefR1dWF73z73yDHPcp3WqYWmE7LT9KuYyxJmuD/TOeX+y1uC8xn5vNMlsiE+ZTA48c+9j+wY3tcuaO+vg6fePRRBg6PHTuG+vp6PPbYY3jppWM4e/oMPvWZz7DHTz/9DP7+7/+eubgJEB48cACiGMWnPv0ZPProJ9jrX/v859HZ2YHP/PXf4D//7VsQDHp84AP/nYFGAqBvfvCNGBsdwcc/9ih+8eSv2PVpTkpkpM/w1LjL6faqHTnBBMW9sSD63F1Q8UVwiD1YbWlkrKNR5BDw6OE+fRaRzRtl8DiNIZPgcbMFkKUeC/IhI4PHgph17pNK4LGnp4d9kFGrrqnGv/3b/8Hhe+5BlcGIz/3jP+JDH/wAxoaGUd/QAJfLhdbz5/Hwnz+CcDCekW53OLC2qRFOlxtf//o/4KdP/GSSpM/cVyrPsGwtkJDmmY7xSc0OJb06Xldb0Mogy9bOi3Rj85VZndH2E3G3nM06rcZoOrc1zU3u4gsXWvG+970f//Iv38L+/QduAY+t51sZyCRgSV6ddY1xr5tRrcG6jRtw+tQpfOLh92HA5cLffuuf8e2vfJm9/qef+jRjLOkz+o47tiPksOMd7/8gnn76j3jiiSfQ1taGL3/pC0zlIxyeJuElIePD1kpi4qXb8MrwMRQplHDHRKjUJliFUjRYeAYe3V1+8F4/2uvqZQHx6W6ey0Hw/ii4Zgsgq4pl9BbLttOCgkcWz3LiFErfdG9WGojZbnIp9ifwePnyFbx68lRy+VROq3lDM/7v//0JSkwmbNi6FVSj+uhzR9C0bh0OveEePPf0s8wlo9Xp8OCbH0TnjQ6cPnkKWr0O777vMCoqKuC6dBHqijJoykqhLrHJtl+KN8g8rJnclaG+AdgO3T3j1QhEKiMOqLwDiHEGpHO7zcNy5Uvk0wJSskpVxbxkVmeydAnMGtevSRtSNV3MIzF+D7//A8yV/bkvfBk/evwHzJX91FO/TrKQEngk5QpiKD//qY+zJfnCUVaJhj5TyT09NjzCXODf/+6/IzI4yMDjI488gmvXruGvPvVJHPnjH/HsseN46G1vxc9+9gT+7Z+/BYUqHvs4HfMosfj0A4ySZVycDqeGjrMxVRozOMVqGFQmVBhdDDyOn+pDoG61zDrOdNNcDYH3RmTwmMkbK8c+CwoeQx09CA0NscoycptsAZVKDbV25ngWFadGV2cHvvDFL+Nvv/rXqKurmzQJ05Bk7m4h8VdEyONCeHAIkXEHonYH+0VMsWzaijJoV9XOr1ySfOiL2gJZ17CeIoQsu7QX9fFOv7iFyKzO0FRS/GM6ofp02dYqFcdiHCl5kDKrX3vtLM63tuLDH/4wA45ulxuH7z/MvDbvfve7WXb1d7/3fQYWqbW0tGD37l24dq0ND73ljXD6AvjRDx7HZ/7q0/D5fPjb//1VfO3vv4b/9//7Jrqv34BWp8XnHvsy6zOaSMCheT7+8Y9ide3qtOwjS5Kx1EPQFMPLe5m7esg/AIPaCKvGhmqNCmXKm2Fdw0euwrF7I+xhOd5x2ttGAo9NFqA0w5tL7paVBRYUPFKpMxLFnlEcPKvtrKzOxE52dnWzbPg169bmFMvITzgRHhlDZGQMYjgCY/Ma6Bomg9CVZVV5t2QBKcu19IF7cnJFS+XXaC7Zpb107ik+GELg0lUQy2c7sCensy/0bqXs/6nrS6fzSC5rdg8KUZZpLUnu0POSDI+0XmIGqUl96HHq+Kn7ooxrqz8ATU0Nwq54iUFdSSkbQ3NPbWmZx0QCmte2DoiMwBkNoNMfn0tyWzdpbKjVxX2v5LIOjjnQtnZdoc28tOdvD4N3hcHJ4LFg57ig4NHx9FGYWzZDU1VRsA0u54mJneQSUg2ppQlz3TPVKacykKI/AOPmDbL2Zq6GXAbj/JeusLiqXISOU7ef6tIWNJUQzRWyTuQivT/ozIO9g1AXW2G6bePiTWKcgRlNV2FGMjeJhEuvpz5OfT0OGNMLA04df/yVM7hdH2f/eKeLhXfQ2HRzKz0dzCUt6CaX8SWXNRuvq2XlC6XmV/JwBvyAOl6JrFZlAcljUQKbr7xcdlnP9h6SwGO9CagoTOnh2Zaw3F9fMPBIckATz70IWeNxcd1ilAEfuN6BYGcPA4+mTc2L90tkcZlu+axG4GF/+gXo62ryF+8mu7QX9f1BVcMog7do5/al8aMxkcylb6xbMM8V1cVW+PpQ5VbOKmQuJZdRPHBIaYBGFQ8pSoJH0k1NSZyZerPE1BaE/Sq4XjmNrttb5ESZ2d5NnRHw9hA4GTzOZqmcX18w8EgSEL5LV5nGo9wWnwXIbeW/dp2JQ3MWM7S11ewf6X/KbXlbQJJnqd4VDxZKihbnaduqyARUnjjjIru082TUOU5DrmDe5Z4z0zzHZWQ1fCEBb0QQcGz0BThifpQKahwsOwRuls9GbqIDStEDUWkBX1TPQgImiYIT65lIPptqCGImg119cI8OoWP1mqzstCI79/LgRwLgKg1AnVxiphD3wIKBR//FqxAjEZh3tBRiX/KcebIAVQEKDwwj1D8A3uOFdlUNNCXF0NRUyck1ebLxYpuGXGOc2chYR4pd5FztEMy1zG2Wzya7tPNpzTnMlWCazVs3sff3UmqSgLn10N2zgrd87CsVNKbO947KNyfZxOmuIwFFheBnygT0niJpnqnqBFMBpCSBRe/LgMWAToucATLrWdoBvtMDzqwBNsqEx6z2yqHDgoFH1/FXWelDOTkjh1NboCExfwCB3n5EBkcghELQVlVAW1Mlx6wu0HkU4rKUMOF89gUUH7o7Ga5ArjVRU1K4WMV0Lu0psWGF2Ks8J9HKPNynzzFTzDW+daHsSaBKIUZh2b2zoAk+Qz4/XnIfmbRN2yUl7mrcBOO6ppm3L/DQjp9iAuDEOM5WqUkCkKnaqfbfP4dw8zo53jGTG40H+LOJ+tZyicJMLJZ1n4UBj6II+x+OwLpvF7hEXdGsVy4PWFALkMsoPDiM8NAwoFBCV1PFWAv5PBf0WOZ88Uy1Hed8oWkmIHaGWsS2paBAoFDrX2rzZlK5ZdHvKSEgrikvyV+M7tRNCzx+NvL75LPbim7DelMTBjt6oG27zkBdzZrpmXkp8fsxKQAAIABJREFU5pEEwFMb3e8sdCMdqy/wN98DAo/x3z2H0J070MuLi/5IFsUCJbkeOe6xIMexIOBRFgcvyFkuzKSiiMjoOIK9/SBASU2l00FpNrJYSc5sglKnY38VOrlC/cIcUuZXzVrbMfOpZ+85lZ2ZfYTcYw4WWOia1XNY+i1DJWmpQrneU1nHBysOwcyZk2uQAGTpg/dNu6VpQWJCqmdaAJmYkWLQJ44eh33vLjiCkXyabvnOJcc9FvRsFwQ8yuLgBT3TBZucMrXpQ07w+ZjcD+/zs+o1xFBCFNljzmRk7lD6qzQaoDKZ2P8VXDz7UG4LZwEpASFXbcd8rHxGJiYfF5DnYBYgWS7vhStLJ7s6g3OTBMSnK6eZwRTTdkkFj++pfHAyK56IGY2Wl6LqzsnMIpswARCnY9MlVnImACmB45E7d8AVksFjRmfpiIHv8IIzqoHN+oyGyJ0yt8CCgEfv661QGvQLJrGQuXnknvmyACXe8AlgKXj94AMBiF4/i50kYKnQaKAy6hmYJJaSxOPZP6NBLp+Yr0OYZR5yYZLgvCXdF+A8rEHKwp6NhZmHpSzrS0jZ9JbtW5ddvLLkhqfCE+TGZvGFeWo/G/w1m2kq80jPubv64bnWBsuGZhQ1rpp0RY/Xj9Jw+4xlO6dza0sTST/sBnZsgy/C52lHy3waHhBavYgJMXBy3GPeD3tBwCPpOxo3rFtymX15t748IQOOgj8AMRhkfxmw9BF76QdpgVJTGQzQ1FRC31AnSwUV6p5JsCcLpfMnVaSRpXsKdcDxeSUGy7Rp/fJMVhR4kOwQiZ1TIx1ISswk78ZcmwQe91m3YZVx9S3TDZ85B/WYHZOYzwTrqOADIJF8vvhWmZ1+fx8qdDUwOS9MCzCJKQ5c78SN5mZZ4zGbg5TFwrOxVlZ95x08EgPloGzO+w7KQCCro1p5nckNTqCS9OcoppJ3OJmAsaasFJy1CJzNKru783RbSG7MmeK28nSptNNI4HGqbEkhr7ni5l4EwtrzZnOBR2TMgWB3L6ITLqj0OsZEFjUac5acOtL3B9hVUTRoa7HNdntaaZ6+F07AEBNRemAPlGIQnPsG00mlRpJX0ZKtt6gWtI32oLmingmGU/lBiS0lDwx5AsgbQwLuBITPm+JlCuWWoQWkuMdSHdCkyXCQ3C0TC8w7eCSXibf1MkoeOJTJ+uQ+sgWSFqB4ylD/IKITTsagEGvJknJsVnBFZqhLS/LCMBTc5KII3u2F4PGC9/vBGY1QWcyT104xotREEbFYjD1UqFRQaOK1evPdmLajtWhBQ0noy5P075JyJvne5Aqfj86Y2lKV5Mn5+IJhBAcGEeobgIf3wGouZ16MbN3azw0dYaLgM4FHt8MOz6nz0Cfes6kJPEklgSkZ17Qv6cfbdHukkpH6ndtxZnA8ZzOsyIFugG/zQKVTQbHVuCJNUKhNM/BINZINZlv8u4qPwu9zZny9bMYqlEqoAvGC8VyxFeGQnz3W6uKHKvA8opF4cfrZGl2X6ojyfBgx6Yt2tkHy68vKAgQmo3YHA2JUW5ZEzFlSjq0I6mIb1AQqrUWLhuGmuCUCvyyBiN4DJiMUeh1iwVA8uSiD+5jqwNMXHzGwk1rC/a/U67NmY6VMzlRtx4W6UaZW3FiodSy360rgZL7EtBej/ejeirpi8AV1N93adTXQ1tZmJDH2yvAx9IkulCiMuK/63mm3SO8n50uvsteDCgWKbm+BpbqMJc6Q1iNvXZ+scU19PWfOsXhwYhop3jjVxU6APzJmh6l5LVRrG3F13CnHPGZzc/GAeNEHMSqC22wBZPyYjfVm7MvAo85gBh8Gei/0onlfM0IBb8YgLpuxepOVLSbkjsBQZIAghqFQxrNs6TlTiQk+jxMxMQ4wp2tqjR50Xan5PHYZQObtlli6E5Gbm4FIlxvRxF+Km6RkHAKUVBlnvt3dBBgj43aEB4YghiNMVJ1isNQltsmJQMQwJmI8Y0olc1cp1QmWUalkhyKGwwi0dyA8PAqFSsmYVgLItFeSS5LAJ8WIMokki4m5+G8BmlOOONh2A1H7GCz79i744cvZ1vk/AilBZtnGOWZoMmK2qaIL01pM49Zm8ZGVlYA+vaTYKfvr6A4PzAoeU1ULqEY8NUdTA9avawAXGoiz65X7QMk94aER9vpMEkNSPzo/vqYaw94AnKEwGxcRZM3HWY9finusNQE18c9Suc3dAgqej8SUSg4DVwZw/dR13PPBe8DzESihiN+ckdAtQJJYP7VWBxWnxnRjRcTAR8KTxpqt5Wg70YaT/3USB95/AA3bGtg16Lmh9iF2bQKuKo6DSslBmkMUeHY9Ao1Scw7acf6Zi2wMtdRx06177uaSZ1hqFqAYWwJX7F+Ku5vJBVmLoLYVgbPGYyczyuyW2MEEoJvOHlSNx3+jizGNBN5IRF1TVZk1K5h2flFkjGvEPsH+qq1WljVL7nuWeOTzQ3B7EPV4Gag0Nq+Ffm3jtEe3oNqOU1YlM4/5fYdRxSDX0ePQr2uavQpKfi+96GaTSm0ScJvUUtzaQjAE5iJO49Zu93XinPsSG/qemoem3V9qnfBUFvKqzYryslI0ox/262H2A1G3uhbmbVtumWs8EEZU5FFtilNlxEBS7OZYZQUmyivYcxqVUgaPmdxlgyL4AR84Oe4xE2tl3Ecx1D4UK6ktwaUXLoFTc9hy3xaIvAj7gB1qtRK2mtJJrmxyMWt0RkSDUTgGHJg6VnreVGxiTCIB0aDPBcm9feInJxD0BqFSq5LAj56zlFnYtalNnYOeozEcxyEcCMM14sLE4ATs/Xbc+dCd0Bq0UOvVM647Y4vIHZe9BegDnbGTDoqddE1yGRNLqdRqAIFiDUXE6C/PMxczc4snGsVaqivK4sxeiQ0xMYbouJ0JpRNgEwIBFo9JtdvzkemZ66EwFuTU69MCyMWg7Zi6N26iAzFDUdKtl+u+5XFxCxBrJYZCyzPOMbUCSyYHnoEIPYur7ulN69aepPU4A3gkoEefC9IPNuk9RqA0Ggwh5vVBwXGTs7KnrJ+uZVSp4ReisGg0EIQY3CfPQO/xYGL9WmirKuGLRGXNx0zOXY57zMRKWfdRvPrzV2PjffEg3Nvvv539PfPUGVSvrwY9X7a6DLveuYsxe8QAUmwksZSpfaSxgiDg7G/PJsfW3VbHAGHA62TxieRqfvKrT2LPf9uDYz86hj957O3gOA1+943f4Y633IHKtZXovdibdo4j3zkCISpAY9AwEEnAkVzfBFLX3LkGfISfdt2ZxlFmbT15wLKxQCwSZW5hYu0ILNKHO7XUv6lC5oz5G3dAoMQX0qpM9NVQNngCVC6WijrTAsj5KOuW5R1CrkVqacu1ZTnXSu8uuaute3dmFNO3pOyVIoFD645xBohKS/yHh9o2rb6jduQE+OKNEDTFM283Xbb2qhr81hhnHvcX3ZtkBadORDWoNdtuj8c5JprEHNJni91kgq/YijvSMI5T5yIG0kX15kNhxjI237jOwGdk80ZES0sw4InnDchtZgvELpCmsACu2QLICet5uV0UoijGyAX863/4HR76zJvx/PdexIOffhB6c9xF/MQXn2AgLyYKzJUccIfx+2/+Hm/9X29lfVLHPvvt55PPE3v4xJeewPv+8X2IhPxgyTJKLX706R/hfd94L079/AxqNtQw1/WP/+eP8e6/eTdjFVPnTp2D1nHHA9vQtHcdWxcBzn3v3s2YUWIlf/+N30+7bgK+cpMtUBALJDKnae7FXNf7FgCZAI5KvQ5FO7flVUx5LnaWweNcrHdzLMWx+ju6sZzjHElYm5oy4mCxjNRIT1FqqYkp0nMEHgVzbXY/TgQeob5BBLt68Uxz/DrU0mVdSzqalgcOMSkfKWyA+o/rdKjacTsMZkNyDupDDCIxi8QyRngRUUFEAyX7KWOICAJaRxwMOJo0HFoqS2E/epyNj7W0oN1/c7/5uXOW6SydEfD2EDg57jFvB8zAo8/hY6Bt490bcfX4VZQ3lCcvMHhtkAE7qHgWc3jxuYsIuAOMjaSWOpbA3x0P3cFc1cQoEiiUwCP93z3qxos/PI63f/HtyRjL2+/fwgDrOx97J5s73Rxv+9zb2Pre/dV3QxR5FmcpzU1roHEzrVsGj3m7X+SJlrAFJACpr69lbjlyoy0m4MgAuJTUYNuyaADtUjtyKc5uoQTfF9xeAg/O3QNVZIQxkoKlPsk0zjUhS0qaSd0jZV/XWRqx3tTEYhOVOl0yjpEyqSlbmmIVzdVVWFUd/24lRrFjYhhriqtYbCOBRg2nRKleB3swxP5fbzXjhsONUX9cgcSq02CLTQ33pW6WaBPbvQvdoZAc95jJDSfFPVq1wPr0CVGZTCP3uWkBBh67z3Wj40wHYxJL60pRt7Vuko3oeWIPKdaR4hOpD2VlU5s6Vnp+rGcMp391Gm/+9JuZy5tc1p2vXEdv2wCLdaS4yl889gu03N+STJaZOrc0B7nTpWQekhIiEHriiZNsbmrSuHTrziZzXL4xZAssdws4j7wEIRyOM1KraxYfQKMv/tDAzazY5X4gBdjfVABTgEssjSlTXNsEIqm2tMZ5ka2dZVzn2IgNPOc8zzKvp7ZSQY3NnjpUbd7MXpLc1ZQss2fbFnB6HQOO1Oyk8apUwajloFZyKDPcBDUU80gAMjWusUSvwW0GD4JDvXC3hxl4HIxGZOmeTM7RD/CXPVCqlVBum3u1oUwuudz7KDzjntjT//I0mu5oYnv1OrzY//B+9pjcxjzPM1DpdY2BsqXP/eEcAq4A9r13H2MdpbGUbOMZ97Dnadwz/+cZbD64mbmlKeaRYiWnJsa88P0X4Bp2sZhFio0kBjHdHM5h581kHpHH0LURnH/mfBI80ppmWvdyP0R5f7IFMrVAZGwc/kvXbtGTy3T8vPTLILFhXtaxBC8ixTmWHto/reTMEtzW3JY8JT4ya7f1DFcnkHfZ8yoTD5/ayK1d16VkJQsJPN69907WhcaM+YIoN8VDw4htJPf1dO3M4BhjF+8xDIHKdw56DFCdbUW4eZ0c95jFnZGMe2yyAKVZDJS7prWA4vnvPR+jzOem7U2oaKzAyz99GY5+B1ScimUwH3zkIAxFWiYcbrQUI+yP4vnvPs8AorXKyrKmU8cSGKS29eBmFp9IjKUoiox5JLC4+dBmlK4uZq5nYi3P//E8S6ChZBmak64/dY5T/3UK9S31KG8qhcBHmTbk8R+dYP3oOqu3Ncy4bvnsZQvIFrhpgaWQgStL9uRwxybiWEn+ZSZpphxmXvpDEow2r6vNO9se6u6F70o7upoAtzHKShhObcVeMzaUboXIaRmbqFXFGUdJimcmAxN4hM+Pu4oGWX3s4Vg5FCdPIVpeCq5pjRz3mOndKcU9VhqAunhCpNxytwBzW882XHL9plaTmW0MvU7AkarIULKMyXIT6tPz1MgNLjXKiE7VcUw3P42LRIKT5pppHbLLOpNTkvusNAtIQfwzCRMvtE1UkQmoPD2Qa11nfhIEYiipw3ZgT94BUuarWFk9pepMlu1boV1VwzYfFnw472xL69Zu0dzNXNVWSlTTcjMyjjQXubjb7U6UakNodvfCXbIJBn4QvstukCal7LrO4n4bFcH3+MDJcY9ZGG36roqAz83AI8nwCEKU6TFy6ngBcWIMp5b/IyDIcVoolUr2eupYAn/S81PHuV48gaLdd4Azmth1qEklBqVr03NT56Dn6HqpfdKNnW3debGWPIlsgWViAYktWczuzbxlXkusk7F+mZxe+m0shvrky9rAaTZHguDChH3a6kwkLN7r6Uq6tcsUDajT1qPOGo+7m8ldTa9fGXfBP+FEo3IYqj5+0gok8OhCLJlUs9Lsn9V+wwDf6oFCpYCqxQzI5GNW5pvamZUnnNMMGQxm2X8vvIySB94AhSZRci2DcXIX2QKyBQpnAQIb1Ir2xGOxFlvLC3hMxLtRrNhy1I4kFpkfGWUlK6kCiW3/ngUVpV9s91BB1iPwiE64Ifh8zF1NrCNVeKJG8YwDbj+r/mJUq1Fu0KNIr0FqlvYqYReT3ZFiHsl1TQxjKhNJSTm9Lh+c9gncruyDOgZWlUZjNSLiinvuSDOS9B41tmLZdZ3pQV8OgvdHwa0xAyXxKnpyy80C8wIew/2DCLR1wHZvPBFHbrIFZAssvAUk9/Vi1QLMR9xjXgDowh9V2hVIkjwqSrioqmA10xeymtEiNVP+lpXQe/Tf6EQswoPsHqooRri2DkaNBhpFHIxcGr+pBUkgcU1xES6NDaJH0cpeLxOboYtZ2ePGYjOLe3QHI5N0HiVR8CaPHfWlLoxcEaHSxpNqJPAobUzY3oJhhVLOus7kpHt58CMBcHLcYybWmrHPvIDH4I0uiNEojBvXz3nB8gSyBWQL5M8C9MPOe+HKomSsGHgkjT6VJecYPppjWcZNCjy8F66yGyFdbeT83SHLbyYS8vaeuwASyGflRUtLwFmM7B4jQB7jOKhFAZFAiLGL5B5m5UwnXFBoOBjXNk2SuSLgNxYIJqvATLWYVIN6SLwIQR2AKmpAtfJmPevpalTT83epriPsERjrWLpOC2e/goFIp98Jm9HGgCRlXcvsY4b3qR3gOxOSPVtMsus6Q7Ol6zYv4JHiHXX1q6BrmKwfOYd1y0NlC8gWyJMFKPuaanwvtkQLSprhJq4yoedcdPmoAgnnvpHT2DyZtiDTSOAnDhy3LurKRtkYQNI2JHHsQjYiM0J9A4ytpXhFickj0XwS9KbGmU0MpAlhgbG5aps1DjJt09e263F5ZywXGOJGIWIMFo0NTYbbMOjxJgW+bTotImIMMbcDjqFRRHgBGk6FPVVR5rL2jMUD9Git5Lom8FjdaEYkVMoE/4l9DOr17PoEOhsS66TShpLIeCFtuqTmvhoC743I1WbmeGgFB48xXoDj6edhO7BXdqnM8bDk4bIFCmKBRVjjWtrnXFzXqtA4FAE3+OI1BTHbQkwqMcX6xrpl48nhRQXa7A4EojwDU7eVFbM4wUI1/6UriIw5YDt0d/wSAg/e44cYCkFrMSGm5CiTJWu2OxmnmKhDPXX9FUY9k+eRmslgQdjpRFUiXpKe7+rswFp1N2MbowrA16eAbVUMmmIzomhkQ0NBP7zXOzGyCdgOJQaviEAwhOC2FvTyItaX2uCPRNDX2YOW21vQNjwsV6FJPYxE1rVKp4Ji603Fl0Ldb8t13oKDR8pGCw8Mofi+g8vVhvK+ZAsseQtINXkXW0m7uYDH5RbvKFUrWcwSS9m+EQhwXR13smEby2wsSYTa2pLpGb5srzG1v8Q8SuCRwKsY45OZz7SmIW+AlQu0aDQwadSsxrQ7zN8ir0PPE+Alto8yp8mFnRrzmHptAnWjQwP40Ps/hDc88AZ89NFHoQ4LKLIa8dnPfgl33LEDf/qmw/B19UAIhqFWxyByOmjKeWiLGzF4/gZ+eeYkPv7u96J1eBC+0nEUKZRo0VTD0TaBAMehs7Kagcdr167jW1//On74xM/Q73DAGQzN1WzLZzwPxK74IYQEcPUmoEK5fPY2jzspKHhkv5JbL8O6b9eyca3M49nIl5It8P+z9yXgUVV3++/sM5lJZrInBEgCgYQ9ggKCAkoV16K1rlXBFdS/iloVtSra1vWzov0sat37tW61YF0AFWQnrBIgkISE7GTP7Pudmf/zO5M7TPbJRjLJPc/DQzJz7jnn/s6ZzHt/y/ueUQvQl6q1oAiDCUD2GAA2V1kPlXxHSi0gPePBWtzU04NK2s1WtxuTE+IhFfsCvIbRKiWiVbIu1Vd6Mi95Hk12J2pHj25RZEJzJqhVKNEbGRikZnGdpsfhcxODPaMUaj/ZZGb9CUR21gjUGWpqccstS1i3Nz5YjeyMsYgWi7D0gacx/9xzcettS+FqqgPsfjo7VawMNpEasDuxbVcO3njn7/jP3/4XVUoZYqOi0GgywSNqxGjEsmvqIvyqNQJ47OJk8FrXkXJgorInx2jYX9Nv4NFd3whjzn5EnZ0doDEY9tYWDCBYYJBbgAeQ6ox0qLLGDfhqewoee3rdgN9w6wV4OBj3HARnsbAK36HmdTxU04jMGF2LMDV57/ROJwzN4d/W7/dmj8jLWL//APRiCSIyxiAugqQB/cCv2mxjRS+Uf8h7Plt7Fo/XNzGSb74amq4dqVUzep5QwGNJxSk8cPvtuPqmq1BZXInVzz3L0rnuvf9hBh4XXXYJXnrxZRQUFLLbnD1nFh56ZAXkLg7X33YnyioqMXHiBPbeqhefxxurX8fRg0ehVCkwZ8Y5WP7Qg4iI1GL3nr2C57GzgxLsfRTkCnv0keoX8EjA0bT/EJSpI4dMXk6PrCtcJFggDC3AHvz2HAAVEGhnTe927ldf3jLLW/RYu83ROCTAo90J/a49zJyRc2bC+sthyGOiBwWo74s95jkRZ6YkdDgc79mbmRLfJaF2KGs6VNMAeWUVEoxGxPE5j6Fc2NyHPKVUgEKgkcLsBDipUS4j6VWnREUyz2V7QJI8jzx4/Hrdv3Hrktvx+vPPY1JaKpY/9TQWzJ/HwGPu4SO4cOY4NJ1y4MV33sGIxEQ8+sRK/Pj993j9r2/h3fffg7uZtudI7n6kZqTCWWfFhx99jBEjRuKhxx8XwGMoe8rT9giKM6FYq02fPgOPVBjjrKiEvaQcHqsNqrFpAnDs0ZYIFwkWGAQWsDthOrCfVZsOZEUvL1PY3WrrsC6W8XCsoIPyxYlOhgfwpr0HIdGoh8TfVfLokdeRvHZd6TsfrWtixTQE2IgzkXIQe9J4sHqWXMIejuKuuLjbw9C6i5uM0KoU7Fre48h7IGViaafgsaakDHfdvQx7vl6LT9b9F7v27cPHb7+EJctXMvC45MYbYaqpQlFVDRqMBhwrPIGft27FurX/wbaft+CV1W/go3+tYXObHWKYUYPS3Eo06WvRUFqPXbv24JMvvhTAYyg76wS8eRZ43V5Is6KA/kuzDWU1Yden1+CREu0dZRVM4UASqYYiMQHK1FGCkkzYHQVhwYIF2lqA8sOICmSgcu16SrfDX9dbnsi+OBNiiZTJq3bYmhVLXPUNcFXXgjNbIJJKoUpN8QNFib9ClwpmiJdQNc5fdRtq62z+LtfWxSQ8CKRQL3nfqMCEGoEpsUjK8hiDG1+MQpQyVH0cSmEMX6xCtDOUH5mdFNdmTCq0ofnjiLtR4ifTbt2ISodC4dnaSNRv3IT4RQuBZhAYqi2pH78et5eD1cnB6fEwQMtTDPF61K3HJM9j/bF83P7gCuTs/JmNc+WVv8GTKx/HZ//8FJddfBGmzZyBu5bdi7OmTGEeR73RhF379mLrd99h6+7dDDyu//wdODgv1hfvxV8efhMTJmQiOjkGjiYbDh7Kxbc//CCAx1A3lPc+ximBsf1X4R/qcsKpX4/BI5GpWo4cg7tRD3liPFTpqZDFx4bTvQtrFSwgWCAECxCgMR3IhWJEEiKnTTyzYezmwpfueh6JfkXqqITY3gQRZwOny4RHGR/C3XavC4EvmdTvhXJzzhYgkd6TK/wFDBzHgXPZA4PTQ7ezvgFcQyMjn6ZGaQKK5ETGJ8grxfDjiyRiOMsrYKmuQmT2tMCcHp+3xbjBq+9s/s7e644FeG8egUc+D7D19XzxCR/KJdWVdG1Ut+l4LC4381a2pvJh+s8uVyB3kcLJrb2TdK2d86KgQY/spFg4fvi5zwvDCJzSPDzlUGs70Lqr8o4z8Lg3ZzuUnBGf/2cT/vXVv6GL1DLweLy0FFEREXh4+Y2w24CtOfvx59f+0gI8rv3qMzb0k889h8hoDW5ZcifzQBZuzMP/vv++AB67c4CtAHfUxK4QvI/dMRzQffDo9cJeXApr/gkGGjVTJrLQitAECwgWGLoWoIdFCptSi5o5/YxxtlLuIgHAboPHoK2gELbUUABn0nl9vkFSuQo2uwUF+cU455wZcDlPA0QClUUlJcjPL8AVl14Cc+lJuPWGgFoJgXF5fCwkGg1TOBHLT/8d5T2V/PibNm3FxefOhMdiRdTYDBw6lAuzxYLzz5vbYk66joAhA6NB8195xWVt1naiqBAFJ06Cf4+fk7+exgj2mLZHYcNT05w3OqmFbakvNQKMHo8PLp8PKinR2fgpbXraeCJuGidCJmVAjRoBQhqXf5+8mqQrbfW4WxSz0HXU17R+U5+BR56n0uBwdXhbqVIx4p12nGw0MPB4eMe3gb6Lrr4N1fX1eOrhh1BVV4fS0lK8+dIT0FcasOwPq1BdX4eN33+NqqJSXLPkNqx956/wpaXjHx+/h+qTVXjk+f8Hk0OPFx56Ew0NDQJ47O7hKnaBa3BAmhABpJ/m4ezuMMOtf7fAIz0tWw4dYVKDBBp5MfjhZjThfgULDEsLNEviEWVM1IxpZ+TzTzyPXlVMtwtmgvenp3mToewxgbvj+QX44L338MZf/xdej59ixddM2/LLzl34dutWPP3kE3Aa/JrHYo2aATvyJnbWCIiKJTI2PtG7PPzwQ7h+/jzIU1Lw2+tvYJeuXbuW/c/PGzweXWsy6lFSWoZp07Jb9KH3tm7dggN79mLFIw8FLqN1t16XyWxgvIcUaiavoVQsBgElorYZqYlgvIYEyHqaixiKnYP7BIeNKcdQq5C2AKQ8WTdf2NI6r5KnPYq79MJee9GpgKa1xzXK7YLcw8HkE0GujWR0P2NrTiE6Phb6+kY88dYavLf6f5j0oTJGx7yLa95/H/fccQfmzpyBex9/EqWlZdBFReHma6/F9z/8iDWr/wcKuRTvffhPbNq1AzanA//zxl/wx2efQ3lJOau2vumaa1lo+401a/BL3jF89t7fserllwWex64OmBHg8pslCydpAH8gQWhdWCAk8EjFMLbCIuZxVKWOQsTETIikPX96FHZFsIBggfC1gKOkDJa8An9OXkYGU+PgXBykcmmvv4xbgD5sDFurAAAgAElEQVRHPSSWCriip/ZqXPI8snHipve50Xnw+NGHH+P11a/jw3feQc6evWye399/H5qcLvy8cSOu+fWV+GHXLlRUVKKmpgYPPbQCa9euY16mZXffgXPnnI83Vq/G8fx8qJQqPPbk40jQRYPC0gQe33/nXZhsNqx59hnklZYxQJqbm4sPP3wXz616AXaHHTqdDs8/9yzrv2PHDjYXvZaWloYJE7Kwe3cOm4+f32AwYP36DWyt/GsEMoPXcdcjK6CWy1FrsSJRo0Z8hP+btTVA66xius+N3ssBG779wc8kMGdmSCNRKLrBRvmWHgaWefWbwqpacNU10JjMkGkiGP1PQk0tfBzHclb5/90JcZDVNSBpzhh447PgtVghstrRlHsY0mgdokaPZnyODunpig2VzwyPyQcneTNVMsbhqIxyQiTTsDUX2BqREJke4Hn0NUmQrFRClTISdhKccZ32ggoKMyFsc5UXMLoArRxIEUjDQ7BY12Frou2wHDrKxoqcMRXSmOhQxhX6CBYQLDCELcDrK1NxB9/oC1OiUrIvRNIGluq0kGk0PSpKoDHJ69gXJN/94nlsrohWyBQMzH3y5Ze4evFibNmyBY8/+SjqG014dtUq3LN8OX7esgXnnjsba9a8jU8+/hC//JKL3z/6KL755j/MdMuX34+lS5ciJycHzzz9FLbv2Il1a7/Ga6+9wjyYR48fB4HTpMQY/OaSy/H+51/gxhtvwKpVz+Hzz/7FxpBKpVj71VqYbTakp6dh9eo32Hs0Fz8/vbbmo4+YJB6t7bbblgbWVF1dy1674YYb2DqWP/QQDu3ejY0bNrJ1kBe0vaIfAlZKqbxNYcxgPfq8vGNPvI48TY9OKQfn9SLmWD4ifV7mgfc6nEwfXjl6JFRjRrOHHc7ugLvyFNPRJp3sqHNnsdeP5BViRqIF+moFq6qnRqlfYqUSYpkE2jF+ybymvCYGQKl57Q4kTRIznXevOArfO0pQ1liMNO0o+KRyeA/bka2JgWrGTBQ059AS6Kdc0K74JwfrXp3RdfGk4ULhTMhm79DzSN5Gy+E8OKuq/bQ7RBgsFhB5yJYVOgoWGAYWoFxIiVTm9z6arCwUxxkM4MxWVgjCe1/I00NgkkAln+PHVxG3Z6a+BHw9rdhusa7mimiusQmuJn2gyIXC9yUGEz7512dITEpEfn4+kpL8+X+5uYex6tlnAuCNPH+PPfoIahsb8cRjK/HB+39n/a757XWYNWsWA5iUw0jt8isW47tvv24BHpfdfTs+/fQzVNfW4pVXXsRtt92Nv72zBq+88DK7hryPNPcFFyxgXsZHHn0EO385jJyffmRj02vL7r8HTg64Z+lSrFjxIHuN1hS8jonTpuOSC89ngJRfR0fgMdyOuH7TNshHpUA9fmyPls7nfdZZ7UgqKERC+igo01M7HUtRs4OBPvKgl5+qRazBgJh4vySjJ3IkJOZKGKpVcDRZWaW9TeVFlDQKHrsDNfFiRBociBuRjuhkJ7uGCsBKLLX4b20JRJEREIvE8JgsuNSSBdncC5jijdC6aYHm0LWgdx263doFj1RdSbKCEqUCkWdnn7Hk+NCXLfQULCBYIBwsQN4Xn8XKikToi5G8M/SlyDcqGvEDSjXEBC6bi+96o2ndxi4eDor6HDjjZ3cr/E3A2N3QyGjIgiuiiS6HKqKl0VoEh60zszJZmPi6a69hS6C8wj05OQHwyOcXtgceFy1ahPj4OFx91WJQjiEBw6/+/UUL8EgewJt+dwuuvfa3OPu8uVix/F4smD8fyWnpWLToYmzdsh27tm7GpZdewkDhww89iJ1HcrDnpz0MPPLzU+X39TfcxMDj1p17cPd9yxEBL5YsvR20Dv4egtcxFMAj7WfTpm2IWTgvpO80KgbiQ9S0n1RZTk1vdzOtaMpjjAqFd7OZMYCu3VetQLROhwxVLfMg+iK0LYq5pE1FaDpWC5fBP9cvU93wHPNg4rRIjBP5+S1t6mx4JS5sadiN3No8RCo08JltuKZ+Ity/mi+Axx7+YfQebOZ8nBwF+J2/QuvEAi3Ao8/hhPlwHly19dBMyIQyI00wnmABwQKCBfrWAh4ODVt2QRGtg1ipCFQf815Kuc7/l1ueMhJSnY5VInfmpexycSHS/fBg0U00OqdqmNeUgC2FJRlgjNG2WUcweHzuuWdw97J7sGDBAiiVShgNBsyePTsk8EgexHuX3YPFixezsPHiK6/AoksWMYofymGksDWBR2r0WlFdHZ56YAWWLVuGdevWsXkoZE6eRwKPBApXPvJAi7B1cHEMeTt5zyOBTMqTW3rTTcyT2d46HLYw92Z5OOi37GIpFZHTp3Z5ZKgD8TUSt2SqTgO7y8PCwcEh4Ji6Wpbj2GEInLg9qfK9FW1UnSwLCe58Rh9FjVdQoqrtiKYD7LWiw/XYmemv3I/zyDBfGgmN3J/vSLm7eY25WH9yI/tdAI8hbWfXnQqc4AxOSNM0QKIQZe3KYAHw6CyrhCXvOAstRU2bDJE6oqtrhfcFCwgWECzQbQvw8odxC+e3zIe0O+FmYe+WXkoexBH3IXkoZQQ6g7yUXS2gQ6lCuxPOhga46huZR5Q8owwsJsRCFhfH/u8KtBJ4pErn2rompKalsdxAyjOkNm3qROZ9bDQaEavVsv8TY2MZ+KMcw1GjUli/srJSpI8Zxyqj8/KOYsSIUew9vtqaxm9q1CNpxAj2msHtJ96m3EWas6AgH1aLBRkZY2GzWhATG8fmSk5Igs3cBPKgBc9P11ZUVCE5OTGwpq7W0SnJeVcbMAjepwpr2uPoBXO63NPg5VJOJ9H/8NyNcvtpKiYV50ZySWnH4JEfqNnz3doMramjKL1C1pgLkzsdP+cdgH6KN3DJzbFzWdEXz1m6oW5vwOvIh60Fz2MvDxpPGC5Q9oRkSFFTWZHPnHsUHrMVmslZUDT/QQvpaqGTYAHBAoIFumkB+4mTIDWVkKpdPRw8NsdpQGkwtsilJC+lRKvz51G256Vs9joa9TpWyEAFCsS1yCu5iCOUkBNQjI+FIi6u28U9xIlIAJEagTz6WSLyey2oUppv9Br9zvfh+9P//PX0M+UZUpEMTzjeevxKo5HxFmYlJyNG6VfEoLF5eh2eIqj1XMHz83O29xq/vtbr6OYWD6ruPDtA9Pw5XYarCSwG61XzIWq6Id7TSD8He6WZClAIjQeH7GxEjmxDP0WpGtTqCzlwFgsOTPag0ecPX9+iywanHMmI7ylH8utDTSiNLIQmxq+2Y2lqQHZNDNLnLcYJu58uSmjdtEADwBWbIFXLgMl+cn+hdWwB0cl//tNHuTtR2VMgUgoER8JhESwgWKB/LUAVr7bCYkQvnNfziZoLWKhAh8LMfC4l/6VO1asURRHLZNBGG3AqpyEwlzzBDxaDlVx6vpAzcyV5D/kq2vRobYAy58zMHr6z8F7uUHhJCTgeq9e3W53MA0fd3Fks15VyeaUQde9ho9kDSTmLvIJQsGUJPJJnsWq/jak5YWo6vq3dxLrMFWtZziN5K4l6qqJyGyuYaQ0eR8xchHKfQKPXoxPLAZ5DZvg8PkizowS+xy6MKKr4YYMv6uzsHtlauEiwgGABwQLdtQDR/Bh27kHcFRd399Iu+1PeIqmweIwmuE1muOoaWlR8K0elMFDZ3pd3l4MPUAdeNWVklBojo6LChhZngMwVmJbOgn7rLqgzM5geOK+c0zoEf6imgRF5k/pMa1obek1rMiK2uKTnijTNOY/kMaSq6zxTHMYRnU87jarBqaAsfvZM+KI1+LTGr0RDeY9XyLXwyJPg08TA3nAUH5TshSRKA5VUGfA8CuCxl6dOyHsM2YCiUzu2+kJ1u4c8qtBRsIBgAcECHVnA7kT9xk2IXnRhoLq6P41F3ifbiWLGo8fnNhInJXl3ZNHaQe2BpKIN0mNurefcn/Ya6LFbh+ppPcGpATz4I09hhdGMCfExbZdsd0K/a0+gQIbX8ubH0VuNjGDbxXmZcg41kjTUqZRMsabmVA1k1bWQGwzwuThETpvU/ZSuoCprGp84Symn8YQ7HaPbSQ/jH6qIfJ+n8vnWZUSDxB+GptA1AVBqPFVPsOdRyHnsg5Mr5D2GbERR7YE9vq54qkIeTegoWECwgGCBECxAKh/aWTMgi48NoXcvu1DVK7VmzWeqfm2d+0hgkrgoFcmJ/tzJ6NNqH72cvceXEzg6VNOIMTGRGKEZHtwhPMg7UVSM5KREqFX+wk2r3YbqmlqMyxgb0Oh2uJxMNjFNF+m3sYdDheMURqlHw7hrL3tYoMpqfkwiX6+urmFUROfOnw+nzcR0t+tsdpCUYbrLAUV+YWC/KL2BzoNiRGK3imzYUWtWNaIwdCC/0cPh6P4tmD42pl3JTd7rSB55KvIioHgAXhzx+GUt0xUjMQ9iFtr+uuIgSl2utjmPc67ACffpXNseH77heqGQ9xjyzrOCmXAK4YR8Z0JHwQKCBQatBeiLMmL82O57c/rjjprzJ6mIhyq9W3M6MqWcdmh6+mMpwWNSOFUtk2Fc7MAD2f6+V358ql6ndvY5s7H05t8FdLeffOppfP/9ehw+7K9kD9YQp+Ii8ihaORfUpHYjlcLR2MDyEZURkew9qmT/25p3sOT2pXjumVV4+fXXESn3FydRcRFnN0Okt8AXpwsA0a4q7duzCQ8a6T3yNFKTGk8wgvDaJiOTgTwra3TgNX4OyqE0bNoG1ZhUBCKBHg4/Vm0MeB750DXvdaSQNSnM1FrrhbB1Xx1QDuAOmPz7JuQ9dmrVkLSt+2pfhHEECwgWECxAFiDPkDwmGipSrhpsrQM1GV4lpyPOx76+jb1VdcgkDWaVv6p6ODQePC6+6hokJibg/XffYZXnKx5+DHl5edi+fTvTDy8oKcGoUSNxx223QhkRhfxjR7Duy//AYLfjjuuvw6Y9e1FSeAKjx6bjrjvvgMPhwH82b8eiuTOxauVTmD1rJvILCnHDDddhanY23ntrDUpqawJjyqQKOJ3+cHYoLRg0ejSjGK0OL61JxN9QSJFX7saYGBvUEg8bMlhrnYrITAdyEX/lxQEvJ6nZfFXzDetLwPGswzJYZS4cjznJvI7tgcezZi7CPqFgJpQt67iPkPcYkv0E8BiSmYROggUEC/SlBaxH8uB1e0ImbO7Lubs9Fg8mDUZGMRTsmWReyWhdSJyQoc5LoIFIqY/UNyE7KRYauZ8KaDi0YPC4ePGvMWFCFgwGI+x2O9566y0GHkm1Z8KETPy48UecOHkS996zjKnjvPLM00hKjEODw4nGskrEp6czgvbS0lIsu3c5k4R84Y/P4ZLLf40P3lgNrU6Lh//wNL788lPkHj7WYkySbOyOqg6FmX2yKHjk/vxL+l1sb/IDxOYq66b6aCYxyINL6udWZaIp50BAdSmYcPyHUz8GqHp+3TQO9rIq7Jc6cKKoArKz7EyaUC3zh/V5qp5R0y5EiVw5HI5K/90jn/eYFAGkSvtvnjAfWQCPYb6BwvIFC4SjBYh7j2T/QuJ6HIQ3SMUNJF3Ig8kA719CLMuZ7A5nJM8taHW7WbUvX/GrU8oxOaGdYpBBaI++WlIwePzg4w+Ybjdpdr/y8ou4/IpfM/D40UcfIfeQP3zd0FiPm264AWUVlbj7rjsC+ZCf/uNTHDp6hPUxNOrx19Wv4v4Vj+Kl1a/hoQdW4F///Ad77/k//hlXX30VfvnlUGDM6ppq9n53wGOb+28uliHvo9jVyPIXzV4vU4nhPY4EMO2nymAscEKiUkIz2gd1dCQLcVM4+9OqdYFhLy+JZ5KFtmmTcCzvAETmcpSM8Mt8Eog0Oy2YUhqBqalzUJw0oq+2Y3iO05z3yHSuJ6kBAT+2ew4E8Dg8Px7CXQsWGFALEEm3+UgeYi++cEDX0VeTdyRtSHJ4xCkpIS3sZt1ufk7SSibCbwKLVOmrVkihlsigkksglwxPrr5g8Pjdt1/j3vvuZwUuL/z5j5i/4EL8z6uvYv2GDXjm6adAGuEEBJcuXYqC/Hwsu/t2Zto9+w5i808/4oknHmdFNo//fiXee/uveOCxJ/HiKy+1AI+US5mVlcW8k8Fj9ho8NnsfCTRSwczRKi+cTjvOSXayNfIAkYjDKSfSq4qBVx7LfqaCmM0+DuVeA+t7nm46tHkNoDMWsWA6RFDBXVDEuFI/qyyBc5Y/vH5eeRwydBnIHze+r4718B3nqB2c1S1IFXZyAgTwOHw/HsKdCxYYMAuQ586WdxRR580dsDX058QiqxUO0kIOkj7k1WxUE8aj0ulmFDFUSR2nUg5bsNh6D1qDR4vFwrpoNBoGHt9Y/Tre/ft7eGTZ3fjqv9/g0PHj+OTjD3H9DTdh2ZJboU2IQ1l5FdP5vv7O67Hhm/UoPHwC77z7AR579CEGHq+75lr8/ve/h06nxerVb2Dl44/jw48+ajFmX4BHCldTKz9Vi9LyKsyZPpU9QFAOpNhragMgeUBJHsl/GA6xa/kimfoiEfM8jpgdF8ilJAqqUwd3I99UyryQl1qyoHbLkT81NO3u/jz/YT92lRdcJcmVyoGJQhpAe/spgMewP+XCDQgWOHMW4ImWacZe6R17ONR/8wNiFs7rkLCb5urOHN3tf+asBsDuhMtggL2kjOVMnpqQhdQRScOqGIbszXtofU4XvG4XPHYnI3H32h0s70+dkQ5V6mhs25WDeaR9bneyqmna2y0/bMIlV12NDRs2oOx4Pi5cMA/FZWW46LLLUHc8H//d/DPb0osXX45DhUdRerIMZ808H3UVBlx4wbnYtXsH5px7Hvbt3YMIhQhFRUW47MormAY4jVlVVYkLL5iPktIyLJg/v3dh66DDte/gYWSOG4uoyNN0S4GcyOipMPvsiHb6Q9vkpczzeXDQ6A+5z9dehNGienBVZag/ZkXKeUnsdfJUcuo0lk/ZuGkbvDY+hK0RPI998cHmAO9hC7xuL6RZUcDwITwI2XoCeAzZVEJHwQLDxwI8UTPRnlAjShOJXBGgSOEt4bCZOzQKeZF43WWeEoUoVnhA2BFdD8/Lx88bStWrQqEO6Dv3KletH7eYCmGIt3FUVSWkp2ogjdQwEmsiKidt7oGgA+rH2w0MTV5mZ3VNQE+c7pvkI4mHUaxUsHw/4tmkfwQklSo/yLKb6bpaBiyJwob6K2SnJXR9ahUglwAuDwOYdAachib2mri5aESu8FP/NJndaNC3f1bHjIhi9D7BjeM4cC57r81T32jC8fx8zJs7s81YPIA0R49noWg5fJDrD+NjZ3mg740pVwU4H0m2kLTc47L898SHuol4nIpxqKCG1HSKtToYHK5er33YD8AXzsQpgbHDh/Eg1H0XwGOolhL6CRboQwvwHpjBSNDPg7e62hps2bYTcokDY8dnY9q0bKxatQpnnXUW9Ho9br3ld4ECBd40PDDkwefm9Rvgk8kQH6HG1Dmz2Zc0gTtq1rzjzPuknjKJeZb4awl0ErXKl//+CrctXdJijtaeyGCQ+9e/voX777+v0/59uIUhD0W61ERErXc4Ea1UMN5G4vXzNDSCMxjAma2BCm4CUjygZGTlUepuE1SHvLD+6thMwk7Az3mqhs3CE7Ark5K6pwcdvMbWZO+t1k95tIzu5oK58CkVUNTnwBk/u4X9OK8IeaVGFJ6yocnkV26hFhspwriUKExK0/ap/GPukTzExMZj1IiEdq3NA0iqwPbIorGzbkeLXEciPCfNa2q1uRYGumOzYsBp0yB1VDJvJUke0vUNO48z723UpQvZQ0prqcX+2u4hO64R4PIFzseO9lcAj0P25As3NpgtwKTItu1C7KW/gmiQUbGQB6fOoMe9y+5hxQgKhYIVJNxzzzIczy+AwWBAYnwsxmdmgTw0rb02BA6JmJk8N4suW4z77rsPp8rLsX33bqxdu5ZtC3kgmdfS7oQyNo69Rt5JkUTMrjUY6rFixaOsspbvz+8n71kkkBk89zW/va7F+K379+Y8kNewO0UswYCR5iXQSNJ38RGnPWct1uPh4LE5WAW3W29kMooEBKiFBaD0cHCeqmWeQtITp0byj1Qs1BOFlp7sFXGHEnUST7JNuYW+CC08yvgOhyuotKK4yoyKxtNAMipChrREJWaMj+zWnrc3ybade5E9dVKLkHXrfhJXEySmUlhcFnzl86vJ8LmOnC4TUkMBC2c3/VLF8h6DNeGp4IY8j9RI97pm10lmd/P4sTjZ1HFUoCf2HZbX8JyPAm1Pm+0XwOOw/EQINz3gFvB6Ydi6Cx6HE7rzZnWY9zcQ6yTwuGP3bqxfv4FVuVLjNYFXrlzJwGNkZCQefvQRli/21Vf/xo8//gSVUoUHHrgXqalpDFQSeLzmuptBVbPUCNytfv11rHn7bTaGNkKNh5bdDV+0Ft9/8y3zMlJ75U8v4N4VD+CBBx9i4PHrr7/G+vXrW4xPAJJCkl98+RUrjpiQlYUtW7cy8Nhe/87C613ZmMi6yYujkUsxMT66Q0BBAJPk8uqs9kAFdUKEqud5jR4OnMnKvJOtASWFLyVanV9KUacdkPND3lOuxg8YKY9TJJdCmZwIeVLSGQ/Bmw8eZl5O3cJ5gap28upRY7mBIbT+AJKU70g61vSw1VmjAqsfGrcE1GTmFqgQGz8yoHHNxUyEpcwAa0ERgrkgaUw6dyKnEWpbKRry7Qxgkhb3cZkCFlezNGcI9y90accCAm1Ph8dCAI/CJ0awwABawLz/EPvy1Z03e1DoKZMp+LAxES9rtVrMnj0bi39zFQOK5BGMitRh374DjDLlxhtvwIsvvoR331nDCg2efXYV48gjLyLlKhJ4fHvN31BaVoo//OFpbPrpBxaSpupZGmPtunW47baleHvNO3jttVcCIPPjjz7Aow/9Hg8//mi741NH0j+mud9YswYF+Udx55I78eWXn7fbv6d5kORBLGgyMNBY1GTsUC6Q+hGpNwHMBI0KCRGaPg1/Bo5oO4CSM1tYviBTwIlU9yugZPyWtXVwVFWD5qX8RWVKMmSJCQN2fu35J2AtKkH0/DktQDSFe1k4uBPPY0cf/ZIaO46XGVt4JCPkPmSkRHXLI1lVVMr4HbPGj+n0rwx5ST88KIciIx+TbTKMbJLD4/Qw8vmYeD27ljyL1dsKoZmUBdW4tuMRAK3/eSfrGzdeAXlMJDbb/JyPcokYXkU5xM7RQji7u3/vedqekRogRdzdq4dsfwE8DtmtFW4sHCzA8rT2HkTsogshUnYQ0jzDNxJcsEIAbceOHfjoo4/xxVdf4p2/vQ2jwchWpDfocckllzAwSPmP1Mi7+Ok/PwYv70Zh64ULFyJap8NVV12F5OREvPDiy4Exmurq8OSzT+ODd/6OF199qQV4fOzxJ7BgwYJ2xydJOvJK0txX3Xgju+62G27EkiW3Mq/mjUuWMO1ifj18GL27puTB48yUBJQazHB7vO1qTR+ta4JCIhkYHepmBRyPxRLwULYAlDqtvzinJx5KXve7poYVZFDj8xdlcbED4vEM3kOS9TPn5kE7awZkrbx7JBnYE+DY+oyUN7hxtLixXSCZkarqOBWBHnBO+otfxo0Z3enRO77nBLY1KjFFasA8lQk+hQINZhtLXYjPioVc488TpqIZsn975PoUticPMHkmqfCG+CIpH9ISPQ376rbD5rZihHokpN6RqLefDtN39zMx7PrztD1qGTDZX6wkNEAAj8IpECwwQBbwOZxo2rwNqowxiBg/doBW0Xba1rmE1IPImrOzs+HxcLhn+TKUlZXiiSefZjmRxw4fxopHHmIDXX7FYhamDvY8fvafr+D1uhCt1rKQckHxSay4bzmjRqExXnx+Fd7822nPI/H5ffftf/H7Rx/Fb37zWxzLy8OKFQ+wUDhpHvPjbftpC0pLSliRDL238FcX46mnnsKhQ4ew9J57EKOUs/60nq48jxT6Mzo5WF0tq1QNDifz1PDgkdRg2lN9GXQ61EGSigQkKYeyNaAkWUUxActW5OVE/zLQ+YuhfBjowcu45wAL0Z6pwrP2gCStdWp6JCamRbRJUSg4fgIqTQQLXVN+r8jrDyO7xRLkVbtw+KSfCNzmErH/r1OUIJ4qyDkPIJWgxugnACdAKPba0bjtF/Z79II57H9rQTHEMhnzRBJ7AXtv4TxG4UMAkhpVcxcZimFw+T2YCokaDseoUEws9CELcIAvzwqPwwPp2CjAn6I97JsAHof9ERAMMFAWCBTNXH4xRNLBoyjC5zyuW/s1ZmdPQ43BwPIJV616loWEb7zxRuzevZupchBB800334orLr8c+fn5SE5KCoA5PueRwF5hdTUS1CrUlJTh9dWrccn1NyF/zy42xgd//xt+d+sdWLx4MWpqavDdd98x8Eg5jxQOp/HnL1yEkpNFSEpKxF3LboeE80Iuk2Dp7XczjybNvWnTJhYWv3XJbbjgootQUHCCcSnyFdjtcUaSZ7HEaGK5YRTaI2+lVNxyL1J1GpbnSMCRqlhb603zIevZI5P7J1TdVweU9yLWN4AzGMFZLIwfkA95ExWO1+FgBS/kqaSQ6UDkL4Z6u6SP7qiuHTCVIgKSWw9VB4Afv+7g8HZBfjFiFHLmaS/1JKLR7GrTn66ja+Z5/GBv7DlZQO4p+NR+3erauqaAt5HP7Uw5OwI1eV5/UZVKCUW0ju0d8zxecfFpE1KFukSKvMZcjNaOgdkhhg9OlDQJVD6hnjPWTyANb2MuATx26wQJnQUL9J0FiK5Hv3k7Yi6+gFFwDJbGex4pZF1SUgptlBozZpzNClQKCvIZwDsrexqTfsvMzEJ1XQ32HTiMqPhYzJkykd0GVVNTqPjg8QKkpacjv7oaarkco2JjUVN9CuUlFZg2fQqqq2txzsQJqC8pxbGqCkyYPBkmvQHjMsaynMb0jPFobKxD4fF8JlM3ZfIk5mWk8Wk9pEDyy6FcjJ+Qxa6j9ThsJiZRp1QokTphAizZzHgAACAASURBVCLgbQPqCAgeq9czr+LIKDVGREaEVFl7otEYoNwhOUEX52UFMjwFz2DZw5DXYXfCfLyAFZvIE+JA3kh5UsKAh6NDWT+rro5UM6qngW71Nif2HdG3CG13tCYCirGRcqTDjDQtoDEZoXc54WwwImnKBHaZqLzCDx5jY2EVi2HJK2AE6hJtFPO2Js8bzyqr3QlxqIhswNgKKXwSKXxmC7RXLgqcZTNnhsGpR7npJBtXItMgTpKEGrMg2NytMxNMGi54H/1n1NhU4+uWEYXOggUEC/TaAj7OA2POPojE4nbzl3o9QS8HoLxHylsk6pxggm/+NRqeXje5HVBL5bB7AbvLBafDBoPdgXQCITIJDG4favVNsLrdSImKZO8lRscgQeP3qriMp6A3OSGv10M2fjxs8Cek0zh8S6aKYiKQ9njh5pwBPsjWRObUn4AlNepPP1cbDGxO4lbkG0/WTYCP9yqGai6qMG60WGEyW+F1OiFWKCCLiUaaLjLUIQZPPw8Hc+4xf5Xy3FkDVvDSmUEqrOUgrsPWjXntd+5pUyQzGIxL5+tAoRmHS05T5VAu4yh3DTRKBeIi/Wc/uJlNfj5MdfZ5EJ8sgsjpZHmP3jEZ8MXpwOczUoiecjwp75E8xPXjVajS2BAhU2NssRSSBhNEkRoUTPRiavwM5BkKYLbVsrF9UjnUIhnipFOEnMeeHBSeNFynADIHR356T26jr64RwGNfWVIYR7BANyxA4SeP0QTt3FmDjuexG7fByL3Jw9jkcEEll7PcxqLaRhaidns5xjVH4eDpyYlsWAfnglIqZ55Ant9uLzcaI/cfRHV6GpRJiQx48o36BbfgfMzO8hjJQ1hrtbPq54wYLZtT7/DzJpbojV17Cpurmp31DfBarPDZzIwChRRQKKTLhwthdzAeRlJAUY5OCRtCb9JFthzOY/aImjl9UHoayWtWbjyJSbHT2hxJ8tpTodlgXTst+J3vK9i6/59xN3xJSaix+s9KfAcFu+RpFGXoWMiagT11BDwzsgNninIaee5Pep+okQ5mnVbBiYxIREauDXQmf5natiCGAKZOHg2FKB01ltMPZ935vA/rvk7Ac8QMn8cnSBYKnsdh/VEQbn4ALaD/cSsisjKgoET6MG4E5ig0XV5aBpnSi+zxk6GKTWCewyqTmVHbyCRiZI0YwULMSqWSSRYSjQ8DnqYiNOU1oVIsgSU5mYHOMbHRzCLBajW8iShUvXbd1zh7xtmscrs9CblTFisqjVZGr6ORy1iVNIWW+Ubh80nxpwEqFRd0xKfI09+QfCCTENRo2DAcfP5CEw8HR3kV7CfL2Bc7A5GjUgYlGOPvn6VLbN3F1qrOHBs2gLfFx8TDoWH95narrIP114PP0Zn8mJH38cONp1gu422SUhjjYlm1OoHHmGlTTy9FJfP/zFc/G4oh3VcM79gxfiCZNIWlaPCfhYZvfwhcWzBDziqogxtVUydsr0JtshzVyc7AWwQcR0eNgcmhh9SXivpmLewzaZMhMVcJB67OBqkgWSiErYfEgRZuIqws4HO50bhxM6IXzB3UIKO1UakwxOXzodZihc3tDw9nJSfj7ddfZz9PSEvDZ19/jdvuvgeXXHg+C2VTAUowwTjxQlLeIr1GX4o+swEuvRnylBR4fN42ajWt18DyKA/sR/KokUiMjfWr1LRqVPlMjUAiXz2dHq1tQakSrLfcV0ouVP1rLyljRQuUPxgxbuygCwUHgGNqyqDIFezpB5c891RBzqqOJafz99pjCmBgvzlPtr2iqZ6uobPrck+akJNvRIq8AVdJzPBMmYqm3MOsCEmT7H9gVMTGweKwQErk6mIlnI0NkP7oB4fcRf6iF1FiXID2irzFlO9IoJ8eVqwyFwon+Ku0+Uah6Qm/ACqfr433kQAk5TyqvWNgFLSve7btVoA72ixZODkK8MuwD8smhK2H5bYLNz2QFiBuOuvxQlYoEy6NPCl+lZVmT0nzwpURkfjTy3/BzOnTcPFFC1lV9vr1G5n6zKuvvQqb0coofohk/PYltyM1dTTS0tJw7z3L8JfX32DFN2nJyVj57LOMt5E8k3ty9kChVOD5555Fo9GIV154mc02LXsakpKIqNyAWTNnMCWb9sAjFcM0NHtWCEBqFVJWQEDAyVVTB0d5JfMS8nyFfa0hTcCUQCTlEtIcqvRUyJvD9gO533yeIMnXRU4P8n4N5KJ6MncnXkc6j998+z1TJKJGqkeZWZm46cbroVZFMI83Nd472RGYDNZa5/u317ejcb7fU8OKZyZoq3GBTMxyF1s3Ao/PvfgitNHReHjJrXB/vY51oRC3fNZsvPT2O1BptYwtgM458zqqlIhaMBem9ZtYCsWh6T6W70iN90JqrTKkF/jfCwaVlO9IYWvOPRJml8Dz2JOjx64pdoFrcECaEAGkD9/CIwE89vgECRcKFui+BQjAGLbvZl6p9lQiuj/imbuiPX1n+rJ+5dXXGKg799zZTClm8pRJOHokD79b/GtMn3ceHl/5JK644nImd0iex2nTskEyh4t/fTmmTZmEf7z3CbTJSYyfkaf6+etf32JV2gQC7r7rTmRnT8OK+x/E9JkzGb3P1VdfhckTJgTAQIdWaA4ru6oqWTWrIk4LecrIM5KfSMU1zpIy5iUa6LxIRkZ/INcfqp6YeeYOTT/MxHvgWsv00VR0Huns7M7JwYMP3AejyRp4KPng/b+3WQ1fhEUe7WCddN5bTheQh5xvvAczuHCMAb7mYi7+upOn/N6pKKkDSVIJXNqoFnPLOcAlBapyD8Gr1GDciBGw2/x5iKqICHiio1F5qpr9npqWBpu5CaIGA/PQeyVieJx2+GobYFTIYGl2PnpEjayqmkDkWYdlsEX4UJBxWp6QQtrUzPYkcF6hTrbHR9MIcPkmiCQiSKZEAsO0dkYAjz0+QcKFggW6bwHDjhxIlEpEnp3d/YsH4RU8eDx5sghj01ORMX4Crrnmt7j00ssCmtY//LgJBfn5qK6pCYDH888/H3PnzmV3pK+rR/LoUUwthg9r0zXFxUX46adN+OrfX7B+a79aC7PN1jV49HBw1TXCUVHFKlIJuJHnb8ByEVvlRRLlimpc+hnJNQwOpWsmZZ4xMu1+O6oeDsY9B0GclO15T3nweLK4CK+v9qdTFBbk47obbsaO7Vug1xuxbt06VFZVIS4mCosXX4XxmVksjWLz5p+gjtCgpLSUPciQxzw9LY39fuDAAYwdOxa337aEUUSVlZa2Ow6By80/b4XJLkN9dRkKju7HpHHjsWTZ7Ti65wD+vXEjEmJicOfSm6HWxeLH779HvE+E7MsvZT/HaXUoLivDwcNHcNbMc9j8s2bPxoZ1a9m9EGk9rWXSpEn4zYXzsevgIazftAm6lFjctPRq1ie/8QjGH/chwi4OeB8pnE1tgjYTZY3+n4XWCwsUOMEZnJAmRQCpw9P7KIDHXpwf4VLBAt2xAAsb7shB7EULBo0UYXfW315fHjzSFy2FrXnPy9VXX81kCumL9osvv2KhZgpRk8eQPI/0PulXk8Y1eW2oPfXMs/jtokWYeNYkbNuyEwWlZSwM/uGH7yIyIgrvvbWGkSF35HlkeYyVlQEZPQrPEmBsLVvX23vuzfWUsmArLGZD9GelMF9NzYp4UlOgTEsNq/zajmxMlDUirxtRM84GVG1dPu2BR9JQv+vuZdi/L4cBO2NNDcampqK8oQyvv/k+Pvn4A6SPGYdVq1Yxovmrr7wSE6dOxZYtW7Bz50789pprkJmVxTyYdM7Ja75hwwY2TlJ6GhrrStk47733d8YzSu/TdZcvugLjxqfj3XfeRWbmeBZCX7DwAqz9eh2iNVq8/JfX8NJzz7FbffSJlXj+2VXYvGNHYP6cnBwm6/ngihV4/OFHsGvf3sBa3njjTZYCIheLMe/i8/Dtuh+g0qqwatVKHK4/wLyPBCAZeJ4gYjQ9KYoESDgtGpyDh1O2N5+lAb22AeCKTRDLxBBP0gxL76MAHgf0BAqTDycL2E+chLO6Brp5fmmxodBag0eiz2EV0V+txdYtWzBn3jx8/vnnDABu2LCJ5TPOmj2LEX5/9tlnuHTBAhj0BoyfOAEbf/7ZDx4nZWHbrhwGHjPTUvHpF//GhMzxOF5QiAXz5zHweOXFFyMjJQnWYwWsEtXn8ofnAjmGCbFnxLPXoz0M4lfsa28gpUVYjhxjRTthXU3dnmGbcx2j58/pEAjz4JEeOkixyGq14LPPPmde7pde8munUxiazqneYsMbf1nNcnCXL1/OwCM94Pztrb+yhyD6nZRhXnvtFXbdnj05eP6PL2L9+u87Hefhx1bCbLbjtSdWsH7f/Pc7vP3559j63XcsVF1RUITbH3gQWzb9hFdf9K+JwOMfX3ixxfy0XpVSif937z14cuWTcHm9gbV88o9/4v3338d3//yEXX+grhTPPPQMPvziX9A7i1DlrENWvhcRNlGgcIavuBY8jz361La9aJh7HwXw2EfnSBhGsEBXFqAQovnQUcReurCrrmHzPn1Z15w6hYjICESoNIw6J1ihhr6Mp02bBJ0uHh6XEyfz8mBxuzE1O5v9TCG66KRkFpqjUGB0hBwyqwNutRJWiJGckMQUbFw2BwsTkgdoQlYWYuRiSJ0c7GYjC2HSP2mUevACxnZ2lM9DpMrsqBlTe712R0kZUyKh8dQTxg8JT2Ow2ehBwVFZ1akcIQ8eN2z8ARddsAAKdQQmTMjCgvnzGSDck5ODVc89D6VSAYVCgaqqKixcuJABRfpHnj4qUKH2/B//HPidwtElpWW48867sH379k7HefCRJxEbq8WKm6+Dze7CgT178cWGDXj7z39k4+qlElxy+a/xy/69LcAjeR61cXFYfstNrN+ba95lBTM8eBwxehRbG3nqKcT92bqvsXr1q3DYHDA47bhu8bX4z8ZvGXgkHWvyPmYfFDEicX20iP0+KWYB414VWh9YoNn7KFFKIJqkBoZZ9FoAj31whoQhBAuEYgGv3YGmH35G7KILh0zYmicJp/sP5qPjFWrodaehCdaiInjdHsiitVAmJbGQI2loByvY8Da0FOSzH3WTJoNCjuQ5omZ32PHmG68H1GOC5wvF/oOxD3kKrbm58Dg90Eyd1OMQu7WwGPbCYkTNmDYoKrv72tYEHKnwSDtrRqc2ai9szadF0Fm7/IrFWLnyMZx/nj/flgAiNR48xsfH4Z7lywLv8b+3Bo+U09veOE8+9SweXfkUkuOjcO/tt8JrMGJz7h58vfZHfPjay3A6XLDpm3DB0jtwaMd2vNJMc0WeR/IuJiYlYvnSW9j8L7/+JvM88iHthJEpbG20lvUbfsDatWvx9t/eZCpOTSYDbrj81y3AI1VWJ+6uZR5oV0Y8TpkrEKWMFnIe+/JwHrWDs7ohHakBUjpgf+/L+QbRWAJ4HESbISxl6FuAwCN5hcKdHLzLnbI7YS0pZV/41OgLTJGcFDLvIeW2KZITGYCkECM1CodTa4+ep8v1DOYOHg7WgmJmK1ZMkzWuW6vlKXi6AlbdGnQwdW4OV4cCjFuDR16FiB5m6PzMX3Ah/ufVV3HOOTNgMhtw5ZW/aeF5DBU8UsEXP05tYyOuu+ZaNg4PHlMTdbjhxuuh8XlZUQulXnz8+mtwOcphrvPhgjvubgMeyfPIA0Qy/6uvvASZRIEHVzzIQtrBQHbz+g3M8/juO2vYTlVVVWLxVb/FD9u3oUJ/EKeslYzCZ/weG/NEa+fMZP2IxupQTeNg2t3wXkutF1ypBcz7OG14kT4K4DG8j66w+jCzgPXwMXgcDlYsMRQbedIcpWUBNQ2ihekRx6GHg36LXwVFk5nFTDUUPI2d7TlPQUN5m9qzprVbENLmersT+l17II3WhTd3YyeGoSIj0nNuj5qn9WVdgUc+V5Aqp41GI0YlJyMmIaHbnkcqnqGcQ36cxMRERlfFg8dRSfH43ZIbYfW4kbf3IPMSfvDmm4wI3NZQz8Bje2Hr1uBRqYpkBTPkGeXBY3DYmuiHjA4bSqqLsfQ3t7UAj2QbouxRZ2a0oAXbUe7X0RZa31jAl2uFx+GBNE0DJA4f76MAHvvm/AijCBYIyQJckx6GnXv9oetWhNshDTBIO7UmxiYey95WOfMetchpk4a+p5bf12YqGip46crTRjyS5l17IVYpoZ01vdc5k4P0aDENa4lKEZIiDqVCkFIRNeJtDPZS87m45Ck0NtRjzNjTxN3kleQ93CSfSSFuCg9To9/dnJN5LqmPMsLP2Ui5uK3HodeJ41EXo4SxphrRcdHQafz9aRxXVRXjcSROR+JspN+p8QpLfD/6n7+P1mvjX7dyLnZtqakQkUhiP2sionCsaQ/Mtlr2O1VcJ4yZ2AI8HqlrEhRm+vKwV3nBVVogjZQDE4dPJbsAHvvyEAljCRYIwQKGn3dAlhgf9mTNdKvkLbOdKGbVvUSNEzFuTJ8WavBep84qbEMwedh14YtfiGaHkXoHSfAxYGG2+EFVpKZPim0Gs4FIWSXUkDyv+MLLX7ZWhQnO0Q2+Z/Jq89fwrwf/TuPw1/Kk4cFE4vw1BBxPnHJgaoYcx3/JxezZM6CUKwJjey1WSE6dYt2tJhs8UjC5Ql+cjhWaBROS8/O73B54pGKoRH42cH4tZaaTAVJwIgCXKjTg7LGocu+DiHMx4Kh2y9H6s1OiN6HK7CckF1ofWIADfHnN3sexUUBcH4wZBkMI4DEMNklY4tCyAAEiy9F86M6b1adA60xaiSqFqYjhTPAIdqRjfCbvdyDmIs+r+WAum5pXhXHrDeAMxgBYD2uZwVCManeifuMmRC+6EFLV4PfqFFRaseVwExZMjUF54UFcdOH5be5SZLWiKecASzWIGj2aAcf2Gik6lRksqLX6c375JpeIQf/snAUiZQNMLj1IejBWnAa9G7B481jXzCIpo+qJu8Kvk803ku7MbzCEYn2hT6gW4CULh1HhjAAeQz0cQj/BAn1oAfIaea02aM8/FyKppA9H7sehWimlnDEeweb8RxaebU7878e7HFxDUzENVRqXVTGlHLIBVe1Ti144b3CttR9Ww6cutAZA/TBVnwzJg8d5sQ7AXI16HvA67IBSBZVKyThOo4/lQzd3VrsFZJxXhEqTCZUmKzRyKTJitExTnteX93h8LJfS6uSgdziZ5jw1ApQen42BRyqWGVMRBVldQxvw6PR6sK+yvk/uVxik2QJ86HoY6V2LHDazj3O74AnS7xQOhGABwQL9awEf54Fx+26I1RGDv3jGw8F+ogTWopIB02im/D7Dpm1tkv/7d5cG3+id6ToPvtX2fkVUdU8tXB4aePA4RWrABImeeeapAEqq01ISJjipHKdOliDe4WgTTqb7PGWxotJoZfecSYVTqg6kBFs9UFEVdVGTkXkjvZJSjI4agySbGoadexCzcF6bCEdOZa2gb93743l6hOaqa6lOAWQOD7FrUVFRoW/UyJShR3/RlwdDGEuwQD9YgDxI+i07oUwd2SL/UWKvg0+mhlc6sNQPBNicRcUBr1fE+LEDWrjCA6dQ89/6YcsGfEj9pm2sep0PYw/4gvpxATyJum7hvLAIWZMpePB43uRoTBqtYTnBpLHudTiYx5jApI/jIJJK2YMY7z2utzlRojcya6ZHaxEf0TkA4XkveW80Vee75FJGwxMltSErMY2NRfmirHq/lce+oL4R9XZ3P+7eMBvaCnBHTcOKske0dctm3+zZswTwOMzOunC7g8MCDBDl7EfU2dkMFMj1RyHibHBHTxow8EjFGDaSUjxVw754+qJyuq+sTRKP1oKidr02fTXHYB2nO5Q1g/UeurMuAj6taWa6c/1A9OXB48XT45Ce5Oclbd1+3LwdF5x7DvOky86djhI3WOh5pFaNhAgNpGK/JnVHrcVDlEYD4y+5DJjSA4VRq2MglPdaWo/ksYe/1vRPFBIvNQhKM315Rjz7zfB5fJBmRw0LrWuR02FlJ3XIEe/25akQxhIs0I8WYJW1R/OhmZwFraoK7rhpAwIcgyuniViYQKM0WtuPd96zocMtlNmzu2x71XDyOtLdE3jsKC+wr2za1+N0BR6P5BXC4XQwyU7Tlp2o02ohS09Dqk4DuaT93Gd6mHPV1LHcaFJnati0FarxY6EePzawfL46nxgP9KNHoNzGQaeUY1SkBuLj+exBkBrTUk8bCYPTg6N1TX19+8N7PF5tJisKGHx/Nvt8b0SrV//FR5JHTocVPq8/8VZoggUEC5xZC5i2bIbL6GSTUgXtmVSgIY+WrbD4jFRO94lV7U72Bcq+CNNT+2TIwT6IPf8EbOUViKUimVa0PYN97T1dX/267xE9f+6gfIDp6J548HjpzCSMjpO16GYyW3HocB6S0lJRU1OHeL2+w9xHRrZfUQUK3XNmCxRxWrgM/lzI9sLQ9DpP30RUPrLJU1CrkLNKbSq6Gbn/YGAtsrgYaGadjd0VAll4T89mu9fxFdfDhCxc9LubbvJ98MHf4XY6hKKZPj1JwmCCBbpvAf2PWxGRldG/4NHDwVXXCHdDAwtpUTtjldPdN0m7VwynEC5/r8Mp15OAUNOmbWFD0cMf0s7AY3lFFUrLq+B0OqHTaTE6OQlNefkMQNLeUh6ks7qGAUa+0IYkOnkteFDh2slyqMaM7vgBIkjqkj7TXHo6jtQ3YXRREWSaCERwHNyNepYmc1wkhdkl5D320Z8koIwDV2ODNCkCSJX22bCDdSBRYcExX2pqqhC2Hqw7JKxrWFnAsCOHfVkoM/wJ733RfETnUd8Aoj1xNzbBbTSxLyoKTdOXE3kd6Ysm3Lx4wyGMywPHrtRm+uKcDKYxKDVBrFSGneRiZ+CRqHZqTtUwqp6oSH8xXMHxE4gymyE9VcM+k+RVZIBxdEqvPMw8R6gHYKHxhJpaVJ49HWqZDHEHDzGJVNv0s1DeTPMzmPY+bNfCV1zHKYGxHVTJh+3NtV04y3kUQtZDaEfD4FZEYnEgRYJ+FotO5/p4fZ4znj4hk/sT2yncM9CUVeb9hyCWy6GeOrFXO0mAkbwYjqpqcI16SCIiWPhPFhsNWVxsgLqDz5UKt9wyMk6Atmbh/NB0oHtl0TN/MX9/w0qeEUDAqxyG+5pXbsGOo3q0F7Zu7wSRN9JosmJK1hj/232ZkuDhUH3gMON6pBQPLmUEq8Yep4mA/MAvDEBWTJkCq3j46DH366fYCHD5JkjVMmBy+8VS/Tr/GR5cIAk/wwYfztNJJDLIFC1VIiRiKTxev4Ys39or3iKQKZerQP+313qadqGMiITT4YDJYkV8XOyAe+CZ5JxG3SMqFuKOdBFgrKhioSmJOgKKkSOYJ4Nk7Fo3Cg3qt+7qUkN5MJ/ZcPVQdWlTD4fGTdsQMXoUVFnjuuw+ZDp4ODSs3xy2+azdBY8GgxknTpbgnOlT+2UL91bVteCLJEqgggY9MpRySPfsY97Ok5mZcEqHfpi1XwwcPKgT4A6ZIJKIIDk7st+nG+gJBPA40DswTObngePPW7Ziy5atkEgkmDNnDs49dzaefvoZZGVlMRB3//33seIt8kaKJWJ4PV6QN1IqVcDr8+GtN/+3jcVmz50DopvycK5A/2BvJl3g9QFiEQJjkodRoVQzMPqHp1dh6ZKbkZGR0WvwyLjcLFZ4bXZ47XZ4HE7mSRUrFewPdUdAjr+pboNHrxeu2no4q6rhrK6FWCFngFE5KqVL6UMmL9jUgKjz5obtKQx4H1tJsIXtDTUvPCDJOAxUZIL3ylpYDFdFVdiq53QXPFIoe+vWXe3KGHZ1hulao5PrlBOS+rSu4q6x2FDUZMJohw3q4hI2TUNWJvQymUAc3pXRu3jfl9uscT05ChhYmt5e3knXlwvgsWsbCT36wAIE1PYf+AVr1ryNZ5/9AxvxRNFJnD/3XOb1M5lMSEyIh0bT1kNGfT0cB7FYjMNH/Lqtf/rzn3HH7UuRnJyCESkjkJSUBA/nT/4Wif1hcJ+XMn46b7W1NaiurkV29jQ2h9vVUke2q+v59ylMbDlWwEJuIrkcEgKLKiWkERGsi5fj4LHZWN6hPDG+BQ0OeQx9bje8NEbecRZijhg3hoFNkUTily9s5XGlcWguCkvD54ViRDIUKcmQxceGtuRmD0+4h0T5wor4qy4L7b7DoBdPjh09f06XDwBhcDuhL3EInEkePJK2debI0NDDtp17MWf61G4ToRPVjs3NYWZKQug2bu5pcXNM31pltyOpoJARlyNCBVlUJNxqNczJSaxSm6OnbqGFboECJziDE9JhUHEtgMfQj4XQsxcWoPDw2v+sxZG8Y3jm6afYSBKpDE2NTXjqqacgEolgtdrw4ot/RFJyCp588ik0NjbC5XThkd8/gkkTsxi4g8MJcYQKd9y5DM8+9QTSxvlDesH9H3/s9/CJxHj33XehUChQVFSEm2++GTk5OSgvL8eiRYtwxx134s9//hPKSkthtztw221Lcf75c7tNWUXAj/IGrfknWE6hZtKETqlFAgTcVdUMHLI/2sEUWTxIbE2bJRZDJBETMvYDY45jIJQ8jPR/a3DZ1VYNlWrlAHi88uK+zRfryoD99X6Yh217YxYigHeUV4at15HuPfekCTn5RszO0mLamKiQzLHv4GGMHpWCxFAf/ACQHCHlL46JicQITWggtfViPD6gWG9Ek82BSXYLPFU1rMqbmjw+Fp7JEwUuyJB2MKhTCQeuzgbpSA2QMrRzSQXw2N3DIfTvkQWoKMXldmPl40+gqPgkpkyZjNuWLsHkqdnM22e327FzVw4OHjyI6dOn48C+fXh85WOoqKzCypVP4J//9wmjk2rcuh26rIm458kn8fxdd2HkjBnYuHMHcn/5JdD/iSeexBNPPIEXX3wR//ePj9kY119/I37e9APkcjmuvuY6PPLwQ9idk4PHHn2EhctvXXo7Pv/sXyxsTV49aszjB0Ask/nBdxx5sAAAIABJREFUGQG45tcYD1tJOexlFZAolVBPzmIKMaE2Cm9zBiMLM4tkMogVCojkQbxwXi+YR9LjYUCR/cz+9+eHyuLjAmsJdc7gfqYdOyGJietRbmVP5uuva0RWK+p+3Ir4IQIeKZWAPI+8bF1/2W0wjkv5q9K42Bbk14NxnZ2tqSuS8PauzS88iUixGCkhMixQKJqAY7RSgXGxvWejLjNYUGGyICtOB3V5BawnTrIHW2mkGtZJE3HSbAu3bRi49VZ5wVVaIB0GFdcCeBy4YzasZg4uliGwtn3nbrz00kt4/7138dxzf8Ko0aPgcrkYB9q4cRlIT0vFJZdcwmx0+eW/xnff/ZeBR2pSmZx5Hp9c+RjGjhiJN955GxOysrDo8ksD/V959RV89dVXzMvpdrtx8y1LGDikdtXVv8Vll12KnN05SIyJZq/V1NRizQsvwFJZzgpOWOuINJ+ApNfLQsSq9NRugcbBsOkEjg079yAuDKtZW9uP9Lf1GzcPGfBIqirhnkrQ0zNO1EsDrZ/e07Xz1/UEPFacqoNBb8CUSeNDmp6KYKj1JFzd0QR8HmSaLhIJVgusR/NZNbY0UoPaSVmCDnZIOwOAp+vRKYDMzvXJQx1ysPYTwONg3Zkhti7KeeQ8HsjIi9fcCMRddNGvkJaWhssvuwQ/bfoZ33//PebPn4/Kykrcd+9ymEwG3HHncnz5xWcB8EgV27fffhdWPvUERqWm4b+ff47qmho8eN+9MLvsrP+qVatagMdbbl2Kzz79ZwA83nHbUhSfOIHl114HCXn9ZFKIlEq4OMdpjx55/yjnhzx+Pl/A60deQPJAtlfBHA7bRsUY5MGMmjk9HJbb+RrtTtRv3IT4RQvDm67Hw8Gce4zJyMVdeuHQCMF353Q1qwaFI2VU8G12t2CGriXlmeNHjmHWnHM6tRjvcSQd7Jkp8R3KGXbH7MF9DQ4X8hv0iIlQYkyUBo5jBXCUVTAAWZaVJRCKh2JYK8AdNUEil0B0Vs/SCUKZZjD0GVLgkf9SHwyGFdbQ0gKU8/jjT5vw8cefYOzYsagor8CIlBTcfPPv8PTTT+Ps6dNRW1/PLnr11Vdx1513IS09DYWFhVh2990sH5FCyrwHk8DjQ48/hrT0dMi9HJbfuQxJSYkoLa/AsuXLoNNq8d+16/DE/ffDyTmw9P6H8H+rV7Pxb7z/fvxn7b/xyKOPs9+JtNflcuNPf1w15JWWfC43Gn/4mSlahFxcM5gPs4dD/Tc/hJ0SSQuT2p0wHdgPj9PDAH24PpT06Jg0K6JQqF6sUkI7Z2aPhhksF/E5j6HyPNK6Q624PtFohN7hxMT4aGiCU1z68OYdnAdH6/XsYTlZJoEyZx+8IhHKpp8FJ9d1AWIfLiVsh/IetMDr9kI6xCuuhwx4ZJx1m7cjdtGFECmHtrs4HD9VlPMokUpZCLmmtg7ROi2rrKaiGYvZBIfDgejoaFYUI1eqWOV0fUMjdNoo5q0M5nEkIEr9+PF4byZVTuukCsibuSRdTgckMhlEYhHcHi8UCjkgl4Fzu6BUR8Lr9cJoaITT5WEcj9SGOmH+UChKaHH+m8FjzMJ5YQm6eD1iBpxmTR9WHke+qlyuU0MWlwDVuPSwv/+egEc6z1RxnT11UkB5pvXfeAKOVP3cmwKZUL83qJCm2myFN/coFFYrXAoFFKkjUSgVvldDsiFfcT02CogL6Yqw7DRkwKO7rh7GPQcRe+mvelVIEJa7GCaLJq+hOEhBgRRdeA5HugWi4iFAx3HOZp5HP3EtR2Fj72kNVuJmZLyPQYowwWNTf57TkePcgbFOvy5l17I5m9fDr4U4GYdyI+1sVUZa2EkRdrgn4QgePRzcTUaWW0thasWIJEROmxj2wKk7nxuen5OUT8JNFrOz++wpeDy2PxexqSPbVFyTV7Kw0QgKKWfGRXfK6dgd+4fSlwqYSGyANa8XoqQE1CaPQBNEoVw+fPsME43rIQMeKRzXRAnXGelQjWuWehq+x1e4c8ECbSzAvrBz9iPusoVDCqhQkUm4aD/z3jbaHAKNxOc5rMLUdOMeDvotu1ihmXpi5pD6pJY3uLF+bw2mpkfi3Am6kO/txMly1nfcmNE4ZbGi0mhlv1N+o1wi7tdQdWeLtB4vhKOU8h7V8Nps8Hp8OD5pUsj3NSw7DpOimSEDHumQWg4dBWcyQT0hE1JtFDijiZ1dabTO741spj9pQYkyLE+3cNPD0QKkXkO62ZrsyUPq9sOC3iaoIIZ520anDCkAH/KBsjthPl4ATm9A9II5Q9IG73xfgQi5D7f8anQbs5AnkQBh65xFoutxuzmI4uMY8fdI7elii57yOIa8JxTd8XqZdzMuoqV8LI1BAgiG7TlsOEEPOwSrDhOZwiEFHumQmw4dAXlYGM1KM7Gyz+MNECz7XC5WKKCZMnH4PfGHcO6FLkPTAiwneMtO6M6b3SmJeVje/SAn1ubzGsm2w64gptWBIjqeoW6H3ccNOFxiRuuiGZ7Ym+6fvIkJahXkUjFM1npU5FVAmzIS0XExSNVp+rySuqPPNYHGUoMFVpcbsRFKjIxqv0KY2Bkat+6CVCKBJXsaSk2WsPxTcaYWHZApzIoCek/FeaaW3a15hhR4DNw55c0ZzYEvSeK18zocjJ5EqtPCkpfPiKApyV7wQnbrvAidw9QC5J1zN+kZeByKbbAq5vBh6s7yGo12F6wed4+VQsJlPwP8okOcioi8ix9uPNXC+0h7XNBkCBB7U2i6yeaETW+EsaoS8RMnIDvpzFdXkMY1cTxGymXIjNNB2SyC0N6Zcjc0wrh7P3QL5iJHL4DHTj93xS5wDY4hrTQzNMFjCH9NDdt2QUZqBkMs5yaEWxe6DDMLkJoNeR0jsyeHHaF5d7aKvFryhFiopwyCnKxmChr7yTJ0VBRSajCjzmpvDmNKBwQ8dMe+ve1Llf6u+oawp+Ppyg4U+fos1wqbS4TfLEiAwe7osFKaOB4PHc7DvLkDQ1FUabKCzmF8hBJapRxKqRQ6pbzNLZKH0saZ4cs5Bml8LIqiYwXex84OwjBQmhm24NGvR1yEmIsWCNXZXf01FN4Paws0fLOR6V8PCVLwTnaCr+CNnj9nQFNSSPXGduAA422MnD6t3TQB8jzJxFJEK5WQin1hfb5CXTzvhY274uJQLwnLfvQQU6NJxrZGJWKiZEgeDUyJj4FW1RaUdVddpj8M4vR6oBD7pVg7agQet1f/hGzPWHhyi8BdcD7Iaym0DizQAHDFJkjVMmCyakiaadiCR9rNxvWboJmcBcWolCG5ucJNCRYgCxCoGhKE4CFsJxUFUXrKQJFN8wBWFqMbdryNXW3PkAePzcVARL9EDzDvbffT3JD3MT6ifY7EI3mF0EapMfoMfAfxCjVEtJMeHdVucUxne1hoOA6724KR+02QZ6QhT6UBRwpcQmtrAQ7gDjQX7M6IAvysc0OqDWvwSHlgnME4YF80Q+okCTcjWGAQWIAVBm3dNSAKOvT3hMLU6swMgS6snbNgPZIHr5u8sVMHwUnp2yXw544eGkxpaSjjvDBVAxWNbiyYGoPMke0XopRXVMFusSFzwri+XVAHo1HuZZ3NjlFaTYf5jZQDqVMq2n3f5DJCUWuB5Wg+Ks/KFkLXne3aMQc4swvSIUoWPqzBIz0Jmw8dReylC8/IB1eYRLCAYIH+twCBFFddI6IXzuvzyQgk0AMneTd9The8bvrnYdQzRDSvPWfG0Ktm7yMrEum0PD5uSAJrujeRVIrasWMD+Y0JERq8v6Gcha6vPS+pXSsaDGacOFmCcwYZoLa4OWhk7bvLWOHTjhyUkGShZ2iLKvTq6A/xoplhDR4FScNefTSEiwULDE4LNFP3RE6b1GcpKexB80gefC4OEpWS6TBTEyuVEMskkGg0w5e7McRTQCkFEo16yBUp8pX+ttnTUW7jWkgIfr+nhnkfOwpdB3St55/bKecl0fxQYcuoSA3LnSQPYoXZwrgZO8qnDHFbQupGkoVuj4d5I+mzYD2aj4IJWULYujPrDfGimWENHmnf6QmKmm7OTMYLKTTBAoIFwt8CVBBn+f/svQd4m9XZPn5rb0veduzETpzEznQGkMFKoCSsFjpoof3YpaG07BYCfBS6GOmP0fLRQvtvC7S0hJRdSBghIWQ4eyd2Ysd2YsfblmRtvZL+13PkV8i2bGtZlpT3XFeu2PI55z3neY+k+33GfR+uQU6stDBUNU3h6MZmfzh60oS0JLZOxB1PyzShvgcVZ8VU1MuVg4AcrzgzPluGyxeE9j6OpGtN94bA4sGObnabiCOSiMb5lgi96+DzQaozJMBxcFxxIo5N6l6DL5oxKIDy9NMFP+PBI8kaGon8NDszLXNxUvedJ6xcsEBsFqCqV+WE4qjDpBSe692zny3iTCf3ju1O+EcToKec0NFIJ4jH+qKZg8LV1GpKShnpd6lBN2iaf3x2ktH2rLh8fMhLhFs0c7zLxELiA1uiNa9Jyc2nUWG/InQeZzR2TMsxJoCrNkOilEBUmX62OuPBIx1aCl8bN2+HPDcb6vLJY0rzkZZvImFTggXGwAKxgBXrsTrYj9VBVVLkD7NK0rBcMsH3hHJRPXZn2lBG8eFq+7w56BKLh+Tp5EPXQ4HH5toG9Hq9qJg6adg7QvROJ7p7B/U5pyg3YYo0dHFiKZHOnoGDngQfoFS7XJrLFArgse9AEoDs3X+IKc/wnHg+zgOv3Q6xSiVwQabaG1dY7xlvAeJb7Pn4c6YkJdFpw7IHfQ5Y9++Hy2gdk4rtsBaZop3IE6yeWha3PNSxNAOdLeP6TYwAnisax5YyUK+aX9/+E2ZUVZuGrLomz6Mh04Dx4/KG3dKh9m6W4xjcEh2y5sjRsnELZEvOx8EegedxpDPo2dULn8cH6ZwMIM0i1wJ4HHD3fVYbujdtYwDS1dYB0sIWyeVxV+eQSGQQS6SsQtPjcY90BoW/CxYQLBCFBcybt0CWXxhW6JrPk5Tn5SBj/mzB2xiFvYcaQqC8e/0m5H59WVrYlQ9Xh8MnyssVDpX3GE7OI9l1R3M7y3WknEemja1VJVzSkoplLAePwHveIlR3GuN4QtJzqoDG9cwMIM0i12kNHgmgyRT+qkhqPtK8drtGBGtE9Gurq4c8OwvKiSVwnmqCo+EUlKXj2e98i3Z+mVwFiVQKp8MBhVIJp8PK1iY0wQKCBeJrgXBD1zxwjGeFdnx3ktqzsQrdIzVpke8YKMa6+EJAFZ47ifIeqV3/tQn9bmSg2vqi89nrPA/jlGx9v358yJpA4/TczCG9nKN9SihUb6uuhXPR2YLCTDjGrnGCMzrTkusxbcEjD9D27d6LHXv2QKlUYunSJRhfXAS30xG47V6fP3FDLAotz0R/p7/Zm5pgqz4O/fmLWAg73PnJqygSiwPzk7eRgOOa/7zFrnvNd74tgMdw3oRCH8EC0VigrxpWv2D+sCo7nf/9ZEgN6mguK4zpbwECXM6WtlETZCDPptfhZBclvkVphmZUPJw8GXjG/MqIdOKHynts6+gCEYXzPI8dNidqOnv60f0E5zomOkw98Bwz8Hj8BKxnzWPUQUIbwQJpzPWYluCR9wi++MeXUFdXh29efTUcTgf++/4H+MP/vcDuts/7VbavSCwJ/E6gkJrbZQe9LpXK2c/kGXQ2tcCnVUCq0TKPZrTzOxx2vP32Www4sms5HSN6Q4U3qWABwQLRWYBXfjGcuyAkgXdANi9WWp/olndGjOrdc4DxYWpmzQh7v5RXKOI4SNTK0EDQw8F5ug3OxgY4O00MNPKNSNzpd+LkpHxX4pdUTCyBtI+fM+xFDOhIaRAitS5iZo6h8h6Pn/B7JKcQBRSAYA9jsV4Dq5MLVFjna1QI9kgS96PZ5RoydE1eTbvLE1JTO9r98xyPxrPmornXFu00Z864Rg5cqw3SAjVQkl5Fd2kJHgkAdnZ14pZbfoT/fvCu/2m0j8OR/vbpurVY89Zb8Hi9+N73vosLLrgQjz32OORyGex2OyQSKfvZ5XLj7LPPwtq1a+Hz+XDrVVfj7OVfg9frHXb+//xnDRtD7ce3346Zs2YF5qc5qZmMPWye++6/D2WTJsJhE57izpxPFGGnibYAVfoSV2OosDTlr0l1moiATaLXn+rXCwaPBArhcPb3DtqdcLS2wt1jgtfhgLvbyFR8+EZAkKT/qEkNekh1WliO1jDSdtWkkkHAkK7hs1jhsVjgsTvg6e4MAEye5J3mUY4vCruYyk4et5raqLhDh8p73LnnANO1zs/NZnsLVRTD2yC4qprC2zXd/pzDc4pCF9rQNU/32piG9VDFPJGeK16Vrfucs0LSBkU6X9r354nC89TARAE8Jv39Vig12LxlGz5auxZPPvGbQFiYXu/s7sGDD6zEX/78J7aPH1x/I15+6SUsWXoRPvlkHTIy9Fi4cBH72eFw4KGHHsarf/8ruo0m3HTjzXh/zZvsSfjLL7eEnL/pdAtWrnwIr73yt8CYt995OzDnuHHFsFh6oZBLcaqpGU89+RRefPEFlv/o8wqFM0l/uIQFpqwFeGoVAhua8jK/N8vuROf6LzCUVzJlN5tkC+dtT8CNKnZ5L6HcoIFPLGNgkf4mz8sGFErIdFr/z0SlZnOwkDQDgm4OrlPNDBBGStpOIWfGoOFwwGMyw9Xdw66rGFcA1bSpw3olow1XB9+GUHmPm9Z/gYVLzgtQ7fBFMaFuXzB4DO5HoWwX5w3JMUkAstPuiFthDYFHe109TpZXwEQPAUIb3gJtXnANFkhzlECZPK2slZaeRwKJ23fsxJtr/oNnn/kdA4/UlOoMbPhsPZ5/4f8wbVoFe622tha//vWv8fjjj2P16jfgsFlx4823Ys2aN/Hxx5/gwMFD+MmdP4Xd5cS9t63A4798DKVTpmDb1q0h5//0089w6NAh3HP3nWz+W265Db/81eP4+c8fwJrVq8FxLjz62K9gs/nXdOJEPd595z9C6Dqt3lbCZpLVAlQMZzlAfIMO5oUkUOI42ZQWhRzJanNaF3keXZ2d0Ewpgywnmz2Au7tNDBASoCMvoKzP+zbiPjx9Hsk4cG8SNZv1aA0DkcTpqSwtCemJjDZcHbwXPu/x5uXjGFg091qx78BhXHDuOYFuFLZuMllZVbVWLmX/82oywWFrHjxSHyqgofC0RqGA18cFgCjvncxUKvqFu0e07zAdLAeOMAaSE8Xj0dsXRYtlvrQfy6vM6OTA9K+Kd9Nh32kJHik0bXc48L3vfR+rV/8LWq2f481qs6P+xAm8/q9/M48kNcprdDicuPXWW/H66/9k4PHW21bg3//+F3Zv34HVb72Fx3/xv/C1d+HbP/4xVv/7dWgzdLBYLCHnrz1eizfXrMFvf/MrNv83r/4WXnn1Vfzkpz9lc1Ztq8KGjRvxwM/vR0dnF/Nmfvjh+wJ4TId3k7CHlLEAXzFLCyauvmAWhZTZRKos1MOh44NPkHnhuSFzTpNhG4xh43gdXO2dLCQuL8yHPDcHYqUCjlPNTBknVqlLXqpw9kQdFk0z4NTpdhh7jJg1Y2o/E3BeEXocDuSqFSDPYaPREggRF2domIeRXvcDTBnLk8xRKbGvtYvNM68wH1KxD/taO2FxEZgUozzLEJfcR9PmKiiKClGj0grgMZyDawW4Q+mpMpOW4FEkljEKnM/Wb8DLL7+MxYsXw+VwoObYcfzjn//Ez+66Eyq9HqWlpdi3bx+efPLJQeCRgCS1FbfehomlJTD29MCQk4MHVz7AgB4VzAw1/y233Ixp06aho6MDOTk5uOOOO9j8/379dZxuacKK23+Kb33rm2hoaMCePXsFz2M4b0Khj2CBOFtAKJSJs0GHmY6q2RNFg8SDL7f3q5xJCuuGlfvXl3tJleF83iWF2COtrh7KFC9/dApquY9R9tQcPQ6VVs1yHkdqwdKEAwtnaGwwUJxTkM28j8Gh7XgBSOuharg7u2CZU4kGs2WkZQt/5wBut59MXbogI63skZbgke4QX3FNBTDHjtVCqZCjvKIcEqkMHs7NwtU9PSZMnToVObl5aDpVj4LCIlZE03a6GYXjxgUqrGsaGqAZl4/JkyfDw3Gs+nq4+TmXE4ePHIVKrWZjxGIxmk42sjmpkcexuakJ0yrK0d7ZxeiDBK7HtHpfCZtJAQtQKJWabt7sFFhtai+Rik0SlR5wuMMIq8uvxEKgSdpXLEnqLGGDKA8H8+4DzBMZL+BI6wnWuT6yaz+yS4oDxTLD3eFg8DhwDxSePtjRzYbzOtfkmdzR3MFeMyjlGE8V5xJRzIUzVMRk3LQNYrkMx8YVwxlU4Z7aJ3T0Vu/dY4HX7U07lZm0BY90FMgDKZVKGXijymbAC7fLyYCfVOZPXvW/7m+k9kKNuBjtba2w7DsI5fhi6KZPY3MMJBgfan4Km1N/ajSGn5PmJ95IqVTB/k4V4OESl4/e0RZmFixwBlogTP7HM9Ayo7PlPnuzIpcpw2s4x7IAPmcwFJE2Aarj3b3osTtA3jtqGoV0cDGJ3YmerdvZ33WLz4me3sfDwbR9DzTTygPh+m1HjThQ34vLzilA28mj/Sqth9s371mkPpTnqJHJkKdWBULRxLkol4oDe6G9HunoYWHruHNDul0wbtkJzuNBS2kpTH3fpbHct7Qee8gOzuqGtCID6M/9ntLbTmvwGO2dYZWB+w5BVVYKTcUUoA8IRjufME6wgGCB5LJAuMozybXq1F4N5RWatu8OqRlOD+x8C36IH/jaQAvw1cQysRTtVjvzOE7M1LN8waEa8SO29HEUurw+NkYtk2JOsT983HvgAKvE1i+YFzPROM8xmnnhYlaIQ17CNza0gaQKc2XtmDJpIgwG3Yg3lgePfM7jiAP6OpB9KIRNjQjI6ynalm1g3ki+cV4vRCIxJKJwZwWjUbLsO8SI3w1fuxANdhdaLQLvY0gLpqnKjAAeQ9zt3l37GJWEds7M8N9NQk/BAoIFUsYCPes3QT6+CJqpZSmz5nRYqPVYHezH6voVnxBwlCv8nkBqLqcdMqkCIok/ekNtKB5c8rg1ma3Mk1iaXwBV3xDOZR/WXAqFhs3PcRzsXsBoNkIuEsFlcyDP54XL5wm/+nuEG0PpEc7TrYHCLD7vcaq6DdNmTUeGbmTRYwrFuz0cZublsmIYvhEQVkrl/V4LtRwCkVRQQ0U2cwpzoJXFzjnIis4OVcNw3kI0iyQ4JeRAhj4JAnhMh4+ukffAkuh37WNvCGlmGvmYR9660EOwwBlhAd4DlhOBNvEZYZhEbDJEuoBUrsKJulrctuIOrHr6CSxYsJCt5P77H0CPsQd/++tfAivzebxwc06IKfVIKmXgr9vhQoFej5qaalRX1+DrV14O6keNB6AESIM9mgRWH37kUdbnid/+moHT7Vt3YuPGjVj5o9vY6/KiIjaexlIbCGiHM1fw9SSODlhO9foJxi++EB8d6MGpLjfKMtqwZP7MsMLiwR7E4OtSUUw4VDx8XiR5HGfmZcV8p4niyN3ZCUdDE8QKOU5WlMPk8KdoCW2ABQTwmP5Hgt4Qxs1V0M2ZCUUYFXDpbxFhh4IF0s8CzOtYmA/N9PL021wK7Ig8cUTUrV/s5zck8Hi0ugZPPvkUY8AgMNfW1YWHHlgJk8mEd955By3trdixbTtKS0tQWTkHZlMPuro60d7ehcbWNlx92TL869+rsXf3LnzrO9/BgrPnweX2YMvmLTBk6hkgJYBo3rEHGbNmwCWX4vbb/Vy8f171JKRKJbbvPYAvtm1jnL+tNTXs57zCQixYfDbUuiw0NjTg6L69qFy8CO0trYyFg4ouW1tboVQp2e/B1yNgSx5QsbsXUtNxtO23sHPXlFGMjQe6USTvxJVfmxvTHSPPo53zDhum5y9AfeOhNONzONH18eeQ6jMgydCB0rzqZ80SimeGupM8eJysA7IjyA2I6WSM/mAhbB1kY+uBI/C6XNCdNWf0LS9cQbCAYIGEW0Cg50m4yQddkOkjH6kJELPz4PGVv78Ku8OOVU8/ibffeQ9KpRKrV6/G8889h3vuvRcrbrwBH2/chAULF6CwsABPPbUKV19zDXra25gaWEFBAaNeu/rqq1E+tQwPPfworrvuOhw9ehQqpRI/uuobMB47BsPUqXjt3fchV6vgstnZ/zf+8Bbs3Lkba9etw4o7bse9d93jH7tvH+QqFa646ht49KFHcMsN/4Oqffuxf/9+3HPP3WwNJHE7cWIp/vSnl/pd7847f8K8luTxlFob4GnpQkd1F5NT/GeDmlH2XDrXgNzsFKNwcbvQ+dF6GJYtZV7TrrXr0ZyfB3NO7tgfrmRcgQAek/GuxHFNXi+61q2Hbu5s9nQoNMECggXSzAIeDj0btwpexzG+rST1171+E3KXXwyoFAHPI4HHJUuXgOjV1q1bhydXPYU7VvwYX/vaxSguHs/C0STOcONNtzDgtnbtOualpPbt73wXKx98kAkwrFy5Ei+99BKTfF24cCG8Xjd+9esn8fYf/4/1VWXL8M0b78Irz6yC3e3FPY89hjfeeAPbq/wCDgaDAe3dJpyz2B8+//3TT+PS5ctQXlqCCysrYXK58eOVKwNreOqpp0Je78P/vgdHbw8DylyvFSKvGx6nh6kb7cidzULXBCDnFDowvqgwrMKZMb517PLE9UgPAJlfO4+Fra3VtagvLYVDM3LuZjKsP+FrEMLWCTd5Qi9IXkdnaxsyL7oAIqm/Ok1oggUEC6SPBehLnH3pLVkccxVt+lhlbHbS9cnn0M2awYB8sOfxySd+iW9++1osuWARVvz4dtx884+wYMECLFq0EOefdy5b7BVXXoWVKx/Atm1VTKkrFHgkQEfeyFnTp4Oz+auAv3HhBRDl5+BUTS2+fePNmDfPHzImoYY1a1YztRcCj9RobEWFX8JWpVIx7+WchYtwwfxZ7Azd/ODDDDzSGn5+37343bPP+a+rAYJgAAAgAElEQVQ3y19kKZXKcMlF5zNZRgrRk1oNax4P3OZeuI1GbBNnotmVg2ydCHp3Pc6eNyckgKQqaZVUHJeQc6x3m3TJjRu3QL/oLIiyMmHfdwi9nAcnCgpjnTp9xwvgMX3vLe2MwKO7qxsZC8+CWJVeGpTpfeeE3QkWGNkC5O3q+WJrSJqYkUcLPeJtAdPWHVAU5jNZyGDw+Mwzq7Bn02YUl0+GUq1k4JFA2rvvvAf62ycf/Bcbq7bjsssuHQQen3rqSbz0p5fx9NNPYO/e/fj7K6/gqfvuhkKmwOGGRsw9dzEkcgXLaSSP5LJLLmbb+njdx9h/8BCWLlnCwCP9T2Off3YVqwI/XlvHgCW9dtcjD2H9h5/i848/ZOuq2volfnb/A/j0o4/wzvv/xdMrfxa43ozSEjjdziEjWfQwQ+Frou3RcicxZ/aMkJXXxF2ZIZcnBXik+yZRqxkTSU2nEUWnT6OnqweNZQJrwZDvkSMOcL0uSMsygL5niHi/n8ZiPiHnsc/qPpcb5l174bFYoV90NuPkEppgAcEC6WEB+tJjMnPnzEuPDaX4LsgjR7rRVLRE4LGlpQ1VGzfimut/ENgZFbj85a+v4e577mFhZaqEprzG2++9F60tp9FYc4yFsqm98MKLrB+Fq0n2dcUtN6HmyFF89MmncDqcWH7Z+fjWNTexvk8/+Wvce9/PIBH5eX2oevv5P/wR1117Lfbt34+rrrqKhc3XfvhfON0clixZgmuvvZb9vn3nLsxbsBhvr/4XHnpoJU7U1uKyK66E1+NmIHTthx/B5fVi2cULcfW3fhDIeQx1u6LlfByrW0+yhKZtu2BYci7T/z7WbUJWaxvQ0orqKf31ucdqjUl53TMRPJISCymikArKaDe6FjWPx83+T+S1A3vzemGq2gWv1c6KZgSqntG+68L8ggVG2QJ9Kh9euyM2tZBRXuaZNj153bwOJ5OGDOZ5JIodp9Pa7zWyDU/JQz9nKeWMpoca9efpeIi+x+NywmnsZrmUVCFta29h/ZTZOWwOfhy9xlPwkHeRxlIjEDiw8X8j8DhxYgn+ufotFBcW4Pbbb2f9aV76P5irkl/zcHyTJzvdWLujFbOkRkx1tcBZMRVFk0uT8yj4POj5bLM/X3imP5zv9VphrWuFpduEukK/9K7QQliAB4/FWqDoK+7SVLfVkJ5HhVLD5POouZ2OAKgbjQ0HX4sHqvy1eS3p0bhuyDm9XpYQbG88Bd3sGVCUFCfs0sKFBAsIFoijBYKAY+biBQxQCC05LEAE06ROwtP10KoIRPJcjPwqiQamrq0TEo0aWXn5yMzUBwixg/tTWoLt+AlGxi3LMgTUYcjjrJ5S1o/wO9R1+NeC/xasekPA8J233kFrRzvKyiZjzqJFbIkZYk8/g/JjBu4jlNV58LiwQo+8zlrI2jvZ2qU52dAWFcAXVIAi7a4Fpy8dm1xdtwu9+4+AqOwMS89lHnzWfB707j4Iq92B2pIkBb3JcNzbvOAaLGwl6RS6DgkeCbgRoPvTSy9jyQXns8Rhp8PK8gJJEF2iz4BcpoLPoGHFJbxWdDDgozcPvZF4XWmOcwY0ncmIXi/HdKaDr9XR0YlfPPoIM/Ibb7yJsrIynH32fBCA/Eqf2n8agnWi+fPB60nzc8dybniJQuX4ImhnTxckCmMxpjBWsMAYWIA4/QhUCAUyY2D8ES5Jn6+2Y3UBup5Q3XllFptaDZ3Py6qUJSol837JMg0MxHgsFgZC3d1GKMYVgD6vZbnZbDr2Gb7/cD81m2gtQaH1YK8lVX3vaWljsobRkm4Hg8eJuRLs27EL88cXg+vsYvvRVc5gfMMSVzck5ga4chKUcuHzwN1lBHnrXW0dzL4UptbOr2T/BzfTpm3grDYcnTEjWtOeGeMaOXCtNkjkEoimaoA0KEwfFjw+9PD/4lvf/CbOmj+XgUd0miHSqHG0oQEiqw3lpaWQajXwuTk01J+ATyrDuMJcQKeH3pCJpqaTaGtpw+SCXGgKx8FjseFoQz2kUgmmTZ/uf4M7rAyo0rV27tyJJ594ggHG5595DjMqZ+PSSy9F08lGdHX3YNp0/wHt7u5Cbk42C6c7nE54fYBWq0X1kSPwej2BuYeStAr3tNIXj7lqN0QKGfTnzIdIKXguwrWd0E+wwJhawMOh44NPkHXxBUL+8pjeiNAXJ5lCAknM8+jh4LE5WL65u8cIzmgCZ/F7ari5lWh0eXBOUR7zfHFGIwMz9Hefi2NgUllUCHlR4aD7TGTwxKlIRTmj0XjJP7lEPEg2MJzrBYPHykkZOHj4GPQZGkwYXwQm/Xe4hgFi0pGWqPz5oQjSAA/nGpH0sR+vY2DR3WNiwyRKJQPiiuJCyHL8gHxgo3USVY8AHkewNAegzgnO6IRUJwemKoHYFSIjub1x7xs2eHRYzBAZrXjzk49h5dxwWm04fuIEXnzxBbz2//0NO/fvR1lpKbZv34HvXvtduOwOfLz+c5RPnYK9+/fj9b/+Fa//61/oNpkY/1Z9QyNe+stLzKsokUoZeDznrPl49/0P8Oorf2PgceacOejp6cb69Z9j1qxZ2LZtG178v//DD2+7DWvefIMZY9XvnsGihQvR2taKzs7OfuuKR7jdx3lg3rEbnKmXfRGJ5P7cGKEJFhAskLwWCEgQXrkseRd5Bq+M9zySF9F+opEBJLFaCalWC3lWJsQaNSQEWBQq5uEr1mswThu+u4aphW3ZHhev43C3iQeQka6P5hwIHjm7Axu27WQUP9TIeWE5eIT97LY74Ou1MG8rAeLRUEfqfG8tlCXj2T+pQUvajiOeUOvRY7CfFgpmRjQUdXACvmorPA4PpDlKoEwe1rBk7RQ2eOQ9hM6mFuw73YReiwV//evf8MILf8Btt63AW2veYCCQwFx5eTn+/PKf8da/XodSr8ML//dHTJo0Cd+48kpUbd+O7vZ2/OWvf8MzDz2EvLIJUGXlMPBIXk5i+CeqhF27dzPA+Nyzz+Hdd9+CTCYLzLN582Z8/9rvYfr0afj2NdfivffeYfbdu3MXOnq62bqee+Z3yMvLg9vl1yWNtRk3bWVPvqopk0bljRvr+oTxggUEC3xlAfKIuJqbkNHHDSjYJrkswFMnkedQO3tGv5zE4JUSODvS0QODUoFSgy7sTVgPHmbE3ME5lWEPjrBjg7EXTWYryANJ/ybqM6BXjQwMBoJHuuymLTuGpOwhm5F31rR9NwORuUvP7ZcXGeGyB3Xv3bUPXo6DfuFZYU9FOaVumQzV+QLPY1hGMwGe473weXyQpngBTdjg0ev1QipX4K6f3onpU6diUkU5Xn31NTz+2KP42c9X4t13/sNs9/dXXkVWVjYDjx9++D57bc1/3oLd7mDSUZQ/SVJONPbnt/0IkzIzIS3Ixq+ee4GBx9KJpbjzzrswb9489o/A48B5plVUMJB5/vnnYefOXXjkkf/FnXf+tN/cjz7yMCZPLosbeGRPspu2QlFUKMgXhvUuEToJFhg7C9CXmlSngWZWeuZi0eeRNEMzqmHMUbt7YRQyETF2m8UKo8MFg1KOqdl6yCUje8LYmj0cOtd+nlBOTwK5dpcHPU4nA5L5GhUKdWoopfJAgc9Ae/LgcfZEHRZNM7A/79xzgIWt8/vyNkPdAwrHs23aHdCUT4bUoGe/87me0d43ngDccN7CsJhGeI1r0cQSHDVkRXvZM29cmhTQhAUeKQdRJJZAKpXjiiuuwOqX/wRk6HDF16/CS396EU888TQeXvkAJk6aiBtvvhXXXHMN1qxZg9/+5lcoKSnBfff/nHFo/faJJxnIpLA1jX3qmWcxqyAPPocLv/zD7/Gt732P5TuS9/KTTz5hMlOvvPLKoHkWLlqIr3/9KhQU5ONn99+L8opp7PfguV984Q9xA4/EAUlyWlK9LiFPsmfeu0nYsWCBOFnAw7HKUKq6zbxwcVrmO1JInkKy1PhQr2ZaeVhf+HGycvTTjAAcCYQd6zLB5uaQp1FhnE4dPmjsW9VYpyxYXG7mLXV5vJiUpRsy3E4Aed3WNsyeZADlPFKrPnYCOrF4WMoeXp9dO6OchfwJRFLYn9KqiP6IckYlWg3kBkPEDAOWfYdYEZL+PL8040iNeR4NBlRrU0yfe6SNjfbf06CAZsRq6y1btkLS98RHQvGmzk6sW7sORRMnQqdU4Ps33sDM/Nxzz0Ot1kAul2Hx4sWYUlqCVc8+B4/XyzyIP/nJT/GP117FJ598inFFRWzstf/zfRQXFbFK6j//8SVcvOwSTJ46BWazEXf85G7cfdddyMrOwrPPPMvmqaycjR/fvoIBWfJckifz2Wd+x35/4x//ZDmWA+eOOWzt9cK4dQd8dicyL7lwtI+UML9gAcEC0VqgD5hQpSpRnmhnTU9L8EhV5BS2VE+Z5C8y6eyEvbGZFVfQa8kscEAV1FyPMWQFfHAByvTczIhBI39s7MdPwN3WMiopCxQ6pjx4xjIygpAEhbPbrfYh8zUJPL69sR3BnkcCj5T+NWXShKHfBR4O7m4TZFn6gOeZ5B7lOTkBqiK+oIgAZiQFQ5R3afzsCyY/OFSRTPDCqNoa+Xk4qAo/HzXat3dajUuDApqweB75m0Ygzef1wHGymVVgEc2OTK7CyYY6FtImotT77n8Azz6zCuOKxsPDDSZcHXgAqKhFKpMHOCX5Ahq+n0QshcdLlvY3+js1eoMFvxb8O/96PApmaK6uteuhmVIGZbISuKbVu0rYjGCB6CzAVGS8bmgqKwOcf6kAqCLa7RAhWQpjW4/WMIoXw7kLktILScCLIjhDVcCTDF+Tycoqq6NuffaJFDQNeb2gBxLy7lEj4E4/E20NKRZJ1EpwZiugVEA6QNqW3xNR+vChd3pNI5FBJZfg7x+f7gceqeK6ZEJRSJnC4WxCgNlyuBqKHH0ANPNURZRXqptXGfaZIJ5jUpMhJZlhm9uFzo/WQ3bheThI+xdaZBYILqApUAMlqVV+Paw8Ia/6wluEKHEc9fVMGJ60LaUaLWQKJWqqa7B6jT/n8bJLL2WhZwJuX43zq9QQ2BQHVXAFq9cEK8rw/fi/8+sI7i8SyyAWfaVIM9zckd3Rwb2pCo3ySRKRfB3rWoXxggXORAuQYgmF8HIuuyjgjSGwQtWgrvbOlPDKhXPfaJ/0+Zt58QUhu1OhCHkh9Qvmx5wDF856IulDa6eQ6lCfo/taO5GnVUVUVT3w+iPZJ5L1Ul/ylPpsvVCVVzA5RQKKjC6nLz3CcbKpH6CU5+VgYApBcCieOlM4mxrlcm7ZZWXa1pcvKAB5/bbuOYALzj0n0mX6+3v6nCzBdD4eDuy90djsr9IuLxsxT5aAMTlMMs6aM6QuN12Oz3k0XHQ+qnr81EpCi9ACnQBXZ4ZIIoJkmi6l+B8j1rYml7310FE4TjVDO60cmvIpDEAGt3h5/CK8DaPSnb3xjp8QqqxHxbrCpIIFYrMA42IlMnC7Y0iPW7BXjjyRumnlEeeCxbbKOI3u86plzK8c9kvdXn0c1tp6xM37Fofls3Do+k0YuHYK3bq9HFyclxWazCnIhjZKOjS+gjtuwNnuRMfH65F54blDe+3sThZhI1BJXJW8yg2ZjDx+dC6p0bmzFRZAaTAwj2On3YF2ix3b99ihlvswa6YaYqsNIocDs2bETyea9LOpiKfI7YJ5737I1ArIi4qHDWXzAhnhhK47P/iYgcwdbl8cTskZOkWdC1ynI+XoeyIGj/ztZUm7u/Yh+5IljDybV5dJhA52oo4Yv0fDuedAmpWZqMsK1xEsIFggTAtQ5ak00wBd5fQRPSpUSGE7XsdCu+F6YcJcRkK60UMsebqG8joGL4IPWY4WJ2CkGw5FnUPA5mBHN7RyKaRiMQONkdDxDFyDefMWiNQ6ppcdj0ZrdrV3hWXvftfzcGyc1+GARKtlIW4iNqciLgKUlCvJS/z9q9X/vXJBtgMdUgeUWi3mTJ4QUb4n5Va6PV5oFNJ+Xtvgwh2q/i5xOZgX0mOzM6+0qmQ8XB1djICc1mmvqwcpbrhN5hG9jvx+TVW7IJZKsT+vIB4mPzPnsAKeo330PWUZQE5qmCFq8Mie8j7/ElnLlkI8IM8jNbY+8iqNm6sgy8iAhuQJhSZYQLBAUliAwoBE20LerJ6PP0fu8osj8iQSiLTXVMNltKYUiKSiCJZ7HaZiCk+UHeyJo89tymcjjxjl7ImVykHh2MBNjqOaSSi1l+NdfiWTKdl+qplYWjylCNk6RoHuh86rp7MLRInDh5hP2uTY1OWP3F3uq0bL5MmQ63XQyGRos9oZ5U+eWgWJRNTHI9mfrojzilDd2cWq0ykcTjyT1CZm6plH90R3b8CsNBfZms6Fvb4R7tY2eN0cpPoMcCYzk0KUkXZ4TvYgGcKh7g05WAh0HpwgaFvHcn7RV30t1ciAClVKqM9EDR7pCYYl1V6wOCabJetgRvdQtSvgWU3WdQrrEixwJlmAvFX1JjMmZ+kha2sfUR95ONvQFx/zxNgdUE0tg6asZETv5ZjY2u6Eae9+5jENzukMZy18DiSTubP1wtlpYkUVPrGMaRfzNC/kCRPJpUzyL7gwhMYRoODDr3RN8p5RJW4g/2+EhfCFMpnLLwoUlNADwI7mjpjC1IHLxrtIBpTb38hyaMPx8oZzH4brs+2oEQfqe7FA2opiVw9aJpbCbjD0A4MEDHnwF2quYF5M/u8EJPn8Sv614gxNwLtL95lyUFlVtc8TlqLMwGszbsjPv0Tt/HngqChCaNFZgAN8h/vUZ1KEPDxq8EhvLsp7TFfw6KhtgKO1FUSYKjTBAoIFksMC5K3qcThBVC6eXXvjQgQeDCKJdFlFNClx9LpFbDm7E9b6BsbZ5+rshNfmABViREs9RA/C9FktVatCakCTF4yqhYnfj0Ck2KCHiOMYDRCFW6lRCJavMibQybxnfZXHBDAVhfmQ52UPsht520xfbmU0MsHhZKo4Jq/YeRNiD3fyRS3xVBOiOanFKwQ+3BmoabJi44FuTJ5kxrimLuQ6vsqTDCcdI3juHc3tgwDjwGufNS4XSmmYhOsjHF7m3d5chfp5c+HsKwSK+LwLA/wW6CMPF8vEEM/QAorkNkzU4JHr7oFxy4609cwxslSHIyKppuS+1cLqBAukvgUIdFidHKYYNExFJJ60NLzeMnnZWLHJhKIxAZHkDXU0NUNZmA+pwcAUREbiFEz4nfVwrECEB5iUz8frU1NRBuUekseSvHeU1jSwwpo8yDXdRmQqFTGFrfkimXieA7JlqDD7aNk4GDx6Mk5D35sHXS+ga2uHyucLeJuDta5VE0tCFk2RR5eKceg9Qo3zeuDxIRDWZoBYLkN5jiEuAJKij6Ztu9Bw1nw43F9R6o2WrdJ+3hoieXdCmqcGJiY3dU/U4JFuonHDZvYkq55allb3lC+UGYmqIK02LWxGsEAKWIByvGq6elDa0wXXqeb4hxU9HOOxtR6vg1giZZ9tlAuWyEa5jcRkkejrxrpHXnuZvJQEwAk4Uog7c8nikCCcCj2MDifmFERfITAS/U+0eyLwqJlePmxVe7RzDxzHyxRmyhuROdWEiuxZGK+ZgDYqZtm+m9mQAcFeC6vapgIXot6JNIWBgCWFsakwqdPmQA7RDsXYCDyad+5D09w56HWNzOsc4+XSf7gJ4KrNbJ/Sigwg9nTgUbNZTOCRXPvEfUVvsnRqBIoVxeMYPY/QBAsIFkgeC1DY2gARRNuqoKucMXoAqw9EWg7XsC9v7ewZCeFN5KXnIgUGibpDBN4dnCtAp0MeRI1CEVK/mVKbyH78Xigvj5pcJEK7zc4KQmKh5qG5iBhenpUJVcWU+JmgL4cyUfKWBOqILJzAY9EMDucWLmF7aWtpR1dzC0oUUlYNLS3ID+SM8vrWxDRA38Es9aDXyvJYJQoJ8/xSmgIkEqaGwzzYmV8hEY6U0xyumAEkH7ZuPvssATzG6wTWc+DabZAaFEB58sauYwOPu/ZBrFalFXikN1/3JxvSuoo8XmdcmEewQCItwIfkNAcOs8smhLSfSJZr6pgXjSQPR1VDug+0sLzLJHhw5cmts9QK5KiUsLs8LNTMV/VSyJkAIBVm0M8lBm0/ihkab167Hs6KqWhWqQcdFcpbjZbTkZ+M6HlG4i2M9IwGAPyVyyIdGnX/lz86xcDjokUTmNeRmrnXin0HDmPhwvmDqXv6Hm4oT9Xr9vg9VWoVxBo1Sx+g1wlMUiPVJWIW6J5bCY9cBs4HePuKW2INXzNC8Q8/RdfsWegYyzzhqC2fhAOdgOdgH3XPzIykJQ6PCTwaN22FcnxR2NQRSXib+i2JpzBwtXUg+7KLk325wvoEC5xxFqBoBxWRZJ9/bkT0PDEbyu5E79EaxtVHoUPVtKmDpOhivUZA93kI9ZhY5490PC+tR+DQ4vLnszG+QIM2QHJNijAysRTN5l4GKoOlBSksbas9gTyTCa4F85Gn1ob0UEa6ruD+LPolk0Aza0Ys0/Qby+e+JqLSmr8wgUciC79+6bh+IX6SK1SqlMNrXY+wcwLxtXsPIb+7Cy6DAfKuHni1Goiys8BlZQFaNbQKObSy6HLsSI3GNqUMjfLYw+Bxu4mpPhFPHJ7EsoUxgUc6NLo5MxOSFzLaZ4GUc7rWfgaJUglpdmZCquxGe0/C/IIF0skCvARhosKJoWzHFy3Em2icUYNt342x3NvA/RLJ9L7WLlYRTT/bOS8y6fNRPJiShQAK9R1ID1PgdUO9/3DE+XnhnluiIiLPWzyroikkTJXj8QSkI+0nAB6/5vc68o33PkYtWdg3EVVha1ta2G86gx6+XgvU3d2AzQ7L3NnwaTSYYMiARAQcbO9mQHJiZsZIyw78vbbbjFaLLez+QscRLNDlA1fbC1Z5PVublLyP0YNHrxckTZR50fnJVwkYxcl0Njah98BhZC+/CKIo5bGiuKwwRLCAYIEwLMBL7sW7qjaMS4fsQmDPcuAwKwyJVQaQB47RhqsJuJ3utTGVEWqFOnXM4WCah/c8BnsTh7MXraPRaGFKJ+SNJJJq/cmmYfWso7U/Py7eBTM8L2aic07/8dlJtqXrB4BHeu3Tz7/EhRcujkh1ZqBdeX5U8g5P0Gvh5LyQiEXIqK2Dz+WCfeZ0xtNIaQT0oEDFNJHQ+dT3mNHcK4DHWM9zv/FHiBLLBWmS8j5GDx4BBh6JBzE4ETeuxkvUZF4vutatZzxqqVbhmCgTCdcRLDAWFggGaXHTLI7jRviiECqqiao618OhZ+NWv8RiFLJ6wR4/UiVxeX2wulysEIVUeHgQSNrRBAhC5RgSWCCPocnJob7HBHVf+JJUS0ipJFcdXdI+r3ATK7ge7nbFk8ybQuCUljAWDyhrNrei2+zGisvHD9ruzj0HMGF8EfJzs2M6uTwx++SsDAYevT4v8t0u2LbvhmxeJbrVapZ6oFfKkalWQCEOnwuSHhpOmf3cn0KLkwWaveCaLJDq5MD05EsJiBo88mHedACPvJpMzhWXAGK/vJPQBAsIFhhbC/AeOVVJkb8oL1kT8j0c7MfrYa2tZ0U14ZJ58yFwKmjIWLQg7P1RxbPX55ejo7xCqpwNprs51N4NhUTCchMplEyNACFV11LOInkGCUwSaORl7fg7TQokRJ9DQHRgAUwkpyFw7yaVjGpBZbzIvHl5w7FKG/hoeytOdYUGj8dP+L2SU4i8PsZGZ0Mm8kEulbGZcrVq+PYfgrO5BdBqYJw/H8VaJRycBz2kvCSTQimVwqCUD3vlJrOVnUWhxdECHOA9QAVR3qSk7YkaPPIk4TlfXx5Ha43NVNYDR+B1uaA7a87YLEC4qmABwQL9LMCTP0cbyh0Tcw4oqtFNKw9Z1EPAyna8Dq72TqYco59bGVbxD305t1vt/RRE6Et9ara+X0iTQpQHO7oxKUuHJpMV84hsXOwDvd5kofC2v/iFil2oZcjlAU1k3lsZk/36qsYZ6I9jIUuoNcWLzJsof4iMfaxo54YDj8T3ePJUM86OwjM90Gb0wEDA0OrimOexUKdh4Wmfw4muTzcCZRMhVyqQMb4QkMlZX/pncrjYw8RQjfIdKe9RaHG2AE/bk4Sk4VGDR/bh/vmXyL7saymfI0iFP9qZFULIOs7nXphOsEBUFrA70bN1e9Sh3KiuGcdBFK61Hq1hWtQq8ryVlwW8irwUorwwH4qJJSErtgkkUv4ieQjHaTVsZftaOxlopDCyXuGvihWLpENWL28+2crAI0kALiwujHuV83Dm4r14OaNNdRMnPkY+XJ1z8YVhgfg4HpXAVLy+9bVL86FX9ffyUbi5auNmXEDrG8XGi2PwMpT0nShWKmE+UgN7yQSMn1wqgMdRtH/IqftIw5OxcCZq8AgqmPnwU6S6CktAZpFAcJz0PhN9voTrCRZIFwvQQ6l5xx6/pN2CeWGHcmPZP3ljGk3WgEeOQBrfYuEi5IGi18MhY24lZFl6Jqk4XA4gX6SSp1ExLyPlIkrFYhZe5j2I4eyVqmt5HsZEgkeeIzHUHvlwe1y8mwD40HgsIDUZKvjpfu4/YUZVtQmXnVOACTn+kHJw23/wMGZMLos7PdRQZ4keACyHqlkxDbXuqVOQVVI8JKk4KdZUdxrDOZpCn0gtwEsWJlnhTNTgkd50ruZW6M9bwD7oU7XRB5B55x5kX35Jqm5BWLdggbSwAB+qJh5FXeX0hABHMhxfSMDnA1KlMK+C0uNw9uMujNjQQSTjVFRDQFKx5HwGCkOBKFLQoTYlW8/WRYUIRMRdnpMZUeEKzUPjMlVKzMg1RLzsaAbwxUNDgWO+KrzUoItm+kFjCKj2HjyM7GUXRTVfMlXw8xKFCyv0qJw0mCKH+B71GRpWOJPIxmtX11fOghNiULFNgXYw4Tvl01I+pdBGwQJ84YxGBsz0p5okQ4sKPDIVls++SHmvI92AQPj9imWC5zEZTqSwhjPSAjxwTESeXBdfw/oAACAASURBVCgDU1jYoFQgGNhQjiApqoxEVUMetVDch/x1GEdirx1cXS3cFhtai4rgUqlCKrMEg0d+PIGuaLx10Y6L5gDyldUZ8yuH5f2l/cWLSigmz2NfyHuk9UZji2jG0Fl7Y0MbZk/UYdG0wWA/nkUzkayPEaYfP4G6adPgcHOYmZfFCrQG6mJb3Bz2tXRGMrXQN1wLBBfOlGUA0UvBh3vFsPpFBR6pwMRtNjOanlRv7ANo6w4/vyNphApNsIBggYRaYLSAIx8mpc1QKNrj8ZNbq+SSQfmCFC5ut5DW8lefzOGAx6Md3eh1cf2ocYJBY223iamz8BJ++XV17IFVt/gcWCFGvclfZMBfNxR4TOjNiPJi4fAt8iH5WFIBgpcXC3gcCxUZfu10rqweN/vV6uRgUCmZp5vAI1OZCcH1OFbgkVEh1Z9EbUUFnJxfBpFarloJkjYMnHUBPEb5zglzWCMHrtUGaY4SKBu+8j3MGWPuFjF4TCevI1mPdKxlOdlRcazFbH1hAsECZ7gFCEgZt+2APCcn5vcggRP6MqZQc3DeIm/igeon9Lo/fCxm/f3yerkBLx+vsEIhYyK8psZXJpPOc4/TGchLpLHFeg0rcOHHUX9ezi/gOfRwMG/bDp9YxrS5CeDuaWkL8CmGArGpcETCrXom4ERtYFFINHuks9O9fhNyv74sshQHDwfT9j2gwpCMc+ZFc+mIxpAHmDg06QyZ7E5Ig/gTrW43e7ggiqSWFg8O1PdifLYMly8oCFyDFcxU7cac2TOQofMXUCWicXYHTBu3wFcyHtXa/qF0qViEipzMAIUPVWTvOt2RiGWdmdewAtwhM0QSESSzdEAS+LkiBo+kxGI7VofMS0a38mu0TgjxU4rEIsbnGAhZC17H0TK3MK9ggaEt0FdVLdFpY/oSpy/XY10mVlRChSYauRwqqR8UUhtYlRzMk0iSe/SlTryHNG4gITZ5AgmMBgPMYDDKk2gT6KPKZqpwJg8m8SRS3mLIZnei68stUBbmMyqbYG8jT7NDkoCp0gIewMsuigzExWGDBFqVRYVQVUwJaza+EpzyT8n7K02CfH2epJ0eMEhpxuYS9SucoXxHarNmTA1rj/HoxPVaYN1/CBavD6cmTWLqMwObTi5j3kei+uE4D6oE8BgP0w89R5IVzkQMHll4wtwL/cKzRtdQozA7A4sbt7CZmSqO2+9NMCw9bxSuJkwpWECwwJAW6FNWibWqmg8tEwn2QL7D0bL+ULmEPIDUyqWYnKUfViKQD9VTcUl3bg4DnjxAJe5Gyi1LlRZOyHq09sJXd4cjJ8hLDyYzdyif+8iHr0nbevvOPTHLE0Zqf6Kvo3aivBxOqZ8aKlQjAFlZkA3KCNl2qjXSywj9I7EAXziTJKHryMAjyfh9vCFlOREt+w7B43BAUz4Fro5OiLxeKCeVpjxPZSTnb6z7Ehmt7UQD6MlfWTJeUPQZ6xsyFtfnw4YRKqsMXGqwt4/nQxyL7QRfM5IiFR74kOyiTauDy+djHI7RFMeM5b7tx0+wz1MKw49Fo5x1SqeiEDR5sUM1Hqwno8TlwPXytD0UvpZZj6O0tCQu6jJ0HXEIlSaxWAqJWAwvfBBDxP7v2b4TnFSKU3l5jCB8uDY+Q8sIxIlbdGDL1emgUSjQY7XAZHcMOY1epYRKJmMg1MW5B/WlMHluhh4SkQi9Dvuwc43FGUzINfs4H6VJUnUdEXik5FlrdS2yly9NuS99Cld3f7oRujkzh60GTMghOEMvwqg19h2CRKeB12aHSCSGumKyQM5+Jp2HPuBIX/aZSxZHHeYMzkeMVns5GcxOwMtaU4uxksWLhw3iqS8d1Xo8HHr3H/HrUl98QchQNAHMROU4RrWHAYNe/ugUK55ZVqmJWdOan5qAo1xBVC+ifleTSKSw2mwwWs0waDJg6uqAgfPBYe9ln80H27uHBJAE6ooztFDILahp7x/aJkA4ITsHJ+rqMKmsDMfbWlnFdnCj8VPyCyCVSOByuSCVSiEWi8F5PDja0hLoWpyZCSV8MJt7kZufj8OnT8fDzKk1Bwdwu/0FdtL5GcDQDuGE7Cts8MiHfAl80YFKtZbquZqpZu+B62VkvHUN0FRMgWrKJBDJvOPESViP10EslQogMtVvcDjrDwKOseabEbXOsHmF4awnSfqQwgnXY4wJTI/lVngy9MyLLxjLZTDWDGrB5PKUj+k41ewHlucu8KcrpUAj8EhtxeXj47ZaqVwFh6kHP7n/QTbnqVNNKCwsgEyhxIXnn8dUjeZUVmLDpk245zvfgbyogHkhrW4OVpeHgTq7ywWLww6l3F+x4XE5UJChQoe7FXJvDo519IBAY64uAyq5vyr49ptuwl9eexVON8dAIgHDTosFHb29KM3JgYjj8OtHHoHX54PX40HppEl48KGHYLbbcdrYA7VCiQlZWdizdy/WfvAB7l25EkdPN4fMw4ybsZJ0It9+KzwOT1JoXYcNHtnTZW1DyhbKsA+4Q9Upu/4kPcsjLovC1KZde5mnkdSIpFmZ/caQR5jOlq22HmKFHJppUwXP8IhWTcEOfTmOtPLMxQsCMnDkDZFJFfD4vPB63IxEm2/kXWzptbFfZVQVLRWDCLytLhercp5TkJ1yId6Qd25ABXaq3d1YKHOC9zowpBp8FoazCY0TS2Ts/FgPHwVns0M9ZRIsB48wiUhGOj+tHFK9YdAZS1Zb81rXyxcb+nGPxrLegZ7Ha6/7Pn7//LMYN64YvRYL2tta0d7ZjY3r1mHR7Nmwi4ALL7uMhbQ3bN6C5pONmDxtOipnzUJXTze6urpRPGECVFIR9u7ajRnz5qPVaESBwYDTzaexf+9eVM6di8ceeghv/uc/qG1sxK7t21FQUIDZ8+YxAJmj1eL9t99Gd2cnbvrRj9j2iLbI6bSiubWTzU+t9vBhyCQSvP/hh7jz/vvPWPCIOhe4TgekSaA2Ex549HrRs/5LKEvH+71GKdhMVbvg47i04KYMNj+BL6/dDq/DCfi8EKtUQ+b9JPq2uds7YN59gD3tZ8yrHDa3lIHI2hOwHj8BqVYDdcUUAUQm6IaRR4LCRaGaz+OFm3P2A3WRLmsoyUH+y6yxsQFFRcVsWs5lB09XQxQmVDyikEjY34jWhKfUiVRxJdI1J7y/3YnO9V/4tbCnlyf88rFckAjCe77YgtyrL496mq+ATf8pOI5jZ2KoRmeXmsPhgFKpRFf1MRgydOio2gF5Xg7Us6ZDqfc/sFIfjUrNgEmyt4GFM/FaL9lZIpVBIpEhGDzu3bED761di+WXXoaVDz6IH99wPTrtNtTU1eNn99+Pjz78EPnFxfjvu+/iu9ddB6/bjX379wcA3w//53/w77++xFIG2rrNuOee+/D9G27A7h07UH3kMH7/h9/j7rvuxg9uuhmbNmzArJkzcdX3vse8kLs3f4lXX30NN9x6K2ZWVmJcbi42bdzYb/4VN1yPhx9+RACPPN9jgRooGdu4dVjgkZcipKrkVNR/JlJzZ2sbMi9YnPJE4PSUT15UzmIBZ+oNaI8S9RATtHe5IJJJITXo2T95ThakBkPCi4IGhanD/PTzudyw1Z5gIW4BRIZptBi7KdU6fLl5CzZs2DhopocfehASkZgByOBGnh5q5O0J9bq9uQlcl1+ujDxBUp0WqkkTIJYrmZeIGuVfVR85iDfefAt0nW6HCxabOUB5k0PkyX3AMcYtpsRwXqVFVzkjpVKDAhXPVy6L2s4EApubm3Df/Q9Ar/eHlpcsWYIbrv8B6AFG1Ee7RD8HN3r94KHD2LhhIy5YvAgfr12HB/734cAYfuz27VX4YtMWPPDz+9nfeE83nUU639RifUiKevNDDFyzuRXdZjeunqtAfmFe3Kb3A3V1ADzm5xdgx649+HjdWixfsoR5Cf/f888x8vsbvv99/O3VV7Fr924cPXIEp5uaoFEqcM6ixf3A3Y+uuw5vvvgixAoF/vzPf2J8RTmWXrIMTS0teOjee3DRsuXIzMrCsssvZ6Hvn9x0E/72r3+h1+GATqlE1ZYt2PDZZziwZw+uuvoqVEyfgYOHDuH6W29l+xbAY9/t7wS4OjOkBgVQPrZkj2GBR8oXtNYcR9aypXE7wImaiOmtHqpmHsdUyXcJZRvy3vTuPwT6gpHn5/rBoU4LiVbDvI08qCfwxZnM7IvbZTSx/gQoJWo1pNmZkGXqGSn6UFWJsd6XfmHqs+dFbXMeRDoaTgIiMZQlxVCOLxp+3V4vSIvV1dnNbCPPz0s4aI7VfmMxXqHQoN3YA3OPEfX1DXjllVfwy18+zpZSXl7BACJ5gFgye194kIHCEK/RF7PT2A2lUgOfUhHw8hBADR7LA8gvvtiIBWfPg9Htg9NhQ32PiXE1xkv/eCzsGcs1iYfQ2dgAVXkFZLnZsUyVsLGUs0lNN2921Nck8HiirhbP/+FF/PHFF9jZuurqb+Pvf30ZWdk56DKZ4LI54HA6MLG0BHv37och08DOp8tpZ3/Xy8UwubzI1usD/VtbW7Fg4UJsr6rCho0bcd2114JeO/vs+ew8mk09OHz4EMaNG4/x44vYXOGGy6PebJgD+dD14hJ7XDke+4HHZ36HvOwc7Ny5Cx9/+hmWX/I1vL3uY/zs4Yfg8frw4N13Y/nll7MQ9JXf/CZONTSwn5cuXcrA3U23/RDKnk784Paf4t1334JIIsWq3zyBOZWzcdEVV6DFaMKdP7wVi847HxUzZmDhueey3V9/zTX4x5o1AfDIm4SKZm685hrcc9+9OFZbx8AjeSd/cvNNgueRjNRHFi5RSiCqTBxhfKgjGxZ4pJBi14efIPOi80cNdIT5foq4W8+nX7DE31QLBQU26vXCfqyOhXMVhfnQzpwWsfeUgCfXByTdXd3gLFbmpdRUTIZyYknENh1qANfdw5QbwglTh31RrxfO5hbYG0+B6+phAFhVMh7ywoIAYCZvLPVxtrSx1ARFbg6I5NZjs7G1EFgeEXiGvaD068jnjBE4PFZTHfgCpy/XN954A9urtsPusKO0tBQrV65k/wwqFdp6jGhobMCrr/wNR4/W4JlVv0NBQT4z0MXLl8Nut4ccS+FFk9HEKEgaGhrZ3Dn5BfjFww+mTE7aaJ4Ce/VxWGvrU6ICW2S1omPDFsRKgcODx6dWPYNfPv44jCYjHn/8l4Gz9dTTT+P8887D9Bkz2Jkkr2R1dTWmTJmMebNm4b2P1uKqyy9j/1926aWg/ksuvBAtra0wGAxYumTJoNfu+PEK3HjTLbjqqqtQVVWFyy67DF+/8nI4bL2jeXvDnpsHj9P0LVi4cH7kXnjKH+apefp+JqDvtdlgqJiOG+67F8+sfBC5eQXYV12NT3Zsx0WXLMOjDz+MP//jVZiMZvzmF79gdpEr5Fj+javw+1Wr2PpvufEGPPf87/Hc736LD9a8i9ffew/vvv0W+9sXmzfjvX+vxlOPP4bVGzbirTf+jXvvuxdv/Hs1/veJJ7Dps88YmH/oscdY/+rDhyGRSlE2ZQoa6uvxyH334bk//B7PPfscnnzuOXy2bh2bQwhb+4+OZ1cvfB4fpHMyxlRpJizwSAvu/OBj9kWsq5yZUgCSuB29LlfUChZEKeKxWOGxWOCxOyCRKyDLz0mIDQgU0fqpaSunQ5aXG/YHz3Ad6WHAeaqJ0S5J9Tro5s4GkTXH0shOPRsoL3bCqAF1AsEuApInm+B1uth59PRa/YCxMB+KokLmlaUQPnuTUf/Wdjjb2hnwlOXnQjujIiH3LhZbjtXYgd4ffh3kjenu6sHDjz6GJ1c9hVVPPI3lly7Hsksuxmv/eB2ZmZl4/dXX8PvHfgF9YR5W/fFlVFRU4Nprr4XDZh40lsZdfGlffhznREtLGx5+9Bd44te/QmFh/rA5bmNlm0iuKxK5odZthssxGZy7AD6fP0wfSUuFCmw+lzVWhSCyC3/2bltxBy6++GL2cEHt6aefYF7GN95Yjeeef455xSl3cenSJezvK1c+hEfuugv//eILfPObV+Odd95l4PGdd9/FE7/9NQtRf+d717I8voGvLV++nAHL717zbVgsFgYk3/rPm0njffz3xlaYbW6Q51GpUobN9ci+Nw4cZg/QYrUSPpe/CC3nymXsM5EIdTQ5efjj8y/gxpt+AG12HhoaGrDzwCFUTqvAF9uqUHfsGKxWK2674w4U5efjqaeegtvtxkVLLoTb6cR3r7kGf/rzX7B3zx5848ILcKytDXff+VN4PG6WT/nKP1/HgW1VOPuii9Dc1IS7774bb7z5JrZ+8QWy8/Jw84oVkMjlrAjmZEMD3l69Gh1tbTBkZeE7116LBfPn408vvYSjBw/iouXL0Vhfj6uvvho7d+1ivx9saork7ZRefY84wPW6IJ2sA7L70y4lcqNhg0cWNt17ADKDAZrZ0xO5xpiuZdxcBVlGBssh4oxGBjbcZjNTlxERMSl5sYIAB38xvrqcvFciuRwSjQpipRJeq40p7EgzdFAUj4O8IC/uYIRCtpZDR5k3TVVWCvXUyaOSa0ohZvO+gyy0rZ1ZEVWeFVvrgcPM60dhtkQpD5GXk8LzdE9C3b+Bh4bOr62mlq2TvJBEGSRSjm3OSEwHexQGhwKPL7zwIvMOjh9XiC+3bcPjjz+GV/7+Ku65524W5vvgvx+hu7UVb7//Pla/8Q9QeJoAJXkXjUYjaqprBo29/ccrWOjx+RdfwoljNRg3YSL27qxic8+cNi0lChqGM79asQni7gaIDGp4ZZmwOxbB61VHdseCK7AXzIuaDzOyi4bfm89zZJXMldNjXl+os7fqd89g2rRpKMjPZyFn8ng/u2oVWjo6UFZWFljsWeXlg8Aj9af8Rmrf/s53GXgc+Bp5JufMnYPzz/OHUq+48ip8+N/3kgY8klQhtevOzcOWnXswd27liNrWLE3rcA0rvKLPOXp4puIWWaahXwGiQqFmIWZqLqcNZo8ICqn/Icfm+ooUXCIWwc35aXoMSgUUUn/xGt+47m743B72YO7zcHA6bZApVIxs3NXcCs6gh0UsAc1DYXC+Ud5jQ2cHIxAfZ8hkFD6BOT0e9mPwazSe1kdr67Fa0dTTE/5hTbeeSVJxHTZ4JPtTPg7lD6YKSThftEGcguSNogIMiT6D5cOJlQr2ZOZo9D/BUE6dorCAebGsh47C43CysC69NhBkkJfN2XQazpZWBrziCSR5GxORdqK8vHxeKIEw3ZxZEeUJUojNcboV2lnTUyJHi+6Xheg8ekwMmBOI5D2V6fYZE+l+gr/AX3rpJRZCpi9e8sZQ+/4PrsdDD60MgMficYV49933YO7pwccbNuD5X/4SeZMn4eFHHsWcOXOwevXqkGNX3P1jTBo3Ht+79vv40yuvMD64FTffzOZOSfAo8kKj3Qi3qxQSUTckPcfBrd3DbCaZXQzxnDLYHIvg4SLMYeyjN5JmGmLKJ4z0HIzUP1haMV5pLwPBI3kC77r7Xtx8801QKpQB8Eg5su++8x7+36qnWBFN6+nTONXcgrXr1vXzPIYDHlesWMHC1b949BHs3Lkbr7/2Gp5/4fdJAx6J6zErQ4aFc104cuo4dL16LD57aFlgnjIp3IIrSleh/M5Wiw213WYQYTdpWNP/PHAjUm/6vSInE1kaNevPj6P/e77YDFXZRCiLi/rlitLfbLV1sLZ34nhRcch5g8+ZnPKp+5xoPJE4vw7KeaTGry2UzvZIZzat/p4kMoURgUcCYakgT0hhWTNxC/ZaGfk0FZcMWSDi9cLV1gF7fSPozUdAgryR6unlYXn76IPU3dYJx+nTASApLypkYdSwi1Ko0KOrB7bjdSw3kbgO4/WhHO6bhi/IIc9sJCo8FF4jku9U8kaTTXjeT5/Py+ydisT34d7bcPuF9P785gmcbmtj6RotrS0B8HjHjdej2GDA+19sAhGpzJ07B7/95a9R1MfLtmTpEhw9ehSnT54cNPa2++9BUU4ennv6aVa8oFKqAnOnInhUq7dC3F0H9DohnpQN1xs7AOdXfJXislxIl5TDaZ8Bp4M8ZiOHmiTSLsgkp0CefeO+TogzJkMxcUq4t3JU+9F7nh6ySQ4wXo3OHqUvPPa4v1CLPNcLFy7ETTfdhJqaauzdu4+lQdADzbtvv45P1lexfnPLK3DOuYtYruN1113L+tFZpP8pHE3tV7/+beBvwa89/vjj+P3zz+NodTU7gw88/CDyDJlJ4/km8JitE2HBPC+quw7Ce0qLOZOmhay85uwOGNdvQqS63Q7OwxRknJwfoA1sBOBIpz1HHTqtidLZ9IvOYnnlAxtzSpxoRPWUqfE6JsI8ZIEuH7jaXkh1cmB6bOlmsRg0MvBIxT4HjoCz2RIWnox0cwwE7drHhukXnR1RaJJAJ7Vo6YjII0mueh5IUoUzq4zO9NPm8GCSwsXuHqP/X2cXo9yhFm1BTKQ2Gq6/o7YBlqM1/rXMnjGiF5IKklSTSxMOduOyZypGqmuAtfq43wuZYvx6cbFB0CQDufb4amryAmm1fs1gvppa5OXg02hYmJoKaygvkvj4RJ1GPPi7/4c7b/shpsydx6pZ+bF8hTX1bTEaMT4nh+Wa8X+n+Ufi9Yv3nmOZT65ohExcA4nUBtc/twEDaGSC5xYV6CFbPhOQiuB1ygGpGJbeSwCfGJQjKZaYIZGYIZM2QQwz4HDC19oJ9pmkz4A4Tw2vQwaPhLw4+fBwOVHlUsayXzbWw6Fz7ecxF8gMXMdQPI/BND10NqjxnKTsLDqteP/DT1iKxO233x6YlkAmPzaYVip4vuDqf35gslRbc14R/rruJEjfetEcOY50H4DF5IGyXYVF5y7oXzxjd6Jn63aWtx6NvjgBSFJsCvboEWjMVCqQr1UzrtVQjb67TNt2IefSpYBscB+K7Bk//xL1s2bBOQSPbMzn8UycwAlw+8wQSUSQnKUbMwtEDB7JO2feuQfZl18yZosedOEB3kMqnNBS+HVAfkYiF0wA0dXRCVdHFyvW4HMn2Rewy8Xe6LKsTMiyMxkPIxWuJEv4lM9v9Vj9qjBDUYawvKdd+5B92dfG1Nax3lcW7qnahexLlkT0sBHrdZNxfLDKBx+i4r98CRyS14nUOsRaTSCERXyNFPb7+yuvME8ZVb/ecPU3IMrPCXA60l6DOSE31TdhYXEh8zDxbaDCTDLah9ak1m6HRNQOX6sR3iOn4D0VQf6VSASRQQXJOWUQFWYB9Lwq8cJncgKdJng7zZR0Bm9jV7/te3p74dXJoZhRCvHEQohz1PC6FeC8BQkFk6OpYz2Uwgz/Ok+hE/jdYkVzcws++HwDfvjDW9hZCj5jA/v7z6AfgAaHXr86f/11l8fy/HXYnHh7YztmT9Rh0TQDelzdkIplaKhpgUwmRcVUv1gHn+MoyzL0k2WMZO0WN4d9LZ1siF4pR65aiQLtyDm6lGJlq64dVrXNtLkKJo0WJ7NzIlmS0HcECwRkCmdmAGPE2BMxeGS0PWs/Y6BCXuin5RirFuACDMpbTFZKFgKTnNnMnobJCxlrdXMibG47VseKTAiMk9zXwDA8AS6pWp1yIetQtiMPKqU4COHrIU7WMPl3A71GdMZ7G06g9+BhGBadM+jckIJMk8mKeYX5kIq/SqJPxJmO9Roq5W5IbLXw7qiF97QxpunEpdnwddvgMw+toBJ8AdK/Jm+OsqgQkEggys+AuEAP0fjchIFJ68HD8Lo9SZGDaT9+AqriIiizc9jnarKRfMdyOGqarNh4oBtzyzgUF+XBI+pCvrKITVlVtRulE4qgO1bHGEBC5TiStKecJD3DINnvtDnQbLaixKAb0svI74UAo6PRr7tNWMDnciJz2UVDbpUvPK2ZVnFGalHHcgaGHVvjBGd0QlqqBfL97CKJbhGDR1ogvWlJizjr4gtGDGuO1oYoRGzavJ15vFSTJzKAkyyeu9Ha81jMG5wGQIn7yglFDPx6rDb0fP5lSnJ/hrIjy91ZeFZKFP0k6hzQvXc0NIIjhoJuI4bzboTyGpGX0nm6FYZzFwTI4l0eD3Y0dyDV5AXFYgtU8l1AWyM86/30WWPRXG3tAOeBfFw+I88PbsODyWz4fKHDj5Hsg+U4yyTQzJoRybBR6WvevAXyouLUTJkZwSLbjhpxoL4X31qgR252Rr/e+w8eRlFjM5NfzJg/O1DpTu+t031a8Fa3h2nAU5uYqUeuejCzhMcHdFhtkIrFQ+Y0+lGiB86mVpbiQ2BVPXEC0Kf4o9N0A7pscLrQssWUG9vzyQZ4S0tQre2/j1E5FGfKpEkgUxgVeOS9j2Ol2sL4xap2Q6LXMQ+oABpH7x3DKis3bmE5gURRxIqKKNKmVPrtH8ek+dHbxfAzkwebvOmkoJQKHuFE2ImvqCXAKM/KZCwF8rzsiClZGOPBicZAjhyF40hF5pyi+MmtjZY9RCIXZPIWyET1kChM8Bxtg6fq+GhdLrx5fV64Trexh3ZZ7vChwNEAk0kDHvtyL8OtLA7PuMnTiycI/7b3qP/zVqWEeOJEmI9WQ+l2gyiSgoEj9aH3VqfVymQFSQM+uJEXkm+kFU+0O16fF4U6DZTDpHeRp9uyez8DjZQHr5lZwQQm+Cb2uSHp8a/RnTkDEPWn8qHXyVvZu+8QTs+YDnMfHVDyWDpFV9LmBddgGVOZwqjAY4Cy57KLE2553uOYLsAl4QaM8IKDCqS8XlYRTl6PVJZ7DDYD0xTetBUZVyyDfAzzZCO8NaPa3bR1B+PQjEVyjhZI4bPeYzWQNZxGV9lEdGh0yNeoMCXbr1+crE2jXQ+JxALvKRO8J1rgbewetiAmkfvwud2Mr5QoxygaEG6LB5hMFvDIKr5tvchYtCDiB5pw7TWW/XjwuGJpHjiHg7GBOE42gRtXgLxpU0MyeRzuMCJTJYPVycHl9THPIw8iCTxSAUyb1c6kP4szRk6UY0pHNbV+/t5F80MCQ2YjnwdSSyMkgXRp4wAAIABJREFUji649VPhlQ9+b1MRq9NkRv3ESULxTDwOlgngqs0YS5nCqMAjfbFQ6DLR1amMtuKLrYLHMR6HL8w5jBs2Q1k6Pi1DQ7wJ+Cdjz1nzoNbroVPHHt4L07xJ2Y3ni8u8cHH4dFMhdkK5jSe6e6GVS5Hf2coAZCp4iqSyFqi8m+F+e1fSAMaB5vU5XUw5ibTqJbroKi6jAZP02S/PzYFqSugw5agfaA+H3v1HWDpErOdz1NcawwUC4PHy8WyWU6fb0Xu6BdPPqhw0Kz2g1XabAkCRQCI9nNHrjSYriI7M6HCxVBG9QhpWHiRdhIpdiC1ENeUrQvbhtiR2mSAzHYNHmQ1OW9IPbFL42ly1C26nC7aKCnTZ7LDJ5fCJRqatisGM6TuUAzz7xlamMGLwyLw0m6uQueTcQV8sLsrFGS3PjdfLrkshasPic4RQdQLeFnw4NxU1zcM1D51Z095DEHd2wpuTw+iJVIqvwjLhzpM2/exOdK7/ImK+uIH7pxBaTWdPv9xGBtL3H4Z2RnlSP4yoFFUQ798Kz5GWpL6tXpsdrs4uyHOyIVarYl7rSGDSbfMyLsGM+ZVjUizJmD727meV0pQuEzaPbsyWSfwEPHi8efk4dnEqkpk9YxoMhv4PCpTnuK+1i3kVZRIxjA4nZublBgrR6AFunFbDQtpDAUcq5qQaBlJRC+YX7lq7PiLO32AvpNjaAq+msD+I9Hlg2rabcRoz4Q6tBt3jxkFJnlWDAS4iIe9ToXH7fODJwhNv/RS54hjLFEYMHnurdgNy2aBwVoOxF9lyRVy8NlShRdyHlNcjlskglsvhaD4Nr9UOw9LzUpoWJpJjKRKLIRZJIJaI4fV4mW5oIhppk1LjzCaYDx4Ji9OT1iqV+pOyiQ4jkrXGMjYWe7D0i+Mn4Ou1wDN5MiQnTrAPyzO24trDwbTdr4wSDV8cfy+GK4rhZe0iJTOO5T5HOlaX8T64Ndvhs34l0xbpHInq7zGZ4TaZWT6aSBa5hvZw6+TBJAqzIM7XwmPzovdkFiRFfl3phLa+HEeS3dOUl/3/7L0HeFvl+T58a0uWrOE94thOnNiZzp6ETCBhhhUCFAplBfr1D5SWPUKBEqCl0F+BUAoBCk3YGUASZvbecRI7047teFuStfd3Pa98FNmWrWF5xu91ceFI737P0bnPM+67V7qq/feTS5hZODMZFaVlsNksyG+WpET32dEaLUt4GZ4Uh13l1einkjOwGGohYxBjzYiVs8Q4RnM3cijjHyYOx/h5s5vEOIbaL+fK9geRTqMFhB94IiF7ptCzBS4X+DweZENzWRgGV5xuN/acq+nL0G5rw7tYpjBs8Nic0sRodzKTeYxIiMHtjGOiNyD9nv1Mf5roKNxOJ9xWK8hFw5fHMAm8CyWhQSSWQRCAWNVhs4YFzEK+2RsrSqRyEJhj4LFeB4/DCVFyAoKNS/O1OxwwmsxITIiH1ewlPg+ltKdtKP0HqsNJMnpSUrxfD8wGTp1hFkj6Yest8Zzh7A/FkREdjGbGlHY9nIMlxXBucQYEuhkxO7mspeaNcK7ZG87WdWldetDTb2SgDOz2TMzjcsFZUwOX3cmkXaXXToQ9fRbsTCWncwtRBNmr66CZfXHnDtxFo3HgcaCyCrF8D0ZPHNPE3cxZHP2fu8RiMCE9sYVbmpLfTMeOMxBIVHbkQuaeq+YzZ1lYEqlsMVLvDVtZEirFWJLIhWLU8PbtgMMOkaEQprP1aCi1sfEV+UNaj5/0G40ohApr20eH1b7Jd/PWXSxTGDZ4pMBXsgRycnQUpNtgtUEplWBYYujB282PhS5w/fbdECjkUI4b3WUUQN3hcuGA48f//RTr16+HRCyB3WHHnx56CGPHj4fL7SWzddGPgMsJoUjsA3wecgeQSk4jAKQ6JGrP/Zu+dzq8FhWuHfcZWQtJMWTFis/x1ddfQyGWgCcW48nHH0XO4EEMQDZv498PEUWTpuxjjz0Kt9PBxuT6bj7H5nNoq204Vsxg50fAxXj4KNw2O/sRFUybAqFYAqGAD6fLDeuRY+AbGqDsIVrdwdYb0vdRjiPjXNajUuKhEAe2hrHwl607WdZobP7QdoHVkNYYYqWe4rJushyPG46qanh4fIiTo5TFTlnd1V7iaKKEoQQ5wcRsOAZe1ungkbNWqyaO7bFUWganARJejA/YkYJMWxyn//3pLMx2HqbnOJA3kKhxzofSUCwjuar9E8847lQfi0EjGbqp6BRjOyDWBAKPdKY8gYBlb5NnjyzW/q5qU0Eh7NU17PdRNWMqhLL2y98RcLUWl4bvAgdQVKtDjdka4t17gVWrBZynGrpMpjBs8NicVd5gtqOgTguZSAh6WFAJN/aRU62RpJEyTDvfdHrB9UMA7rvv1+GHdevw+ut/YxZIi8WCcxWV6NcvA7t27oTJZMDYceORkpKC4uJipq5QeKwQSqUS+fkjsHnzVrYTpDHMfV9QUICEuDiMHDUKfPBQdLwQJ0+eRP7IkUhNS2PgUCSRYtmHH0EgEGLB9BnYUngMK1evxltvv8X6O3v2LI4ePIScIXnIyclhnx0+dAg1tbUQCoTYvmMHnnrqaRw7etjXd7/+mU3mSHOdMHFCSG25eUUDQHJKMkQ75KiqYT+csrxmesFuN+gH1FJSCr5EDElKMnNj91ZLJNP4PlrEziKacWQn6vTQWm1tUvIwyq1dXjd5NMduz0+AUrUajs97hsu6yTpdLtgqKiGQy8PKwA64VxxwpBj2lCRGSE6lK8BjT4mTDXbNaW310EjifNX0FjuqzRZka9QBQSTpWseIPbg0X47kxKa60S2AItDEZc3tGQHE1kjEW5svef9IrrU5JU+w9bX1vX7Tdkgy0iKKc+6zPraxs07AubeBVRCOVQKdHKofNniki6tu/S8+cmgOPNICcuLVUImFqDZbQ6ICoDac+1CeN6jrMvjac2dEuS3FGxKAW3T/7/H7+xdh+PBhzFLIVDykMmzdsgWlZWWQSaX47yef4oMP3sd77/0HhYWFuGLePHz2xRfIyMjAmDGjsX37DkyfPh1nzpzBnj17sPCmBVi//gfMnTcPEokEX375Ja684nJ88un/8PxzzyInZyADqv7gcfPxQny7eg3eXvoufvn5J6xYsQJXXXUFVq5ag7t+9zvo9DqsXrUal112Kb7+eiXyhuRhzJgxTfp+6aUXsWbNtzh27Bguv/xyrF27FjfccAPLAgzW9sXnF2NgzkDYrKZ27TT3giLLGQC+SAhT4UnEUfystCV5Lg1EXKb2ikqmVW6rqWUWD3nuoF4DIgm4kQWWyL/lOdmQDcqOqvWPs45c1L8xLKC10/OzenaHRJrY2MZ4R3P3j3dsvqXRyMBGK8CxK8AjZ53uCRn6wX6cSF5QIz4PHqk+lw2dJJe1IPHmwOOMoVJkpJ23Jvu7qynOkYq/YpPtSAEsJeWgkBCiVJNlZ3ZJcpP/fhgPFDB+YMXo4RAlNAXCwfat0mjGyXovQOorLXfAJ1M4UAl0sgJk2OCRps/oWzL6QZqTBYp5PFzVVId1eLwmpMQZ4hAkC093kDrsLhcmBx5vXLAQr7/+d6SlJMNh98qXkUWS3NC/bNiIiopKbPh1A+688w7s3bcPQ3JycNkV87By5SoUnzqNhx55GEWFRfjvp8uRkBCP9PQ03HjD9Who0OGB3z8IsUiMV15dwuITf92wEZs3b8HDjz2GGKEQH3/8Eb784ivIJBKcq6rCZ58tx4ABObjtN7/BzbcshFqlxrmKCmzcuBE6rc7Xz7fffoejxwqZBfTll19AcnIK63v37j0Qi8UYNGgQrrh8LtNBJvc21ePm0FrbXVu34bGnnggrhrL5WTKi6lPFkA8aAOmALNT/tIHFz4aaGENAi2QaXVYri8cVJ8b7NMkp47MrNdQjuW454m7mMh6SC8gCA+hI+ubacEkzgWKwAvXLWUvao9HbnvlybeXin+HZtgvus/XR6K7T+/BlYCclMJ7OsEojATm1CRQ/2ZmWR85V3R3jYsPa08bK5LaOFbakVKL7pNZihVIs9oV4kEv7/XVnmeUxN8OFodn9IBWKobVaGcG+XCxGbryGWSw5MEmJMvFaHWMz6G4URhQeZD15BqYTp9lvcAtvTxsb2gceg1xtnNJMrBgYGub9HsmF7NcmIvBIDx93gxGxk8ay2Au1VIyEGBnEfF5IVkey6jTs2Q96s7xQkxNaOzcOPP7xkT/j2vnzMW3aVLicdvD5ZHmU45lnnkZWVhbGjB6Fr79ZibFjx+LEiRMYO2YMq7v+u7UoOXcO995zF0pKSvDmP/+F/v37Y9iwobhkzmwWg3jt9QsgEgnxySefQCIW4sCBg/js8y/wxLNPQSKS4n///RgCpwu3XHcdPvjqK5jNZvz5z49i/vxrcNVVV0HWGAeTlZmFV197DSv+9wmzWJKrnNzWu3fvxicffwiJVMr6/vKrbxiA5eZ4+NBhfLNqNQ4fPhy07RdffoWXXvwLszxy8ZxtXfME9OyV1YwDDw6nV3/V40bs6JHMekgvLA6dDuqLp4R963DXrdtgYoDRaTQxygkKLOfHysEXCtkc6ceS/oOL/naxuqLkRMaPx2+0dHKf82WyTgWfnGRgZ8SPUfYnkRMPTdSExC3nbw3tjPkFugDksZvBqzgJ5w9Hw74+ukuDSDOwKVmKwGdriTedBR454NgdLNHROlMCeR54jQASwfms4kD9U8zw1xuqfeDRLpOx+4gKWSn7KZUMOBLI3FdRxWh6svlgMcTd2UrLZXCHw2hR1mACMbn0lVZ2wAl4jpjgsro6Xec6bPDIMqIpsUWlZHQ9ZHn0ON0hWRpp+Vx7+ls1eXyrbsML+WIhC2NBwRE8/5cX8LfXXkH/jAwcOnwEDQ0NWLbsQzz/l8VISojH7Xf8DrfffntI4LGyogJLlvyVgcud+/axGMns7CxmjfzLCy9hyJA8zL36GsSKz7utb735JnYM19+4EO+99y5WrPiMubsJmDocDtTX1+Gjjz/F0CF5uPLKK/DU089CpfKqC/j3nZ+fz1znHHg8ePAwVq1ezeYwbNgwZo1sre3IEcMZaG01e7tR8cZWWc1czC6zmbmWJakpPlAmyejH/ma8let/aZeGNem622tqfVQ2BHjIPUSZilwheikajwLU6T/KbCRFEKpH2etNCp+SHBJZtmNH8tZxwMxlNLH7Lpyx6MFXojMiU60ICQRy66OHW0F1DSMvDkeOkClbnDzDXG+dnY0tlhRDXPYTnJu9caA9tUSSge2s17KXn9Zci50CHi021G3eipjsrF4VxkT30O7qzTB5HBiiykWGvH+LS4u7zyhWuOiYlSXMzMrzQJ4UDxFf6HNt031V1tCAapOFgcrhKgXj3+yK+yXc+4MLU1PPmR5SMg797pQ2nP9tDXe8C6J+Y9Y1U5sZJu+02Mc2wSNnBaMDIHcpuU9Jxo0BvykTwReLGLcfZfO66SHutDX5N+du5Q7Ql1GtJE3q0Z1qcelJFxG37wQgP/3fclRVViErOwv3378I1dU1WPrOO4iLj2fxkIMHDUZFRTmys7KRm5fLLH1anQ4zZ0xHTW0d1q5dh/r6ekgkYpw4cRIxMXI88cRjEApFePPNN3G2pAQj8/MZIKQz5iyItF9kyaRCrmeXy405s2fi3++9zxJkRGIxbl64kLV95ZVXoNPpMG3qFBaXOWfOnCZ907y/X7UaWQMHsDmWlpVj7549mHf5FUHbcvNqfi3RvFgc454DzMpHVkWid6JsU8oiDFQIlBCII67QSAu5Vy0nz0TeB1km3R7vtU/3jN4Ay6kzbF5EY0Gxv63FYYYzZ7Js2krLGCGv225n/xfFa6Ackx92/wXV9UyhgiTNSNos1EJJAYdr6psQhYfaliOEFioUUI3O7xDXeqC5CEXVkJo3wLlmd6hT7Z71/LOlQ8nA9rhhK6+AUKVsVbGmw8Gjywnthm2Mjq09PKPd8UDIbX2oZi/MDhPy4kc0AY8EGk/V61FnsUMjkzLr4rlKG3YU6pERL8LlE5vGDfsrNw0T8GA+carxmexNQuzuhUmfCgSInTg26FTPaBtQbjAHrXfBV+AIw1NigMzOyZzhGfV1HrfHRbl04PMA+puIqen/BAyrq6uxc9duZv2xWa3gm8ohNBbDwxfBmDgeVqcH+7Zuxczp05ibkgDI7j17MWnSRFgadODpTLA7LLBX1TAOOXLfcdYEjsqFI8OmMf2pZrh5hOKu7G0Xjz9wb2ttAr4QbnjgcXv3zp+Sh/4m2p/XXnvVZ/WjvprT+dBn3MuBP78kucuJnJwSeKjw+AI2TrDSVj0OoLbWX/O23LwCjUkuWAJGIb2IuN2oW/8rFMPzQo51DDQmB1iJPDeahUI4jEeOsVAOygaPGZwT8csVuf0oGYbHqFsSGVgUJ8RBGKcJe8r0oKo2WpCujGWKMZz7jDqi2CvS0k2QSVtw0J2oN0BrsWJAXGxYpMVNJthIWk5JPZ3lxuYLDJALfoRjxfaw96rbNWiMYSQwFuzsOVe3NCON0fIEKh0NHsmqT/rN7eUZ7S7nQEmO/EbBBXejwENJw2k2Pc7ySFZEimWkopFKm2Rec0kzt83xWimp7hmtDmqZFBJpDDw7trOENy52ma+QQySUwOVxg8YjGrfuWJwWK/QbtjK2i2DsKpQsQ3GPfSXIDjTS9vBFfPCHKYDoh7G3mADP7XZ73G4nXE4HAxrc31RTIBShtqYaJ0+exqTJk1gdrnj0dTCdq8VJsxl33nMvFv3uTtx1yy1o0Olx75/+hBX/eY+56Fw2G3hSMZPQ8gIGvo8SpjUAEWibQo15620XWSBgTcDSC/i9QJAD4dza/f9NLnCKRezfvx8yMzObxA4G6ps7I67v5n0GA/r+c/IH/63N0b+/1tq2dqa2kjKYT51hmf/BCtU1Hi1C/GUz2yVtSdZz7S+bkXDVZe3qp7X5MuqcY8cZz5p80EBIB/QPeRxfzGCdllkwCYSSnGekhQvGp/bkdqbsUJfLA7vHw7o02e1MDo1CVwhU5sapoZKJQTQ9Jocj5FjHYPPjEnw6IwaOx3MhVvkt7Mu2BJtWj/je43Awq3abGtgeN6yl54LKHHY0eNQ2ul79eQd7xCYHmKRQLIOwUeShwaCDMtbLgexxudFgrmJxj3R/WXli6CsroNSokaTWwGY7zyrBcT3e16hvTfdVsiYONq0WEpsNUp4b4qR4H0sC/daXlpZDHCNt0Vd320cK89Fv2en1tgzPa3V6fTyPYZxckQ1OnQ3CpBggu+Otj7y/LH7Ok5qejlOnTkGj0aCqqgpGgwGJSUl45JE/Mpfnjh07cOkll+Lll1+GyWSCXC7H4gd+D6fAg3MVNXj5jTegMxjwwZtvQCTi486H/4Svv/wSyz76CDt37IBSpcLjjz3G4txmzpyBjH7pDPS88NLLeOGFF/H++//x1Xvi8T/B4xH4xlKpNXjxhcVBFU7C2OILqqpILIFAKGZrDqYS09M2huNtZEAuSCHARz9UskEDglVt83tO7zvu0pkdqnbE8alShje5m4VqFSQpSQEtSOSitp48zbIZydIYLSUmAoskf0Yxi20RfnMZo6frDcztRqCSA5Lt2my/xlwSBRFWK8eOjCqtUPM5xirWwPnlDnh6IF1PoP0OpoHtS5RJT23zuDoSPHKqQwnzZnXo2UbremyrHw44vrP0XWzcsAHp6RmoqKzA5EmT8OBDDzGrIJVqoxkysRgbfvgBarUK06fP8H1HIPPQqWrIKBlVEwuljId6qx1xUjG+Wf4ZVGoV5s6/1lef+iMr51tv/QsDB+bg0ku8nhEnJe4RD2AjkKV+HU5bt7BKkpelYfc+JgzSWphCH3gM44rVA87CRt7HPCXgTT/osMLbtXOH58knn8Jnyz+FTBELu80CmUyGVau/ZUBywuQp+PKzz9C/fwaSEhNw1Zw5qC8phTohAVp5DCrKyvDOm29i7mWXMoqYu++7B3f+7m48+uc/Y/mKFXj9769hx46dWL7iM8ybN4/xET704B+YNWzb1q2YNXt2i3qURJGcnIxrrr4SxgYDFMrYXgd8OuxEL6COyc1FWdXqiya1uWqmYX34KOIunRWxK9h/gNo169mYnUEcTg9VZ1097Do9i/EkmThJvzT2g0vJL059A3Pdk+47vcGLU5OjegWQtaPKZAnJ/cwF/NMEBrVTqjTQIjqLVFwu+xHun3bAU9V7+OVcBgMcWj0kFBMs8b5MUuG4IQmUB6P26SjwSCDCsO8gIzenJMyeXsgCuObb7xmV2t9eXQJeY6b0iZOnkJubh4MHD2DH3v3IHzMak0aNQklxMbMWyiUS/LphE7RaLaZfPBWZmVnYtP8Q247i0nJo+B5cOW8uTh85AkV6GuyNyisHDh5kiYxz587F0qVLkZrqfQngPmvQa5v1mw27zdwtACTjjf5xA1STxwVM1DpcXQ+9tedxrnbZNczpXaslQG7H+q55O3ds83yzchVefPEFls374osvwWazMXqWmJgY3H7n7xh4vPnmhXju6WcwaEA25l96GSZeOpu9OZ0rLsHSt/6Fpe+8BeImXLLkZTz++BOYMWMGBg4ciLmXXcL28YorrsbqNatx/fU3YOU3X4KoaO699178/PPPLeq9+tqrWLx4MUaMGIF5c+di/PixfeCxy67G7juwfsceCJWxbWbkklVO+8smxAzIZryk0Sj1P/zKrHvRBmrB5kZWT2tJKWxl5+Cy2iCIlUOkVLJkIbI4tsdFHWhszm1NlscRiXHMJd3lxY9UvKNoSWLEm4Hd2+E+VdPly43mBMjCSO5CzoVN2tWOymrwY2QhqdJ0BHjkLMoUtxczaEBYLADR3Jto9cXEHCQyPPSHB3Hr7bezZxdXyDK4bt06rFy5Epdfcx2+/ux/uH/RIhwrLGRev6ysTMbfS1Ro77yzFK8sWcLqEv3ZHQtvwq+btmDMyBGM8IfqV1RUMK8gcf1SYuSoUaNY4mLzz4hJw7/fl19Zgn6pyXDYvNRBHVGcbjcLZ7E6nQz8WZ0upCvlSIhpyUVIYTr0gq+cPB7C2KY0Rgcr62Cwnw+X64i59qo+bYD7iBFuhxvCDiYO523ZvMmzdt06n/uYLlyibyFr4edffOkDjy+99AIsxWdRVFyMJ195BUvffQcStQb15eV44403GHj86edf8f3336O0tNTHB0h9UaLNddcvwA8//sh4CidPnoR///s9RmhNLmuxSISFCxc0qed02lF49CgDmR988G8kxCf4yLJ71WH3LSayHWhMgCHOsLZAHGVYUzyXZva0qIErRpKflRGR3FZki+38VgQcCTRybmvKtOb45Tp/Ni1H5EjFO0Ibm3E91pXA+e3B7rDUqM6Bc2GT5CDP4wZPJPJpVwcbKJrgkayNljMlsJ2rhHJsfqe+iFHChmHbrg5JzOHA4y233obnn1+MQTkDsXnLVkaxZrVaoVar8cTjj0Oi0eDYiX1Y/+V65OXlMTA4b+6lWLNqDcrOncP+Awdw7bXXovjMGfClCvz28tk4fqoYX64/X5/AY2JcHK69/locLyrEhx9/yjiAm3/2l+efa9Lv/Ouuw9VXXA6rOTqWdZIQrCAXvFAIqVDAgCKX5CIVCaFutHTTZ6NSE6AQtYzHo+RHSqptzvvcZ3kMdlcG+J4jDpeLgDxZh1H38DatXu1Zv2kTnv/rS/jpl5/x2WefM8k6krEjOpa77roLy5evwPjx46CvroYmKQkff/IJXn/7Xyzjy1JXg5eXvMrAI5Vbf3M77HY7/vPee7j7nnuwYMGNTCZvwvjxuPU3t+LAvn247/7fY9Gi+9gbU2VlJR544Pe+egQsSXrPaDRBoZDjo4//i2Uf/Id9FoiuJYKt7WvSC3aAyL7px4Zod1pTeHFbrKj/aWPUFYzI4ilWq8JSSuhpW06ZnTvKKti0k+UypMbG+BQwusta/N3Y0czQFQh1iOH9AsdnvSDjOtBhedxw6hrgMpkgoTjHVrKrmzeNCnh0OWE9Ww7jkSKWJdwV1ka6bup/3oTEqy6NenwlBx6fX7wYY8ZNwFVXXu7bxukzZjEv28uvLoFULkPRiTP47MOPkD8qn4HH/fv3MyBJsZFkcUxOSUFVZSXkCZm4aOoUGIuP4rPvv2fcuJzlkcAixTeSS5wAKv27+WfEp+vfb1JSEm66aUFUwCNHpZOhVMDhdsNkd4DP54H+TeIh/oXiFwlYDksidZyWiXxkgSQaNH8Xdh9VTwS/tv7E4f0UQHrkSZNtjc6rKS3x1FVUoV+yN1bqSFkpDGYz8vOHQd9gQlJSMqqrqxAnU2DLjm3gS8SYOGEsrHzvhaES8pnWck5ODvs3cQvW1dVjxIiRLFN73/59SEtJYfx+XGYwcRHm5g6GVCJhmcIkmbd330FWb+jw4dDrtNi//yCsNisbS6lUh6wwEsFW9zXpYTvANG+37Agad2jYc4DFA0abM460WqkEo5noYdvaZLoclxw9ADgN3W65HpcTtWt/ibqyhiLmO7jW7YGntvcSFNvLKyBQKlrldWx+3sKrRsEeOwl268DILgU/6qWOCjkIZWL0+6HduBWJ888Du1DahVqHYh5LSoqZDOyzzzyBYcOGo6KyCnfffQ9uvfVWNJgtuO03N+Pdt5di9OjRLMaRwCDFSN5x52+RmZmORYv+gGvnzmXyr5KsAZg0aiIDj5+uWs2epRTXSJbHUMCjzWpr0u81V1/dbvBIbuljdQ2wNLIqBLImNt8vanOkWguL04mcOFVAFzZHIs6p0PTJE4Z61TWrV+WGs9iIjiQO55mNesa7QeoCNoOezUAskkGSlAA3yay5PZSy5ZViI33l/umME/CcToeTdTqM7t8PKokYTocdVJWyujjScKpPpNMEGul7l8tLB+RPKk51iE+Sq0dUQQCf/ZsKjUXk4xci12OEl02vbkZxf/pde5kkYFvB9XQ967aSa2p5pT0PAAAgAElEQVRq1OOoyBVOCSzkYunN5UBlLbMQdGvwCIBcXlSimWwhlRyE4PhmuPaW9NojJhUankAQNN6RFyOGYPoweDRpsNgnwO2OCXlPyIJdbTYyjt+Yg0cgkEmhmTKx00jfA02Ui7NMuPLSkNcRTkXO+ki0OZQ0SiIPySnJuPba+cjOysQHyz5CUWERpk3Nx3U33sGYRuIkYog1cXhn6VKmvDVpVD4SVGqY+DxIY1RQJaTBVV+HwlMFSEhOYu5vs8kAjVqNwbl5qKqrw67tO5GSnAyVUt7ks1H5+ef7nTQJak0cJowbE7HlkVN9iRWLkJugZq7qcAoHCPMS1AEBJDufPQcgy8mGIzsLJFLQVyLYgQ4mDm+pMON2s4OjHxbOnUGavUzezemCPH8oxEmJbCXbS6uQE6/2ySZFsLwLpwnF/AYWPrlw9qAdK6Vrz3z8JCynilnGcVvSllRXv3k7RPFxkI8c2o5RAzelt2NrcWnkKjNRn1H0O/Sn6aF4x7TYmLCkCaM/o9Z77AgwIBDWIwYb4Pi8l7quibqrtg4us4XdT6QsQ3GQzQs/Mx6Ci/PgcOTAah8e1rGSwlBRvQ6KigooGgwQ9O+HxOwM1FqssDvdIakVcRn8lPHvzyUa1kSaVWZcrRu3oSNpgTgA6T800eZU6HTISEgIOH1KqCEaH5Ji5dXqIE5Ph8lihlarx8lqN9IT5egvdyMmKRWUQU0gk4w11C8z2vgRknOf0UBcv+cH5UWUbc2sjY2u50FxqhZu6XDOhAOQiTIRiLdYwANkIiFSFN4XE7IOU3iQbFge9iE8cBrOPHp13UbicJ6AB8GQWEAe3dWGpW1Nb/gEJLkHMr0RON0exgHXVwLvgK3WAe1xHQRiARLHxfVtU4g7QACQKRLFa5hsGgXXe2yO4HQ0bjf0u/bBY7FCNW1yVKh5mk+ZwIrhQAGirTIT4tZ0SDWi5CFNXY1Uwgi+KVOSK6QS01xFpkMmEWGnlAChXf8LEi+bHVWLVqz8Wzi/2wNP/Xni5gin2OnNPOBBMCgJ7hNVrY9NSiRmC4t/DJRxLZg4EPzcDFhs4+B0hEcBRS8fByrrMLDyHETVtbDlDUa5jF5A+CwRi/6jQi8mGomEZfJTqESZ3uT7jps4hU5kxCpQbbawa3NUSmDwFc4m1377Q6ck6hCI5IrWaGZgmgj36fNACjD0Ymo5XQLFyGGMRYEK7Yu23oMtBVqfXGFNXQPL0r54amiShNw8IlGdoThFSorR2hykSoEhCeqAMYvh7D/VJclTUqFyeQAXGa0as6ozNUqoJEI4Dh1jSY4FcfEMZ/SVCHaAIw5PkAIDo8uWERZ4pCQFcmVz7qEas425rsemJkAcpuk6gm3ocU0aTphgrjFDM9irLiBRNZoe+yyQQc+yYdc+EEijHw+Ks5WkJCNm8MA2dZnJokBB1y69Aeppk8LWcA46qcYKHa0yE+o8olmP43Pk+qQkGQ5MyiXCyCUGoznJ1vqy2FCz/ueog0ep5AAExzbBdaC0M1bR5hhujwd6mx3SQclQThkE2xd7wMvQAA1eaTunUgKXQAB+kgrCZA0k8VLAA9jqrOAXlQJn6gC/FwL/wYgD0tVghDgtmXmbeCoZBBcPhTu2PwOOHk94Dx16LpCUJQcc1VMnAio19lVU+QjnG+x21Jtt4ChdaD4ELLM1KsiE5wP86TNxo0W0WGdgikbRAI+kr0zE+5xUbmccMLcvF/VvqlXNjc0pKbUmxckpziycmczA9u59h9A/NQXJqUlRn35Zg4llUNucXiUzclEnK2Q+y2DUB2zskMYlkKq3WJFWUQGR2Yz6IXl9dD2Rbrg/cfgoZVRlC8MCj4FuOHJdZ6gU7A2yr3h3wGniQyh3w2PhgSc7/8bEfd63T0F2wO0GEXErRg4FTyj0ZoS2IbNnPn4K1uKzTNKPiLuVY0d1qPoLI7Zd/ws6WmWmM68Tzk1NYw5N1IB7uJsdTuZZ4B7gnTmnUMfyWR6jnD0rFNZC6t4E55dd77rmzcwFPz0eJpsCNo8QcTIds6pbLF6XnkzmgtEQDxeS4HKpwPNoYHMCZncp0jRFkBj0cG8rAgWme/QWMvWc314/DWzxxFwIpw5mLupIE2N2lVcj3WKGpPA4CDhyZPp0jVmc7hZhThQXaXXaIRWKm2g7Nz9/cmHvKq+JCueoT0d79sWhXmbtqse58JPksoDuetPhI7CUlDfZr+YDnq11YO2uSsTH8nDDtH6oqqlD0fFTIVsfQ1kAl9Rid7uRrY4FUe1IBfyoWBpDGZ+rQ9ZOelHob9yPI84kVLljw2neV9d/BzjrY5Qzr0MGj5wUnH8CAr0llOqNfXGPjQdlqbDDUG9GXFYcIHGjMeenyYVMALL2YBUSR8dDIOuYFPqefueQDrXh0BHEz5sT1O3MZV4zvkdSzxB3vFmXU6yJnzs7atyRnXlm9BA+Va+Hwc8SxbkRyUWdppCDHnakYV1lNCFZIe/Wcc3sGti6Ex2RABGr+BbOVbu8gKurCg8Q3ToVFucEOO1pOFZTj/4J9ZDzvAwXdJ5tgXtyeypk+xEn00MkdoOvNcH1/f4mANIDN3jjsiEakQFz/US4BIGtY8G2gIGks+UYcOIEOkKLnGMB4K7TYPNp9fvGLP2O5pgka6POYm1TpYnCwYjvkoC2W+klyW7tPL/fWYnSOgfmTUhB/wQRduzex5Jwkhtd3BHvBxk9GrOhqY/hyfEsDrGrC19/AjqnEIdMsq6eSs8dvzHzWhgrBoa2JGmPdGEhg0eiPSErEEdPYne6sLeitsdYHSn2UJLQMcDCZXFDV9QAh9kBVbYKstS23TxcHCS5sztqTpFeEF3djpE/HygAR9UQbD5E2E2yZp1Fm0OxmPU/boB80MCoKdYEW2NHfM891Ii/8WS9l2UhSeH9gSbwyIESyqzsCKnBaK6JwhvI5afpACuSTLoP/ILNcB0qi+aUw+pLMCId7hETYbFODqudf2Wy+rlcHhY3mKQ6ilR3MdxrDzAAyR+QCMHUXNgMKajd5oTL5gqLQJvTNqckmIY6LdKKiyHpQKlBzv07IT2xXRZxumbo2okmRyi357Qnx+v0LK6PQkAy1YqAc+WAo2b6lJBYIajfZevPIUbswW1z+kfN+kiWPuJhpNIaD2PEF187GgoNp2F1urHD0FR5ph1dXnhNnYD7UKPqzHBl1BJnQgaPdWt/Zg90Ts3DG39i7xHJMgTWag/XQRwrhmZIAnMpR6uQa9pQZoRIIQoKGpv8mBdbYTxnQNyEuL540caNoVhC0qAmjd1QaVe0P25ETF4OJBnp0TrSNvth7q7iUmgumd4p43X0IPQgPqPVozV3WjCrVkfPL5T+6UzsNbVR5/OksYWiakidm+H8akcoU4lKHV68AjyFBLxYCaCQQjAkDSbjdLhc3tjp9hb67dYoCpCOEniMNvDSUmB1jIHTkUjcaNBu2AZxUjzkI4a1ORS5m8saGkAeKIVYiESjkbmqO0L1p/lEyDVOyV3terFpXCtfJoVq4pioEoZzCWithny4nGjYewgOnQ7qyRNCAo7cHmw/psOhMwZMylMhf4DSG/uYkR6x9dHocKKgqo5paw9NUHcLiyO3Vr5dD4GxBL8aox/X2d77qEe15zSvU2KAzJYKP5GsJSTwSC7rht37EHfpLJ8bkd6qKENqSKImknE7tU3lthrED4+D0+SCLMHPKtgOQyRnyWxPHCPrg5Jo2jGPTt3IDhyM42UUqmKhGD4EwrjQrqvO1pkma4WzwdArOB4JRFSbLCzG0T8xoQOPuUO6pngxt8MV8gtHuJOIjV0D59e74DF4k1PaXXg8Zu1zn6pu0ZVg6mAIBifDaY6FW5TAOBXdrhg4HantHta/gyM1OmTEHYUAAtQYhjaJw+OobNoi8uZiZOm6GSCXAceKYK+uZRnM0n7pATOJo7kALps7N0HTrpAKTqowWgDSX5mJgKMiUBhNI1k6KWDFTpkAoSx8V+K733uTuO67PINZH4tPnMbEKePD3mKyOO45V8MUYcg62u2KxwVx1Q5scub0ZVy353AaaXuEJFk4PDohAMHBo9vN1DxECfFNMtMoUYZcXlnqbh7I6gCcdm8CC1cI8DkarDBXmaHoJw/LdUyAr6HYwLqKhhWTgU+x+4IGkPSw0m3ZiZjs/uFJ/jUm1mhmTQvrzb099yAX+xs/axp48tDJktszZke1JasinydsM0nBf2yOXqQ1mpFozDMSShGWyEe/T4MjVD4JMnGZeCf4BdvhKihv1xIFU3PAS40HX0lvizx4bG64y3XwnKsFRAIIxmYxkGixEf1Ky3ho2huOy48mQpyAoVKvNN9XztVM/RA9DlnxKKu+2mhBujIWSWYLzLU1qEpJgcPlhkjAZ/9Xy6RwuJ2sDWVGq01GGA8dYfuSOO8yxjdIxW6ztJgbzUEklLDvHU5byHNvbdM5ap92J3Q1Zutrpk/1JfdEetChWBz1O/eBgGN7yNKLykzYcKjeR93DYh/79Yso85oAZLhE35HuTyTtxJVbsRt9GdeR7N150OPnus5TAqp29cYatw0eiTNvxx64rTYmBeefjEBWC3r76+7qE7TI1qyD/hyMyqzY1kEkEXyT9OLBevCF/LABZ7Bjonnoq0xIGhYdt1Sw8brV9243tD9vhjBeE7bliPEt7j+Ezk5coXuCSm9VmOFAiqBR89jloeSvpq4OIiF22gMnkfiDnHAAjlAs843jcblhs53nV+SAB0/AZ6TI/mNrf97EaJy40AX/utRPe4GKUFQFqeVXOFfvDXrr8JJigRqvpKHH05SbTnjDJNhFo2G3ZwEePvgCI4TCagh5ZylFAi6eBjbLkIBjcHvTYNCh8lwl0hLioYhPbLEXgRpLJHLQvrUG6uh3nH7PKbOeAKFEGgOPzQK51YI6qw0NYglsLhckAgGjb1IKzchRpkBk8lpibQ4bszaKJTK8+trfMf3iqZg4cVILAEmyfSRNO2BgJmJkilavn6Cb7FeBwFo0uB+J97E1ipxQ50OAnLgtaQ8TY7wguUnxszi2BziWms7CZHRj92E+zHYeiLqH53TgwKEjmDRpbLviQENda2fWk9TsxkmkoaSRWaAzx+5VY0XZdd0meGTA0WAKyJnHcTxOzgiPPLYzD4NAmVgubkKXE2h8Y7EVinSv68DjPE+vQ+2pUFJLe9zToayZOCGtdgeSiBPyAnJjUwJK3dqfoJ46IWRXNdvPRtApTk/pVK42GpqLzZRlZ/pigEM5455Qh1PGILmzYwUFkEklGD0qn039jX++zSTWzpwpxqWXzGZKGFSaWyIJ6FitVqaMkZGRzuo1r9PcEsaN+3//9xZmzJyBEcOH+fqnMahPKmu+/Q7Xzr+GARN2GVDWrN+DnwNKpC18prgEaSnJTKqNSqB5cPPn+gq0HpqbXP41nF/sgsdkY33xeN5UVF6iAlDKwM9MBi9NCZ6IB8/uEniOVTLw6HJ5ydbJTS2cPgQN+iv9lEDOE7G3dW1we/PNV9/gi6+/xqhRo1BcXIwFC27ArFlzmAWSK/7KIt61eH9MXn/1VVx7w7XIzMxqMZS/lZD2r6iqEguvuBpPPvkErpk4AbzkBIidgNVqAs9kgYfc1DIJ/u9fb2HB9Tcic+BANs7GjRtgsVhxcP9uPPzHPzEw6T83qrNixQpMnjQJmVlZTb4LZKkM5X4hNzHxR8aIhBgcr4oYOEUCHimzXGuzMYssAVhiLGg1DpNiHLfvDDkZ6UjdQSilGmTI+/u2gSytZwy7YfJ4z1tlSMKBU3E+6+OJ02fhqNdi6Djv/dpbiqj+EMrdShw3h+/e7y17EJV11HngPGnw6l3nt59asVXwSLFdtrJzUE+b3IIzjzKtj9bqfDdsVBYW5U4oA7pmfx2LdRQpQ5M3IoAo4HtQX6SFSwS49Q7IMlVQJYk7BdDV7KmHRCWBclD7DzbK29kx3bndsJaUwlhQGHJ2NTcR44ECkAtZM3tal9Dl0P3hqKrpdRKFZB06XHAEixc/j2uuuQZ6nQ4SqRQzZ85gW79u7TpcffUVDIQ0ByqctZAAyJ59+/HNypVYsmRJE5BAdRjoarSE+V9YJ06ewv79B7Dgxut9FjV/aySBv/se+H/4738/Yc0ImFB/+sKjEKYkQ6rSMMvlX154CZWVlZg0aRIDWSTj9vjjj7eYR6A5cPPxl3qjz4TYAN6BLXAdqwC/0SLL1nHlKEAVBxeGw+NOBV/Ah834DQz7DiOx9LxllnftGLhj5sDjOQ+aQrWKcuDx+hsW4O1330FyvFd5hOZYVFTIzoTK3HlzkZubx0AcUbes/+FnZGVnY/r0KbjzznsxceJEDBowANcvWMBA3LnycsyeM5sBdQ6ME+B7Z+m7sPOcOLBlN5a+9AIDi5u27WBay5t270bmwAGYPXv6+T4H5eD6629o0md+/qgm8+iX0Y/V2fPrr8gZPRxqdWLAOYTqhve/bvwzm4lvOJJQqubW67Z+8Gi8ozVaBhZjxULIRCKIhXyI+EJmcSRLLvGkcv/mkpBCias0OA04VLMXZocJMSI51GINhsXng8Ckzq5ln1Phvis5mXyeukfDw6Yd+5A7ICsi93XH/Mi3o1eHHSJDISwePvab4mALEMrRjt4vvKZOwHPEBJfVBeFAJdBOoaaA4JETJidXNUfwSjtNoJGUZDh+x/HpKSHHS3X2SZE1kYLoIwFiZHF0OzxhZU9HY33EE8kX8cKKwYzGuF3VB8XSEkefYngepNmZIU/DUngC5tPF7MVGENs1Qd5kMSWaoK6wfIa8URFUJPBI1r/klBQG4jiQQlq677z9L1RW1SN/VD5uv+1WBl6++upLbNm8FTmDBuKeu+9i9cnd7Q8em9cxW4xY+ubbqNLqMHJIHu687z6sW7cO69etR3JKMh64/z7IZTHM3Uxg5vMvvsLevXsxe/ZsBjg+/PBDrFq1Cht+3YC8zEzcdMVlzAJMc9+wcSPWrP4Of//7q77VE8glS6j//O+44w4GvMiKeuDAAeh0Ojz4x4fw+f9WoLi4BA899CCsNitOnzyJQ4f2I3ugBAtmycH/4QjKykpRWlqGQbdeCs3Yi2EwT8Hbb/yTrYf25sTxAvz21gTEm7XwbD0F6aRBqFSn4UhRf0gkkhbr9HfPBzoyDjxyoHjevHmYOXk8lElpOHjwACQiAWwOF15+eQk+/mgZnnr6WQgEAtx55x1Y+s67mH/tNVi+fAXmz5+PIXl5WL5iBdRqNXsheO65xXj++cXIyc727TeB1E8/fh/33/cHPP3nRzBw5Ag88sijkEglYfW5bNmHbDn+81i7dh3uuP1WrFz9HWJjFZgzZ06TOQTbi7YuaY6Im+pQEligZBWyVFIR8puGFBB4lA3IDPo7xI0RzNLJUSOp4IF2205mgPHP6Nba62F0GFFuqcakhHFsTlpbPY7WH/IBRG6tBBSbg0YClOyZ3Iy6p8Fg6hXua8qyFuqO4axbA70gATWW89b1CH7W+ppwO1DihLPSDGEUsq4Dgkd6KEpSk5skL1B2dZ25abZhtwWPDqBydw1Sxid2isUwWlcmWT7ZD1sUqYSiNbeO6IfCIjx2O9QXTwm5e9J+JUtl2G7ukEcIvaI/QXlnUQWFPrvIahIAO7h3Hx59+inMnjUHEyaMY65RAo/khk5NTcbr/3gT+SOGgycQMiD08l+fx6fLP0dNTS0e/fMjzBrIgccZM2a0qEMzI9frrJnTUVFRxayEX3/+BZ5/8Tns3L0PK79ZxcAfgVMClRs2bMDiZ5/Eu//+APsPHMDChQt9fS7/73JUVVbiwdtvgzg9Ha+9/g8MGTIEV115uc9NLY1RQqergV5n8s2f6hCQe/fdd5k1b+MvG/DRRx/j7bfeBD2A33lnKQNbb775T3zw0QcoPVOM8eMOQ/v+BpyrrsDIu64B0lR45tnjkMmUTdZDmsNFhYV46P/Lha2mEOLkWNTUTsfRY+Ug8ERr8V9nKC5bzh1P4Hj3zu349vsf8NRTTyF/zCgs//BjVNfX4+DBQ1iy5K/45JNP8Zvf3MosinQ+JaVlzAJ7100LMGj0GMybdzm++vwTRsuzZuX3KK+uxqI7bmMu6Y0HD+LXTVuw+A+/x+qNm9h3Dz70IP706ONYsOA6TByejx9++RnFlVWsTwKGZO2kPr/7dhW76NZ8+z0qKirY9zffvLDFPAg8PvzIY03qEyC/f9F9TUIVIrmCCRye0eoYKTdlghPIo1hNBs6sNmYtJFqh5hKHHOejcsKYVl9IuZjGUCmCeCYT6nfsbQEcuXVxVkaBSIFYnqiJZbH52v2tkM2/44jDZ4yMQ24/Och9bTYZkB+EaimS/Y2ojcMOiEKXuGTAsb4AZzxJMIoSoZJIcVLr5aDsK+3cgcasa+a6HiYnl0rEpSV4bMxgVc+8CEJlLBNEL28wwepyYVhiHKxOJ+ot3rgfijHpjsVj5cFucECS2I6d6YKFuSwAXwjwLoCYR8o21G7YCmlGOuTDvTFpwQoH1lTjR0OU0j14vzhSc6ZUkRaZKkewdXfm95yVS19Xj03bd+CnH36A0+XCP15/Fa//45+oqamDVqdFXl4es+bNmzsX48ePZW7Phbfcjq+/+oJNd/fuvVi5chWzVjWvs2jRIixduhRz587F/OvmY+nbS6HX6ZnVkQqBxe+/WwOBQITnFi/2ta+uq8Pjjz6OrKysFn1+8f77cDjtePWddzF69Ghceflc2KwmFmspi1FCr9fi7Tf/har6et/8CcASyPvDH34PipF89dW/4623/o/N4brrbwTN8+iRAmaFpLJn518xakAMZOnx2LDBhK1bTWyuDz30UJP1FB0tZNZM+ry66lMUHm/AxdPuZ2sJtM5QwCOBev9C+0sWWIvViieeeBw5A7Lx9DOLMX/+NVix4jPce8ftyFTHYd2unaiqqMDZikrMn3sJxk2diiuuugZff7SMdbd63Q+oqKrEffffw/69+C9/xdnSMubqd9tsqNZqsX7dOjz00MO+Pldv3ACtTsf6vH3hAuSOGI7Lr7iKnRkVDjyWFJfgjjt/i0E5A/HDjz8zMEmf3XbbrfjjI39qUr/4zBl2DlwcbXuvea8UootpM1sc3thStUwCmVDAXM7NASB5Eihr3FZRCcWQXEgHNPWEcMCR+hmTmuyzXJYaKNkJyIg9H5tI/3YZjdBu3AZJagqUo4fBwwscOlVjrkGh9hhsbm+SVWtFKUzChFSvhTJQeX+9l8T+rsv6gedxYeO2vRg0MBupKYnt3cp2tbdZnLDu3gVxagpkgwYE7YvvMAC6Qhyzx0MPBUanxsPmdLNEpL4SnR3wHDLDZXG223XdAjyyBIbvfkDcJTNQ6XKjtMHEGPL7KRUQ8ruBXlGQ/aNY4p4KvihO01JlhyKr9wcGk7KC22oNi9iZKFkEMTGdpiYT6q3KWUP9pTtDbdvd6kmkcvCa6YhPvWg6Ft60ALmDc3DpZZcxIEDgiMqE8eMwY8Z0UBbwvffcjxUrlsPjdmPP3v0MPKrUKpYgMW3aVFZn0aI/4LMVKxiY27Z9J9544w2QdZIsgRSbxxVlrJqBx5deehGzp07B+GnTUFpWzlycBFz9++TGJeCx+us1OHisEC+99BdfX9QPjTMoOxtzr7zcN38Cj6dPncSiRfexvv/+t7/hjTf+wdpx4HHf3j14/PHH2GevvvZ7/OmBkSiuTkBCwmz2GVEdqVSaJush0Mgsjw89hLXr1jHQdP+iRXh5yZKA6wwGHjlA/+/33sfoUaOg1qiZG1oZq8Cu3Xvw8KJ72Vwef/4FLHnuGaxYucYL9AZmYsMvm3G2ogI2q9UXu0ptU1JScNmls/HEk8/g2WeexrBhw9kaFtx0sw/U8W31+PPTL+OGBQvZWfqA4Pr1KD5bxvoU83iYMf1ifLZyFZI1Gvb3cy+9hOefegoffPwR7r5vUUDw+PkXX7aYQ+7gQQzwd3ThgGBarBwUI+lfWMjWvoNgii8Kb0gMWTMLqmuZi9ifFshoN2F/jTcDf1r6eY1sf+AYitjB5vJNQcEjjZEsy8CIhBEBt+dYYT22lZgxJEuKKbkJ0BtMOHjoSFR1ryM5F0bgX1EJ9UXj4eG3bRURWKvhMZTgNC8ZZWYxcuM1SJR7s9a3nK2MZPi+NoF2oNwFZ5kJwngpkBO6Rbh5Vy3Bo9WGuvW/IP6yWShoMCFWLIooALmrTs3V+AIn6JpQuHYt22lwQVukR+K4uHb10+0au90gsEgvJrFjRsBltUG3cRvU06cw63YohYi5qU38zIvAa5TPC6VdZ9Uh+U5an3LS2M4askPGIQvXyq++gcFsZhY+csGSdY2shxWVlZg+bSrefe99BuCuvupK/OWFFxkw+u67bzF27DjceOP1TcAjWZma11EpFZDFKCAWCfDKa3/HK68sYaDw3nvuhkAgZG5s6ocKJe/84x9vsDE4IPbon/8UcFyOwueBP/yRzZ0SZsrLy5g7PTUlpcX8QwGPBDoJBBIALC87i5dfHoTlK04iPm4mm6tOr2cxh4HWQ3GVNpuNuXBp/oVFhQHXGQp4FIkk2LN1K7bt2g09WX5zh+Dq665CyakSrFr9LVL7Z7A15w7NA1k+80cNAwFwsqiSG35IXi6++cbrVia3P8WOnimmrPk5GNWYTU8A+tTJk+xlgOZEY54p2I46m5RZmYP1ufyjj1BcchYzL57KLJzrv1+H0dnZUClVKNHVw+xwwGgyY+TQIVDFxzELKVk5uTkE24doXvANFjsO1dQz13Z/lQIpivOcrfSS6jQaoRo/lsX8F1TT3J1NgCPNhayORboCNq1c9XBmfWTekW07IeufHlShh+ujuKE4JPAo4SuagNTm+8FZH397SQazjP74y2ZcPHkSJLKucWXpKU5x9+6QrI5CYwmcxioUuRJQ44rB4Hg5kuTnnw2kKEQhB32l/TvgaeDBdcwrSSsYQwwRkfXZAjw6KoYsZQgAACAASURBVKuh370fCVddxri/TE4XhiX0DP5Bm9YJXaEOyZPbmUYU2V62u1VvBI8EqAhYEb0NTyKGU98AoULO4opix40Kec+oDyrhtAm58yhUpPumYf9hxM/zWqR6aiHwaDQasW3rVlRV1yI5KQGzZs+GRCLDylWr4HI6MHbcOJiMRmatIkC0f8dOZOfmMvc1Vzjr5BOPP96kDsuALinG1i1bwHe6MP2SWUhLy8C5c6XYtGkraz5hwliWzU1gghJmCEAeKSjA1IsuQmWFN4u6+bgccCTLKRUCLhQLmZqZyWIrm8+fwJBKo4Zeq2OWMbJaHis8idFjRrP2O3fsYNabM0VFyB40kCWkzJt7KWJka2C2KPDNNw2s3qTJk9j/m6/nyJECBoyGDMmD025D9gCvy66qqjLgOptnGZP1yqnXwV5VD6dWx/TbYzOzAZkYiJFAJhLAwRO34N8kK6uLstDdbjgcNgYAm1uSm1+b/pnW9B0H4pjFk97GYxKZFdjpsIXcJ41P41JfrgY9eLzzIUR2vTd+TaxS+9Zicbg6/ZYhS2K1ycqec2SBTIuN8VH90Msu7btz8gSm+UwWR6lQ3CTRhrM8um1GaBwCZJtSmdubKLzkQ3MDrsfuMMHisUMlPq+gdbj2MKosXsWY1goBxyxlVgv3uH/9MxUm/HJIi/QEKeaOTUDpuWoUFhZh/JhRUHeBmIeluhjm3SeQMG9GQKsjz+0Az2UFWbgFlirscvWDwc5nUqnNQ+Io54LUsPpKdHbA57ruJwfSQ2OjaT4yr+5UkYd+qDxOJ7OckG4vZS5SHJrR7sSRmnpksBur+9PH1B/SM43p2AE9U/mjp4Pf5hcXkznbsBUCqRSqiyYyepa69b9Ckp7KMqx54tBM5h6yhv+4gRHV+2f/R+c2ik4vbK2/bGYvXWjm9o3OCJ3TC0fw7U8KTsCMSiCicAGf7wMnHNijmLdly5axLF5K2uCABPVBffm3CQRyuM8IUHEuW//V0/dUOFDU3GJF9D40hq280dUVH8t4IpvPn/rgxqLkHGpDgIv+JrBJlk7Orc3NneiB/AGZ/9q4/ki2lVujP+ii75u3pfE8ThvstTo4dXqm0e2g5ACnCwKFnIFGkVoFUVK8z43aOVeCdxSBvR5C/UnYEkn1JjqFnjcug4mt02U0sTXTeiEUQKRRQ6hWQaiSQ6hSd8qayQpZWK9jli0K0aLYyJjiEjToDTiV3o8BS6L/Ife1L0vbbIO1shIN5eXg1+vBk0kgUqsZcBQleqmUAhUCilQ49zMHQNuKeSTgmKcZgsSY4PGLnPXx6mkJSIyRMunCouOnOp083FpTB9OufYy8P1CsI7mohYZithcukQoGRQb2nmtglmCKcxTxmwIaYnghkN9XorQDUXBd80599JFHII8BTyhkutUUUyYfPsSnYX2kVgejzY6J6d0jQaG1rSOrXV2BtsdaHdlNZHHDbQZE8S2lyaJ0yXRaNxzgo6z99loLKbmGNKwplIInDaDc0Gmran2g3gIe27uVZLmk2EZSECGw1pmuyOZzp8SBhv3eJAjlmPywCN0JbBKlkNXuQlJ8fNQSOdgcHV6w6KgloKiH0+CNteGAE/1fTN4eUfe41iU1u+BQD4FbFFqISSTXEAcoXboGOAwG5qkgYEmAkl4+ORBNHgv6m55V0S4EIskSLSw5C7fJBInNBuf0i867tBsBo7WsnLmnCdxL01IhzkgNGeRyVkb/+MXWYh4JNKolmlbjHAOtn9bwxSavZjolz1ApPH4aNqsF+SOHRXvLWu2v7rsfIc1Ig2L44CZWR7I2CnWFXtAYm+W7pjhw2NxdzQ1ALvDDNX1JM9E6wGi4rnnVB/d6WqMZIaRPlAc9wfLo0Lrgdnp6XIa1/8XQk5N9ml/UpsKTsJeWQ3PJ9Khc73Vrf0Zs/rBum9HcBx69xxypNGFULpJWOqGgfdPxk5APzgkp4zPa62juguZAkTgxAeKE+EZgpGg1I7cj9yaUvpmVyFwBW1znKpeQJ4xcx3RvOXR6lsHMgLbT5bP0MStlrMLnAg9lPa3V8RC1ztadECoUMPP4ENXXgzsjf8DIOEX7pzdJqGnOG9naGBx45HkkSIpJwsj4oezcC6tPocbh1U4nK2QoburWxli3txbltVZcPFyJQelKluhz8MARpKSmICOtc4xABB7lE8ZA6meFpeuIb66Chy+GU33erU+Z8ZQBLxOLMSIxcIicw+3CzrKa9hxvX9vmO3DUCqfBDmGErus25Ql3llf3COBIFDcCr3pZX+kGO8DR10STUqdh175Gq3hotD6dvQ0ceIy/4tIOsYp09np623ikRqTftZeBgdgx+R12RhzgIRc0uWU5lyznghYnx3WaOzZaZ0gWXHHt3g63PoYyXy6TmdzDVLh9brfb22xD7a8bmfWXrhECqcQGQdcNnR0ZWCRpySFbGNtaC1kaRyeOhdZWh+SY9BaSipSIIxXIQnJTBxqH3Osf/eiNoeSsjxWVNaiuru406yOBx5jxgxAb42VooZhGKi5ZMpyK8zRIZFEsqteyPRiWpG7hrvZfX1/STCh3SBh12um6DgoeB2qUSIjp3tQxZLFjkjux0XdlhHEUUamqPdoAzVBlVPrqik4c1TXQ79wXttxgsLlaTxXDWl4B9cWTg1Xtku/7wGOXbHtYg9osDpi3bWdtlBPHRAUIUJ+or4KzXg97dR1cVq+QQhMXdGNiSFiT7WaVhaZS8Fw2OJQ5XTozRv1SU9uS4stsAyXicHGUzd3epPDCl0rBFwnAl8rgdjjgttoYQKSwGO7cPBIJxDEyCGPlEMapIFZrwJNHL96fEmZ2Vu9FoigdA+Kz2tTiJsUZOV8CsSj88bcV1eJYsdVH3VNT34BiIrofO7JTzo+j6IkfGQ8IpXBL4lqEPXCuakqQGaBRQRgkWqugug46a5/STLQO0N91LZwYPuYICh4Hx6uhkYaW2BCtRYXTj6nMCqfRCVVeD+TmCbDQ8l8rkT6z55JN6zZthyhOEzLxd6hnzRGEx8+b02FWo1DnEqgeWVtJ+aanZ1u3Zw96Qlv/OEjVhLFtJjc0Xw+1deiMzJVKblSKpWye2OKNzeu+LuhIz4hZH6t3wJ40qUvd67byMpgLT0Mz+zyvYmtrIiswgUh/gMgBRgYkpRLwRSJmWRTEyhmo7IhYSm5+/ryQdpcDE1MmQSFuCgz1dq0vE5sslOHGPPrvBZc8c9ucVNTV1Hea5ZGIvkW6Y3DGZsElDewmL9EaUGW2IEsta0LJ09b1SW1KDR3PAxrpPdIT23FZ14IhKvCUTSU7g62nx4PHqu21UGQoIO/Xva2jwQ6C+74ng0dnvRa6rbsQf8mMDklsqV2zHqpJ48J64Ie67+2tR1RCfLEY8pFD29tVX/tO2AEuDjKQmohveC6xhShbGt3Q9B0lcFDcG3Nx9gKrYqjbLWo4CY9AAqc8I9QmUa9Hbmsi5Zd3F+m9MFdI8YdF2qPQ2bQBORsJpHNqNFSXCrl0Iyn+1D2zRmmwY8de5rZWdRBzCiXDCMznmIu6uXvaf/4ccGxNf7y1tdaYbCiq00ayFX1tWtuBk3Y466wRxT32aPBorbHDVGZG/OiewUMZyhVM4DHloiQIRD0r45re8kmrmjgcFaOGh7LUsOuQe4ncT92xELEwWTVk2f0hbYzH6o7z7JvT+R3g1ESaS8hRnJv5xCkvZU6jC5ri4Cg5g7KgW5Oa6+17y1mU7AljL9g9iNYZkyxhpbkSuZqhEYPDUObCWR9vvDgJFqOB0fZMnjy2zdjCUPptXoej3iHaHZdyQKtqMtUmA4p1Xouj3cWHWiqGQhwaSzUl1vTJFEZyOm20aUfcY5vgkbKtU+QxkIoie/OJ8jJbdKcvNEKeTvEp3XN+4a6fEn/cFLupEETM+h7umO2u73aDMqstp874+By7K8Br91rb6IAUcKynS2AtLYd66gQI486TAHfkuH19t28HyJLVsHMf64SsiQQoKf6NFEIk/fp1W17R9q068tai+sNwxyS36o6MvOcLryW5scUCaUDwSFnZaomqTVLwUHasOXUP0fY0GIyYEIXYR6ZDTZZ4QzH4LktICVWU9JIbp4GqUfWGrIkyET9kANknUxjKqYdeh4t7FMiE4I0Mjx+7TfAY+hQ6vyYJH/AlPVfHuvmOue0AX+zlehTIeobVkQCTofHBq8gfClFScBLbzr9SOndEskAK1WrIhw7u3IH7Rot4B8hqbjzk5YMkN7akf78OjX2LeKLdoCFnfYwmaXg3WFaXTIGyqpOl8QETYshlrbfVR5xx7b8gjrpn3pgEpCVKsWvvIWg0GgwaEFn4AcfVSICRSlsuarIWWhxuplFNdDtHqr1qPVwhSyQPYp+GdbCDIMsj9dlXorcDzp1etaxw4x57LHhkF20voeihbHFrrR1itbjHUA7RA1f7yyaIkxKbkMpH75LueT0xMvOfNkI5Nr/b8lH2vF3tvBkT8KeimhI9NZXOm33njUSk4U5VDlziuM4btBeO1N6YxlC3pDl1D4G47dv3InfwQCS3oYYTqH8urpFnb4AjbkTQKZCsoITPh9Vlg1QgYQkvufEaBhaZ9jWBFgGY5ZHm1VxZpvkAfTKFQbc8/AoRxj12CHj0WHloKDbA7XRDGCOEUCaELFUMAklupnTmBl/Ij9g1azht9vUZ/k51vxZ1+3UQq8Q9SlbRdOgoHHX1UE+f0qPl+KJ5NXCqOrGjhjNeuL7Sw3agketPPiAbsiGDetjkO2+6HNlzKOCh82bVN1JbO8BR90zJjMGQvDjorA04tLcQE8eMgUR2Xnc82C5S2AIVpzqv1bhGsgyaHVaWRU1gj9Opps8pB+iMvgEaiZjJtJPVUdwo58qByLbm4HQD+yqqmZRkX4nSDkQY9xhV8EggSJ1HyStuWOvscFvdAB9wuzxQDZIz8EilvkAHq87LhyaUCpE0LoH9TcDSWOZNxRfKBBBI+JAmipmFES6wNm67G8ZyIxJHxfeKWEdtQQM8bg/iRqqidCV0fDccbU531pru+F0IPAJl8drKzkE986KumkLfuO3YAY5MPFwan3YM2SObdoZkYY/cmA6cNLm5ixuKQ9a5bj4VLnnmt5f0Y5yKxbVncbaoMuQEGqGuCDy3vU3gSGMSYNRIpTDb7YgRt3RJEwA8rdVDLeUzgEkWR53FCbVMGNTySP1zijR9ADI6F1ukcY9RBY/h0swQmPR4vLF+ZK0keUFztRlOqxN8ehsR8Lygk77zeGAsMTJrJrl3ewM1j03rhLHYiLgRsT0mxspjt0O/dRdE8XF9tDQB7l0OWCdcdVl07uy+Xjp9B0xHi2A5UwLN9ClRIRLv9AV0woCMNNymC8l12QnTuSCGoASbSmsZUqT9WvBDhrIBJ8obsKmgAf0TZbhkjDfusODocfb/4UFitIXGEpCrui2LIzeHUNzPFOtosQOZmsj00vtoe0I58dDrRBL3GDXwSNrS9YVaJE/2WhH7Sts7QAk/AgWYNZYXGlNBl2wpkexaS8oYKbLHYoXbYYdAJoNq2uQeA3g7c+NY3OMPvzKycJ64+5Lrd+ae9LSxOOsj8TmGQkbd09YXjfn6SMMTx8FDmYt9pUfsAFkfnW4PFs5IYRnPBPT27dyH5EHJyEroH3ANPoqm+NGtuqrDWTwpy5jsFgyMSwiqKtNWv83jH8UCPlQSPvQ2d59bO5wDoboRxD1GDTyS0ou50ozEcX1B1MHOjSypPKmn2yb8UDKMrbQM1tJzTE1DlBgPSXISeGIRU2QQpQRWDQi27gvie7cbRGZObmuhMrK36gtin7rxIomuh6yPLqMJCZfMAmL6wFGg4yLScCpdLVnYjS+lqE6NLxCCLxBBwOfD5XbD7XLA7WJJBCGXGrMVX2+sQZxChBuneZXMbBYnNm3fjhkzpgR0GwejZxIIvDGTriBzoQQZndXKXNmhuqiDLYwkC8UCIXOTUxIOux4bs7r7srKD7Z7f9xHEPUYNPJIlzelwQqIJPfg2jKX1qqr6EyaIFSKWRNQdS8OOvYwgmciuZZn9ui0xd3fcO5pT3dqfoRw7so+6qLseUJB5cRJ4xPfYpgJND11ftKbNc9sgrtnT5ZKF0VpPd+2HQKNYImPTKy0rh06nQ3ZWJhQKBew2S9gA8rtdNSirs+KqCclIixczsLVhwzZcMmtaiy3gyL+bUzMRYCSwKIs5/4JMc2kLQJLFsZ8yfJ3u5pOijG/KfeCL+cwS6jIaYK+ogWzQgCZVyTV+vK5PzjCU6zqSuMeogkeaJLli+0rbO0CSigmj4rolnyNZHevW/oS+ZJjIr2Ldr1sgG5AFSWa/yDvpa9llO0Bk7xTzGJM3AIYDR0EKNIqRw/rCNAKcSDCrVJcdYi8aWCKVo0Grw8OPPobUlFQkxamxc99+PPHE4xiVPwou13neQ4/bDV5j9jK3BU6nk1kruc/p33oLYLI6kREvRsnpM0hN0UAco/bmGvgVnrEcrphU3+e8Riujx+UE9/fTzzyHe+6+C5mZXre3y2GH0emGuZGPMaZRQYboi0XCpsYlt9vdYsxAIJQSEd0WS6NMqN43Q1L0EqSmwLRrHxLmzWjhVidgvL+irs+NHeR+oPA5177w+B6jBh570b3aoUshEvDqPbVIndY9Xb+20nIYCwpZzF5fiWwHyHIrUin76F4i274ub0Xg0VZZxfgeOQUaUk1SjBzal0DT7HQYbY+1Hg51XpefW2+cAGd1fOqpZzF+/FjMn3+Nb5kEsopOnMbateuY9XH+/PkYNmw41q5bh9TUFPZ5dlYWFi5cCIu5Ae/++wPWdvLkSZBIZTh6vBhTJoxCptqD3UdKII9Vsu9Xrf4OHrcL8+dfjSFDh2P9jz8jMT4OP/z0C2655WZs374dBUeOYtaMaRgyYiTu/d1dyB89BsOHDcWQIUPwxZdfsX5uvOF65OePxLp1633t8wYPxKRpF+PD95chMTERd9/9Oxw8eAjff7+W0a1cc8uVGNJ/GLOoOk0mmI+fZIDRaTBBGCuHODUF4tRE8IVi2AxGBhpjxg+CafsxKKZMgDQAbyVpaRO/ZF8JsgNhxj1GDTzW7KlHQn5ct07+6A4Xj6XCDmudFZrh3hu1OxVK9tBt3g5JWirkw/seBpGejWHfIfCFwr5s9Eg3sIvbkZXDXlN7nizcYYPhcBFToBFp1OBLpRCpVeClpkHSKLPWxVPuuuEdNkh0B9GnOOM9AiLkLmtoQD+lEkK+p93nwoHH2XMuxdrvVrGYR6fdAvpcFqPEgYMHoFarYbVa8dxzi/HxR8vw2GNPIjkuDjf/9ja88Y83sXDhTVix4jPMmDkDo0bl48EHH2afrV23Hg88+AyGDFDj+7U/sLmOHJaL5BgPqsw8PP/8C/jvp5/i0ceehCI2llkX3/vP+wwkTp81E6/8dQkDs/9bvgL3/PZm9MvJQ3VFZeN8LHjm2cX45ONlrH1ycjIDns8+txgZGRm+vi6aOgX905MhV8bBavW2+fA/b4Nc07VrN/gAY8zAjIDJOnSvmo+fYvVUF08JuN8Ua3m4pq7dZ9HrOwgz7jFq4DFcmp5efxCtLJBiQ6l0tnufsqbNRSfBEwohkMdAlBDfRLeXkxoUxCqgnDT2Qj2eqKybCNTdTidix4yMSn99nXTuDnDJMsoJY5oMTFZIe0U1nAYjSySjhBoIBRDGKth9xYFKuoc8TidEiQkXhKubOB/t8fl9WdeNVwslalDmr5hYr9tZOPA49aLp2LLpVzgcNmZl5MBjYVEhli9fAb1Oj2OFx/Dmm29g6TvvYtH992FQzkCs+fZ76LRafLNyJb7+6gs2mw+WfQyFQu4Dj8mpidix4Tv23eTJkxlANBoMOHKkAP/61//hnXfexf3334fc3FxMnToNd955J6tbXFKCxIR4nDlTjAf/3wNIyxyIY8eP48v//Y+1LywsxJtv/sPXfnDOQPzzX28jKysLV195ObNoFhUVMYspNya1ef21vyLZ4WJuavnIYe3cQW9z0tTu44VseyvDjXuMCngkvkJdoa6PpieEy5wIz/nCzqXncdZrodu6C3C7mfKJy2xhDz9xYgIECjlTiLGVlTNASeoo9O++EvkO0Juws17XB8Ij38IubWk6fARuhys4+Dfb4DAZQS9mlFxDhTK1ub/ZS6JUCnFqMqT903uty1ukK4RbGgeXtHuG4nTpxdTOwTnw+Lu77sEffv8ARo8ZDYprFIq8mcU3LVyI1197BSlpaXjkkUdxx52/xYfLPsJDDz+IjH7pbYLHX37dgNvvfRgp8Sps+Ok7Bii//mYllr78AuQpyXjsyedw5513YNmyD/Hwww+xmMa5cy9ngFAs8gLj+Ph4PPvcC7jjvvswZPBg3HbLLay9JjMLDz/yaJP2/ful4e2l72LgwBxcdsns/5+964Buszy7V9Knvb1n7IQsZzo7ARLCJoyySgmlZXRAKKUNbSlQShn9KYEOAl2hLaMtLW1pm9CWQgiUQBhJyHC2s+14W7YlWXt9+s/zyp8iO7Il2ZIs23rP4RBb73zez9LVM+7F+1s+wp49e/DRx5/0GvPFm29CpUSM/ryNgzFpNnQdn9US4XtMCngkmh63yY3cOaQuk22xLEDeR6JGSxe/o6P2GHwtrUyDmmh3qBGXnb+ji+WVUCPPCeV0ZYFjrNuL/bqnvhGuE3VZlZnYpsrIHnGDxxi7J8J4+pJG+ZPEXjBaC2+yeY+pfYwVKi327T/AwtKr7vgKjDl52Lp1KxYvXoxn1q7FvatXs7D1o489hrVrn4kKHqlC2+V2o7q6GuvWPc/C1s1NjfB4/aiaOx8v//qX7HcEHu/75l3osljx+BNP41e/+mUv8Pjss8/B6XThuuuuQUtLK3IKcvHOmxvBKbU475zFeOJHT+I731oNp8uNhx76fq/xA4HHyDE/XvMjzC4phajAmDTDkje4pjUbuo5p0ATyHpMCHgkM0Td1qXHobvqYhxsFHYiqh+QX06WS4z5ZzzgbDcuWjALrZf4RyBNl/t8W5F56AUSKLEdg5t9Y7x2ynFWpBOqZyQmZ0ewEJG279oClhfQJh480+/Tdr4R3g+vcm817TNFFCt7HtrZWvP32u4yqh0Dg8uXLUVdfhw3rN6By/HgUFRaiqmoKdu/egzlzZjMqn/r6Onh9AUydMhWbN29mAJJCxRSCPnvJQvzttfVwev0om7II08sUzKP43w1/R9lZ01BcVIipUydj1+69mDtnFrSaEC2PEG5WqzW44jNXAnIl3n7zTRiUCravDRs2sNB0tPF79x9kOZEEJE81NrOz0M+RY86SclCUlyb9vTMbuo7jAU0g7zEp4JHKvEmXWhKiosq2WB4JWwCd+81QFiqhLlamnLLH29wK254D2QrqND6ZBB6JRoK4MrNtZFkgVZ40ypk0v/8xC2WPNuUaynv0GGYDPeHUkXXjmb9bApBSqbwXDU9fCp7IU1Bom/IjaQyFuMlTuf/Afvh8flC4+sdPPwWjQcsAoc/vx6kWKziFmlH39KXroXmJUsfv80Akkfai22m1u9DtciFfK4OGU0AmV4BofPo2Gk/E5kQZRE34d9+1qMra0doWtWp6qLeUDV3HYcEOwH+8GxIlB9Es1YADkgIe49hStksfC1Co32vxhquuCYB7LF7IDbKkh7OJu7Fr02boz1mYVT1J05NIVYCexuZs6DpN9k7mMmHpvYLFCIqSG00hGiD7voMsfYSogEZLY3yPmlIEZFmFsUy7U+KJJLBGHklqRcXFDDhK4QNnqQXJD75eX4b6ThGuW1YQVmoZ6BwUBg4EwKqYJ+eqUaBOjpoWYzpoae23cnoots2GrmNbrxff41zdgFhkyODRbwvAfNialSWMfS/99qALo2Y52s1ofDglB5leDk1ZkrySPI/Oje9BO3s6ZCUhSapsS60FwqHrKy4ZExW3qbVm+mdPZRHIGVRA6T9e0lfMgsekmzSpE3KyUFiwpbWNMtxRqAWklkMIKAsRUJXABynWf9QKKSfGNUuiFz4R4bbZ5USzzYtI6b9KgzYpyjG0P+sHH0M2tQTKgsqknl+YLBu6jsOsceY9Dhk8Uv6eWCKCdsLALs44tpzt0mMBt8kLv4OHulTBkD9VaFM1u0wvY5JMnJpLSAbStqOG5VwZzlsCkSwzJRFH2+UHvV4mU5hzyflZeccReLksdO1sgy9n5gjcffq3nFWaSb/NE1mxzdSJw0eOM/LwKeVGBhz92speFfLNnV78e3sbpk2WotBwOgfNG/DD6QswqhuNTIo8lQKFGgWcHh4Ntm74eaC6KFSIOZRGMoOW97dGVYoZyryRY7Oh6zgsGWfe45DAY9AtQuunbcivzgWnTW54J44jjqkuPnMAXocPni4PpCoptBPjA+uMpmfLVhYiEyqtR7LhqDgr3RyZg7FX0O1B58b/ZYtmBmO8DBlDeXw+QxV4aXJCchlyrJRsI5We2pRseIxM6g0EcOJ4PdpNHVhUWQKdrJmd3K+feEaKAWlPb9nTAZ+Xw+Lq0zrDKikHuYSDQclBKj7zc55IuPVJIMtPZchauO5s6DqOBz/OvMchgUemlmJ2wzgt89RS4jDR2OjC87B8/CnkuTkjXi6PPLBUlEXebmr6SeqMvsOO19+EYdnZvcjYM3rD2c31soC0+xiCEjn86vKsZWJYIAseM+8RMXV149ChWhTk52FGqRQSZ8sZoJG8hmaXB2a3Gxa3BwaFHO9t78a8iTrMn6RP26Hcps6Q1ODks6CcNCGl62ZD1wObN968xyGBR9oCaTVLSPE8SY34B+01+6E/d1E23DeATRPxwNE3OnddAyveEHEj00NMD7S7wwuZgYOYE6O7zgFnqwNFiwtYaJ/3Ap17M0ciU8h5zIatk/TGMAzTUCEBhfey0nuxjU9Am5fpskThsU2V8h6Ct5E3t2DWBDkkvAe8PBd+3fgzVICOdFrR7nCxcPT0w2h9YgAAIABJREFUAgPzLG6ttWDPSRtWLi9Kikcx1oEFiUFFeQk0MyZHlSGMNUcir2dD13FYK468xyGDxzi2kXCX7u27wNO3oCwvYb+2a9nSHgZOMQ3M8+h6530oKsexb3YjsZG30W/3hYnoqVDLVNOJwkUFEImA1q3tDFQqjArop54OuQzXWR37a+Hv7h5VFbXDZcvhXDcbuo7P+lkvbXx2SnYv0tLucDqQo5QzOURrZyeajtViTiXAS3WsAp6X6qOyBlABzLZGE8tXJPAoNPr9q++1otiowMVzh57LGDlvZNjb1V4Hb20z/DZHWjyOkfugc2fbABaII+9x0ODRdswZd95dopdE3kfr1h3Iu+rSRIeOmf5tn3Qgrzonbq+vYFP9gjmQFo0cGTHyONobnLA32VEwPy98XgphEwWRkGtLP/vdfsAPyPO5YX0OGDXS2/+Dtnpmtrp9GG5C4u2C2N3FPGHkcRkK3Q7naIAo4IFPN3EYTjJylsyCx+G5q3AOn9MJvaMbxa3tCMrlKDxvbsxc3cMdHXD5RVGLXY42O/C/PV24amEhSnKHXmRJgFQAjhSi9hw6HAaNyZQhjPcWsqHrGJbqAY8D8T0OCjySlnX38e6U0fP4u22wvPdhCDxmdZaj3jKBR8NUQ0JV1yw8cOwkci5entHh6xDpPA8ExKw4hryOukp1XPyXVMTF+4PDWlQTfn6vXhHve9mY7EdhYVHQh6BIiqBE1iukRlyLfUGfiPeAszcwWxEwDPaoEggFLTRG7LOCMx8CrywE/C7WNyg3DDpvMRu6ju/RzILH+OyUzF5EOu9taIGzoQFBnx9tUhnKJk2EfnxZXMsQgBpv0PfL6/jallY2zw1Lk0PvNpygMRK80pmoOKjOYovLTmOxUzx5j4MCj6YdXdCUaqAsHvo3kmgXQ56bzjffgX7x/FFRIZyKh898sBuqYlVC4JH20fnfTdDMnAZ5eWkqtjWkOSl/tqOmi3kQS5YUMxAIOQ+JNP6cWqGoZkgbGeJgokWyfLg16zkfwI4MlHXtZaE1amK6OAKF8hwG+sS+bgQ04xCUqpl8FQFFia0OEEvZ70Q+B2mihsbxPjYP/ZuXKMNgkcCkxNkcKhToQ0uSyBVnQ9exrUUeWmrZ4qLYthpKD3pv8bS0wtvShoDdgaBahXY+CPXUyWiE+IwQ9EBrfXiqdcD+AnXPBbNzMKkkvuLESIDIaU+PodA0NUqbSrenkfI6qU3OPV0AlK26juMpFPIez9IBeWf2Txg8Egeh9Vg3CpdEmS2O/cTbhfIeJSoV1DOmxjtkTPUjD1vA50+YIsl9vA7O4ydhXHZ20rVD2Ye/FxDxob1JFJK4vIU0jr7ptO/ogH6iDor8oX0psdbaoShUJAysk/UAZWl6YlsyGo8iAUqx18IqnAMSPaS2I+GJBHDpzZ19RtI/eSTFXisg00GkMPZanA9QpZU5RIisKu4X3AhezWhFH/GGrklCTiw5nTtGG+G4UAqFIBfHR5Fui22tzO8x1sAj3XXfFutuiaib5PlINjBW38j5qa9ALC9WKNiydUEeDq8PXj6I2bOmIzc39HksyP/FWoPodUgdZlFZflT6HeFsm3Z1osXsxk3nF/Xbj97v3A1NTBmGQCKBRnnVFASDNohEp2mulLm6lBfDRPtLIa+jxeU/w8NK4DnbBrBAjKKZhMEjgRa/yw+pMbVVu7ZdeyHmOKhnTcvebxQLMEdNYBCchzwPW81+eBqamFShfsmCQYFIAnteux9+h5/JLHIqLkwUT5yUluNW9pxQ+FlXoYOmRB3yJEoAn90LThF6foScRaGaOhnebI/JD3ujPVxcMxwPEBGE6+bMHFH5pem0Uyr0oxUqLdraWtFtc0ChUKC4qJCBN9LLDfockJl2wFN4zmlAKuHYhziTI+zYycClxNMFnlOzHEf6AKfX+wtdC68LE0auL/xu6pSpePftjZi/aCHbk9/rCs9LffrOkc47SOZaYwk80p3J5KdJtAU7ktY03W+0JozZt/8AZs6Yzp7J/gBk3/kt+/fD09rGiu+6XV42Pe8hnWkx9Fo1CJS63W50dnawZ55UZCoqKuF2Rg/LEpja3dKJQpUSFcaBOUwJZP5lcytmj9di8VRDr6P19TLKiovS7lUcyjOczXuMYb1kg8ehXFYiY5nnUaOBetrkRIaNmb49UT7Ge5hwI5F6hxOWD7f1C3AEyUQCiEE/D4/Fx5SENOWqkOqNHbCesEKqCXlaZEZZVE9fOH8RYlbgEvQDzjYXA5Zeuxe68TqoyxRMRWdQZ+nn8JQTmgwvZsK27RlAdFO81wvdwrmDnWJUj4vXmxevEYQP3G9/+7tsiN6gx9atW/Hss2tBAI53WyHi3SwsTh/ccnEQQWmIaJ+8guKAO/yzyOcML8tLFBBR3nX7bnjlhawIgT6sBY8idaT52N+AXAla3+/zIjc/n/3uW/d+E2++uRGXXnYhjIZ8BMgTSh6iHg+l8LMwTyyPVLz2SHe/ZN9nuvefyHp0/01Njfj8zbdiypTJsFgsuGnlStxww/XsWWLPC4Xw/X6Q51sqlYd/d931N+D1DRvY65F3L6wvjKFn6fM3fxGPPHA/CkWAqLgEp1pa8P3vP4zXN/zzjO0SKP3Lq3/FyptuxPr1G/CDhx/qdw9HTV3otHXHrQqz46gVO491h6l7BE5GWoDodRQTxkGiGXlE+jWtnb1kFhN5BsZEX6HiukwNlJ7pLEzI85jsD/iBLiALHgd+PO11bog4MOCVSKO8Qt4dhFghgvmdTTCcuxgusxS8l2dgjjyIAuk7AUTLUQvT2oZEBJlGCplBllSQxz68fYg7vB3vWanIRiKVQFOZmH3inT9WPyHvcaRVt8c6V7JeTzbYiASPK1feiAUL5uFvr/wZbWYzFi9ejDf/FfrAvvFzN2LKzBnYtnUr1m94nXkDb7r+ergCAbz22j8gV8hx000rYTFb8MYb/4E44McXbrgMZ1XNgc9SB0nuVAR4Hi++9HvU19XjvOXn4ZKLL2QAUgCPwvoCSNzw+us4f/kyttYfX/kTjh09jurq2aisrMSbb73F9vW5Gz6LqVOnDOiRSpbtUzFPsu8zFXtM1pwCeHzs8Sfw4gu/hd1ux6WXXYGtn3yMlvZWvP+/zdDrNLjk0kvZl4Taw7Wo2V2DhQvn4d5v3Yc//P4lNDY2wWTqYFuaPPksvPfe+ygtLcPSpefA3RH6/V83/Attbe24c9Ud8CCIDf8MPcN3rVrVa50Vl1+Jmj01vcDjiuXLUNfajqs/czmUKh3q6uuw+b3NMJaUYvmieVAolP16SfvaKZK654LJMiYhOBy5i8m6P2EeqjY3Of3Jnnb0zJcs8Egf8MSlJ5Ayp9pCjr0Hwfv90M6dleqlRuT8jkY3A3yRmuICMHSbPQAPqEpVEHOs3gDtO9pZCFngQjRM0MC661Nopk+FxyEHJ+cQBM/CyaNFapLAr1geul7ylqa7UX6p/eBhBtA5Y/rUGtJ9zsGsx8CGx5I07ei+4HHOnNl45JHHGSBbvGQxSnQqdFrN+O7DP8Srf/4Trrnus/jN878CvG5W6f21e76Jdb9Zx44S9PtY6FtvNMBlt+G7930Xr730HODrRlBdhu89ugZLlyzG2eedjcce/RG+cPNNDAySx4k8j1qtGkVFRSwPbeXKlVi1ahUeefxR/OzHP8G8efOZF7KtrZOtVWA0wmLvxv33P4hXXvkj+11/oc/B2DldY5INHqmgQSYRM+7CTGv9gcf1r/8Tq7+xGnd89StoaGjE8ePH8LV7vo5Vd6zCvatX46OPPsT2T3fgsccexerV92LVnXey5+SZtWvZ6+9t3gy9Sok7b70FcHnhUSlw0y234uU/vIwcvR6fu/Gm8DPadx16zv74xz8xz+P99z+Au+66CxazGTU1e3DP/d/Gt+76Or70tbux6+OPYDQa8Y2vf419UQnEmYMrUPcsl7SgSOGHftnZmXYtCe9HIEhPeOBYGZAs8JhuSTghQZjyPLLtTAvYTjjh7nIjb0YuRIpguOCEU3AQy8Wg/6sKVCzHkMLB0bx7YyEvjwAkNd4XSHmebrTn1HHwCNx19dAvWZgFkD0GonxHzlYHf+4sBMTJ8QxHgseW1hYYDQZMnToVd911Jw7VHmZeGcoLIw/Nyy+/hEceeZR5/s5fvhzLly/Hrbfdxn5etvRcXHjhRThwYD/7MBbGvPjCbzA+L7TXpZevxLXXXsv+XVdXh6qJk3Dn17/GfibwSECS1lYoFaieXR0Gj7fdchv++8a/WWiTk8rD3qLINcj7NBbBI+XytTldGG80oNVuZzQqBB6n5Rt7EVhnwmdB37A13d9NN93EwNrJujrm6aa2du1a3HDDZ5GXl4+rrryceSgJAD711Bq8/NLvsXbtM3jx+eehNxpxzfXXshzFa6/9HF7/1z/RZuoKzfHMs/jcDddBpdFi3a/XYd26dXj55ZfPWOdnP/1JGDzSs/7EE4+z8RQmv+yyy9jfA4XVKSz+mauvw5tv/Csh8Ehz/eHdJjbnLRemlqmjL61Oqu48S9cTw7IxiMLjCltTrlrrJ53Ir85Nm1eKCjpcx04ySb1sO9MCVPXus/kZXY9IAogHUaBMOY+K0iIoxleMahMLajRCfmW6D0sA0nX8JHIuXAaxajBJqunecfLWo2ITgYdRmDUVOsjRwtZCXuHV11yDl1/+LXRaA+6++x6svnc1y4MkIEn5YRROfvCBB3r9TPmSfcdMrihmR1hxzY14/vl1kPUkBisVQRh0Ic/yfd9/Etddfz0Wz5sFypckkCh4HgXwSP1ob9H2Nb6yYsyBx0jalEJ1778Ps9uTMICk+SzuUGGJTiqFTjmIN8cB/gT6eh6F+/z1unXo6uzA3Hnz2WilQoFDtbXsSwmlNtCXBvJ4/9///ZA9d489+igDmJPGj8dlV17OwtXX3vxF/P7Pr6CtpRVVU6dg544dLL1CpdYwULrissvwy1/+guVZCuvIxCIUlZaGwWNkziOBx4suvhgTx1ewMDq1y6/4zKDA45YDFhw8ZcPZk7SYObF38Uzy3jHSN5PJ4cHhTnP6FhxpKyUDPFL1LIVCI0OkqbaDt7kVtj0HkLviQvAuN6MqcDe1QKKQQ1M9M+vFScIFjKWK9oCPR9ceCyQyCYxV+rSHsa0fb2fUU5rqGUm4uZEzBZFHi11t8OsnQeztZjQ8xLvoM1TFVMBI5JTRwKOQh0gfoAQOW9vasGbNU3j55RdZDtrMmTNQU1ODI0ePoWrq1F4/0+/7jiHwSEU3a557KQQiV1yGlpZWjCsvY+Fxavffdx8Dj0tmViJgPgaJcSLu+u4TePihB/HyH/7IqquFceRF6rvGSAWPrHre2z0oJR7yOtZ2WTA1x4C9PR438jouLC3A0U4r2hwu5oUcb9RBL5fC6vEhX3XaYy1I9FlcbnR7/fAGeOat5MQiOH1+qKQcpublghMHE3mk+u3bFzySN48KqGprD+PpH/8Ea55eA4NGhcNHT7A5yGP47LPPYP361/HSyy8zz6MAHnfu3IHnfv4LPPfsM3hn4ya89/77eOiRhxngFZ7py6+4is3zr9fXQy5XMq9433WkHNcLPH7vwfvh8Adw+81fYGHyZ55Zy9Z4b/MH+PDDD/D0mjUJex5pD8+/GeLzvHNFeVJsOZyTZLkeY1g/GeCRlkhnsQytxztd6Nq0mX3gBpxORiujmjIRvo4uuOobsnlkSfircx06yvSXtYvmJWG2zJ+CHEXONneouts+CJqjIRzR32WG5aPtyCV1H0VPIuYQ5htJQwVORyL4piRcApCpIJMmqpxPP92JigmVLEeMKl2piKWhsQlvvvkWA4jkZayqmoKPP9mGE8ePsZyzK6+8Av97732cPHwYeTkluOqKK9Fma2NjJk+aCLVaw8bQWMrtC2or8OFHnzCvUkFODi669GKoVSqW89hrfUc7G7Nt+wHMnFcNpVSCjf/bghMn6zB9+gxUjq88Y18Cnc9Iul/aa6LUSyanmx2RwCCBPap8PXdcEaOiIQBpUMgYqTPlPHoDAbQ73OFQNvUnMGns+Tsi7yQ1+pnoZ1RyeRgo0tiDJgt7fVq+Ie4cShrXF6QKd0Lgsctqxf82vQMqjoqstqf737DhdZbusPz85bjm6qtBBVNUrHLpJReiqaUVl6+4FHv2HmBeRKq4fnvTu9j41kYU5uTghps+h/Jx4+B02SEWcdBoNOx1j8fDQt/CF6K+6yxasgi7PtmG6dWzsXX3HrY2tfWvvsoKbKgwi9YoLy/FV77yJahVanjcIeLuRJqQ+xiNuieReTKhr6DtnQl7ycg9dAD+493gchXAxDO993GFrYfrYL52E3iXB9KCPIiVp79pUjENeSHVUydCUVGelTAc5AU59teCd7uhnV89yBlG5jAWbQyIYG92gA8EoalUJqRiM9hTk+SmvKwEykkTBjtFdtwAFiBPDdGiUBNIkoXf9aJPifjMlOlPkz17rX4E/G6IlEHIFWrYfDw8Pi+ULp7NyamDDDwSeIB+fHgnAr0K/UJY3285Cc56FJKCagSUIS15iasdQZJV7KEI6nuUkUwkHi94FMAc/V9oBPocPn9M6hghHF2gVjAw6fKFKmWlEjEqDf1TxZBn8qTZwjyYFBavMGiigkhhfvJYnrL2JEtHgFLyBhLo9fgD0Gt0kHESeP0BOJw2FGlUYU9hrD9SSlkg0Cg8N0Qsb3Z7oTVb0K2SMy8sAWRqU/IM0GuNCAYDbC150AuFTH4Gz6QwZ7cnZBMV5bqLxWGKoMg90XPm93niLpbpex7yPlbkBnFFtQYBWU6s42b061mi8AGuRwCPWhkw7czc9JjgsXO3BTlVRlaUkTGN5+Gub4Dz6AkEAzy0s6dDVpIc/c2MOWMaNmL54BMoSouhOKsyDatl3hIEIu0NTtib7FAYFdCdpYFEGb8UYqIncp+sh+tYHYwXn5fo0Gz/JFnAevg0KKAp9VM0bOagSwTTvg5oK7RQFoa+ZRPAabY50XbCAb4txOU4bqIRE3QH4MuZ1W/YnfI8SUrRb5jcSw0nXoCVpKOmdZpoikF9N0DA66S5m3kICcCRZ00AddVFub0KY5juecDFZClFEil40j+n5O4hNAKHVIhD+ZBlOnUvwEm/pwIKCndTU0s5TMrVM7BocXlA3s1Ij6dSGvrSYXF7WGicQuxCoy8sXl8AfNDfC6TS+sL8wvNVb7GzuQvdLkiPnUDpJcvgC3JsLK0n6C8bFHI090j8kTeW9lesVUGnVDKycXpWhbnmFhdGDdELqjVD5RIVwOPV41uZHKjfMHVYlGOG8CiEh2aJwvu3YrBbhMAhKyRKDqJZIU7cyBYTPDa914rS8zMUmPE8HLXHWDGCsqKc6TWLOAl4t4d51EQSSRZUDvAXRgUz6onjx7wKClEc2Rtd0E9SgxSUIAmmJCcyq9mejLf79M9Bniunx4O2LjfMcEPeaUK+KgCrv4xtRp+rQkl+7KpxAVT6cmam/xApXlHi7YLY3tQv9ZKQXzYxR8e8dJGNgI+CdzJpSqJvIl1zSnEgYEJN0C8P/SAN6aGLOQSUIdL2gRqpBwlNAJ9CjiX9nvIsFTIJtjeZMCs/p9/iGuEZiAyJ03gBEEeCR/q9QEBN4XcCl4InUaAfojPT7+j1cf4AvLt3o00qQ9mSBUw1pr9Ge3cG/LB5fMyTurA0REZP6xGoJPtGAtRkXzuFel/c2Ixp5TIsnVEIzl4PiaMJAXUp/JqRV3i5v70TFneIuD/belsgKeCx6NyCtIT1Bnt5VFxD1dme9g6A51kYW6JWMRUVWX4etNUzxlyeWSxbMv3lTZvD9mJ2mjsTIllyKxNj7SPTXqfcXrFIlDJPu21HDXs+s/yl6bt58jYKHsZkrOo4eBjdVhscknHw2jzo6HZDquBQfk4BC6VS3l20Cl/SzyaJxIBmHHiZISbwScZe0zVHLM8jgRvBm0eATuSPAhblOSBtcV6eG9XLGDmOzkWFV+AT+OAXS5kEZUBVwrx7gteT5hIKdBK1F3kryfs4o+B0+LbV7mRhbyrwoRC3nJNAyUmg4GTsS0i3z8eKeXKUcoi77bB8vI0Bx2ZOgmVLFkOujI+UlkKu5LElYE7r9QWwiZ4lnv7NnV78e3sb5k3UYf6kEMOAiPeBs9Syf480L2SW67H/W6fIXGBXN+vALdKd0TGm57FlSzsK5uelNJwXz0MbT5+gN0TPIAAgqtLu3rkHAZs9G9rux4AEIqkgyX7wCIIuN3SL50GiDYXyxmojacOcqcaU8EJSHm/3jhrkXnZhNlc3DQ8YAUeP1QP9TF3cH8qxttWXg5a8SDuOmcErKUwpZh4lylWjFrQGYJX5WWhynF6DUs4Osbsr5F3jfSEvGjUqJiIgJJYiKFUzgDPUMG2scyTz9YG8qmSfXc2tWKp3AX4XOzs7N6ccECzGs79IzyKz9wChbWGP5Mn0aysRUBSAPIpuv3fQ3johDJ6nUoRzMMkjSPcfWREePovPA2+HBZ6WNri7zBA5nGhTKlG6cB5UWlVCBT2Ct7TL42EAMhLAxmO7wfQRwOM5M3SYUd5b+IB5IRmzwsQRkwtZb7ahoScdYDD2GM1jhgweheKCjMp5TPDGBKUPRXkp1DOqWGg72/pYgOdhp0KkhiboF82FtCAUDhmLzWPyw95oR+6c1HCZETl7Nk839U9W+/YeFZeFuUldzGfqhHX7TuRdcUmveYViENfu0Ld1n9vPPJJ5C0NeKVOHDxViDqWTQs8VeSJFAS/L7YtsYmcbC9WSl4wq03mZvlfuZFIPk6TJYoFHc+shlCmDCGgrEeRUwwqMwyCyB8TyqkIGJAfT6M7Jq0qNcjmpeEctk54Gjj4PPO0m+K0OeFvaELA7AEqt0mlgcnnB5xpQMK4chfmJP6MCjRGt3S9YHcyhBhiz75gFHx+14aqFhSjJPTNKRbaVWg6xlIKREMZud9hwpDPxqvMkmzVjp/NvC72XSebqzkjliul5JPBI8nY96ScZe8hYGyPvI4UMKe+MqouzcnHRLSYAbc20KWO2kIYsQ95HXaUOyuLkh/GJNJzSK9QzpsZ6bLOvD8ECrjZvuPhlCNOcMZTlrr7xNowXLoVE09tLTzlptkYnvBopSgsUvTxJJ1scaK1px1nVBSgo7j+vjRakD+FwDmDAxfL/CHjFyvFL5jkTmas/8EgesUbLKcwOtsKTMx/oqYZPZO5U9SWvpdjTydSOyL4EIvsLmSeyB3o+vG0t8DS1w2vqgEShYNEcR4DHYZcLuXotpFodiosLB8xvjGdNoWo9XTKOW2st2HPShpXLi6DvJ7xOYWxZ524EpHoEdBMyqpiG9ubu2gddwM3yNDslJdhnCoH/bDvTAkMCj6PKoFRgs78WrpP1obxIhQIiuQxihRzqqsljPlwr3DWFVq3bdoE8tZpZ08ZkeJW8j+AAufE0lUuy/hY89Y1wnajLqicN0qAely9qCJo+tAMejlHqpLqZ3/0AqqkTIC8NFc3E0+iD/vhRKywnrViy4jTVT6yxBHIkzmZI7KcYuPHrQmM5ewPEnq5wAQnlC1J18nB49voDjxTWLXIfhUabnxJuz1i2i+d1wb6sWCfggscwe3Ag1+eBbd9heFpa2bLKcaWQl5UxR8Wh2mOwms2omjFtyIAxnjOlqs+W/W042ODFly8tBzcAMQWBNPbMOprYF56heHeTeRYKrTdZj6EWPKZIc6ExzAx7jpO5zmiZK7jXiYDLDwkJa+h6v6/G9Dxaa+1QFSpTkv81XAamXEje5QpVZXs8cDe1QiyTQrdw7nBtKePWJU9t99adECkV0C+cM6YKaYhAXMylrmjGb7bCXrMP+qVLsikUCTz55Em01dvgd/pRsrwwPFKg36HcRrlentTimP62R+pM1BItfKIcu51b65FTYcCk0jOT0AcyRySIpH68spCFBynsLQp4WKUyNSGnUPCk0e+oQIX9v6cvKzah0HofpR+BzoXNH/Az7kK4zYx6KFz1LNXAT4UnEaFeIVzpyV/I5iWgTMUI+b5mjOOs8ObPZ6F3YX7iNiQS96HSxiTw+MTVVdBdT1QByX2iHvZDhyEvLmJfuqU9YWirzYG6k3WMumd29fS4cxrj2uwwdNq0qxMn2pxxK8wQiBR7zeAczQDvZc8ry+elHN9haGLTp9jltcMKP3y8DxOVM9DoTH50aRiOlpIlhwYejzrAKSVMlWO0NpbDtHUHcldclP0wj7hkKkCybt/dq5BGwoX+6Hk+wLRa+zYiYxaLQzmlAf+ZlZBSmZK9TuP9fk/UOYb7OSPw6LV5IdVIUqblbt70PpQTK0e9rvhg71IAigU9+YpC4UskD6MwtwAeZQZZSsLU0c7gaWqEs/YEjBcuS/iIgopKX27DeCeiXElqBMaiNSEcy3InqTCHWs+HNYVng3IDq/YmIElE5gRC/drxkCl1YVJp+tsWuTshJqobToagWAG3UJDod4bBJOVl0lzk7ZR17AQvz4FDPR4nOutQyVuhkfAQSTWsCAjGyUzGj5og6Uf/JtWUTAKRRDvEWY+Fi2oGuhe6C8vWPfCZLdBWT2OeaAKM7aZOuF1umC0WFOTnoWpSxbDmecb7bMXq99qWVnTZfXGDx8j5WCqGp6uXN5KXGdMGJFk43fQp3g8GYPfZoJcboefyYHHpw1RKsc4/5l4/6Ibf5gV3lg7I6336mJ5HR6MbbpM7ZcUDmXIZ2SKGfm6C52Gr2Q9OqYSuqorJRQotSOS0PncvAKhQhbwpErEEAQKYEX0IeBJ43Lp1KxbMD0ki+ry9iwUy4XnwmP1wNjkZgCxc0ucvJkkbJMJw4ijVL56fzb/tY1MBKKbLiziYKw3Y7TC/uwW5V1yS8BdO8spRpSxx9KUqV+1QbRek3X74dByqpuawquK242ZINVKWbynkyslF/lD429UGSclC/Oql1/D6+g14/W8vQK4y4F8skvDFAAAgAElEQVQbN6Ojw4SvfPkrTBVFAH6kmyznvVD4OhC0NUGkLQWkGgY2nX4OKs6Pkx1unDrVhJmlfuQUTgGvLsJvfvsCNm/ezGQbScLvvm9/C/MXLGRzk0oKm9/nYQpB5J0UwGb4PYfnESCFlDjeN8jLSXOQ0gqNIU8nNUEFaKB5woUfBI5149k8kZ5SAuic7SSzW7e/AvKCfJhsHuZlVIDH5GnTodaH3gvj2etgnsHhGPOHd5vg8vKDAo/Cfnt5I/1OlntIXzpSnc9LIWuHuxMnJTI02drBSQIwyorh9hZkwWN/D9MxL/yd7sGBRyJQbt/RgeKlg6tGG44HfDBr2mv2I+j3jzmpvnhsRYAv6PHgP//YgLc++ADugB+zZ83CV7/6ZWg0WgYAyZPIcXJwMjm+edfdePjxx7B3714sWbIICoWSeSEJPG7a9A5ONZzCl7/0JTYumncynj2lo0/bRx3ImZYayh7aP8lskk47YwGYNnlMpQYI90f5i3x3MOwxFJRekkmtk6pnpeONt6FfOC8coox3HQE8Sg64kDcrN+Hwdd91yIYimZgBUSKtPlFrCSviBCdokZ9H8nceBPaerioV6yXwlcmYXB8pqTQdtaDwLCNeeeVPeHvTO7jssstwx1e/zHSa200dTB+5Zk8Njh87hukzZmB8ZQU++WQbZi2YDzUnYVrMzU1tKMstxTsfbILb58XyZUuRV1CAppOforR0Kv7z5mZs+fgT/OTHa5iHkzyObaYudhyZVML0npUKBebMmc00nbttFlitDrS2tDKgKbSlS8+Jy1tJMpIE+LZt38XmFPTHSeuc5lywYF5Yl5rmFryf4dB6wA3O2QSxtgRuKJkkoNtpY8VMUtsJ8JwaDmUxmlusMJk62PbGjStFaWkZOjs7sKdmDy659NJee+2bFkBjov0u3mcp3f0IPFK75cLSpCwdzo10tbGiJZLv7C+sLYBOkd81KLAp7drHci932k6h2+0CiQkZ5Eb4fcWjniicseb011wiiGwhWUtqQS13Or9xKOCRJqPK09wZxpSF8JLyFA5xkmzoOroB6U1ertDg1b/8Fdu3bcMPv3Mv4OXx4YH9OGvyJEyYMJ6BQmoEBAk82u129ub/5S9/FY/84PsoKiyEUqWBy2nHxrffxpVXXsn6e9z2jAxbC5ZwtXgh08qYriynTQ29E+U/EguArLSYAcjR2AgsBToCkGrk4WIWotGh3EVOxcFnlITpa0bS+a0fb4c0LxeqyWclvG2yyamdnTB1Olj1taFPZXY8E1Jov6vbCYfZDjFkKJhpYLrIwTYeOpUMZ03Sw+rxweElUmoxk+QjoNnR6ED+BC3zthw0maG1cTAd6sTcFdPx6p9+B4PBgPUbNuAPv38J77zzLgOPxcXFeOvNN3HZihV46aWX8NRTa/DII4/iBz9+CmVSHf684a8wGgwoKipC3dEG5Bfo8NIfXsaLv3gWarkb3WIjVq++D9+97zuYMnlS2LMolyvx5Jo1qK2txbXXXouPPtyCm7/wBcycMR1btnyEmpoaVFdXw2G1oq6xAf/693/w3zf+HTd4bGltw9VXX4tVq+5kYJja3Xffg9rDh7H5vfdC71s9HsloNidv6MGa3XjpT3/C04/dx0ALhV4pjG/z8DBbrDAa9MyTKnhJaQwB7b+8+lc88cTj/V6lkPYj6K4LHTMtjB95AJImVMrESQOPkXOzsLajGRJPJwLyXPDqEuaN7BvuJoBJfJKJMBCQMo7GtA2W3Gpsb/sIcomCha7LNOMg5svR7hj+CBgBPJEUGCzQI0UYUaMLQX8onUxUogqHmuk11IW+PIpUHIIF8jBAZOME8CiXIBhB3ymq7/E8lqmB0t6fgTHD1rSYaUcXdBU6yPOTX3kaz5tkuvpkQ9dnWloINV908SX4+9//Cr1GiwB5AVwecBotbvziF/HC009DrlLhxb+9hglTJ+Mf/1yP22+7DQ99/yEsWrQIVVVVqBg3Di+8+CKmTpyE2mNH8etf/gIymTQjw9aCFRhJqjsAiZSDvdkBd5cbihwFpFoOivz+k6ypUlumlcYtc0jqSPb9tchdcWG6HvWE1hG8g8IgsU4UrnaOLFah14UcRfp38+a28DoEEvNn5kGkDFXsEfCR5ElSFrZN6ICD6ExfNu17D7CRg8l7pHGR1de6GUZMLz+TV5T69A1tk6oJqZZobGI01VuggwSKmVq0OV1M75gPBJnkXjwhccq/rHmrHnk6BeZeNY2FlTmFElqFHCfr6jC+shLtnV34aMsHDCgWeuT4YPcOHD6+n71mszpx7YWX48vfWcXAJrX1f/sPXAEHPv7oQ3z+ppVYvngm3GIVbrvtq/j1r36O3Ny8cChXodLi6R//FLOqqnDF1VfjkUcfxbXXXhMGjzt37sC3v/0dmC0mrFp1D5780Q9RUVGZEHgkkEvtxRd+C/I6rvv189i6bSsDjxtefx3vvP02cvPzsXr13XA53Xj77XfR0tqK+ro6rLprFd588y0Wap9TPQc33HA9/rnhX2hsOIXKykp8695vwuGwnzFGynH47W9fQGFRYXieqqlT8KMnn0JbayvKy8vwrXu/wQppfvbMs+x3hUVF+MHDD8V1tkE8skkZQuAxRyPFDUtTJ1kc6Y0UNh2t0EYobooGImkOBpQCboiCPoi8Noi83TBrJuCQZS+cThXE/pC05fiCwrCGeCJGGhDksTe5/j16kWCO7TMK0BNRObtMHB3oyUNALhLohd5YRUDPe6xwFgKkg26C53Gw4JE8MAqjPGWSbYM+WJIHZkPXZxpUKHA5d9lyfPThB+FQM4FKClOvvPEmvLD2J5Ar1Hjxz39BxfgKbHjjv3ji/36I+x94EE+teRKFhUXMq0AfLgQYX/3ra1DIZfjsZz8Lt7MnoT/Jd5mK6fy2AFwmD5xtTqZAwyk58MEg40ClNxJ7g5O9JpaKkTM1BxINQMU3bosbqkJFv3rZRDHTtWkz1DOnQ1GWnDdlRlvjAgO+gla32+SFz+YH7wt9M1WXaXt5AgWb9a1mFsi2hddzpueFxxEIjGyR3sVU3MFwzBnJ2ydRysH7AkwOlSpqqVBCN3c2ZMWnq78T3SPZcKeni6mckISfr6YbMq2ceSUpvFw1pygsd0hgb/+pbkwq10RXMEl0ccrJ69HuLsjNZeBRpdThinMuYIBw2dkXQKWT4a233sLf/voq8659+ulOvPnWWww43XHnXbjz9gfw9/Uv4mc/X4vvPfQAqqZNx4I5s7F+/QYsnDMHl58/F54Ah9UPPsY8l9XVs2GxWDCuuBg5BYXM83je0nNw9jlLGXj8zFVXsj6bN7+Pffv245577saXvvxVFjqnUDMV28STR0hha/I8EnicNXMGli9fji1bPsTixYvxwIMPYu3aZ/DMM2vxm+d/zULwf/nLX3DPPV/H3V+/B6/+9VVYzRY29sEHH8DLL/0ejz32A+ZhpDmLiwrxn/+8gYaGRlx88UXhMR6XG/ff/wB+8PD3z/gdvf91Wa0gO1M6AI0lLy+1L37xZrR3drLXMt3zWGiQ45ol6UljE0Bgf9XZ0YAmI6amJuYAsQy8SNIrHP7hJ6HQu78x5ImjYpCgLD6gR7Q1XASQEkAgefNYM8h6efuYRy8OoCd4HIcE9Abxtx9zSFOA2SnyzMKYuDyPMRcYJR2E0HXeFRePSW7DaNcoeB6Xn38BNm18C2KxCDzv78lvlOGGG27Eyy/9DtYAsOHFl6KCx7z8PJx99rk4//zzw0uct2wpe9MdSeAx0j6MPN8DBhDJM8/ehBQclIWKXl5JAnD2ejucJicURgW0FeqoIXAqnvE2t8B4wdLwMiGCfh5+dwCcQsreC+nNhb7M+R1++N1+BPkg9JP0YRJ/SjGh34feO8UoWlAY/tJnPeoAAkFAFFpCMU4e9iCSdzGyxauvO0r+9Ps9hkDBQh2It891qgnwB6CZOQ2KCRUQXleOr4B62pRBmYPAG+kskzqJL8Cz/ES/XQxjUAyziGc5i5SXSHfUsM/MQGUiPJHxboq8gAQeKfxMHra3N72Lxx57HLfeegsDe+Rp/Oz11+L7Dz+K85adgxWXX4nVq++F2WJmkQYCZzeuXMnAVmFxEVbdsQo3X38zLliyFErOg0OmNvzwiR/hR0/8H8rKSrHtvR0IKALY9elunLPkbCy/6Dz8et06lvd400034pFHHkdRUSFaW9sYaLzyyitY8YuQLxmrQjsSPD7yg4fwm9+8iJbWFuaBvPCiS3DjjTeycPyKyy5hOZWfu/EmFo4noHj/9+5nZqMzCL9bs+ZJeDwu5j20Wqxwu10sn5tyv//4xz+FQ9TXXX8DO2Pf3xH47jv2tttvZQB14YL5uOLKK5nHNdPB44RCFS6em7giTrzP4WD6EYgkL2NQEmKF6Q9skkJO5+521id3TgH7N3EYUhOAHgHJvt67vh69jAN5gzFaPGOy4DEeKzH+GXRufA+6OTMhLUrPN6s4dzZs3QTw+NOf/gwyuRz3fP1utpfW5haIOQ4/eORRPPS9B2AsLML37/0WLltxWdjz+Oijj+K7370P48efhc/ecAPWPvNTlhNFTSigGangMdELocIze6MLmmI1iGFFAIFeuw+8J8AAH2feB/X0KZCVFLE8Y/odAUD6L29mHgOq1IgBgXeHvIdihRgKgyI8p5A3k+j+sv3PtADR8dhqDoYpWFgPnwcBj6+XsowgVyg1GqBfMEiC6SgXIBTW0EvjPQqcOmZmveJRqBnMfRJ4JG+fWq1hYI0ahZSXLF7MCt9++exzOHLiJPPckaeMcvsorEx5iBRuFXL91v16HQwGIxYvWYzKygrMmFYFn60VSrkER48cwyuvvYUWUwcqKitxz5duwZbtu1FYUoxJkyfB6fHgVz//BWw2By69hPTfOcbO4HGH6ImoUR5hPAArEjwSYPz8zV9kZyFPJoHH2269FS63G9dcdw2b97ZbbmNAMTJXkYBgJHgk7yQBTTr/vv0HQGclb2U84PGmlSvPGLtu3ToGSPfvP4DvPfR9PP/8OubVjMezOpg7HsoYyht8cWMzpo3TYun01Ei3DmV/scbaOr3Y4+gCmgJYUF0IuZIDaVubPV6mDZ5tUSwwVPBI4a6gHymRasu0Cxss+W+mnSOZ+5HLVfAHeKx99jns3bcPEokEarUajz/2GI4dO46f/OQnLP9HGghgxbXXYOPbm/Cd73wb+/buxZ/+/CqmT5+Gyy9fgSeffApKhRw+f4AlsM+eOYMVzYzVRiCQ/q4ocV4sEwP2RngbmpjyTFZ/fXifCtIhJiUqRUVJfCoyTg+sNXvgt9uhXzAvafRLrXYn3P4AfI5QrqjBKEtauLqvhQlsCUUfBM6I0qZvMYcwhkLHVMlMFchCozH0s8nuRNDjYiFYagLQo6pimlMcCFVO8xIFm1/kc0IcsKGroQvdSh00PgXUOXpItWJwPXKGfYtaBgMehXA3eXCvu3ElC02TZ/H222/H1k+2oqKyAsuWnnsGEPzLn/+AlZ+/BQT+FEolKxy6+pprsPGtjcz7GC94vHf1ahYajxxL//Z4PNBq1PjNb3+Htc+tRY5en5Hg0eTw4J8ftGPeRB3mT4qoqhjeP9W4VifgWNNixrhSFSqMoVxHoREo3tZoimueMddJAI+5CmBi7zz/uMLW9jo3PObRzfUokFv7LRbYa4/COG8uglIJOOL3CgbjKuwQOA7pAcv0SuJE/wgIQIpIbSKiCR8sQtWg51QjVJUVoQ8GhD7shNc4Tga/v3d+XKZT9SRqoyH353mYN38EWUF+Vvd6yMYc3ASU3+g+egKOEyehqZrCQtOJNMfBwwx0DmZsIuukqy8Bvr4UNn3DxZF9aF81rZ3wNTVhwbxZUbcpUNNEzkO8iUQy7tdW4shJN1qbTSgRFSKn1ADjtN5erljhamFRIZfz8MFaTJk2FW0trSjIz2We1QP797Mcy672NnzwyVbGCEEeVYetCw3N7Zg0MVRBX1OzB/PmzUdLeyvqT9ShqmoKDh06zMi/q+dWs7xIoi06WVcfHkMeSSqOifydMA95USPHkpfx40+2MQC5YG41ikpK4vKqpuv+I9epb3HgrZouXDA7B5NKTmuzWymdosMJp9iDKTnGfjWv07ln2pPDGYTziBmt8LO8vaolJSgs661FT3vKgscBbmao4JE8JPYGOysSkBpTQ1mSzgcr2lq9gN+pRsiLciFRaXG49hAmTpwUk5NQ8M698uc/s/wfUk/xe0+HWob7fElZX0yEu6dnotBzpKKMfd9B5nFRlJUiwFNqXSCsNkM8kILyDAOX/SjUJGWfI3gSf5cZlo+2Q1s9A/Ly5HCpjWBzpHXrQviZNO8pf3GwRTDktezetYdJ1enmTB8VyiKJXASBR9PBg7g4In83nvECMTdJA7ZYvDi2tw752kJMXjiwfrhAeB5ZXd5m6sThI8dRVTUVer0aYhEHThz6QkseVoE4XMihpN+TZ5Ia/U4gKRf6Cb/vzxNLX5Ijx1C/vr+jOfobT68J/eMFx/HYNJl9mju9+Pf2Nkwrl2HpjFCBWFujHYc+aWb5g3KjCBa3B1UKA7S56ZX8I3aadrMXnWYnXEovo6GSScTIORWEtlwNQ66ChamjNRq7tTGkR55tfSzQAfiPd4MbrOeR8rW6j9tZQYB2YkhhhOn/9uRujXSDC3l9q+66m9EukPehuLAQa376Ezxw/wN4+qkn2RH7/uETeAoXj3BSPPX001ixYgUL0442z2M8d9z19ntQV03Ogp54jDVAH6rkJVUfWX4eZIV5UFSUZwu4hmjTWMMFj6F68kQoJ02I1T3m66RA071tF+unWzS3V45kzMEjvEOdxYZjh45AxgdY8Y1Wq0FJaWFc1EGR2tJE77OnJkSHZDAa4DZ3gbfKgTyeUdxQviJ57ORyOXiPB0VlpdDrtGhsamGvEXDMz0lMP3yEmz7l2++rMHPskza48uWYOTHkHSbv5KmdbZhcXRDVy5esDQqeRZ/YA1+tEy2dDsg4MVQTDSgqVsKg5CDtkcmNZ80PT2XBYzQ7UTV54JAVEiUH0azT6nIMD1m7WkNfxxJsFMq2NXRDVaSGplIJiTTCJZXgXMPdXQCPt952O/7vh4+jJDcXD3//Bzj7guUoKx+HefPmAnwQH3+yFY1NDYy01mazo3p2KCxz/MQJVgiya+cuLF16LpPk83icw32stK/v2F8Lf3c39GcvTPvao21B8kB6Wk1wkwINEYjPmjbajpgR5yGSdsehw4xyx3D2oqTlKtLh6EuobdceeE0dg1KiyQgDDXITxEVZ1xzi+XSbzdDLpP2GsfsuIQBIb9485rWtO9XM3m9zZAWwnrKx7vpxWuSVqcPKOuR9PFx7nOVh5uTlo7wkW/A4yKsbcNgb201o7HTjnHkqkMfOftKNSeX6XkDx1HErTuxqw4S5hRh3VvJyI8nLaWtwMKCIKhXkCjFUvBw6L2A0KIfk7cyCx+jXzriOd4Xo9LhFvb+IDRo80mSkAWyvs8Nr96JgTkG4GjQVD20q5+wLHstKS/HYDx7FjOpZ+OtfX8Pf//Eao6wgCon5C+bDYbfjhRdewobX17NQw5qnnsbFF12MNWuoUu8VttVM1GxOpQ3Zh8TJerjrGljBR7YlxwL+bhss73+cDWMnx5yhWXweOI7WsdxEot2h8DSp+0g0Z+ZDJWNZF+VQHjmGodD5JGMfwzXH0U4rWmoPY1x5GSrHlcS1DUFKLqA4EwQSL6at3taLkD6uSbOdhmyBD3e1Yn+DD+fO1aFQLYYiKI8K2qhA5fCeNnDTVBiv1w05D1IIjxMg1ZeohjxfX0Nsb2rP6lv383T4t4XAo2SurhdX8ZDAo7AW72VcnKwJqhypknMb8tMfZYJI8MjzPKsmVkg4PPPcWtxy6+14ed3z+MKXbsc/1/+D0dNIxByuuuoqrF//DzZbFjyGdJrdTS0sxDpaZfZS8ezFM6cQxtbMmApPSxtEYgkDkyKFPJ7h2T49FqBQsvn9jxlglGjULK9Rmp+Xlsr2VNH5jITLpcKVrUeOw9XchEvOPzuuHFAh/1HwPo6Ec472PXpcfjTUdOJdixdnT9KGQ9X9nZs8kyfMVib9Vy7VoqL4dJFNIraigpbdLZ2oCKpSFgrPgsf+byS41wkiRyc+TJHudKA6KeAxclmfOYCO/Z2QaWRQl6kGlHFL5AFKWV+eByfygpNqcetX7sRzDz2I3HFG+LwyQKbC5265FT9/di2+85378MdX/sC2wclk+MxVVzPwSPxQP3vqKVxx+RVj1/PI8+h4YxPL0dPOnQmRLL3J0il7NjJoYvLqkoShvLgQAbcHvNMJ1bQqyAtysvaOcU+CQgxxNlIRi2ryhJR5GQfcSorofDLoMe13K/ThbD18OKEiGmn3MTafTzdxwCOSApJcL4d+Smo8xyPBvunYo/WIA4fr7djt9+KqhYUoibMohvEr1nehyCPCxCWJKzFRHqVZ5EZ1UeqIybPgcYAn6KAbfpuXKfEg73S/pINHmjrg4+GsdzNVDVW+Klxkk44HPO41yMPo7QRnPQKRMg+S3Mn4wpfvwZof/RDFZRVhEmtSUCFlAJLhe/ChB1m+Y3u7CQ9+73v43vcehEFvwC233sY4D8dy2Lp7605IVMp+c/P8fBCiQBBBiSRc9Rj3XWU7nmEByi91NzRBopBn0wT6eT5I/YVC06TFLpJyUJWXQ1k1adifptFG5xOPQT+sPQG+swPLzok/HzqSvida+FpYl3gbrfu6oa3QQlk4sr+4+h2isPRnPHZNZx8Cge8esaDN4sGdK8oTWpq8ltvfPZVQIQ15HFtO2nFK6sLM/Nykh6ojD0AMAVmi8H6utB9965SAx4SeqmHoLHGbwNlOMikjv3Y8eHkOk5n67e9+x2S5tGoNq6ImXeef/+KXWP2Nb6Dh4CH85pVXYLKYsXTpUixYMB/PPfdzFBcVYeLEs7Bo0SJseP1fTIFlVNL0xLgnX2s7rJ/u7jc3z+z24pTFxuQNc5VyKKVSKCk9QDo6qZ/S9VgHvd6s57GPsSk8bd97kBXBUPU0Z9AzHepMapF0PppZ09MSOh+u81PxzNFjJzE+LyfunEdhr5H0Pby0N7lz5HmEPMiRDiCbN7ehZHni3rlU362/R8vhhS0NUMrEuOXCxGnEyIPYuseEuZeUD1gJTZXUppouVhijVElRUW1Afk7/d5+Ms2fB4wBWHG7wSOHslHBEkjpHICRwTtqWokCIW1HibGb/J3Ao6F2Kgj6IXSaIvVYQl1jkm1EkCbZAXi1XaBg9j99hR6DTAvm403xjEo5DoIcXjK3HcaB8SSqgGYs0PWQDITcv58JlEKtOK0/Qa0TfQbxbxMVG3Gkmhwsunx/TC3LAiXvElpPxLpCdI+MsICiLCFRX8aiDDPYQgtY0hae1M6cAPQolg50vleMi6Xy0c2cntdI7lftOdG4WErTZUS6VoOKsxEjX2Xurux2crQ6x8h8JQI5kz6P1sB0eq4cVAtG/qWVSKJ5A3V82t2Io2takLU18kJNzz6zCpvlPWrthc/hQ3C5C4WTjkCqoE3lO97d3wuLOShRGtVk/EoVp8zy2bGlHwfw8SJTJofThHI2Q2OsBsZSdlwBiUELEkxL2b14WejjJw9hLMJ1TwaeZEJU3TyB2jTSg4+ARuI6fhPKs8aCChSAkAB96yPoqrEQbn8gDPBr6dm/fBd7rg+HcRXD7AuxIrQ4nNDIp8lQh0XpqFMYmQtkulwf5aiWMipEdbhoNd5eqMxApM7UfPfkUbr/9NpSVFDNCZWpiSejvN7IR3YrQIl+n3xOBsqBQIoyn37sbm1gxEe92Qzd7OqTGPEbbkqmEy8L5KB/TeagWrlNNLB8z0wHvYJ4RokGp4MTo6jBh9qzpg5kCLP/R74IvZ+agxmf6IMFzqp+pg1wphRCKF34ezv1TrqM4V4rDXS7sPNadUL5j331TaJi8fORIKHLLwRHFDpGNkxJMaRCFnBaVRYqEOBqTYZt9JgusrpBsZrb1sUA/KjNpA4+mHV3QlGqGrI8thDHCIecBQhlDfgh6CkH0C+ZAWpTlDYvHnhRG7dz4HgSbUbhaKhZDI4vO7n+k08qmjfZNNJ71sn0y3wIKlRZvb3oX69atY9rBq1d/s9emSdlDLleC9Ivp36SvLJFI2c/UyJvfV+OYXqdGfexNjeB4MeSlRaHf8Tz7P80TigSEIhOZ3MgLadu1F36bPel8k8N5blZp3diCcSoObfXNcXM9Rtsz0feAU8YsoKGxVERDHryBmpDjRl9sM6H19ZxmgvdRqLCmQpcNn7QPKt+xr20pl9FiccJ6OETuTa2iKhfF4zVpB43C3uhziKrCsy2KBfpRmUkbeDTv7wan4qCd0JulPNHLknXtZTmKfvXAklWJzhutP+9yg1RTci45H2Llaa9ZMuYezXNQMYevywzDsiUDHpNC2Va3F3qFDJWG1Oa0jGZ7Z/LZyEsokytx9933YPW9q3H//Q/gn/94jYHDBx54kG3d7XajsrICdXX1cLtdKCwqwmOPPorvfGs1k5Kj180WM9Y8vQYFubnYsOF1+Hx+pjssFwfRabWhoakJf/j9S3jzzY3YunVbeJ4fPPxQxmoFR7s3oZhGv3BexuVpJvqc0d+38IFcLAIsZgtmTp+c6DTh/kIBTUBVDL964IINAo/UBgKQRCweKWk46I0NciCBRWr9hdrpda/FO2yhayqQIY9gfq4G+slqPP/m4PMdBzIRgclE1GAGae4Bh2XB4wDmEcCjVgZMO42D0gYePaaQbqg8P7oHKuYDQd4HVzPLZfTkx1+xF3PeAToQPYrr5CkYE9RoHcqao2EseR+73t3Cwvz96TM320LfOEu0g+P+Gg12GgtnIPDXZbVi9TdW489/+iMe/+ETOH/5cixfvhyrV9+Li89fjiuuvpqZwuXsRpupC4888igee+xR/AH//yQAACAASURBVOTpH+P8887D1ddeja/f8008/NCDKCopwWuv/QNBjwfbdtew8Zdefhle+dOrUCgUWLlyJRy2Lpi6usPzFBcVwu8dOV4FgVR8JANIITw5Jc+AfJUCDc3tQwaP9IyIeA9knXuYA2GkUPhEehSDLhFM+zrgd/qZMyVTKYaoQIbTAAQgBZ1qAo9DyXfM5Pe7LHjs/3b6kyhMG3gcyoPD8hudzaero1MZqo7YqKe+Ec4jx2G8+LyhbJ/JlNn3HoBm2pQxQ+xsr9nPbKapnhHVdgQeCxUjW9ZySA/FGBlMIeuXXv49tmz5kEl3Hjt6nHkS1659hoHHVXfdialTpuKXv/wFjh49zjyQ723ejIcf+h4DhPT6xAnj8bU77sLqb96DCkMO/vX+ZniCQeZ5/PrdqzB+wgS89Z//4lRLC7Pq4drDveaprp49IkLXkY+EACB1c2czBZyR1sirF8ptk2BavoFJByqUCkyaMG7IRyEPJGc+yObxG6f1SzpOQM3d7Rm2IhqhAIb2GekBpXxGymscSY0qpd+q6YqLHHwknUvYa73ZhoYeh8ZI3H8q99yfRGHGg8d4qRqSbTyhcphJis2YOuTprR9vZ8ogusXzhjzXSJiAQtdUvKCdXx11u5QLqZVJs5XWI+EyB7lHIWR93fU34Bv3fB0SSSjq8MzatSzE/Mgjj+Mb3/gaJkyYhKuvuYaFs6l9/uYv4t5Vd+AvG/4dfp2A5h233cKqdZ975pcYP3kSC0/T+IqKSry9cSPqTjXirbfe6j3P6tWYP2/OiAOPZAehcjzZmtuDvM6Eh1G+466WNqi9HthaWzF34dykhomlllpAzMX0QCa88SQMEMLmyaAOihXeTsJ2w1NQcQw1ClNHti3723CwwYuVy4tSyreYzLMkMlcWPA5srWgShWkFj0TXY29ywDijt8B25LYl3i5w1mOh6mlOBbGnCwFVSVpyHCP3Yf7fFsjLSqCafFYiz2C/fSl/0vzeFqirJkMxPnG6iqRsIo2TZHWu02jsDF1KrlBj/8FD+N1vfotnn1vLileIkeA3v30BRoOBeQ7Js1hZUYkn16xBfV0d41vtbGvFN791L/7+j/W4444vMXD58Udb8NSPf4rJkyYyz+U555zLxtPrDDxuehdtra2wWCyora1l81CeJIHW2bNmjkjwSNfq2HeAVWIbzzt7eFRxhvBssdD1iQZ429swb84s6JOcoiLkQPalXetvy6lSoqHIkrszAKlGnhKC70gKnyFcR8yhQo5jNBWY17a0osvuS5gcPOaiGdKBuEgpRzfbolsgmkRhWsEjuT879nSBU3BRAWSkl1HgbCTKnYHIYVNx2UG3B50b/8dyHSXa5EleDcSDmIpzDOecvNOFrk2bkXPx8jM4H4dzX9m102cBynekimehuZ02VgAjVFPT74WKavq3tbMLcqcbUMqgLixmwyIrsKkSm1p/44UKbMp5pHC50GjcSMp57HtDRH8VoCrs884ZUWTitaYuNOw7gIUL5iYdOAo2EjggqYiGqNoGUqIR6HBobKRHMPL3ib5mPmQOPZNUDJoihRsCp93HQzm7qeJ9FKqqo3Ermhwe/PODduRopLhhaYjRYLS1docNR3oqv0fb2ZJynigShUMDjzwPqf1Ev7yJ0TYdBpAqDsZppz2QQl5jvN8ik2KQfibxd5lh+Wg7cldclPQ3a9u2nYBUCu3cWak8QkbMbXnvQygqy8eEpzUjDJ6Bm4jkZCTORVJWCfI+iMRSkDc+4LDD294JzmgAp1RCMa4kzNEoHEfgduzL+dj3deHnaNyQGWiauLckcEEayiXwGYaeQhP3wkPoSF7HT/cfRp5cNqQK63i2QABS7O1mPJDigAt+bSV4eW6/uZB9w8AkCeizh3hHhSZUQPd9TawTDUu+ogBwU1lgE1kcI9ihudOLf29vYz9et6wA+Wp5PFcy4vpkwWOMK4uiMjM08EjV06btTMUloMhP6IGh6muqvBbzHriaOiB2NICbMDcjpNZch47C09nFiK6T3cgjZ/lwK3Tzq8HlGJM9fUbN59h7EGKSIcwAPeGMMswY3YynqRG2moOMDFuskEPEcRBzHERyCQOT0vy8pH9ZGy2mToSmJhPOTGHAQzt2YdmSxWkFW5T2JHa2Q+zrhjd3NoLi0QV2KPQueDiTqYNNxUUiZbDXoyMUydAvr1pYiJLc0SvkQN7Vw50hL3K2RbFAUsAjz0Pit0Dkc7J8RAovk+JKQNM7j4/9vk8LKENVgyQPKPI72P9prKW7GPZOFfw+MRRGBXRnaZKmRJPogyCQXGurZ/RLM5PonH37d2/dyT48+6tEHur8mTKe1HmI/Fi3cG6mbCm7j2GygM/UCev2ndBWT4O8NPUcrcN0zJQtyzkaILGfYvP7jVUIyHJStlYyJqb8saO7anDxMNGckb1IqjYWnU8yzpruOQTQSP93NNqYpCF5JJUTlQMWJAkAkYpiTJ09YtVAVBnAHUetTE1mLABHOiNJI+4zhbhBsy2KBaJIFMb2PBJY9HZC4mwJA8WgVMuKWQQJQEFPWgCMgpZ03y0Q2KQmjGUyghG0O35bAG6zF8p8JSS9pZHTdp9EzUMUPUOl5xlow+yDdOsO5Fx03qgmH8+Cx7Q9thm9kN9sheXjbVBPngjlpAkZvddM3BwDjs4WUEoPNanlEPt3unPBE7EN0fSYDh4cNvAo8EFmup0SsWl/fQUycQKRJGcog6yXF3EgsnHKdZQre3MvC5XVSpkYV59dMCqrq/vaMgseYzyJUSQKRdaO5pCvWtxHczqClJtAHktIlunApzkM4Gh0Q12WHnUXAdTp5s2GrCS1icHkffR3d7Pq6/6ItJPxxjKcc1D432ftHjP0RMNp60xdmzzP5vc/BqO8mjYlU7eZsftiknzkbTRMDodghSKRdIklDMY4QrHMcHkeac+CnXiJspf9BnOekTRG8EwKVdrkldSN054Rlo52pk27OnGizQkCjrdMb4LEUDlgEdJIsstAexVI7UfLeZJ+jmjg0X3oH6cTHcQh4lICiyKfDbyyEBRqHq5vuAQc3SY3cucYkm6LaBMSMa/X1AH92WlQsOF5uE+eguPIcZb3pZ4+JeWANS1GjFgkCx7TbfEMW8/pgfmTbawYZiwUiCXb+izPsX0rvPnzz8jdo1zzTPaqHe20om7P3rTnPPa9A7IhCUxQyD+gGRdT1jDZdzic8yXKD/nGdhMaO93hqmqB/YQKkAaqYh/OMyZr7Sx4jGFJATxGSBT2CltT8QoCIb1NXqI+0xuZrJuKcx5Xixf2Jjvy56cnv4dC1gGzBdpF6SPypkpK14k6uI6dgESphHpG1YjXtBWuNxu2jvNBH43dfB6YP9jG0jLS8mVsFNowDB4LFp9ROZyJOX1ECt7Y3R3Ws/ba7ChTKVA5rmTYb4fC2JzlCIJyw5gCkPEY3s8D6z8K8TiW5SpwxcLTxa9jBUCSvva2RlM85hqTfSJVZiRzdRBJgdg5j8NoKiIV76o1o3BJXlp24T5eB3dLW0qqrGMdgAp1nMfq4Dp+EqopE5NGTh5r3VS+niUKT6V1M3duxku3fSfboGHJvH4pUzL3BMOzM/qgltjqGMARGuU6RgtPCx/qmRK6FtRkaN/jjToYFUq0tLYlRc86WbcxlvIgE7HZq1vq0W0XY1q5DEtnnCmFKeJ9kHXuZlFIf5/C2ETWyeS+WfAYx+30qbjOaPBIaNfR5IamMj05jwzsNDTDsGxJHJZMTRch7zKV1d6p2fmZsxKxMSn15F56wZjR9E6XbTN1HfKWWT7ZyTgcRxqp9XDblHkTPRaAUzLCaypEHChtKJNC1xSmdvj8mFGQB04cyoTas/cAcvLyUV5SMNymPQ3GiRPS2QZfzsyM2dNwbmTfMQs+PmrrFzgKexvtADILHuN4CjsA//FuSKjAqkqV2Z7HOI6TtC6+dhMcR05AolIOe36Wt7kV3Tv3QD1xAhRnVWQE9+VgDd319nujuihosHYZjeOCDgesO/cg6PPDuGQRoBpdHHupvjNGdp0AsMmU0LU3EMD2JhOqi3KhkYXy5ql98NF2zJ41PWXqMoO9DypCyoavQ9YTCmTuXFEe05yRAJIkg4M9NRIxB46QDh+eah0hOx2+bQoyhVyZOgse6RpI/svbZoK8tBiqSROSKkk42GtmYPbAYfjtDsiLC6GcUDEiScVtu/YyE2QLJgb7JIyMcQIBuCw/D9q5s7Nk3wlcG4WgxV7iznUwcuu4Q9E+D+SWPfH3T2BPiXQl8EjUPNSMCjkm5erhcfmwbdduLDsnDcWHiWyWiEV8NkZ3NBpJxBM0RULgkeYmAMlZapmSD/OKy3OGraA20bPG6p8Fj7EsBCCicCajw9Z0FCqakRm4lJGG+1rbYf10d8ZyLpJUoutEPTwtbeA0aib3Jy8vGzEfztm8xzj+IEdoF+JvJHYCb2sb/DY7NFVToJjQWyxghB4tbdsWgAx9CDNtZmVBQqoomRK6JgDZbHOClGUWluajuakNNps95dKEg70o5rX1OUaM3ONgzxlrnMDp+OVLy8H1YesbaCyBSFbF7moDxDL41SXgZcYR7Y3c3tQOb4CPZbIx/Xpk4UzGg0fTti7oJuiYlGEqmnnT+1CUlWS8hB4V1LjrG+Gua0DA7e7hzZs87BXxse4krfRHsTaTfX1oFvB54Gk3wdvWBU9LKMQjNRpA3kZZcQEkGs3Q5h+Do+Vde+BXFQ+aCiVTQtd0dSanGyfN3VhYWoB9B47AYDRkVL5j5OMlyD2Ode+jELYeivygkG5BX4QC8lzwBCQjxD9Gyp91FjzGeVM93sfMB487uqAp1UBZnAJdTZ5HxxubYDh3MTijPk7LDX83Cmnb9xxk4XXd4vTRCg3m5ESGLtGooZ4xdTDDs2MyxAKCvKBIykGWl8dSKbJa1IldDgEWkd/JBpHKltjTCc5WN6SwM6sgNu2ANwqdT2K7G3pvkiT0BXgWtj564hQCfj+mTs5cRSHKfQxoK0ck0Bn6bYVmEDyPF8zOwaQS9ZCm7eWNBFhYeyTlRmbBY3zXL3gfMx48du62QFWkSg14BFg1MOU5jjSVF6pmNW/+CIqKcqinTY7v1oehl+XDbVBWlI04+w6DqTJ6SSGnMe/887KFMAnelBCaBu8DhCID+neSdKoJBPGqwkF7LxM8TtTuAlXPOL0GRRoVy3n84JOtw04SPtDZpJba/2/vuuOjLLP1M70nM+mFkkACSagBRCwo2BBdV1wb3tUV13XFVRfYYrmuiveuV3TXFXd1BSvqulhWBXFXsdGLFOkQahJCQtpkZjK95v7OO7zDpJGZyUwyA/P+Q5jvbd95v5l55jnnPAdtEtU5rfvIa1j3hnnsysYsjtfZApG1loHz/n4+Q3nGKW6XxMKTLQQLHHHFf8KMs8kDsUIMUYw8Ytbd++G12eOewevqOFnN4PWboRk9ArLBA0I48b7t0uZwQr/yO+gumxwXSUh9e/dn32qmjVvYTSVFv3s+W2IZiVmk7GlKLvCkFsErbV/sQORzwCvsvQxZPGg+8oxrineUikTMQNVHq9HqcMZt3GNS9/F0tnW4MY89vwP8PYiNFLoMEFvrAJ8rrtnIJHgM9VSBtlZB/IPH0G8nsp4cgKVPm5qQkjjOmlqYd+5lbkT12FFxlUhDe3PW1ickMI/saTrLR7mdaP5qTbJO9RmOmUCj2LCfAUaqqUyMi0+W3rlCjFTBZvF53fB5Pb1+cOJBfoayVUdnpiFF4Q8xqjh0jP0bz65rrq15ruo+frTOX1kmFKme3j6kXbGR8ZRks7dRD6MjyTyGes5duq0lUgVEYgnavB44nf4YneAmEAohFPp/XXo9iW1scv+SFmEiC1mTGLd5xx54rTakTBgbH+UNfT4Yvl3HssMVxfEb9xTqGyXZz28B18kGtP6wCxnXXpWwJhGKxJBIZKDPseDm8Xjgcdl7dV8ERqQpOUzCpM3ng9Nh7TSf+BRwpAosAwfkw+W09xpA9rf8TFfM4+YtP6C0dHjc6Ty2+y6j+uHN23Eu1G/u6sHuS/DI1+dsJGflgyV/6DlmP6r6IeFmT5MRJrujV+//c2mwwGYxtXGg6HI7GCgk8Lhu3Xqcd954yCSSAIB0NLng1LuQUqCBIk3j/zIx22E4ZkRqce+CbbszOrmtfR5fzGIeA+Bx+uUJyTwG241qc9sOHoEkXYeUieP7lYW0HzgMx4k6aKde3K/7OJfezH1xr16Lhf0oyPzxVQlbdpCDt7+88CIzmUIux9ixYzF58kUM8Lndzm5NKRRJGFvYVfM5rJC76+HSDMUHH36CO+74KQiQUv/gcVKZAq++9gZ27dyJxx97FNk5OWzN4D6hsJEE2ExONxosNshEIpTKW1mFmv5g0ShZxuhwMaFw9r3g9WLjmo248NILA27svng+I1kjHtz+kew7GmP6Azy2A+/Bkj8+DyAURwzkqUpMcHN6HLB5bNDJ07D5WDVkCjXKc9MhOUV8UX/+N407pDcF6rJHw7Zn+xwCp8PW9vnnn2P61dMY20i/xrdt3Y5//+ff0Ol0ePCB+9kHKjVjZQukcjmUWSrMuufnePmlv7IP3tZqE3tdmimKOhNpPeGAo8mB9PLT9V6jeSjMbb12I9KumgqhovfxR9HcWyRzkSi3s/YkRHI5NONH95uwuHHVesY6yguTun+RnGO8jqG61fp/fwX1qLKE1XQk8OhwOHDLrbfhL8//GSajASu//hYN9fVYtGgRM733FEAUifwVU/j/+bnQ6x1fQ/NeCBUZaG1T42d33oXly5Z1GsvHrVu3AedPHIddu/dj0qRJneYKZiMJiJH+XHD1Fs70SUVCZKkU7EuPklUG2/fCrS3tU+aGkmU2nziJ4RlaZCr9n6Ems5WVJ4xHkfCO7y0u20NssUdTmLA/iiL5zOhv8NgRSPamas3upr2oaa0NTCkWiuAhQNmmgM2tQI4kHSK5GBmKVPZ+EQpdyFfpQFEWWSpNEjyG+QAJbDZr209/ejsWPv9naNO0UKtTsWHDBuTl5cBqtWLkyNEwtRqhUipxZOdRDCjJY32aGuuRkZEJCAVobmyE/rgBgwoHQaIRwemwhLmN7rs7DW4YK0zIviAjanMGT2TdfwgeozGhkwAcbi8sbjf7ta/YvA3KkiJ4zFbYj1b2mx6kce0myAfmJcFjTJ7a/p2Uu65Vw4oSMiSBg0cCeJ98/FHAmD+/+x78+sEH8NmKzxmQNBiNmDd3LgYPKcBTT8yHVqtDZVUlpl99NW677VbMmTMPYpEIplYTnvjNL1A0vBQOKOByexl4XPTqok7jZs2ahYULF6KiogJ2hwMzb7kJYydMwCMPPQKNSgWz1YpXF7/C9kQudGL0SHibWrZKwWRw2DWfAD+cbECeRoUBKaqAxuJYrRAa27Feyf9E8nSRzAnPtKbx9Fm0Zs1GXHnZ5Eim6/MxlDwjttSwDGFKbvJJUs8JEMl1HtPUEtw8OafP7R6tBS0uKzbUbkKGIgMSUXtNaLvHjmZbC+qtNthdAgxK8YdRyUVK9q9aJsWI9Fw02GxJ5jGMAxF8v3lj29x5v8HVV1yJkhGlcDhdWLVqFfLz81FXdxKvvbYYN998K8rKShnLuHHjJixd+g/Mvu9+LHrlZSxbviLQ/+SJk3hl8cvweJzwuLp3/YSxP9a1dlU98i7OgeB02dRwp+iyP9Ou27wNmrEjzwopmSMnm6Ddsi3AohKrat62ExAJoSkf3adalknwGJVHNG4nSWTx947gkVg+ciX/7W8vM0BnMprw9NP/g1azEbNm3YMXX1yIe++djX+vWM7OY8ZPbsLnK1awv00mAw4cOIh/ffg+nv3Tn5ibmlhNAo9djfvjH/8X7y/9gM1PHp0bb74Vt82cyYDqL++5m40Xi8UsDrLO1IrjJgvKMnVsLcoG5fWjCTzubWyGSiIOAMp9TUZYXS5MFh/uU91HXp6wJE0bSJY5UHEEHq8vbjOtu3tjkeC12HYScFvgo/J70hT4pKlhVf3pam6Ks+VhCaGEJPTlG3/ZpkY0GJ0YkC7HtRMz+3LpqK1FrKPRYUCOKgd56rzAvMQ8mt0m2N0OOLxO1sfssqH1VGyz3gqM0Y5m/bN16UnwGMaJCL75+qu2V197Da+9uogxitOuvhqfLfuYubDn/+EJTL/uOrywcCEWLHgaBYML2N8Txk/AG2++ycDjjTfdGuj/h8efxLSrrsTFF06CscqI1qpWKLOVUA9U9gr4UYnCWIiE0xeg81RcXhg2i9uulN1s2VuB9OmXB/ZIbkbb/oOwV9dAMbQQqpKiPqlKQ25rxZCCuJQQitsDTKCNJXLiTEfwyAHb//zv0+wESktKcPPNN7K/f3LjzQwELnzhRTz//HOB1955+y38es48FBQUsNeqqqrw5huvMUBotdkC4LHjOAKKny5bhsKCQjbOaDTgiScew1/+/DyO1dThvPHjcNd990EqFmFr1fF2rmACh1KhgIFFYiPrzFYGJrk0DoG4eoMBWZ7jqMBglGVqYx5vGFzXelxuNsTCNhiNZuzedwCTJo2P+fq9ecvQcyASCuH1+TolShETKbI3+uuNO/XwpBZHrKNJwJF+nNCzQWFh0UiQ6s19dzV28Rc1UEiF+Nnl+dGeOubz2T02bKzbDK00DQNT8qEU+xnFji0YSLp9Pnjb3AxM1lr0SJfrMFw7DjXmzgluMb+BBF1A8PmKz9reefddBh69vjbcffc9eH/pe+x2Xnv9deTm5OAf7y3Fu2+/xX4RL37tdQwdMgTv/fOfeO7ZZ/HrOXPb9c9MT8eMG26Aw9YKHq/osrigLdLGBAD2xu6kQ9iyaj1Uw4ZCPtT/JZDIjeId6cNJPXZkp9sgltWycy9LXtFMGBtz3UXSBBSnpfnBarKdfRawOdH89XfQXT454coSduW2rq6uwn2/ehD33XcfduzYgScef4x9yc/4yS1YvHhRJ/B41113wWgwsKSYrVu34+WXX8KSJW/1CB4ffeQRfPHll2x+ajymkv6uN5kw/+GHMXPmTBSUDkNtqx8c8kYCxpx99HnbsLupBQVaDXNb88ZLxW115UErl7Lr0WqtdhdsXg88vjbIxCLo5AqcaG1lbA3FZHKNR6ouQ614yKBoLR31eTig++rrb3HVlZezs+YtmBlkjKHXAVHLPrg1QwC5nwXmfeh6Vy34OgHHr1auRNXxE4xdjkfw+M63/ljBRASP3bGOPT00BCaPm4+D3NqUXDMkdRwLE0m20CzAwOMHH36EPz37DDKzcnDdddfhrSWvQ5uqY67puXMexPyn/peBxza7AG+98xqGlAxj4JGYx9tuu71d/wfuvw8jSkvaSfw4DR6I5WKI/NJmpBVKtdT7vXHwqC4bnvAMGTGMLV9955fqyera9UB9rHsPwFFTC1VJcUzj1ahmuKKoIBnz2O9Peew2wEXD+zuzP9w75ODxkksvw9ixY5ibWS6Xs3jH8eMn4MEHH4BKpWHxjRSjWFpa0gk8Ehs5Z85clqXtdDhRW1sTEnikJJon58+HvqkJ6ZmZzEU+ZeoUrF61GqnaVMZg/vXFF+Cl5EW3vRNzd1hvQoPVzpJniPWjRrWkeSOpIGrbzErkqBWs2ks0GoHWDG8zMkR+ZsbklcIgUcADP5gSw8D+HZJegIMVR5GVlY7szNPANxp7iOYcHDxefsVVWL1qFZs6OAGKs9FnWjM4aaq7xCoaT3MtXfoB+6FBLQkeo3eSRkcri3XMU+ciX5PbLevY3Yo2tw815qOwus0oSRuLQ+THTraQLMDc1h6vBx988BHGjy/HuPLx+Psrf2csY3l5OR64/wHMmzcPC575I7xW4NPPlyFvUC7+88UXmD9/Pvbs3oVXFi1m/emD+L7Zs+F22c+YdX1yXSN0JVrIM0NDkB6zF/YmJzRDovNByC1DyTLuZj20l1wQkrHiuRNVynE166GbclGPbmmqjd26fTdEKiU05aOizkK66uph3rkHaVddlpTpieeHphd7oy9ft8mI1u9/YCoF3VWdoX6Rxnj1ZuyZbo0DB/pSJ7dlR71HGkvxjkqFGjKZ/xdvMLAg96NYIoPTaYfNbkGKRtvOJUlME7WOGdl8HF2zmltATF5ulj9JoaqhDnC4mO5jTwCDQGOL3Qmz0w2NTNIOILJShep8bG9pQ36KKpD9HO5RE8tp93ghE/i1MO0thzBIbII7zR8fJrI3wGtrZn9LREJ4IUStS876VJo1yBs8HJDIwl22z/p3BI9PP/1H1NScYOvPnTcXJcNLsHnzZixZsoS9dvX06Tiwazeq6/wMHe/zyCOPMtDfUN+A7JxsVFdVBa4XFgzGn//8PB555GH22nN/eh6/uu9e9kOlt3qi0TYUMY92l69PxMKjtXeS2tlUuxEigQTZqhzkqMKP1+Tg0ehqwej0i3BQ7/8RlGw9W0DgcjnahBDA6/OyD1EhxYB4Tlc8EAlF7Bo1a60FylwlxFIp4GuDD23sdS7lQ3+TaDiBxzM1cmdbaizImpARUiwkFeKuW1+P/KnRzQajusuy7MyYMnA9H0Hve3haDDBu2ALtRRNDluYhFtKycw+cJxuiykJyNldZVJjwdu39ycT3DB3FsrnGYU9gTyZXBQCXvdUI/cpvIc3MQOp5Y9plqAb3C5dtIXaQfpBSC3dsKFbnCQzUl+s2BrsaKbkh+FrwnDzxgffhcXO8WkxXc9P4YB1H+tvgcKHe0MKm1ipkyNXqel1xRtawgSXL7GgwIkMpb+fSDsUu1Iezm/S3WODFWEkDUgVUYrGLuD+3EwIR4GwTY8vhaogNekweoYt7yZuO4JESn9RqNerr6vDfjz/J2F9KeqLY1tRUHfuhQAx1isSFk42teHT+03h7yRKMGVuOTz/5EEOGFLPkqeA5KGue5vjne+8y01M2/8KFf2I/SuINPPIa15R1PeOizHb6h6E+N33Zj4DjAf0BNNkbof+qEgAAIABJREFUkanIwpBUfwxxuI10ICtNVcxtXZo2MQkewzCgwNKqb/P5vIGKMcF/e0nekUQ8xRIGCilxRT3wdHwN9WUfirzazKn+oayv32FkNatTS0IrWt2wqRnaEi1kuq5jTEJZM7hPm8sF/cpV0F48qU+zkMPdZ0/96T4MqzdANiAfqrJhPXXvdJ2xhLv2RY2FtO6tgLvFcFawuWEbM4EG8C/PRr0eG1evhdlmw6hRI5n3gAtb89vpGN+lUKYwRmbaNVcjU6eDw9KK1i3boSodzt5LPA6Mi2HPnHkjY+c4COwYJ9YRrPK9kRYisTRUrKC7mLQEMnm7rXKdxqK0FOaCDtZwjPSeeK1mZ+ZEUKlAnpkd6nz1FhvL7qZGmdNyqQi+pl1Qi3zwaYefUTuSxu7dcwCDszPjOtaR26IjeHxmwQLGHlI7UHEAT82fH4hN5Ywx70NJQXv2V2Dll1+yBFP6l1rHOT5b/mnCgEfa/7+3NOGE3l9h5cJiDUYVxUZbOdTnsat+BBoNjhZU6Ctg9ziRpcyKyF3N504yj5GfRpflCSOfLvSR5IoWScQQyP3sZcdG7KRqwGnR7pbdJsjSZO1eC321zj0dldWwVx6HLkF0yLq7V0qS8VqsvQJrBEAtu/czFpLiPyNNHmIC0l98g9TzyiHJOR2H1ZtzSo6NjQXkSg0O7tmLR+c/hZ/9138hPSsLq1avZhqGHUWrO8Z/kTuWXHrl5WOYW5dcuo7mZkApA83LG/WbPXs2yybOzvZ7DboS1+ZlAfkXOh//7rvvQaNR48Ybb+oUjxZvzE2op0QSOxXNetjcHujksoDMTqjjz9SPJ8tYU8uwpbYpkMASytwcOJLg+ICUFJY1HU7dZ8ZWNunhMBhQMqIkIsYzlH1Gq08weHz5pb+BnjWST7JYLLh+xk+waNErePmll7Bw4Qvsmd23b2+gD4U03HDDLSxW8voZM5gY/M5dOwMSTHwOfp1riVLm/pIlr8Ul88jtWqd34ZudTcyFPSRbiSvHxU/caqOtibGERocJWnkqFGIFclTZYcc5Bj9DlDRDczbaGjEp51LsadJH6xE76+cJCTz2dYILlSQ0HjGysoTKHBVSCuXwOUQQyhCSmzuUU6MYQZ/HA804fwxPojb9F99CM2YEpHm9d+kHWEiNms0p0oTGCjPb+Xwwb90Br83OShImW/xagH9xkhtt3ry5GDVyRCBmj74oly1fjm+++goer5fFes24/nqcbKzHi395kUnLUDm9nJwc3PqTG/DOP5dCq9UyMJmdpsW0a6/FO+++B7lcgWef/T8mpD1m7Fjs27OHJYj896MP44svv2o3/3U/uoYxi8RUUtbzc889z8ZTLBnFXZ9/wfmBtYuLizB37hzGjiYigOQZ01QZJlhmJxpPC0+W8agGhs08ksg3FxynvVDsJDWPdljIGodcGDx1+PB2STzRuLdoz8HDIihhZvmyTxhDSDJKByoq2LNMbOLcufOQmZnO5JhEIjGWvv9+uz7/+fcKJuVE4JHeH7N/ObvTHHfOmoXysWOZfujKlSvx6acfxjV4ZGfuA95Y6U+8mjklB6mKKAssh3mY3EV90lIPtUQNjUwNnTwVOllamDN13f2YqZJVprk477IkeAzDoiGBR9NhK8QKUdRYv477IxZSrBF12jbV0raesCGtVNctQxnGvbbrSoydUCyGanRZpFPExbjmFSuROmkCJFHKbCQW0rxzL1wNTVCPLAk5W5qYXNvhY9BdciEE8vgNlI+LQ+vnTXDweNHFl2LD+jXt3MnkkuaxWwTQ6Et1yZuvYvavfs2ykblb++GH/xtz583BgmcW4MrLLsN1l1+O3zzxBPIHDsRDv/8tq92cm5uLL7/4gjGZlGlKr1GhgRtuuJ7FhvH5KTaMKlhRzDUB2iefeAz5+QPwy3vvww033MDmoASF4qKhWLjwRZSNGMnkVRy2xJPV4O7q0ZlpAUHtaD0OEmMFfPI0mIQ6JunDpXNCmZ/AY6EuhSXY8FrProzxYVVZ4eAxs6ysncRQKOv3ZR/+/BNDSCUqCSgS+Ks8fBgjRo6EXt/MYhipEaPoMLSg/IIL0GIyBfoYjCame1xZsQuDCwrQJlGCQkA6zkGxktu3bUNhcTGcdgcG5OWyOuY9xRX3pT26WqvJ6sQnaxv7lX0k0FhpPIZKUzUUYhm0cl1UQSO/bwKPBEzLs85PZluH8eCFBB4p3jC1KCXk7Ogw1ofX7kPjtmakFKZAqpJAousMIsOZL9S+JDMiyUiHctjQUIfEXT+v2QLDd+uQPu2yqAM2LjhO7GPKuNEQKk/pLHVjBZZ8lJ4GRan/QzfZ4tcCweBx/dpVAZFkYmPIDU3MIwE2Yv/IXfe3l/7GZGmIaSHAR32IleHg8fHHHoVWq8FfX3gZEy+6AFOmXArSzyPZmV07d+KRRx9hWcSHjxzFolcWY9rV0xhbEzw/AUNqxORwN9/br7+JtJwcLFjwLKZceim7frL+JAOjpJeXiOCRQBqJeo/MymCu4Wg2SesRtIlksMnzGHjkYLCrNQjo1ZltUEklDDDubWyBVi5j7mY+DzGY4bTjzc04dLgaE8eOijowDmcfPfWlRK69+w/gySfng/Q6ifnmAt40lieO0d+SDhnjPDOfJ4mSwLjYWAFPmxDQDQskedF1ukYtOKM/kRjz/srAJtBYb61DpbGKxTVSyUGNVIUsJYnQRx8f1FnqGEAdkTEGVQZ/Hkey9WyBHsEjsX+mI60xqy1NWyRm03LCjJTBKVGX4+nOBOTuTRk/ultNxJ5N1/89mNQQJadcfH5MNkOZ04yFbGrukYUkBjScbO+YbDg5aUgW4OCRAOA11/6IsXjsS04kYVmlxMZwAEdM4KOPPsLAIyUAUAY09QsGjxTTmJWZhT898xwmTpqIKZdf1g48/uLun6N8XDkT0yaB7J07d7ab/6Hf/w4lJcMD4PHjjz5gLCRJm5SWluKtt97Chx8sDXwx85uMJnikWMRmm5UJYGep5FGvjMLnP9LSiliwjmQTFqPodcKdUoSObujgB4Ozn+Q6p0ZxjiT0zWtTy5q2wK0tPWOCTHeAlOpZF48bG1Vx8pAe6jA6BWfy07DeAjpBmxfS5u0R2SyMbfd5180VRuyqNOO6idnISw9NVq+3m6Qa1fv0+wNxjWoJseFpvYpr7GlP9dYm1FlqWGnDRkv0RPV7WjfRr/cIHgnYCUWCmIO6WJUg7OqAAozd9MshINmhBGyUnGL4bi1Uw4tjLnDOWUhxqiaQUdvRZFSOUJqfm9BMbgI+BhFvmRJbSJbkN79/GGPLRkCblclivSgG8oUXFjJ2z2a14Kuvv2Hl+SoqDjI2cvLki9HU1IyqquoA88gTYp57egHGTijHVdOmtQOPxDBSxvRnKz7HU0/NxzPPLGg3/1+e/zOKioYycPjWkrdx5PBRFBUPxYoVnzNmiFrw2hPPG4/zJ02KGvNIcYj7m9rru0U7HpHAHDVKkhmsVUcdnDLw72iE0NGCSuHATqULgx8UHnc5aUAuqxBD/ydZHxIU5y5rytiOpH393TokQsxjcMZ/NFzIBNxFluPwSVLg0ZWF5e6PxM59MYYYwDdX1vWJ65pKDB42HGPu41jENZ7JXgZnC46baiEXy2F39T53oC/OJh7W6BE8xsMmo70HAkPEqGVcNy3aU/fZfOR2JwBJ4sxUcjDWjVhIy94DcJ3KRpOSPmZRIcQp/l9q5m07IZTLoRpZEuutJOePggWChbKPHqiA0WpB6YgS6LSZjH2kOK28AQMhEQqQkZXFXNVV1VWoqqzC8DL/GWelpzMAStcJ+DUeOQa5wAdN4RBW35ma1WqBSqXGgQMHMXhIARPF7jh/WrqOaSBSo3kIqLo9HgwenA+hQMx09urqanDo0FHk5Oaw2MfeskXBJqSSZMS88Uot5MKlbGhy+1IJvmi4l0k6J1aMI78XAn4icxX2tw1iwt1nKk3YnZRPpC5rvoe1G7ZAmJ6BsUMGRkV+KAqPetSmYPa1++V8qPmkKYzpFdlOwkfl08QKwGOH0GuHR1MQcS3sqG04ChPFuuZ1X8U1nskUwVqPwrZk2FWoj825BR59PlgrjsB+tDKqwtihGjsa/cRWfxUER+1JiPLKIFCf1t2Mxvw9zUGA1dOsh+NEXTtpHwKzJBStKB7S0xTJ63FiAS5mTTFZ1ChGi4SuCch1jNOi1yn+i9zJwfFegS9Sr5slAdgPHIaj7iRUJPk0IJ9lUPPG9SO7mp9nTncULg8eQ8AyVCHzcEzM3bhcF5FczJUGIwwOJ5umLFPHgBBVhCHtQ4pZDKdxpi+cBJZw5g/0dTshM+7CQUkpYxNHZnWfjRqcIBO8VqQuaz5HU0srdh08DLlOx8oTFqenRnQr8TSIsbHmY4DXCa8yl8WVEmgUOI1ok2nRJlHBKz1ta87eng0AkrQf9WZX1Gte87jGQ4bDkAgkUEk0MY1rPCN4PFWikKrMZMvHwOhwx9PjF7d7OSN4dBu8EKtFUZPH6WsreAwmEMtIXzgeixUegxFCmRSa8tFRy07u63siZkDIf/0KJYjUvRSNfXNpH3JntzldkBcMDDk7OxrrJ+eIvQW6qkLDQWZX7j76ceE8fgLO+gb47A7oLr8EFGPGq6/EfseRrRCcMBI8A6+2QvGBLlY1AchWKcICRTS3TCQKa0wkd8Fi7xo344RmPA42GxngJRBJ++3oKu8KPHKdSHfaqEiWD4xZX3EM9rpaCBRKTBo/OuEZyEjY2OD4014Zs58H88oz0Y57PNRymCWpkF6jTqaFVq6NaVxjT2bkGdf56hEw2gU9dU9eB9AteCT5nKadeuRMykpI8OhpNcO0fjMkaWkQKRWs/q5YmwpJuq7H2s8J82RQNt8p1qi/9kzu7NYfdsFjMjPgqCop6q+tJNeNgQUoNpISXWprT7BKUznZ2ZgwvpwxkMFVX2hpApM8loz+JjksTclwGF0u5tr29+n+V300Ys8iNQGBKZ4w0nEOYhydbT6kyiQMQFJ8ZKgC3002ByoNrVHXdOzuPnl5QpPDi1a3GzKxCA0WG4wOFwgAE2sqFgqYW75jXKesZRc8ytyouFu5bM/AkXkoyUpcRQuycyRsbLSAeKTPc7TGmexuvL+6HmWDNJg8IjoVZ4h1/K56FcuizlKlR02vsTf3zJNmiAFNxj2GZsluwSMlyvicXuhGpoQ2Uxz1ooQYko6R5+cmvI5jHJn1jFshnUfL3grIB+ZDNbK0T+IwE8U2ibpPHhf52GNPICcnmwmDHz16BFu2bsOiVxex+EWqLsNbV9VjiPX/1S/vw9w5D2LYiDKIJbLAGOpPjc8RzTjG7mxOoKba6C/Bp5CIGZAyO93MRc1jHns6L55gQ1nKZ4orpLVIMqc7UNrTOpFc7w7o0J7txApT2InPhzyNsp37vbeJMl3tlcc/XlySuKEsLBHGdhLhal6SPZjQuljBst8TuVHcI9W8vnlydJJJtjduhdXpYNnNeeq8uDANT5pRSpSwOpPV0UI5lG7BYyy1HUPZWMR9fD4Y12xk1VE0E8ZGPE1yYPgWINBOiTPkuiTbU53jZEtcCwSDxxkzrmcZ09SWffwptv6wA3N+M6dd5Zff/vZ3WLhwITIzM7Bp4yaoNSmYddedmD37PowsK0NRcTF8Lie0qVps2bEDs2bNwvvvfwCHwx4QEuf1r2NlNR5/SK5cp5eAVBsDkINIz1QRuvICB5AdGUgCjC12f6xkvcXO5j5T7GG075MAi0+d3y4GL5Q1SGCcYvfC1XY809zbdh+A0WrD4GFFMXfZh3KP4fYhW1Lyiyt9TMhVdoLXoDACsWE/eymRM7CjqfdYY67B/uaDyFXnYJBmUEx0G8M9Z+ofnDQjFw4PhKhEMte5MqZb8Gg+YoOmSJlwduCyMmlXTkmyX/1xepSUtLcC9uqahE1K6g+zxeOaHcEjuasp3pEqbVApttycnE6VX0j8e8qUKbj55huZTuMFkybh/fffZ0LhVJGDal2PLi3FL381G3ffcy/TkKTs6fvvf5CBSVrD6bD2yhwUp0hMIjF+aQoZTE43FGJRIPauu0zjcBflzCKNU0rEzBVMbm2KNaSmkohRqNNGJVs71L3xKjNeeejsSaQVZXraE9ln8+bt8CqUmDpuZE/d4+q6wOeEVL+r1zHlDECaDgM+d8ICyHV7G7C/xtVrvUdyV689sQZqiQZ56py4cFcHP3S8TGFR6ng02Txx9TzG42bOumxr49pNrHKMqmxYPNr7nNmTu74RrTv2MAY4ZfwYFnOabIllge7A48n6BiYa3tDQ2KnyC1WUoYozOXl5+Oijj9kNr169uh14fHjufRiYNwTX3nIzPnn7LcjS0vCvjz+FxWrBXbPuDFu/kVhAktshFpEACzWq00yvUePJLgTqSM+QXh+eoUWj1YHBqapeJXRQZna9xe8GT5FIIsrGjuZTEVzfOpR5ucC1J7UobLYylPkp+3rnzl2QyWQYPmwoy8CO9xYAfEJx1FzOAfd3hCxmf9qMxz0OyVbiynGRn9/upr0wOgxx5a7uCB5JZ7JAMzYJHkN44M4q8Ohu0sO0eRvSiXVM1lcO4fhj24XVyf5hD9wGI6tQIxuYH9sFk7NH1QLdua0Xv/R3mOx2JioeXPmFYhiJWeSi4Rw8bt78PRMU58zjk/8zn8VLTrv6anyyaDGgkOK1pR9gYF4eZtx4Q9jgkZhGq9uDHLWCSQxRYgslhlCiCxU4INDIy/FR4ggBSKois6W2icUsUkm+s6VxoXC3NjS9VWIqEUWQ1JUdyfYNDXrUn6zHeeNHx6WpuYaj0NnCWEKfIhseTWFUxb57Ez/Z30Zbuq4arRZhxILhjbYm7GjYFXfu6mC7UpnCemt9stJMiA9bJ/BoPeFgQ1UDEo8poiQZSYommSQT4uH3VTeeTCPLz4V69IhkOEFfGb6X6wSDR4fDgVRtKqtXrZDL8eKLL+CLL79qV/mFqtIsWbKkE3g0GI04WHEQU6ZOYf05eKS+27dvQ2lRMdZs2oRXF78CuVwOrvkYyvZ57CExjeGCwH1NRqQrpKyyytnSRK4WCC21CEVuh8nJOI194k512t3YtGkzys8bh1RNbME6MYdtgvZanPSa0G2CT5La7hpnGYXuVqbh6JNqwy7LGM6zQ3GUXk1BTNcIZz+h9vX4gA/X1sNsd+Pe6eHVPOfZ1STLE4/uam4DHvdI/xf4BifjHnt4ODqBR/0OI6Sp0piXIwz1oQ21H0nG6Fd+B91lk5mrNNniywKhJNMQcxyoYJOZnrBanPFl+d7thpcxNLaaIRKLkZuTDbX69PuroaE+UPmlZHgJamuqAxVnWs3GQIUYqk5DTaaQIy01NSBCXl1dhQN79uPi8tFQ5ebB7XYyyZ9QGhf3puSXSGILKRO6KC2lV27rUPbZl31CzZomhlJsroooizjS+zl87DgcdgeGlwwNW2i9pzXpvoUuIwPDBAQh9MedUuUX9n9q9BqxipKUgLg3AW3KiI42y9jdfhMVPNL9fP2DHscabGGDx3h3V/Oz8vi8OG4+zkok5qvKk2Lh4YLHhg3NSB+tg1gTXhWFnt7csb7OBavTp18e66WS80dqAUqm2X8I9spqqIqGQFYwEAKBAK6mZtgqjrBZqeyh12Znr1HFmpRJ/gzfZOsfC/AqNMGrc8Fvfo1XfqFkGt54pZrgccGVbIhd5ALklCDjOFbNhMVTJo4PiZnm+okqqRQjMiPTnyPwOCRVE1aWdf+cQuirhqIvyAGmW1vapwwYsY+79x+A0WTCyLIS5OZkhn5jXfQk1hBtHgg9Vsa2EgikkoE+WTp7XeB1QeC1o02kgA9SCMRiP4Z0m1gNcColSBVioplh3tMNkZRSpNnbPc0d6+uRCIYHu6tzlIOhlPirWcVrI9c1iZcP0AyEwZZUCznTObVjHtvcQP3mRuRODj1TL14eAtuho3A361mt52SLzAIWlwdqqf8DNpaNGEbLzr0QKOTw6FsgkEqhLCqEYmhBQPScM8naqRcH6mfHck/JufvXAgQEmv7zLRSFg6EuLWrnWiSGcX+TMZAMw3caqlB3V3fGwScvPdi/dx+91c9UDYUyiMXGQ4yJ86QWR0UMPJKdNzTpcfx4bdjxj5xdPGkXIE/qAItPPMUu+pTZ/XY/odqAVwByZl8U6pC46lend2HFlgaML0rBhOKegVW8Z1d3ZVyj04ZaSxWchv3Iy70U9ebEC9/rq4emk9vaaweoxnuiNcqyllFt5dJkYfNIz+7QKYmTEZlpfQIiKaEGvrZuk5sMX6+BQCZl5yovHJRMgor0YBNkHJUTNW78nu1WMSgftqFDWZk9apQxXajzFyyQCYS9ZgsJkIZbozoRzBgsEn6i1douDpSLVveVi7Y7e3EJn9LSEmSmdV2EgoCWwGNjUxB7KLQ1MM1FckO3eZ2AMhseaRYgkSXCsQT2yCsAdYzJTJSbIMHwULOuE8VdHWx7inustzbguLESV6hSsLutNBn72M3DeVZkW1MpQuOq9Ui7ampSEibCTyGDw4Umq52NHpSihlzS/2ELFCfpOnGSuTPb2tqgveTCkFyaEZogOSwOLECgwVnfDNO+CtTrUqEr9v8Y1MqlZ1VsYixMzZktV9YkxtySJFGBSgqxq5FVSSHgFS9i1RT/6PV4UDLsdPUZltTi1AeAIkQywOtk+45E+DwWNu7tnP0BHvc074Hd7ReuH64ujThhqcnqxCdrG1E2UIrJI7PPaArurs5SZiFfk9uvdavDOTOqNFNprIJIIMFkmQjWtkxsdyTZx65seFaAR+vu/SxOLhkfF87b5HRfh9uLequNyZb0les6rJ1S1aD13zPgmAxLCMtyCdt5z75DyD1yFOnXXpX8wRDiKfIkGJYQIlH5k0eIrZOlwavI7tP4RsYYnmIPfRJN4A54JnTFoWMsAat4yCA/uxhUjYWAok+siqiqS4im6pduoSYzRXtzKyu/gU6uhdNng1amw6iMUREtEWrMI7mrN9VuhEwsj+vs6q6MQMxjTWstmu3NmJIzGimWKuxz5KO+rf/JlIgOLYaD2oHHpm0tSBuRllBuayqFp//iG6SePw6SrN4FYMfQznE9dbPNwbJfdfLQy7P19Q0ls+n72uL9tx65NQ/u3IMcgwmZV1zafxtJsJWZ9A4xddIUSERCuCDrc8DITcZ0E81VLL6SNBOpCe0N7N9Wz2B8X1WH88eVQ6aQMOAostUxdtSZefbGrPOqNX2dqETgMU+THWAfJ+ZOiOjJ5tnWd08bCPEZ8l7IXd1kb0SOMh+DUwZEtFZ/DqKkmSabHg6fDRdnjmQA8jiGotrlTbqwgw4mAB49Zi+aduoTLlmGlyNMZln359utb9bWf/EtUiaMTUr49I25+3wVLuTdaLWj8MABqAYNgHLY0D7fR38vyLPQ+T4oi51nuHfcm0yugkAoRBv1qd8Oryof0tS8QLdY1woP3g+BI8p8FritDAhS1Zo2gYRJ6FAjDcUAoJSkwKMdxvqLTUeYazoR9Q/DfVb6I9M9GDwS+zg5/5Jwt836f7SuHi2WM+s8Jqq7uqNBuGA4vT41czh7Rum9dcStxAmzv4rVud4C4JHEwR1NDqSXRyZ70V+GDFSVmX5F0r3VX4fQR+s2r1iJ1EkTkuCxj+wd62V4KUGqB33SbEOD1c7iGqkCTErFQYjUKqjKhsd6G3E1Pxdmr6g4CJPRAKFIgsFDCpCVng4OBKkPb1KZAu+++x5uu+1WiKlaTMZI1JyoxRuvv47585+Ex+Nhous0hutn8vGh6mmGYiBePYVc5CSB0x0QtFZugEYhgkiuZfGNkKjh1gzpN4Y0lHuLdh8WXkAsa9qYXk/N30PdJX/R9VXHVwWYR4PDiGmFV0S07jvf1rJxP7u8c6Uwgc+N49Z67G8+iHgXAw/l5oM1H8syhmOQKsfPjtsb2A+dfbZsNAZJk4Uy59nWJwAeTYetEAoE0BQlXrUFYqQ0Y0ZAmpdztp1P8n6CLEBxj7LsTCiKTwfZJw2UuBagsoIEGKlRQgzF3BJ4pGb+YTc8BiM048ZArOtZFiRxrdB+5xw8/vzue1BSUoIUjRpfff0NK/t41ZWdNWypJOStM2diyZuvQiZsQ5tEiVdfewP/ddutSE3Vwet1d2saDiwjtV24GevO2hPwtJigGjWCLdlVJZhI95Jo4ygrPhr1xLec3MZiGc/PuahL9YAa83Hsbz6EwapCuIU21JkbcNngqZAIw4/ho0zrNLUEN0/u/D1rcVmxoXYTCHQNTMlHjio7YZJkunt2ArI9HgcuGTjZ/8z63OxHGsXl7jK2ndNC4gmfMEMxjy1ffYeUcWMgyUk8fcpE+9Drz/2SwLi31ZxMjOrPQ4jy2t0yJzYnzBUH4TxZD92lF0IUVNUmyluIq+mCweNTT83HwAH5WL16DdauW4+n5s/HycZ6LPr7IrTom3H5FVdixvXXM/D43rtvw9bcgOcXv9nu2sKFCzG8pATLly3DlClTUFBQwEpIEjB98MH7A2xmrI3gcluhadmJRnEJUtPTY71c3M8fiph7TzfBWUXqR+CwJKt9iAdd/75+A2RCJQpTB0NvaUW1tRIX5V8AtTT8EpEEHgeky3HtxM65BfuaD2JNzXro5OnIV6dDK9edFQDymKmSVZwpzx6DLGUmA4/Spq3Q684DFRk4l1vCg0f7gcNMyoXEpJMtvixAsVhicXsdNp/PA6+nezbkTHfgrm9E64496Cq+ldaSSuSAQAiPx9ntGh33FM5+RGI/Kxbp/uPrdBJjN8RAEoBMnTj+nAhXCAaPuTm5kMllqKiowBOP/wEjRozEnbNm4aHf/w5FRUMxZ848zJ03F08+OR9LlyzGXbPnYN68uSgtGR649vDDj+Cuu+7C9Kuvwi233oarrrwC9/7yHvzu949g5sxbMWF8OajCT6xasPyO0dQKVWFiCmRH2z5MVql5O5xfUheNAAAKxUlEQVTaMWfUqjwTO8vZPsqkJnd0R1DIWUdKlilMGYITxnoGHjkQCueeqLb1Gyu71nik7OqvKr9Bq8vvRUiT+8uXZigykCrTIkeVuImsJN1z3FQLuVSB8VljwGNWv/cOhcUV2fdYOHaP576Cut1VbVKVBBJd+DR2f98YYx2/Xp10Wff3QXSzvkSqgNvjgdXq/3LSUk1jsYSBL/epD5pwtk6i4vqVq6C9eFInVyatZXc4cPDgEYwfXw6H7VQ926AFaG3q53DYUVVVDa1Wi5ycHJZs4HRYzrgVGhcMHiPZfzj3mux72gLW/QdZSUvyLkhzz6wvl+h2CwaPd82ahZzcHKxatRr19fX4zbw5mHb1tZg27SoWv3jo8BHcMGMGPl22DK/89UVcc/0Nna4tff99fPjBUlAJycceewIzb7sVo0aOYHGSWp0O1/3oGjhs5piYjQMkihEzu9w42CjDmNF+l3WyATw73p1S1K05zhQaQODwkOEwSEvR6DTA5nKhLGMYspX5zIW9rnYtYx1z1VnQydJ7BR4P11nx3a4WXFiswaii9nkRh1oOs5J+ueocuL0eJnNDjVzYGco0qCUpyFSmJaQbm6R7Kk1V7H7Ozz0PxBgLHAZstOrO+cxrQcXy3W26Ei3kmfEr09LdO4vcmK76Bugu88cjJFt8WUAmV2P5Z5/h7bffRVFREWpOnMD555+HeXPndtooAUoOzogdFAnF8Po8DNiRHpzP52N/e5r1MFdXQT50MCtrGAzqjhw5jDfeXIIFC55hfXnjYFWuTMGOHTvwf/+3AOMnjIe+WY+yEaX4xS9+wQSLg/vzvfDXaA/k+pPJ5LjyyisCGa78OoHJJCMZu+ePal9bDhyERKeFsnjoWctCduW2bjUbMXPmHfhs+aeMPSQwyJtMpmBu67de/Rtu+9k9na5dP2MGPvn4I9adwOMdd/wUJSXDGXjUaNSYMeP6mIBHLkvjVeZC70vDjq0/oHRUGbIzky5rfnbMRk3bwEXdu3r3nAk8kvg3gcaClAJY7W60eg2MgVRKpew1inXkrCPN3Rvmcd0+I/YfN2PmlBykKvweGGqc/SSWkWIdqVGFFqPDALPLXyFILpEgU5EFnTwVOkqoSqDGRcPJDT86c2QAPK5uPXfisLs7LsY8qgYknoK6q64erdt3JbNv4/iNyMEjZX8++MD9bKdTpl6GdevWorGhHsuWfwajwYiLLroQF118MXbv2s1A4vatW6HRpqJkeAk2f78ZgwYOQm1NDfQGA+s7vnAoLMeOIWXMKIiUSnz++eeorKrGyJEj8M033+LZBc9i/fq12LRpM4qLi/CjH/2IATsChI/94XFcPW0aJk/2hzkQKGxsaMSy5cs67aWtzYfvt2yBWCTG7Xfcgblz5kAqk2H0qFGYPn06Vny+IjBm0qRJjE1NAsjYPZBUvtB64CAEYjFSJo6L3UL9OHMweCwfO5ax4xs3rGdxi7/97e/wzIIFgMuNCy6ZjKqqKkyZOgXkmia39bMLX+l0bc6cuf0CHnn2Nek2kiC42+3BqBHD+tGy8bm0xFjBBN09qoFdbpDYxZOWRsYeyk/VDU6VpbVjFimeUSFWwk6l9Wz1TM+RQCS5sznr2FvwuGxTIxqMTtw7/fQ+uRg4VWPJl+chI8X/w8Dm9sHorIfBaUSzzV9/XCwUsSxsnUyLPPVpKan4PJXTu+LgkV4h0fMmSz1S3C0Qp0yFz5d4hFs07Z2QMY9cnkczegRkgxNPhDSaBxjLuajaTJ3ZijSFjMmnhNs4ePz6628wdeoUVFcfh9VmAyUCHD16hAEvTUoKnnvuT3jood9j/br1+Orrr/HoIw9j1eo12LJlCx5+6PfweH1MxFypUrK+8+bOQaHSH1ezYstm7Ny1B7PuvB0vv/wKVGoNLr1kMr5btQr33nsPVqz4N5RKBe7++c9Z//c/+BDLli3HzTffiInnnYeCwkJUVVZCr9d32suq1avxyMMP4etvvmVz2Gx2SCQSxjxKJRLoWwyMveF7Gl5cBKfT/2s72WJjAfvhYywGkkpVno2Ng8c9e/ex9wc1cl0XFw0FZVZT9vTWrdsZcBw0MB8XXjQZ27ZuQfm4cnZ98+bN7a5t374NY8f6JWFI/mfAgHyo1Wom5yOViJCVmRWTmEdizHxNu5ir2mS2YtKk8WdlLfHePoNcTN2d1rnqC2f1Oq5BzGKJrhQ/NOxqxyzyfganHkanCRKfEgO0/sxoDiwjzbYmmR67y9cOPAa7q4ekFnYyBQGvRqueubHJhU1NI1UmVDINrzhjdZsZeJT5LGjQH4Mm7cokeDS11Lf19g3Ql+PdjU0wff8DlMOLzkkB4b60NS9bSDp8w9LDp+k5eFyzZi2uueYa1NXVYeOmTVi86BUGIt955x0cP16Dysoq3HTjDbBabYzZu+P2O/DGG69DJpfj9p/eDlOrEe+++w9UV1ezvuRqm3nrLXA3NOHBxx7DY08+joEDB2L79h0s/stsbmVucp1OB7vdhg0bNmLJW2+izeuBQCTGzl27sW7dOnz55UrMmPFj3HH7T7Hk7XcD8/O9qFRK3HTTTaiqrsLLL72CMWPHQM1eu4XtKXj/fE9dxVr25Zmd7Wt5LRYY1myESC4/a2V8ziQSzsElP2cW1mFvBMRSOKAA6T4GX6O/uci4RCJr9zddc7udAf3HaD47u3bvQ6bSi0GpLtjSypPAsRvj8nrk7rTRnbQum2xNLJaQWERyPxMYJLkdzizSlJRlzQFid+dHYJLYSz5PJOUJKdNao5Dgv6b4wWhHd7VS3LXEH4Gvjm5sYiEpTjNDqUsINzbdg9PrgMTeBIvpKCogh1Z2XjTfLgk5V8Iwj+SysuyrYNpv6rLhkA8tSEiDJ9qmqXQhsQh5mvClHbpyW8++737mwv74k09wwaRJuGzqpVj6gT8mi+IO09PTQHFar7/+OjIzMtjflE0a3Jf63Xnnz9iY2b/4JX734AMYOrIMP+zcw8AjiSv/+Mc/Rm6u/4NOoVRi6JAhLA6S4il5s1jMgQSE7vZCLu+amhr85S8vYPyECQHw+MSTT3S5pyR4jP0TTolylt372GeB9tKLzuniABx8nCluLvYn0n6FmrpG1J+sx/mjCyExHjirSw5Gw7YiV4u/yo4khVUx4bXA6XPX5XUw/cTg2EXOLNLaOcoc5rLurlGcI4+FHJY2FIVdMISh3AOBx2ytDDMuyEJ37uru5iHWsdHWEHBjE3jkyTTkxs5SZjO3djw3SetBtLnMOCSQo8ZmRKqk9wLv8Xy/oexNcGLbsTbNkPgXBjd8tw5ibSqUxUMg0vhdlskW3xbg4PH7LVtx/Y+vYxmjL738dyxfvgzPPPMsJp1/Hgvef+wPT+C6667rFjw++uhj7fpeM316ADz+61//wt6du3H7zTdh8T/eY2wlua3/85//YM7cX8Nhd8BoNIJiEqkt+/RTpGdkYuCgAVizei02bf4eGRkZ3e4lGDwSe7p+wwbcNvNW/OO9pV3uKQke++aZ5AwkJdCkXnj21kPuyZpcOiSeakIfqDji/8GWJYbQ1oCuXLI93de5dj24vjfdO1Xq8Sqy4RAqAxViSG4nnBYMHMdlj0GmsnvJHAKE3QmHm+xuvL+6HmUDpZg8Mhs9uau722OiurFFzmaY7HpYJGmweSyoaa2FBEOhlJzbOOT/ARke/mqyT2S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88" name="AutoShape 4" descr="data:image/png;base64,iVBORw0KGgoAAAANSUhEUgAAAo8AAAGpCAYAAADsjdzNAAAgAElEQVR4Xuy9CZhbV5UtvCRdzUNJNU92TR7KQ+yK7cRjYjsmcQIBAjQ8aJoQGvo18PMgwGseM3ndNN303/w0PTxoaCA0Dwg0JMwZHCeO48RDYrs8V9k1z4NUmud7r/5vH+nKqrKqSlJJNd7zff5Kls4595x9rqSltfdeW+GeGIlhmuY9dxG8wwnr/t1QaDTTdVv6z4siJp5/CYa1jdA11C39/SzzHYRCYXi8PvQPDsPlcqOpbjUqq8qh06hhd/mgUsZgsxYtcyvM7/acL56AYW0DfJfa2IWN69dA15jZeyXKCxgeGcFg/zAigoBtt98Gs9EQ30AkgvDYOMJDo4iMjkPBcdBUlEFbVcH+Qqmc343KV1tQCziePgpzy2ZoqioWdB3+q9cR6u2Hdd8uqMzGnNcSGR6F5/VW2A7sS84z4PGjx+XNec4VO7AzAt4eAldrAmrkz4WFvg8UacGjKMJ/uQ2hweE5v3kWeoOZXj/U3Qt/WwdKDh+Uv7AyNdo89bNPeDAyMgK7YwIqhRIGkwExUcTqVTWw2Yqg5rh5WskKvUwkAvvTR2E7uA+uV85AoVKi+L6DORljZGQc7R1duHP7Vuj1uklzxHgB0XE7wsNxIBnjeajLSqGrrYS2vAxYzj9gc7Lm8hokeP1wvnAcpQ8cWhRnnSRP7toFhU6bs7FpHtHvQ9Fde9gcgqjAa0Mj4MVpeZucr7WsB/by4EcC4CoNQJ38mb/QZ30LeKQ3sOf18wAvwLyjBZxthTA4Mvu40PfitNc/cfJ1NDWsTrKJKk4lA8Z5PK1QVy+CnT0wtWyG+9TrKNq1A+qykpxX0D80hq6ubqxf04jK8pJpf6xFxx0MRBJ7I4RCUNuKoK2uYqyUcgrwzHkx8sBFYwF2n/X2sx8pi6V5Xj0DIRyB9a7dUHCqnJZFP4omjhyDvqkehnVNbI5elxf9Hn9O863YQTJ4XFRHPwk8hjp74LvaDm1NFUxbNuX8ZllUO8xiMTL7mIWxpnTl/ANQCCHEVHE2iR5LTdQVQ9AUZzV5lOdx5ep1eD0+6A067Ni2Javxcuf8WYBc1rraaoR6+qGpqYJx47o5Tz467kBf/yACgSAqystQt6r6FiYy9SKCx4vI0AhCBCQ9XqgsZujItV1dyR7LbelbwH3qLDiTEcbNzYtmMwT8XC+fhEqrgWXPnTmvK+m+3r+H3a8hXsDrQ+M5z7ciB8rgcVEdOwOPYjAEz9kLELw+mLduYh/IK7KJIpxHX4Z+Tb0c+5jFDaCKTIBzd4A31UEZ9TIAGVOq4yBSjEIZdkAhhCEYqsHrq2cMC6B4xnGHE51dPaitqUJFWSnMc4g5ymIbctc0FiD2z/3qGejqVoEe2w7dldewjmAwhN7+IXh9Pnb1ivISlJWUzAgk6fOKvozDQ8OIOt1Q6XSMjaQYybkwovINsLAWWCzxjlOtEAuF4Xr5FLgSG8xz+BHra7086T3UbndhPHDzR/bCWn8JXF0Gj4vqkBRDx16IhQYGoCkuYW6pucR2LKqd5bgYmX3M3nBqTwcDjLyxdtrBBCpVwVGogiPgtaUQjTUQ1QnGSBTZOKfHi9bWKzBbTFi/tkkGjdkfRV5HhAcG4T1/GcbmtQh29zLGUVtbk9drJCcTRYw6nBgfd8Ax4WRsZCQcRDgqwGwyoXlNfXrQOkPCDcVL5upqLMwm5Vmns4DEzJXce2BRfgdROJfrxCkYGlZD37w2p4MM3uhCoKMbSo5jIWFBowEXRhw5zbUiB8ngcVEdu2LguWdi2urKlcs2Tj0OmX3M+gbVTFyAoK+EoM8gQ1IUwQWHoAoMJa+jECPssTvSgJM9/di7e4cc05j1KeR3AGMcT70O8+2bGWB0HnkJhg1rCgceU5bv9QfgdDqh4TTQazTo6e1FJAY0r19zM0s7zXbTJdywzO3qCjnhJr+3R95nI2AVGR1D0b5deZ87XxNK7wnTpuaMlQZSr23/3bMwrF+DWCiEYO8A9E0NEOtq0esPwRWKfwbKbQYLDIrgB3xywswiuUnSZ1svksUt1DJk9jFzyxPrqOD9iBRvzXxQomcsEoFKEYaoMkIJHmpHK7pdWijMVaiqLM96PnlAfixAbjrn8VcZUJTiGynuUV+3KqcvzXysqq+zD93Dw2wqApEVGSTsrJiEG1GEUggAKjVEZe5Zwfk4p1znoMQUldWal3jaXNeQyTiJIc0laSz1Bxjdm+TGVppNKNq1nYHHy2MTmSxh5faRweOiOnsZPKY7Dol9bKyDrql+UR3YYloMuaLVrmsIl+zISxwc52pD33gYAZUVazLUEFxM9liqayHGzn/5GgSfD7zXDwL16hLbJBaIvtzJDaxf27ig2xyf8KCzoxPFJcVY15SZziQteDkn3CjFMNSOC4AYRbhsd17ei/N6yKII+x+OzDmLf77WTFnhvittTMYuUzUSibVMdcszaaJjJ0BMprq+HicH4j+O5DaNBSTwWG4AGmSpnoW+T2TwOM0JhHsHWOa5rPt4q4GUYgQqXx+LXyTGMRm7OMe7ubX1MvQGAxobV8tu6znaMpvhJIhMLkNiFkkCR2Uy3SKM7Dlzjj2fj0zrbNaWri8vinjl1dfQUF87a3JN2t+GyzThRjt+BoKhCqK+fEkxkBKwKn3TvWmBL+90w9t6CUo1B664GJqyEnA264LGszId5P5BlNy9G5AE76e7sYmMeOlVaEpsMG7ZNKkXvfeCNzpR8qb78IqcfT3zR4MMHuf60ZnX8TJ4nOkNT5nXMvs4yUIS2yhqiyGYVkNU5q/y0LGXT2F7y21yokxe3+IzT0aZy+4Tp1my3EyZylKwf0ZflvOwfoqL7O0dYMk11KqqKrGqumLGLO20y0ok3IQGRphA+VKucKMKjUEVGIEi6gWUatB7lMlkcdZFzUYG224gOuFMK4UjuYn1dbVQ6vWIOJzsnKiprWZwtmLGkhMwm28Ree/rrSBga9u/e8Zr+y9eQWTUDuvBfbcAXmIx/e0dKHngEE70jczDO2cJX0ICj1YtsH5phmcsYevfsnQZPM5wmjL7OMU4ogit43UmyZNRckyW75T2610gAXDZZZ2l4bLtLoqIRaJslOe1s1CouIw07KQvy6K9d0Jp0Gd71YL1JyA53DuAsdExaIssrPJQJjGRUxe0nBJulFEflBEnlGEnA5MxtRmi1gZRY4OoMiwqMOk+cQqaivJbQiLoB4u/7QZz604thUmgjXe6ELE7EHU4WaiFymyCprQYXLEV6uLiwt+joshkrCjUQ5moQEMglhh6hYZDLMKzUBBKjpnOxU0/3iaeexG2e+7Ga26fXHVmpk8JP8Bf9rAe3GYLkHvVyIJ9Fq2kiWXwONNpy1VnJlmHSfKIPHhrYUR8vV4/zrZektnHAn0CSdWjKP5PaiRYnE31DHJfC24vrHMs2VaILZI72z7mQP/QMBMfz5mNTCyOJdwMjzDWaFKFm8rywgOTfBookVAzLZhUm/J5tezmSsQ7TgVXkkxUpokpdG8TIxl1ucE7nBACAagMBmgqSlmsbkFkmyIROF85A8HnZ1qjVEGGwCwBWTEShVKtYj/M9GubZmT1WbKQxYJLVpsMHme7e6T61nKJwtksVfDXZfA4i4kp8zrY0QPbvfsLfhiL+QL5To6Zbq9j4w603+jEXXOo5rCY7bhQa6MM6okXT0BbVcFCMZQaDasPnjWDSGzLmfMQvb5Z3XULtVe6LrGRg4MjGB0bh8Ggx6rqqhlLIc621nQJN1RMQVdddUt86GxzLfjroghVxA5lxANleIIl2oj6CkRNjdMykgTOeLcLUbsTgtcDKJQwbb1tzntPxju++fAks1BMYWTcnnOpQrrfI3Y7IiPjiIw7WJ10YgW1q2vyItskBoJwv3IGSr2W2cF98gy0leW3xDTOdtbsffnCcRib1+GSzoAwL8w2ZGW/7oiB7/BCpVNBsdkI5FYxcmXbME+7l8HjLIaU6pKaNjdDu6pAAsl5OsxCTpOVluMcFkLs44XL17Bv9445zCIPJQvQF5wYjiBqd7DSgkqjHkX5AOWJBAAqWbjQ2deznrQoYiSFjSTx8Zqayhn1Imed0x9AaHQ8XuHG4UwyXJqqykVd4WbA44c3HEGV2Qir7masMmVrq3z9DEjy5noIuhSZLFFkmfjkeiV2TVVkhqa0hDFsVHfcsqOFVffJtVHCCO/xMrma1EZuadfxV5k7V5WHClM0X7h/AKHBEcYMKjQaqIvMcTCZpfA9zUUaqBRrSfuHUgkmIv7yqzCsbcrqPSHVjSdy4uyQHUGez9WUK2fc5SB4fxRcvQmoUK6cfS+yncrgMYMDodgbyqyz3XNXBr2XXxeqW02i3uGy3Gu7ZmoVp8uN3r5BtGzZmOkQuV+KBeiL0XfxapxtiUTYF5vKZGS1qXUNdXnLUCVmSAyFWKWMpdKoFGL/0CiGh0dYpvbqLEFD2n2mSbgxt2yeE6AqhD1TdQQJOG4uLwa5+TnlzS9fipNUu67C5SoF7/VBoVQiPDyarIgyVZYmmUT1wKGcl+x++VVoKiuTgIvc1fyEi4FVEniXwFnOF0gzkOIMeZeblbYM9fazeEWqojQrCI5E4L/exaot6RvqbqnBPVVYf7Y1M4B84lQyprN1xAFfIhZ5trEr+nU5cWZRHL8MHjM4BmIfPWfOQl+/esVV4pGAY7SkJa+Z1TOZ/cTJ17Fpw1rYrEUZnI7cJWmBhD6pQq+DobEO6tJixrAUojHGpLc/Z7diIdaU6ZwEIs+cvYCSYhuKrFaU2izZZ2lPuRhlBQc7uxkgoWY7sC8vjFmme5qpnyAq0DoyjlKDFsUGHa6MTUBFwJAXUGHUY1WRCTou4f9LgGECcBS3p6ksY+AuXZnH6VzOma6ZPlcdTz+fTCYh4Eg/fDTlZdDWVM0O5jK90Ez9CBB29LCzo4zuqVI60lC2tkttDGiaNm+YlmHOJlbTe+4im16qly2DxwwPVADEVh9EXgTXbAHkr4kMDZffbjJ4zNCe/qvtzE1jO7gvwxFLu5tKDIFzXATUBoQtG+c1O/NaWwcMRj3qVnCYQC53z3yqA8wVOOSyv3yOifIChkdG4PH4mdzPxo0bUFZsyeoSBH7CfQMIdvawhBpioyie1Nd6adFUSyHGccDjQ5gXsb26lO0vxAuwB0IwadTsNV6MoanYArNGnd3+Q2E4jhzLSiw79QIEuL3nL6Lkjfeyp5mWKLGAU7QQs1pUjp0lwW5iOwV/gGlKKjk1tHW1CA8OMwY207KEUpa4bf8eUELadI0keiJ9g0kJHxk8ZnF4Up1rWTA8C6Plt6sMHjO0JwU20wdlptl/GU67OLslJHkEQzV4Y+28r7G3f5BdUwaPmZs+3D8Ib+tlUGwuuacL3iIR2J8+iuL7DjJh8ZXUyO1JgJFCWZQcx7Jstatrk+wcY2V7+hYszMUXjKDf54c7HK+XXGrQo95qmuSils6LXNcXRiZYrB2ByeZS600WMoNDJZkdzmK+BfDR52XU6YKS4iT1OigSUjbSlAS8XS+egG5VNfTNawFRhOOZo7DcsW3B4kbp3CIjo9BUxmM4hUAQBHDBqWDZcXtWTDJpO1J8JQHI6ZLSmA2OvwpNTRWM69ew8oRyjesMbjrq4gb4Ng8UKgVUt5kBWfYxQ8Plr5sMHrOwpf/iVUQ9Xlj37cxi1NLrWmhJntks0tHVy7rIeo+zWSr+OukvEjNCsXbzmdTlePooi0mbSVw8sx0sjV7EtlK8G3kg1LYi6Jsa0rpWmXbf8y+h+A37JwFrpSpeUk0UCpcUERZFnB8ah02nRYXJMCkxZiYrE4i85vDAHw6jymRg7u1UJpJc3wE+Aj2nmgRCJQaasvg5kxECgcZxB5PKoZAJynImYEixt8TqETtL90sym3r/HvbabFVmFuoOSRXxznYNkqzVTCLiVN+aGon0t9tdGA+Esr3Myu3fHgbvCoOrNQE1cuLMfN8IMnjMwuKUvTpx9HjObposLrVgXedLkmemDcoxj5kfP335RMbGYdu7Cwrj/Ap3TyfunPnql0hPfwCeC5dZdROKxTOsaWDuSAKDGm16m4f6BxCJhJLgUq3RQ8XFwaPA84hGggXZPLk+VSoVbiuz5jT/iC/AXNrEgHFKBYxaLWxaNXtOSuag54mlLDXoUGkyQEpy4QMhKDVqaMpLoC4pSQJnYiEpAYeYWnIBK7UapgJAjSr6EHsrkpSOzQrzlKzrnDaRx0FT4zKzmjohIk5jmMpBSnKSNA/98CObkateBo9ZWRcYFcH3+GTZnizNlq/uMnjM0pIU5ExZrJZdy1BKpsAVZNKZuqe7H3anE2VlJUk39bPPv4TDb1jZupqZ3JZSjCMJLOdDziSTa6b2IdecyAvJgP9sxy/6/qLI3NNU5YRYM/OWTZPcr1qdER1d3Xjyl7+8ZStve9ODqC8vh6rEBkGIMpD5u9//ERqNBg88cD+i4TjDRK+lNmIlc2Uoe11ejAZC2FZZktZFna29CUC6Q2E4QxHYdBrUWIwsPpJiJglI9ri8WFNsYQAy0ybpjRKANN0WV1QgdpLYWsp2ns8QCNpH64gdTcVWlBmm93sSg0iZ5zkpC5CQ+EsnmVh5ulhOKRGHyhN2THhA4F1uGVpAAGKX/RBCArgGC5CiMJXhDHK3OVhABo9ZGk/w+uB84WUWz0TlsJZT43y9UAhBRIsKU0Fmqq1GxyfQ1zeA1atr2V9qW7duwqsnX8POO26Hfkqc1HKy9Zz3ksis1q+pn58YxzQLJgF9cpfnRTtyzgbJ7wTkRvUROBZ4mG/blNY9zWn0CIVC6O6Jh1l87GP/A//6r//CHq9tXM3+6gzxhAmlSo3enh5oDDqUlJRjwueFXqOBWcOx16iJU4BkTBARDvsz2hiBOWIdbysrRpF+9gx7l8uL/sFhqNUcY0TFcBh6kwGqcBSc0QC9yYhwJC5YXWY1AAmXe+pixgNhtNudWF9qmxF8pY5hRRe6emE7sCftnBltNo+dhnx+DLj9MKg5rCspgkZ1q+o0+8x/6VWoi61MZF9dWpLVZz+T5HnlNIt/nPSdIfBwnz7HdkPvoRsON0b9hWGk82iyxTWVlDgj17ue93ORwWMOJme/RDluWTEuSt4PtfMKwiU75i2zuu16FziOw5rEFy39f3BomLnd9uy+AxpJPiSHM1oqQ+iLidx50dFx8D4/dKtqYNy4HooZMl+JvQlc70RocBglhw/O23lNtSmLU7t4BaWH7s67uQmYzMQG5f2CUyakcyFxdd3qmmlBDi8q2Cij3gCFSon9B+7BS8deYGDw9KlT+MF3v8dep7P85299E08+9Rvo9XoEg0GcOf8agoEoxkdG8NX//SWcOnMWDQ31uGvfXtzo6MRTT/wcn/ni5xEJB2eNkaR1nBseRbmREmPiYNXj9aO7pwcGoxlr66rjexB4RKCAc8KF9uudqF9dw8CiaDAgJkQRCIYZkIxOOGEnMDklEaqyshKrqifTOxKAJMmfOqspLfhKmlbg4Th6HKYN6+c1Nne2eyUiCLjucCMQ5VmsaIPNCk4ZmzSMD4YQpnjX4VHmgteUl7L3aqYxxlQDm7MWsfe21KYCaQKyXRM3S4fOtm75dQBhQLjkRUyIybI983xDyOAxB4NL4q4l99wFhTFzl00Ol5qfIUl3dT0EfeG5f28ggnOnz4BXKLBjewuKUipIRBLluZY7cCQA6Lt8jTF3VKmCGA2V0cBcpBQbZU0TI0UZ1aStSLV7qW4vudGmCjfPzw2TuEowjPFnj8J2+B5wecy4pi/zIW8gCYTmdU+zXIzWRuyUBJqoOzFvq0pLJ4FHYhEJ+Ln6h/H4E0+gZesWjLjc0Ol0cLlc6Onpwee+8hV09/bgn/7+67i9pQUN6zdi/4G7MNzdgcf/8yf42t/+zazgMRX4NFuMcHv9jA0lIXQCh06XC26PH7t2bcfoqANtbe3QarXYsmkDrAmgOZt96RoEOPv6B6HT6rChcfWk86bXr447ERFE1BYZYdFoWEzk1MaKLfQNwFaAHxuz7WGm14m1HfYG4KSShoIIjUrJgHi12ZAWDCv8fvh6BxiDSpnkhnVNs4JI2juVW0xl6SkEigmUpwDKM4NjbA1yy8ICcr3rLIyVv64yeMzRlvRLkr7AKUtuqTe1u41tYb7c1d09/fD5g7ht07qlbrqc1k9B+O6XTwJqDuatmye5smKRKFzkIisrSd5bxHb4Ll0FuTF1dbWM8VgsIRP23z+Hop3b85pxTQxMqV43M4uVoeVprmqTkYG9UZ8fxQYt+/+18Qno1eokQCAAkQ7wSJeh8d1ON/tipwotFA/YWGzGRCCMCpPxFvD40kvH8MMfPo7mhga0dXfjwIEDbCoCjwTuqB1+4/0sIeW/vfu9uP/wfVjf3IyW3bvhGuxLCx6JYRwL+OAMRuGPUByilrk5NcEgRI8TkQgPm9UKnV6HirISWBI/yog14zRcXtzEBCB7+gZRXlaK6qqK5DVoP2TrMV8Qvkg8m9yk4WBUq1Fu0DNXerDtBiITzkUR5kCA1x4MMZe1dKZ0jkVajv1wGSO7qpTYWGab/j4UeAS7+kB6jQQiSeNzOqaafviRtyAVOPsvXQHv9U+yh8w+ZvjGTu2WkO1RqpVQbjEB8bw0uRXYAjJ4zNHAkrREyb0HbtEwy3HKBRmmCo6B8/XMq7ua2MUXj53AwQP7VoRreurBUtiD6A+g6K7daSt3sBirY6+wkmliNMrciLqaKmhX3dQSXJCbJc1FPSdegaamNq9xl5mAR4kBnM0OFEemVinhjwoMcFGTQBc9JoDAmCaTnoFKmrfX5YNRy7H/U3MHI7g0PsHAolGlRrfbgxqLmbnViSlqsBWhymrFoTfch98/9xwb878++Ul88pOPonJ1Hb759a+jvr4elJcd0+kQdLvhdLvx0Y99GL39Q/jKVx5j4NJqteLAAw/g+IvHcO7UySTzGIkKDDQS0JHWL/BOjA14gVCQuZfr6+pRVpKdyPlstpvudXKJj447GLsZDodh0emgMxtAbm29TgcDp8KYICDCi4gKImP0yMY6jwel/QMozXO8owQECVRrlApUmQ3JHwL0msQmKhUcnKEQ+xFB4J/ALZ17uh8qEptK4HdtySwlTAQeob5BxkRKLu2indsmgfV08cFSLKVl+9ZkTC1dl2JXZfYxy7vzagi8NyLL9mRptrl0l8HjHKxHdUnVFguMS7QOsxTnGLVtgsjFvyjno/X2DWFs3I47tm+Zj8stqmtQpaJQ7wDTCp2JPWTxUB09UBr1TBtv1rq7C7TLqSXW8rGMdG5rCdRFxBgDgQRGJAA32zUpK5iYJHJFDnj8bCw1SpIgEEH/J3crAUO/EE2yUbUWIwM/xO4RcJTAZOr1COiqlRy0OgPe+eCDDDzqlcBP/3gER578JVbVVGPcMY679t7FWEe1UgmP04ljLx1Hw7q1aGtrw0c+8mEG/j78kY9i69YtCIfC7BJf//rX0Ddhx8DgGEI+HwOK1AiwWa1FqLZYYKb6zylhH7PZYrbXKdNbSuChvuR+n0mXks4lFAgxd/nIyAio9KPUKIbTYotLBo0Nj8DhsKM+HEBfWQ0aVlWz5206HYsvTL2uSqGETxDh8rgQFXlmX4vJAItahygfZuuRWFhifqUzpPOVzktiPacmoEguaZIZmolpprVJPxrurCnLmAUnQEheAsoeN++5M+nep/c91dOemlxGbCzFLk9NIJLudzmBZrY7NvF6QraHM6qBzfMrWZbhCpddNxk8zuFIo2PjLFuu5PA9MyY4zOESBRuqFCNQO1rBm+YnzpF9GHvjzMnrZ1uxZ9eOFZdNLbHV1r13giu2Fexs53PiQmVcEyijRvFzUjwaffFbdVoGEPzRaDLGTmKOZmMjSZaFXKoSEEzNbpUApMTuSWwVrYGYxZmSdyS9RworoMQZnudZIpjH64JOo2UyPamA7Pvf/w+YVBweuGc/NKUlyddDAQ9cLjcMRhMT644EQmi9cIHFKJKbeM2qagR4ATpDflz6U+8TrdbI1u/z+TA8MoqqygqYTCa2Hz5LXUrJJt/93vfxwP33o6K8GNzoGSj4ADzRBoStVkwIIootVoRDAcbcOtxuKLR6uEeG4VAq0VhegbbhYTRXVaGnuxsak4gScxULH5AaAcapQFD68UH3ieQylxjI2QDjVJvQPUONGEhiozMKp0hkUROAtNy5jf1IJBe1GE0jayXwcB57Ne7ynlIZin700I8duWVgAR6IXUnI9jRZgHglTrkV0AIyeJyjcanElrqibFLQ8xynLPxwqfygvgK8qfCl7Ag09vUNwjExAUEQsKaxAXWr48zDSmqMqS62La17ZZYDYoD49FmUPnhf3o8yNZGBYs9Sv/glMBAXtI4nOlBLl+hAIJG++CmTlbKCJTckxTESI+lMsGUEIFPdhVLMWyaAQ2LOJKZuKpNGjBkBSAKSTzzxBHNR71+/DpGYAG2iHJ4EMIl5o/4TDicM0yRt5NvYJDtEgPcfvvo1FqO5YX0TrrV34s1vfCPe8a53TZIRIjBJaySgKTUJMEv/p728/uKL6Bgdxbve+Q4GSA0TZ9nLXMl6PPnsUTz2N9/E977778zdTe3P3vc+7N27l+lgEoN5z8H9DFCWFBXh5KnTEI0xHNxxkCURsXkSouvSNQm8S8xkvuyTCkTJ/U5s9eby4oymJ1Y+PBQvURi40XVLcgybJAEeORJI3zbZEyNL92Rk5pudJNmeUh3QNLtcVZazy92nWEAGj3O8JSiZwfN665JiHzXOyxDV5oIDR4pt7OrqZQkCRoMBdfWrVmSMI91ic6pUMcd7tJDDyU1HVZfKDh8C9AtXYDYVaNJ+iS2k5AfKApYSOCR2UXI/S3Ft0uupdqK+pMFYbTJlpJuYqY0lkEb9Qw477EdfQumh/QtqO1oL6VE+9evf4LXXXmexllIbdThQVV6Jk6++jJMnTqJp/Xq89WnYLBQAACAASURBVK1vxfDYCH7z5K9Z5vj+u/di9567cOFCKxt28uQpFuM53NuLUaeTvb59+w4oh15hr/MVd+IPTz+HI0eex7rGRnzi0U/gyAsv4te//jUD1R/4wCOsH31uUDWeM6+9zp6//fYW9lzA78WZM2dh0evxnve9B0/84kn4/T584OE/BbGnmWpjZnpmUj+6X84Mjk8bwpBuPmIcg72D0FiNUFdUQb+2cVK35I+vB+65JaFJBo9ZnpAf4C972CBuswWYv0isLBe6PLrL4DEP50jsI0mt6JvX5mG2wk6hijjBuW8UNEEmGAqjo7MXY+PjqKmoQOPahhULGqXTDHX0wH+jE1RJYjm1mb78FmqfU790Kf6NWrrkByk5hzJviZmU2EdybZOLkpjITJjHbPaaWkHGefQ4S4ZayM8OycX86U9/Bu9619tx5447GQCj53UGC5555hkcO3YMf/nfP4jf/vYPKLJacfDAAbjcLhbH+Y1v/CM+/en/yUAj9f3c5z6bNIf0+qce/QTq6+NeDqnazsBAPwOr3//uv+N/fuazuO/eQ3jp5RNoaWlh4uVery85H81dVVUFp9PJnvvko4/iqV//mkkePfLII2hva2OyRH/50Q9Dr1FlHKOYzblRX0miqaWyJOP7QgKQxvVrbgGPSa3HNPJFMnjM9nQAyLI9ORgttyEyeMzNbpNGkQyD73IbiinzejELWyfc1YVMkCEX9fnWS6itqcbq1TUrGjTG/AH4rl1HZNzBSrCZWzbPqgeXh9txXqdYTPIrqRunL3m7348wxb0lMqlTX6eEiza7IykMTS5JapQ4Q1m7a4vNBQMgqeugzw7vhSsoTcM8zddBSuDxwx/5CD7yob/A+nUNLHuYGsXhffITf4WGutWwWeJZx6++9hr+5dv/ip/94Efo6u9Hd38v3v6OP2GsoMUIvP2dj8DjduKnP/s5A3f0713vuB/Wklq4HAPYtGUX05sk8KhScQwUHn32Wbz34YcZIEwFj9J8T/7X44gpTQxQEiAlV/jLJ17Biy8ew5e/9AUQQ/q5z3yWibGfb73AKlWlqxaTD5sSqKP7ZWooxbRzCzzsT7+AqeBR+uFlXNMAobH+FjAqg8ccTssO8J2eeL3rTUZZticHE2Y6RAaPmVpqln5UspD096a6JWYaRuX5KFNyvsrwzYe7uqOrDzqdFrXVFXmy7NKahgTkCRCAUyE8MASVxQx93SqoS4qXXFJVJpZnlTNKS2Bc15RJ93ntI2VCp0t2kRJyaEH+MM/AwGyJMQVZfAJYmDatz6vcUdq1CjyEQAiCzw+RXMI+H4RgmP2wsa5bh2/9548ZQHz4obcg6HVDV1kJrbUY/8/HP4GH7j+Miup4nDJlev/op09gV8tW7NnWgp/96jfQGOIZrgatFn/yp+/BX3/lMezeeSfuPrQfv/jVb9lrVIaUwOPGTdvRfqOLgce3v/NP8K53vBNf+MIXmEblVPBos9mYm/zxxx+H2RwHj/Tcmx98I06fPoWXjr+Cz/zVp1ly0qOP/hV+8P3v4dLlKwgFQwXVkZWAHWl+UlWfmdhpYhd9V9pv0UMl1plUFNTr1zB5qKkVeq6Mu5LxuAW595brpJeD4P1RcPUmoOJmXO5y3e5C7UsGj3myfC7s442OHghRHs0b1uRpFdNPMy96jqKIY6+cWdF1qVn28eg4OIsZKo0WOiq9qFymH2AJ4GPdu3NhK93k8O4hGRapBjTFst2Y8GJTWVxWZr4bi5s+ewHmrZvmxkwHw+BDoQQwJIAYZCLUlPUrBEMMJFJTGnRQG7RQGMwsiYMErolhJJt89C8/gj97z3uwafMGXLnWjmiUZ/GGT//h93j0k59AOBRiFWsI5O3evRvNzevxpS9+EW9804MQBB5WswUPPfRWfP6zn8e2Lbehqa4Of/vP/4y33H8/Hv7AI4hMjEFhKcKzR15k4PEjH/5LVo6xob4O589fyAt4DAW8eO3cRRYTuX5D4UKJJDmd2X542I8eB4IhVhubSfUIPPztnUwXcibG+fLYBJMhkluWFpASZyoNQJ2sGJ6l9TLuLoPHjE01e0fnkZegq1+VMftIsYFUY3bjxvUFc++SJI8yMAxVcBSFdldfv97JXEortXLM7HfI8uqxGOMdc7XwQtfSltzXBDAMa5smV+wR4qBPQVnlgTg4JJF5PhCMP04BhwqOY2BQSf9IQ9Ggh9JoYI81Bh1iOm3aSjOS65qyoqkGN2k2rmuqxBvf9HYW90gJM8TykQj4/Q/cz2R8fvjDH0Gr0+HOO3bAoNciHBXY+39NQwM8Hdfx7//1JGMyW3bvYuLd5A4nWZrirVvQG/SzWtotLVuT0kYjQ0O40dWdzL4mNzjNt359M26cP8dqcEvPrV3TBOrfPziMO+7YzjKwjz13FPe9+UH2OBQJ48KFKzCbTGheNzlJJdd7ZLpxxGKTxBOJz6cTFCch/YjrpuQOgXjObIJpy6YZKzPJ4DHHk5LBY46Gy26YDB6zs9eMvSX2seTwwYzZptaLV5m7Jl/SNRJYVAhBKCMe9itX1BdDMK4qiBA4ZVS3t3cy1iGf+8jjschTFcgCizXesUDbLfi0lLlOki4k7yI1iS2U/p8KDjmzEUqdHioT/dWB0+nmlLVNAFLNaW+R4CH5IUpymamRNA/pVMZG7fD09cGyejU0NTWT5gp5neBCA/Bed8Cwqgna1auStbulaxNbT42uKbWpMkD0fKpc0NTHkiYlMYPnzl2A0WDC+uamgsVA0nqkyjCUcLWmuGiSG5sqSrE+Y3ZQNRk6r0zKi0q6pAW/8ZbbBQZF8AM+cDLzWNCTlcFjPs0rinAefRn6NfUZxy85XV7mHtq3e8ecVyJVjBH0FYip9IipjQUDjM7xCQyPj8Mx4URNdRUaG+sKxp7O2TDyBAWxAMU7aspKM2baC7KI5TipwCM6ERfCJrAoJeGpDLq81KfOu8kSWoXkGqfkD/3ahhnXKZXlm484TwJ17W2dEMUotm5cX1D7pVaFIT1RqUyiJBAe6htA8aG7MwKOdEZU+lIuU5jD3SqBx3ID0CC7rXOwYEZDZPCYkZky70Qxb8QeFL9hf0bsI7muT792Hgfu2pX5Rabpyfl62SuFEP4mhnF4aBQupxN2pwsWsxlVVRUoLy+VQeOcT24JTrCE4x2XoLUX9ZKZx+VaO0pIbkaV2Ze1FOdZtHP7jK7bvGxc4HHhajuL1awotsFQVIRV1eV5mTrdJKQ5StVhpPrZFfYRGDwBxjzK4LFgZr85sQQeZbHwghpbBo/5Nq8owvHsizA2r8mIfSTmsaOzOy91ntXuNoiaYgj67D4YCcB6vH5Eo1GW0VhkNoLA4tiYHXa7gwXNe7xelJeVobzYBltZsQwY833fLLH5CllZZomZYsUvl2XcW4uyrpxE9Z5Z0sg8iaS7XF54vB4M9w+hur6uoACSbgqpOk2gowvlI6PQlJeycoWZNpl5zNRSU/rJ4DFHw2U3TAaP2dkro95M+LWjB7ZDd83KPhJIe/nEKVayTxQFFJcUM/CWdSMNx7FTiJbvgKjMvDQTgdcLl66gpLgYOq0Go+N2mIyGpDvaZjYz2Zn5lBTKeu/ygHm3AH3x8y53PHtUbivXAgkGOlcGkYAntaKd2zJmLedq7P6hMbicrnlJ7JMY1rHKCqy5fTOLuyRQ6Q7z0CgUUKkUTJie2lRdShk85njSCa1HzqoF1i9c1ascV79khsngsRBHlWAfTZubM5LeIL1Hp30CUCkxMjqGDc3rUFGWWf1UafkkxaMKjSFi25zRjgYGRtDT0wuThdzPlZOuR4CWfZgtZsHzjHYpdyqUBUijTt9YlxG7Xqg1yPMuvAUkcJRzbfNEvCTpHRopJnEe2nyBR0oo83d0g2I7u01meCM8A4pUDlMCjKkxjal118kMMnjM8WaQwWOOhstumMLjGovFRDG7UXLvWS0QvNGFUE8/bPfun7VvagcCkn19A1m7sbWuy+C15Rm5rMlNffb8Jdy2eUNuLGdWO5I7LzsLJNgm2/49GQf/LzsbyBtiFvCeu8j+mrdtydkiJKzveuU0y0QmEFnodqOrj11iLWmwFqhJwuBU09qyby9jG0kIXK1SIiqIGPUHGYAkeR+rXgdXMMSE6uk5qlxDLOSJvptZ9wVa5vKc1hED3+GFzDwW9njzBh5joTACXT2seoFKJ+mMaaEyGqDSaqHQ62Z14RZ2q/M7e4wXMHHkGDJlH6XVSW7sQwf2ZrxgkudRj72OcPmuWW0sSevYiiyora3M+BpyR9kCkgVmqscrW2kFWSDxIyIfoE/SuZyPHySjw2MYsY9j622bCnNYKeUIi2wuCKZVEHRlk65FFWrCgjBJBPzOmrJkpRnqfGZwvDDrW+6zSuDRrAE26pb7bhdsf3lxWxNQcr14Agq9FupiG8RQGEIggFgwDCEUAhLMpkKjgUoXB5KcwZAQstUyjTKmX2Y2Le7a0FkeU+B6JytRZ7vnrqxGvnY2/mue1WfNwHVMWdak6xgtap7xOhLjWFNVgYb6VVmtSe4sW0CygOyylu8FskC+ReKJxeSdLtgO7Clo/COxgKdOncWG5maUlVjyfpipyWTKqBdqxwWEy3al3RNV9aG4R8rOLjZooVZyiIo8IryYZCjzvsDlPqEb4Ns84IxqYPPM+qTL3RSF3F9ewKP71OuIRSKw7kvPfBG4FINBxkrGItH44wTAJKBJVRJi0UQVBTXHRFS1VZXQVJYvabcYYx+fewHm27dk7Y6hGtFOpwtrmhpgs5pnvAeoZrWgm9ll7fb6cb71EhrqVudNkLyQN6Y89+K0QL4Bw+LcpbyqTCxAyS70w38uLutJ10nEPxKJkE1WciZrndqHMq8vXrmGPdu2gCOvWB4bMfORwQHmrqbG+XugDE4gYtsyCUCqQuNQCH6ImhKIajOIjSTXdZ1GhQkoUG0yoX3CJWs9Zns2foC/7IFKp4Jiaw7Jp9leb4X2nzN4lKqq2A7sZUxiLo1c3o5nX4D17j2s/iplcYZHx0CxMEqtBtrKCmgqy6AuLZnVLZvL9Qs5xtd6me3JvKMl68tImdB1q2pmZAq1I6/O6LIeHR7HtY7OnBJxsl60PGBZW4CqZZCXIG+AYVlba/luzn+9E8Hrnci3m3k+BcT7+gfR0zeIXbu257X6zC2VlwQeGmfcmyQBSAKOKl8/q/5FwJIaubf7eQPK/B0YjpSisrqSZWW3253L90YqxM5k8FgIq94y55zAI3ujH3sFlp3boCmfHNORzeqjY+MIdPWiaNfkKivEUkZGxxAZHUd4eJRNqS4rYS7vWRunglKpBFQq5gqPV2pI/Zd4LvE6qG8BGu3N83orSu4/lBXwVSiV4DgtK8PV1n4DHo8nrRubUwIa3gnBUAs+GoGQKOsliXp39/bBaDBg3bomOTmmAOe7oqYMhmE/+hKse3eCsxWtqK3Lm71pgUILfBd6/tSzvHTlOlTBIDbu2Jq3IyYZK/KyTWJPBZ6VZpSAooIPgLeuT8ZCknubc99Igskz/GrGOFLyjCQ4nrcFLveJwgDf6oFSrYRym2m573bB9jcn8Oh9vRUiz98C+rLaDZX0O/YKc1HPKNUgiog6nIiM21lM5axNFNnaWG1YUQS5kOlxTKDH8eduaUolA5hKqSSYOgE2U54nzUOlWp2MzVQoVYBSkZyKxkuNXY/n4bvcBt2qGpY8RE2hIFAbH5M6nsV9JuqeanVGRCIR1kej0eDK1WtMxmcf6aGlAF3q13n1LIzFNaisrEQ45Edv3xA6urqZqPfq1TUyaJz1ZpE7ZGIBikmjEBNZ2zETay3PPvPFDOYqIE41sqc2UYiHRKVtAo/XLlyF1WrNW/b1TDXfCSQqhBAEte2WGEgJQNI6I6XbGGgc8PjRWGxG14R3ed5QhdgVD/BnPVCoFFDtmDnkqxCXXylz5gQeKe4p2N3LwJx13845xSXSh0RkcATWg/vmN1mGAKUYQywajYNKCVwSsARYbGZMJMApQIxGAfqbAIOsP4FP+ifEQWgsFks+jv9fTNalpUQhCaxOkkVKHZ/QVqREI67Ehoo9+/Djp55kcz/8vvciFPCi7XoXamprUUbu+5T2zDPPoKqqBltu2wT7RNzFUWyNM0PEvhKLKbVoOJRkJ1fKTS7vc44WEHiEh0bhvXAl727KOa5MHj6fFpA0GctLYCxUpnLKfpIC4hkK0RNw1GjTJ0hEwkFIIDK1H3l2AkEfS6BZv64JFWWTP1tzMS/JtBHJkcuPLI39XPKSfNFaDISVGHD7UW7UMyAptwwskACP1JPbmf+EqAxWsCK6KCZ6O2JKvf4W4Ea/ML0XLkPweIkeY7GH5P4lsMT7/DA2r4WubhUUGnXOhiJg5nj6ecZckjtaboAYDDFgbiyvwo9++xvodTo8/KE/Z+BRpdbh6tU2nD5zBgGPBwcOHMD2nXfilRMnUFZejtraVXjxxRfRdvkymjdtwJvf8jYMDQ3gF7/4L/j9ftx91z7s2rWTzSU32QIZW0BKZNCqYN25hQX3y22FWUDg4Tl5GjGlOidQlJO1BB6Oo8ehq63JSEBcqzWio7sbX/nKY1Cr4wyk0WjCd77zHQiRMKJ8GEqVmgHM3p4e9PT24K5EUguByOHhUVSUF0PNxauSCDERohBlY7iER4k8V/Q8NZVCOamP9P/Q6Ah4lwum9ZPVL/hIcFYzUHJNTBVP8qCYSGp9ChVE7RpYNBp4IhEIHj8CbjfGjfL7cDqD8qc97CVuuwXIrNz6rGcjd5hsAUXnD38YY08plcytqtRpoTIY4q5dpZK5WyX3K3sOYJnQCt3cy/5IiTIlh+/Jy3zL6XDJHf3jHzyOYCiE97/lrQhMjMO2ZQsuXrrC4h8JLP7d3/0dvvrVv8Eff/0b1K1pRCgUxsVLl/H+h/8MP//FL9HQUI+jR1/AI+9/mFWRoeztlpatzLUtC8Mvp7ulsHth3oHhUZTu3ZAM8ueN9YW9qDz7orLAfMnoTN10NgLiBB4vX7uGx3/4I3zjG/8Q/1pTqeFyjUOn0TLQSCDR4XbjzMnTOPf6Gfz5B/8CtkT87vBIPK6+ob4O19raYS2yoq6+HsRaEjvpdvkRDHixbn0zRh0ODPcPsM9TukbAO4H2azdQWV+HcqsN4909CKpvenyqKitYv9kAJDGPSV1IgYcq6kQg5oZDqIKgcKBcGQHseuYFGNrQDI8681K0i+qGKvBixHM+iFERXIsFmDtUKfBql+b0Crd9KBYLhsAHgiyeiUnnBEMsc1q/trGguyLXMDGPxfcdzDlTu6ALXMDJdQYz/vPHP2EreO/bHsL4S8dhvW0LnJwCP/7JzzAyMoLuzk58+C/+Al39fVi7dh1++pOfYtfuXdDpdPB6vbh+/TpKSkoQDodx/+HD2LN7J1QcJzOPC3iuS+3S9OXtv9YOw9qmuHcgTeboUtuTvN7sLEBuWH97x4KFLEjVWmbL7JbA47e//R089uUvsE0ajCZ09/Tim9/8J/zg+9/D57/wJeaxaW1txZUrl7F37z5UVVXh8ccfx86dO7FhwwY89dRT2LVrF9rb2rFz1072w/uf/ulbOLB/P661tbH4SFuREcGwwD5r3//nj+Cjf/kRHD58GKdOncL73/Medu327m6EQyH88le/wn/8x/cYKM0EPJK7eiq7f8VxAbGoG2uLqmFQFcN55hq8lTXo1uSmcJLdHbD0escu+CGEBBk8FvDocop5zNd6mNv6D88xEW3S9pLbTQukgkeKeaRGbOGjj34Kbzx8GHffuQ3/+fNfoaK2BmPjdjQ2NuLHP/4xPvTBD8Jms7L+RVYrGhvX4LUzp/DckefR1dWF73z73yDHPcp3WqYWmE7LT9KuYyxJmuD/TOeX+y1uC8xn5vNMlsiE+ZTA48c+9j+wY3tcuaO+vg6fePRRBg6PHTuG+vp6PPbYY3jppWM4e/oMPvWZz7DHTz/9DP7+7/+eubgJEB48cACiGMWnPv0ZPProJ9jrX/v859HZ2YHP/PXf4D//7VsQDHp84AP/nYFGAqBvfvCNGBsdwcc/9ih+8eSv2PVpTkpkpM/w1LjL6faqHTnBBMW9sSD63F1Q8UVwiD1YbWlkrKNR5BDw6OE+fRaRzRtl8DiNIZPgcbMFkKUeC/IhI4PHgph17pNK4LGnp4d9kFGrrqnGv/3b/8Hhe+5BlcGIz/3jP+JDH/wAxoaGUd/QAJfLhdbz5/Hwnz+CcDCekW53OLC2qRFOlxtf//o/4KdP/GSSpM/cVyrPsGwtkJDmmY7xSc0OJb06Xldb0Mogy9bOi3Rj85VZndH2E3G3nM06rcZoOrc1zU3u4gsXWvG+970f//Iv38L+/QduAY+t51sZyCRgSV6ddY1xr5tRrcG6jRtw+tQpfOLh92HA5cLffuuf8e2vfJm9/qef+jRjLOkz+o47tiPksOMd7/8gnn76j3jiiSfQ1taGL3/pC0zlIxyeJuElIePD1kpi4qXb8MrwMRQplHDHRKjUJliFUjRYeAYe3V1+8F4/2uvqZQHx6W6ey0Hw/ii4Zgsgq4pl9BbLttOCgkcWz3LiFErfdG9WGojZbnIp9ifwePnyFbx68lRy+VROq3lDM/7v//0JSkwmbNi6FVSj+uhzR9C0bh0OveEePPf0s8wlo9Xp8OCbH0TnjQ6cPnkKWr0O777vMCoqKuC6dBHqijJoykqhLrHJtl+KN8g8rJnclaG+AdgO3T3j1QhEKiMOqLwDiHEGpHO7zcNy5Uvk0wJSskpVxbxkVmeydAnMGtevSRtSNV3MIzF+D7//A8yV/bkvfBk/evwHzJX91FO/TrKQEngk5QpiKD//qY+zJfnCUVaJhj5TyT09NjzCXODf/+6/IzI4yMDjI488gmvXruGvPvVJHPnjH/HsseN46G1vxc9+9gT+7Z+/BYUqHvs4HfMosfj0A4ySZVycDqeGjrMxVRozOMVqGFQmVBhdDDyOn+pDoG61zDrOdNNcDYH3RmTwmMkbK8c+CwoeQx09CA0NscoycptsAZVKDbV25ngWFadGV2cHvvDFL+Nvv/rXqKurmzQJ05Bk7m4h8VdEyONCeHAIkXEHonYH+0VMsWzaijJoV9XOr1ySfOiL2gJZ17CeIoQsu7QX9fFOv7iFyKzO0FRS/GM6ofp02dYqFcdiHCl5kDKrX3vtLM63tuLDH/4wA45ulxuH7z/MvDbvfve7WXb1d7/3fQYWqbW0tGD37l24dq0ND73ljXD6AvjRDx7HZ/7q0/D5fPjb//1VfO3vv4b/9//7Jrqv34BWp8XnHvsy6zOaSMCheT7+8Y9ide3qtOwjS5Kx1EPQFMPLe5m7esg/AIPaCKvGhmqNCmXKm2Fdw0euwrF7I+xhOd5x2ttGAo9NFqA0w5tL7paVBRYUPFKpMxLFnlEcPKvtrKzOxE52dnWzbPg169bmFMvITzgRHhlDZGQMYjgCY/Ma6Bomg9CVZVV5t2QBKcu19IF7cnJFS+XXaC7Zpb107ik+GELg0lUQy2c7sCensy/0bqXs/6nrS6fzSC5rdg8KUZZpLUnu0POSDI+0XmIGqUl96HHq+Kn7ooxrqz8ATU0Nwq54iUFdSSkbQ3NPbWmZx0QCmte2DoiMwBkNoNMfn0tyWzdpbKjVxX2v5LIOjjnQtnZdoc28tOdvD4N3hcHJ4LFg57ig4NHx9FGYWzZDU1VRsA0u54mJneQSUg2ppQlz3TPVKacykKI/AOPmDbL2Zq6GXAbj/JeusLiqXISOU7ef6tIWNJUQzRWyTuQivT/ozIO9g1AXW2G6bePiTWKcgRlNV2FGMjeJhEuvpz5OfT0OGNMLA04df/yVM7hdH2f/eKeLhXfQ2HRzKz0dzCUt6CaX8SWXNRuvq2XlC6XmV/JwBvyAOl6JrFZlAcljUQKbr7xcdlnP9h6SwGO9CagoTOnh2Zaw3F9fMPBIckATz70IWeNxcd1ilAEfuN6BYGcPA4+mTc2L90tkcZlu+axG4GF/+gXo62ryF+8mu7QX9f1BVcMog7do5/al8aMxkcylb6xbMM8V1cVW+PpQ5VbOKmQuJZdRPHBIaYBGFQ8pSoJH0k1NSZyZerPE1BaE/Sq4XjmNrttb5ESZ2d5NnRHw9hA4GTzOZqmcX18w8EgSEL5LV5nGo9wWnwXIbeW/dp2JQ3MWM7S11ewf6X/KbXlbQJJnqd4VDxZKihbnaduqyARUnjjjIru082TUOU5DrmDe5Z4z0zzHZWQ1fCEBb0QQcGz0BThifpQKahwsOwRuls9GbqIDStEDUWkBX1TPQgImiYIT65lIPptqCGImg119cI8OoWP1mqzstCI79/LgRwLgKg1AnVxiphD3wIKBR//FqxAjEZh3tBRiX/KcebIAVQEKDwwj1D8A3uOFdlUNNCXF0NRUyck1ebLxYpuGXGOc2chYR4pd5FztEMy1zG2Wzya7tPNpzTnMlWCazVs3sff3UmqSgLn10N2zgrd87CsVNKbO947KNyfZxOmuIwFFheBnygT0niJpnqnqBFMBpCSBRe/LgMWAToucATLrWdoBvtMDzqwBNsqEx6z2yqHDgoFH1/FXWelDOTkjh1NboCExfwCB3n5EBkcghELQVlVAW1Mlx6wu0HkU4rKUMOF89gUUH7o7Ga5ArjVRU1K4WMV0Lu0psWGF2Ks8J9HKPNynzzFTzDW+daHsSaBKIUZh2b2zoAk+Qz4/XnIfmbRN2yUl7mrcBOO6ppm3L/DQjp9iAuDEOM5WqUkCkKnaqfbfP4dw8zo53jGTG40H+LOJ+tZyicJMLJZ1n4UBj6II+x+OwLpvF7hEXdGsVy4PWFALkMsoPDiM8NAwoFBCV1PFWAv5PBf0WOZ88Uy1Hed8oWkmIHaGWsS2paBAoFDrX2rzZlK5ZdHvKSEgrikvyV+M7tRNCzx+NvL75LPbim7DelMTBjt6oG27zkBdzZrpmXkp8fsxKQAAIABJREFU5pEEwFMb3e8sdCMdqy/wN98DAo/x3z2H0J070MuLi/5IFsUCJbkeOe6xIMexIOBRFgcvyFkuzKSiiMjoOIK9/SBASU2l00FpNrJYSc5sglKnY38VOrlC/cIcUuZXzVrbMfOpZ+85lZ2ZfYTcYw4WWOia1XNY+i1DJWmpQrneU1nHBysOwcyZk2uQAGTpg/dNu6VpQWJCqmdaAJmYkWLQJ44eh33vLjiCkXyabvnOJcc9FvRsFwQ8yuLgBT3TBZucMrXpQ07w+ZjcD+/zs+o1xFBCFNljzmRk7lD6qzQaoDKZ2P8VXDz7UG4LZwEpASFXbcd8rHxGJiYfF5DnYBYgWS7vhStLJ7s6g3OTBMSnK6eZwRTTdkkFj++pfHAyK56IGY2Wl6LqzsnMIpswARCnY9MlVnImACmB45E7d8AVksFjRmfpiIHv8IIzqoHN+oyGyJ0yt8CCgEfv661QGvQLJrGQuXnknvmyACXe8AlgKXj94AMBiF4/i50kYKnQaKAy6hmYJJaSxOPZP6NBLp+Yr0OYZR5yYZLgvCXdF+A8rEHKwp6NhZmHpSzrS0jZ9JbtW5ddvLLkhqfCE+TGZvGFeWo/G/w1m2kq80jPubv64bnWBsuGZhQ1rpp0RY/Xj9Jw+4xlO6dza0sTST/sBnZsgy/C52lHy3waHhBavYgJMXBy3GPeD3tBwCPpOxo3rFtymX15t748IQOOgj8AMRhkfxmw9BF76QdpgVJTGQzQ1FRC31AnSwUV6p5JsCcLpfMnVaSRpXsKdcDxeSUGy7Rp/fJMVhR4kOwQiZ1TIx1ISswk78ZcmwQe91m3YZVx9S3TDZ85B/WYHZOYzwTrqOADIJF8vvhWmZ1+fx8qdDUwOS9MCzCJKQ5c78SN5mZZ4zGbg5TFwrOxVlZ95x08EgPloGzO+w7KQCCro1p5nckNTqCS9OcoppJ3OJmAsaasFJy1CJzNKru783RbSG7MmeK28nSptNNI4HGqbEkhr7ni5l4EwtrzZnOBR2TMgWB3L6ITLqj0OsZEFjUac5acOtL3B9hVUTRoa7HNdntaaZ6+F07AEBNRemAPlGIQnPsG00mlRpJX0ZKtt6gWtI32oLmingmGU/lBiS0lDwx5AsgbQwLuBITPm+JlCuWWoQWkuMdSHdCkyXCQ3C0TC8w7eCSXibf1MkoeOJTJ+uQ+sgWSFqB4ylD/IKITTsagEGvJknJsVnBFZqhLS/LCMBTc5KII3u2F4PGC9/vBGY1QWcyT104xotREEbFYjD1UqFRQaOK1evPdmLajtWhBQ0noy5P075JyJvne5Aqfj86Y2lKV5Mn5+IJhBAcGEeobgIf3wGouZ16MbN3azw0dYaLgM4FHt8MOz6nz0Cfes6kJPEklgSkZ17Qv6cfbdHukkpH6ndtxZnA8ZzOsyIFugG/zQKVTQbHVuCJNUKhNM/BINZINZlv8u4qPwu9zZny9bMYqlEqoAvGC8VyxFeGQnz3W6uKHKvA8opF4cfrZGl2X6ojyfBgx6Yt2tkHy68vKAgQmo3YHA2JUW5ZEzFlSjq0I6mIb1AQqrUWLhuGmuCUCvyyBiN4DJiMUeh1iwVA8uSiD+5jqwNMXHzGwk1rC/a/U67NmY6VMzlRtx4W6UaZW3FiodSy360rgZL7EtBej/ejeirpi8AV1N93adTXQ1tZmJDH2yvAx9IkulCiMuK/63mm3SO8n50uvsteDCgWKbm+BpbqMJc6Q1iNvXZ+scU19PWfOsXhwYhop3jjVxU6APzJmh6l5LVRrG3F13CnHPGZzc/GAeNEHMSqC22wBZPyYjfVm7MvAo85gBh8Gei/0onlfM0IBb8YgLpuxepOVLSbkjsBQZIAghqFQxrNs6TlTiQk+jxMxMQ4wp2tqjR50Xan5PHYZQObtlli6E5Gbm4FIlxvRxF+Km6RkHAKUVBlnvt3dBBgj43aEB4YghiNMVJ1isNQltsmJQMQwJmI8Y0olc1cp1QmWUalkhyKGwwi0dyA8PAqFSsmYVgLItFeSS5LAJ8WIMokki4m5+G8BmlOOONh2A1H7GCz79i744cvZ1vk/AilBZtnGOWZoMmK2qaIL01pM49Zm8ZGVlYA+vaTYKfvr6A4PzAoeU1ULqEY8NUdTA9avawAXGoiz65X7QMk94aER9vpMEkNSPzo/vqYaw94AnKEwGxcRZM3HWY9finusNQE18c9Suc3dAgqej8SUSg4DVwZw/dR13PPBe8DzESihiN+ckdAtQJJYP7VWBxWnxnRjRcTAR8KTxpqt5Wg70YaT/3USB95/AA3bGtg16Lmh9iF2bQKuKo6DSslBmkMUeHY9Ao1Scw7acf6Zi2wMtdRx06177uaSZ1hqFqAYWwJX7F+Ku5vJBVmLoLYVgbPGYyczyuyW2MEEoJvOHlSNx3+jizGNBN5IRF1TVZk1K5h2flFkjGvEPsH+qq1WljVL7nuWeOTzQ3B7EPV4Gag0Nq+Ffm3jtEe3oNqOU1YlM4/5fYdRxSDX0ePQr2uavQpKfi+96GaTSm0ScJvUUtzaQjAE5iJO49Zu93XinPsSG/qemoem3V9qnfBUFvKqzYryslI0ox/262H2A1G3uhbmbVtumWs8EEZU5FFtilNlxEBS7OZYZQUmyivYcxqVUgaPmdxlgyL4AR84Oe4xE2tl3Ecx1D4UK6ktwaUXLoFTc9hy3xaIvAj7gB1qtRK2mtJJrmxyMWt0RkSDUTgGHJg6VnreVGxiTCIB0aDPBcm9feInJxD0BqFSq5LAj56zlFnYtalNnYOeozEcxyEcCMM14sLE4ATs/Xbc+dCd0Bq0UOvVM647Y4vIHZe9BegDnbGTDoqddE1yGRNLqdRqAIFiDUXE6C/PMxczc4snGsVaqivK4sxeiQ0xMYbouJ0JpRNgEwIBFo9JtdvzkemZ66EwFuTU69MCyMWg7Zi6N26iAzFDUdKtl+u+5XFxCxBrJYZCyzPOMbUCSyYHnoEIPYur7ulN69aepPU4A3gkoEefC9IPNuk9RqA0Ggwh5vVBwXGTs7KnrJ+uZVSp4ReisGg0EIQY3CfPQO/xYGL9WmirKuGLRGXNx0zOXY57zMRKWfdRvPrzV2PjffEg3Nvvv539PfPUGVSvrwY9X7a6DLveuYsxe8QAUmwksZSpfaSxgiDg7G/PJsfW3VbHAGHA62TxieRqfvKrT2LPf9uDYz86hj957O3gOA1+943f4Y633IHKtZXovdibdo4j3zkCISpAY9AwEEnAkVzfBFLX3LkGfISfdt2ZxlFmbT15wLKxQCwSZW5hYu0ILNKHO7XUv6lC5oz5G3dAoMQX0qpM9NVQNngCVC6WijrTAsj5KOuW5R1CrkVqacu1ZTnXSu8uuaute3dmFNO3pOyVIoFD645xBohKS/yHh9o2rb6jduQE+OKNEDTFM283Xbb2qhr81hhnHvcX3ZtkBadORDWoNdtuj8c5JprEHNJni91kgq/YijvSMI5T5yIG0kX15kNhxjI237jOwGdk80ZES0sw4InnDchtZgvELpCmsACu2QLICet5uV0UoijGyAX863/4HR76zJvx/PdexIOffhB6c9xF/MQXn2AgLyYKzJUccIfx+2/+Hm/9X29lfVLHPvvt55PPE3v4xJeewPv+8X2IhPxgyTJKLX706R/hfd94L079/AxqNtQw1/WP/+eP8e6/eTdjFVPnTp2D1nHHA9vQtHcdWxcBzn3v3s2YUWIlf/+N30+7bgK+cpMtUBALJDKnae7FXNf7FgCZAI5KvQ5FO7flVUx5LnaWweNcrHdzLMWx+ju6sZzjHElYm5oy4mCxjNRIT1FqqYkp0nMEHgVzbXY/TgQeob5BBLt68Uxz/DrU0mVdSzqalgcOMSkfKWyA+o/rdKjacTsMZkNyDupDDCIxi8QyRngRUUFEAyX7KWOICAJaRxwMOJo0HFoqS2E/epyNj7W0oN1/c7/5uXOW6SydEfD2EDg57jFvB8zAo8/hY6Bt490bcfX4VZQ3lCcvMHhtkAE7qHgWc3jxuYsIuAOMjaSWOpbA3x0P3cFc1cQoEiiUwCP93z3qxos/PI63f/HtyRjL2+/fwgDrOx97J5s73Rxv+9zb2Pre/dV3QxR5FmcpzU1roHEzrVsGj3m7X+SJlrAFJACpr69lbjlyoy0m4MgAuJTUYNuyaADtUjtyKc5uoQTfF9xeAg/O3QNVZIQxkoKlPsk0zjUhS0qaSd0jZV/XWRqx3tTEYhOVOl0yjpEyqSlbmmIVzdVVWFUd/24lRrFjYhhriqtYbCOBRg2nRKleB3swxP5fbzXjhsONUX9cgcSq02CLTQ33pW6WaBPbvQvdoZAc95jJDSfFPVq1wPr0CVGZTCP3uWkBBh67z3Wj40wHYxJL60pRt7Vuko3oeWIPKdaR4hOpD2VlU5s6Vnp+rGcMp391Gm/+9JuZy5tc1p2vXEdv2wCLdaS4yl889gu03N+STJaZOrc0B7nTpWQekhIiEHriiZNsbmrSuHTrziZzXL4xZAssdws4j7wEIRyOM1KraxYfQKMv/tDAzazY5X4gBdjfVABTgEssjSlTXNsEIqm2tMZ5ka2dZVzn2IgNPOc8zzKvp7ZSQY3NnjpUbd7MXpLc1ZQss2fbFnB6HQOO1Oyk8apUwajloFZyKDPcBDUU80gAMjWusUSvwW0GD4JDvXC3hxl4HIxGZOmeTM7RD/CXPVCqlVBum3u1oUwuudz7KDzjntjT//I0mu5oYnv1OrzY//B+9pjcxjzPM1DpdY2BsqXP/eEcAq4A9r13H2MdpbGUbOMZ97Dnadwz/+cZbD64mbmlKeaRYiWnJsa88P0X4Bp2sZhFio0kBjHdHM5h581kHpHH0LURnH/mfBI80ppmWvdyP0R5f7IFMrVAZGwc/kvXbtGTy3T8vPTLILFhXtaxBC8ixTmWHto/reTMEtzW3JY8JT4ya7f1DFcnkHfZ8yoTD5/ayK1d16VkJQsJPN69907WhcaM+YIoN8VDw4htJPf1dO3M4BhjF+8xDIHKdw56DFCdbUW4eZ0c95jFnZGMe2yyAKVZDJS7prWA4vnvPR+jzOem7U2oaKzAyz99GY5+B1ScimUwH3zkIAxFWiYcbrQUI+yP4vnvPs8AorXKyrKmU8cSGKS29eBmFp9IjKUoiox5JLC4+dBmlK4uZq5nYi3P//E8S6ChZBmak64/dY5T/3UK9S31KG8qhcBHmTbk8R+dYP3oOqu3Ncy4bvnsZQvIFrhpgaWQgStL9uRwxybiWEn+ZSZpphxmXvpDEow2r6vNO9se6u6F70o7upoAtzHKShhObcVeMzaUboXIaRmbqFXFGUdJimcmAxN4hM+Pu4oGWX3s4Vg5FCdPIVpeCq5pjRz3mOndKcU9VhqAunhCpNxytwBzW882XHL9plaTmW0MvU7AkarIULKMyXIT6tPz1MgNLjXKiE7VcUw3P42LRIKT5pppHbLLOpNTkvusNAtIQfwzCRMvtE1UkQmoPD2Qa11nfhIEYiipw3ZgT94BUuarWFk9pepMlu1boV1VwzYfFnw472xL69Zu0dzNXNVWSlTTcjMyjjQXubjb7U6UakNodvfCXbIJBn4QvstukCal7LrO4n4bFcH3+MDJcY9ZGG36roqAz83AI8nwCEKU6TFy6ngBcWIMp5b/IyDIcVoolUr2eupYAn/S81PHuV48gaLdd4Azmth1qEklBqVr03NT56Dn6HqpfdKNnW3debGWPIlsgWViAYktWczuzbxlXkusk7F+mZxe+m0shvrky9rAaTZHguDChH3a6kwkLN7r6Uq6tcsUDajT1qPOGo+7m8ldTa9fGXfBP+FEo3IYqj5+0gok8OhCLJlUs9Lsn9V+wwDf6oFCpYCqxQzI5GNW5pvamZUnnNMMGQxm2X8vvIySB94AhSZRci2DcXIX2QKyBQpnAQIb1Ir2xGOxFlvLC3hMxLtRrNhy1I4kFpkfGWUlK6kCiW3/ngUVpV9s91BB1iPwiE64Ifh8zF1NrCNVeKJG8YwDbj+r/mJUq1Fu0KNIr0FqlvYqYReT3ZFiHsl1TQxjKhNJSTm9Lh+c9gncruyDOgZWlUZjNSLiinvuSDOS9B41tmLZdZ3pQV8OgvdHwa0xAyXxKnpyy80C8wIew/2DCLR1wHZvPBFHbrIFZAssvAUk9/Vi1QLMR9xjXgDowh9V2hVIkjwqSrioqmA10xeymtEiNVP+lpXQe/Tf6EQswoPsHqooRri2DkaNBhpFHIxcGr+pBUkgcU1xES6NDaJH0cpeLxOboYtZ2ePGYjOLe3QHI5N0HiVR8CaPHfWlLoxcEaHSxpNqJPAobUzY3oJhhVLOus7kpHt58CMBcHLcYybWmrHPvIDH4I0uiNEojBvXz3nB8gSyBWQL5M8C9MPOe+HKomSsGHgkjT6VJecYPppjWcZNCjy8F66yGyFdbeT83SHLbyYS8vaeuwASyGflRUtLwFmM7B4jQB7jOKhFAZFAiLGL5B5m5UwnXFBoOBjXNk2SuSLgNxYIJqvATLWYVIN6SLwIQR2AKmpAtfJmPevpalTT83epriPsERjrWLpOC2e/goFIp98Jm9HGgCRlXcvsY4b3qR3gOxOSPVtMsus6Q7Ol6zYv4JHiHXX1q6BrmKwfOYd1y0NlC8gWyJMFKPuaanwvtkQLSprhJq4yoedcdPmoAgnnvpHT2DyZtiDTSOAnDhy3LurKRtkYQNI2JHHsQjYiM0J9A4ytpXhFickj0XwS9KbGmU0MpAlhgbG5aps1DjJt09e263F5ZywXGOJGIWIMFo0NTYbbMOjxJgW+bTotImIMMbcDjqFRRHgBGk6FPVVR5rL2jMUD9Git5Lom8FjdaEYkVMoE/4l9DOr17PoEOhsS66TShpLIeCFtuqTmvhoC743I1WbmeGgFB48xXoDj6edhO7BXdqnM8bDk4bIFCmKBRVjjWtrnXFzXqtA4FAE3+OI1BTHbQkwqMcX6xrpl48nhRQXa7A4EojwDU7eVFbM4wUI1/6UriIw5YDt0d/wSAg/e44cYCkFrMSGm5CiTJWu2OxmnmKhDPXX9FUY9k+eRmslgQdjpRFUiXpKe7+rswFp1N2MbowrA16eAbVUMmmIzomhkQ0NBP7zXOzGyCdgOJQaviEAwhOC2FvTyItaX2uCPRNDX2YOW21vQNjwsV6FJPYxE1rVKp4Ji603Fl0Ldb8t13oKDR8pGCw8Mofi+g8vVhvK+ZAsseQtINXkXW0m7uYDH5RbvKFUrWcwSS9m+EQhwXR13smEby2wsSYTa2pLpGb5srzG1v8Q8SuCRwKsY45OZz7SmIW+AlQu0aDQwadSsxrQ7zN8ir0PPE+Alto8yp8mFnRrzmHptAnWjQwP40Ps/hDc88AZ89NFHoQ4LKLIa8dnPfgl33LEDf/qmw/B19UAIhqFWxyByOmjKeWiLGzF4/gZ+eeYkPv7u96J1eBC+0nEUKZRo0VTD0TaBAMehs7Kagcdr167jW1//On74xM/Q73DAGQzN1WzLZzwPxK74IYQEcPUmoEK5fPY2jzspKHhkv5JbL8O6b9eyca3M49nIl5It8P+z9yXgUVV3++/sM5lJZrInBEgCgYQ9ggKCAkoV16K1rlXBFdS/iloVtSra1vWzov0sat37tW61YF0AFWQnrBIgkISE7GTP7Pudmf/zO5M7TPbJRjLJPc/DQzJz7jnn/s6ZzHt/y/ueUQvQl6q1oAiDCUD2GAA2V1kPlXxHSi0gPePBWtzU04NK2s1WtxuTE+IhFfsCvIbRKiWiVbIu1Vd6Mi95Hk12J2pHj25RZEJzJqhVKNEbGRikZnGdpsfhcxODPaMUaj/ZZGb9CUR21gjUGWpqccstS1i3Nz5YjeyMsYgWi7D0gacx/9xzcettS+FqqgPsfjo7VawMNpEasDuxbVcO3njn7/jP3/4XVUoZYqOi0GgywSNqxGjEsmvqIvyqNQJ47OJk8FrXkXJgorInx2jYX9Nv4NFd3whjzn5EnZ0doDEY9tYWDCBYYJBbgAeQ6ox0qLLGDfhqewoee3rdgN9w6wV4OBj3HARnsbAK36HmdTxU04jMGF2LMDV57/ROJwzN4d/W7/dmj8jLWL//APRiCSIyxiAugqQB/cCv2mxjRS+Uf8h7Plt7Fo/XNzGSb74amq4dqVUzep5QwGNJxSk8cPvtuPqmq1BZXInVzz3L0rnuvf9hBh4XXXYJXnrxZRQUFLLbnD1nFh56ZAXkLg7X33YnyioqMXHiBPbeqhefxxurX8fRg0ehVCkwZ8Y5WP7Qg4iI1GL3nr2C57GzgxLsfRTkCnv0keoX8EjA0bT/EJSpI4dMXk6PrCtcJFggDC3AHvz2HAAVEGhnTe927ldf3jLLW/RYu83ROCTAo90J/a49zJyRc2bC+sthyGOiBwWo74s95jkRZ6YkdDgc79mbmRLfJaF2KGs6VNMAeWUVEoxGxPE5j6Fc2NyHPKVUgEKgkcLsBDipUS4j6VWnREUyz2V7QJI8jzx4/Hrdv3Hrktvx+vPPY1JaKpY/9TQWzJ/HwGPu4SO4cOY4NJ1y4MV33sGIxEQ8+sRK/Pj993j9r2/h3fffg7uZtudI7n6kZqTCWWfFhx99jBEjRuKhxx8XwGMoe8rT9giKM6FYq02fPgOPVBjjrKiEvaQcHqsNqrFpAnDs0ZYIFwkWGAQWsDthOrCfVZsOZEUvL1PY3WrrsC6W8XCsoIPyxYlOhgfwpr0HIdGoh8TfVfLokdeRvHZd6TsfrWtixTQE2IgzkXIQe9J4sHqWXMIejuKuuLjbw9C6i5uM0KoU7Fre48h7IGViaafgsaakDHfdvQx7vl6LT9b9F7v27cPHb7+EJctXMvC45MYbYaqpQlFVDRqMBhwrPIGft27FurX/wbaft+CV1W/go3+tYXObHWKYUYPS3Eo06WvRUFqPXbv24JMvvhTAYyg76wS8eRZ43V5Is6KA/kuzDWU1Yden1+CREu0dZRVM4UASqYYiMQHK1FGCkkzYHQVhwYIF2lqA8sOICmSgcu16SrfDX9dbnsi+OBNiiZTJq3bYmhVLXPUNcFXXgjNbIJJKoUpN8QNFib9ClwpmiJdQNc5fdRtq62z+LtfWxSQ8CKRQL3nfqMCEGoEpsUjK8hiDG1+MQpQyVH0cSmEMX6xCtDOUH5mdFNdmTCq0ofnjiLtR4ifTbt2ISodC4dnaSNRv3IT4RQuBZhAYqi2pH78et5eD1cnB6fEwQMtTDPF61K3HJM9j/bF83P7gCuTs/JmNc+WVv8GTKx/HZ//8FJddfBGmzZyBu5bdi7OmTGEeR73RhF379mLrd99h6+7dDDyu//wdODgv1hfvxV8efhMTJmQiOjkGjiYbDh7Kxbc//CCAx1A3lPc+ximBsf1X4R/qcsKpX4/BI5GpWo4cg7tRD3liPFTpqZDFx4bTvQtrFSwgWCAECxCgMR3IhWJEEiKnTTyzYezmwpfueh6JfkXqqITY3gQRZwOny4RHGR/C3XavC4EvmdTvhXJzzhYgkd6TK/wFDBzHgXPZA4PTQ7ezvgFcQyMjn6ZGaQKK5ETGJ8grxfDjiyRiOMsrYKmuQmT2tMCcHp+3xbjBq+9s/s7e644FeG8egUc+D7D19XzxCR/KJdWVdG1Ut+l4LC4381a2pvJh+s8uVyB3kcLJrb2TdK2d86KgQY/spFg4fvi5zwvDCJzSPDzlUGs70Lqr8o4z8Lg3ZzuUnBGf/2cT/vXVv6GL1DLweLy0FFEREXh4+Y2w24CtOfvx59f+0gI8rv3qMzb0k889h8hoDW5ZcifzQBZuzMP/vv++AB67c4CtAHfUxK4QvI/dMRzQffDo9cJeXApr/gkGGjVTJrLQitAECwgWGLoWoIdFCptSi5o5/YxxtlLuIgHAboPHoK2gELbUUABn0nl9vkFSuQo2uwUF+cU455wZcDlPA0QClUUlJcjPL8AVl14Cc+lJuPWGgFoJgXF5fCwkGg1TOBHLT/8d5T2V/PibNm3FxefOhMdiRdTYDBw6lAuzxYLzz5vbYk66joAhA6NB8195xWVt1naiqBAFJ06Cf4+fk7+exgj2mLZHYcNT05w3OqmFbakvNQKMHo8PLp8PKinR2fgpbXraeCJuGidCJmVAjRoBQhqXf5+8mqQrbfW4WxSz0HXU17R+U5+BR56n0uBwdXhbqVIx4p12nGw0MPB4eMe3gb6Lrr4N1fX1eOrhh1BVV4fS0lK8+dIT0FcasOwPq1BdX4eN33+NqqJSXLPkNqx956/wpaXjHx+/h+qTVXjk+f8Hk0OPFx56Ew0NDQJ47O7hKnaBa3BAmhABpJ/m4ezuMMOtf7fAIz0tWw4dYVKDBBp5MfjhZjThfgULDEsLNEviEWVM1IxpZ+TzTzyPXlVMtwtmgvenp3mToewxgbvj+QX44L338MZf/xdej59ixddM2/LLzl34dutWPP3kE3Aa/JrHYo2aATvyJnbWCIiKJTI2PtG7PPzwQ7h+/jzIU1Lw2+tvYJeuXbuW/c/PGzweXWsy6lFSWoZp07Jb9KH3tm7dggN79mLFIw8FLqN1t16XyWxgvIcUaiavoVQsBgElorYZqYlgvIYEyHqaixiKnYP7BIeNKcdQq5C2AKQ8WTdf2NI6r5KnPYq79MJee9GpgKa1xzXK7YLcw8HkE0GujWR0P2NrTiE6Phb6+kY88dYavLf6f5j0oTJGx7yLa95/H/fccQfmzpyBex9/EqWlZdBFReHma6/F9z/8iDWr/wcKuRTvffhPbNq1AzanA//zxl/wx2efQ3lJOau2vumaa1lo+401a/BL3jF89t7fserllwWex64OmBHg8pslCydpAH8gQWhdWCAk8EjFMLbCIuZxVKWOQsTETIikPX96FHZFsIBggfC1gKOkDJa8An9OXkYGU+PgXBykcmmvv4xbgD5sDFurAAAgAElEQVRHPSSWCriip/ZqXPI8snHipve50Xnw+NGHH+P11a/jw3feQc6evWye399/H5qcLvy8cSOu+fWV+GHXLlRUVKKmpgYPPbQCa9euY16mZXffgXPnnI83Vq/G8fx8qJQqPPbk40jQRYPC0gQe33/nXZhsNqx59hnklZYxQJqbm4sPP3wXz616AXaHHTqdDs8/9yzrv2PHDjYXvZaWloYJE7Kwe3cOm4+f32AwYP36DWyt/GsEMoPXcdcjK6CWy1FrsSJRo0Z8hP+btTVA66xius+N3ssBG779wc8kMGdmSCNRKLrBRvmWHgaWefWbwqpacNU10JjMkGkiGP1PQk0tfBzHclb5/90JcZDVNSBpzhh447PgtVghstrRlHsY0mgdokaPZnyODunpig2VzwyPyQcneTNVMsbhqIxyQiTTsDUX2BqREJke4Hn0NUmQrFRClTISdhKccZ32ggoKMyFsc5UXMLoArRxIEUjDQ7BY12Frou2wHDrKxoqcMRXSmOhQxhX6CBYQLDCELcDrK1NxB9/oC1OiUrIvRNIGluq0kGk0PSpKoDHJ69gXJN/94nlsrohWyBQMzH3y5Ze4evFibNmyBY8/+SjqG014dtUq3LN8OX7esgXnnjsba9a8jU8+/hC//JKL3z/6KL755j/MdMuX34+lS5ciJycHzzz9FLbv2Il1a7/Ga6+9wjyYR48fB4HTpMQY/OaSy/H+51/gxhtvwKpVz+Hzz/7FxpBKpVj71VqYbTakp6dh9eo32Hs0Fz8/vbbmo4+YJB6t7bbblgbWVF1dy1674YYb2DqWP/QQDu3ejY0bNrJ1kBe0vaIfAlZKqbxNYcxgPfq8vGNPvI48TY9OKQfn9SLmWD4ifV7mgfc6nEwfXjl6JFRjRrOHHc7ugLvyFNPRJp3sqHNnsdeP5BViRqIF+moFq6qnRqlfYqUSYpkE2jF+ybymvCYGQKl57Q4kTRIznXevOArfO0pQ1liMNO0o+KRyeA/bka2JgWrGTBQ059AS6Kdc0K74JwfrXp3RdfGk4ULhTMhm79DzSN5Gy+E8OKuq/bQ7RBgsFhB5yJYVOgoWGAYWoFxIiVTm9z6arCwUxxkM4MxWVgjCe1/I00NgkkAln+PHVxG3Z6a+BHw9rdhusa7mimiusQmuJn2gyIXC9yUGEz7512dITEpEfn4+kpL8+X+5uYex6tlnAuCNPH+PPfoIahsb8cRjK/HB+39n/a757XWYNWsWA5iUw0jt8isW47tvv24BHpfdfTs+/fQzVNfW4pVXXsRtt92Nv72zBq+88DK7hryPNPcFFyxgXsZHHn0EO385jJyffmRj02vL7r8HTg64Z+lSrFjxIHuN1hS8jonTpuOSC89ngJRfR0fgMdyOuH7TNshHpUA9fmyPls7nfdZZ7UgqKERC+igo01M7HUtRs4OBPvKgl5+qRazBgJh4vySjJ3IkJOZKGKpVcDRZWaW9TeVFlDQKHrsDNfFiRBociBuRjuhkJ7uGCsBKLLX4b20JRJEREIvE8JgsuNSSBdncC5jijdC6aYHm0LWgdx263doFj1RdSbKCEqUCkWdnn7Hk+NCXLfQULCBYIBwsQN4Xn8XKikToi5G8M/SlyDcqGvEDSjXEBC6bi+96o2ndxi4eDor6HDjjZ3cr/E3A2N3QyGjIgiuiiS6HKqKl0VoEh60zszJZmPi6a69hS6C8wj05OQHwyOcXtgceFy1ahPj4OFx91WJQjiEBw6/+/UUL8EgewJt+dwuuvfa3OPu8uVix/F4smD8fyWnpWLToYmzdsh27tm7GpZdewkDhww89iJ1HcrDnpz0MPPLzU+X39TfcxMDj1p17cPd9yxEBL5YsvR20Dv4egtcxFMAj7WfTpm2IWTgvpO80KgbiQ9S0n1RZTk1vdzOtaMpjjAqFd7OZMYCu3VetQLROhwxVLfMg+iK0LYq5pE1FaDpWC5fBP9cvU93wHPNg4rRIjBP5+S1t6mx4JS5sadiN3No8RCo08JltuKZ+Ity/mi+Axx7+YfQebOZ8nBwF+J2/QuvEAi3Ao8/hhPlwHly19dBMyIQyI00wnmABwQKCBfrWAh4ODVt2QRGtg1ipCFQf815Kuc7/l1ueMhJSnY5VInfmpexycSHS/fBg0U00OqdqmNeUgC2FJRlgjNG2WUcweHzuuWdw97J7sGDBAiiVShgNBsyePTsk8EgexHuX3YPFixezsPHiK6/AoksWMYofymGksDWBR2r0WlFdHZ56YAWWLVuGdevWsXkoZE6eRwKPBApXPvJAi7B1cHEMeTt5zyOBTMqTW3rTTcyT2d46HLYw92Z5OOi37GIpFZHTp3Z5ZKgD8TUSt2SqTgO7y8PCwcEh4Ji6Wpbj2GEInLg9qfK9FW1UnSwLCe58Rh9FjVdQoqrtiKYD7LWiw/XYmemv3I/zyDBfGgmN3J/vSLm7eY25WH9yI/tdAI8hbWfXnQqc4AxOSNM0QKIQZe3KYAHw6CyrhCXvOAstRU2bDJE6oqtrhfcFCwgWECzQbQvw8odxC+e3zIe0O+FmYe+WXkoexBH3IXkoZQQ6g7yUXS2gQ6lCuxPOhga46huZR5Q8owwsJsRCFhfH/u8KtBJ4pErn2rompKalsdxAyjOkNm3qROZ9bDQaEavVsv8TY2MZ+KMcw1GjUli/srJSpI8Zxyqj8/KOYsSIUew9vtqaxm9q1CNpxAj2msHtJ96m3EWas6AgH1aLBRkZY2GzWhATG8fmSk5Igs3cBPKgBc9P11ZUVCE5OTGwpq7W0SnJeVcbMAjepwpr2uPoBXO63NPg5VJOJ9H/8NyNcvtpKiYV50ZySWnH4JEfqNnz3doMramjKL1C1pgLkzsdP+cdgH6KN3DJzbFzWdEXz1m6oW5vwOvIh60Fz2MvDxpPGC5Q9oRkSFFTWZHPnHsUHrMVmslZUDT/QQvpaqGTYAHBAoIFumkB+4mTIDWVkKpdPRw8NsdpQGkwtsilJC+lRKvz51G256Vs9joa9TpWyEAFCsS1yCu5iCOUkBNQjI+FIi6u28U9xIlIAJEagTz6WSLyey2oUppv9Br9zvfh+9P//PX0M+UZUpEMTzjeevxKo5HxFmYlJyNG6VfEoLF5eh2eIqj1XMHz83O29xq/vtbr6OYWD6ruPDtA9Pw5XYarCSwG61XzIWq6Id7TSD8He6WZClAIjQeH7GxEjmxDP0WpGtTqCzlwFgsOTPag0ecPX9+iywanHMmI7ylH8utDTSiNLIQmxq+2Y2lqQHZNDNLnLcYJu58uSmjdtEADwBWbIFXLgMl+cn+hdWwB0cl//tNHuTtR2VMgUgoER8JhESwgWKB/LUAVr7bCYkQvnNfziZoLWKhAh8LMfC4l/6VO1asURRHLZNBGG3AqpyEwlzzBDxaDlVx6vpAzcyV5D/kq2vRobYAy58zMHr6z8F7uUHhJCTgeq9e3W53MA0fd3Fks15VyeaUQde9ho9kDSTmLvIJQsGUJPJJnsWq/jak5YWo6vq3dxLrMFWtZziN5K4l6qqJyGyuYaQ0eR8xchHKfQKPXoxPLAZ5DZvg8PkizowS+xy6MKKr4YYMv6uzsHtlauEiwgGABwQLdtQDR/Bh27kHcFRd399Iu+1PeIqmweIwmuE1muOoaWlR8K0elMFDZ3pd3l4MPUAdeNWVklBojo6LChhZngMwVmJbOgn7rLqgzM5geOK+c0zoEf6imgRF5k/pMa1obek1rMiK2uKTnijTNOY/kMaSq6zxTHMYRnU87jarBqaAsfvZM+KI1+LTGr0RDeY9XyLXwyJPg08TA3nAUH5TshSRKA5VUGfA8CuCxl6dOyHsM2YCiUzu2+kJ1u4c8qtBRsIBgAcECHVnA7kT9xk2IXnRhoLq6P41F3ifbiWLGo8fnNhInJXl3ZNHaQe2BpKIN0mNurefcn/Ya6LFbh+ppPcGpATz4I09hhdGMCfExbZdsd0K/a0+gQIbX8ubH0VuNjGDbxXmZcg41kjTUqZRMsabmVA1k1bWQGwzwuThETpvU/ZSuoCprGp84Symn8YQ7HaPbSQ/jH6qIfJ+n8vnWZUSDxB+GptA1AVBqPFVPsOdRyHnsg5Mr5D2GbERR7YE9vq54qkIeTegoWECwgGCBECxAKh/aWTMgi48NoXcvu1DVK7VmzWeqfm2d+0hgkrgoFcmJ/tzJ6NNqH72cvceXEzg6VNOIMTGRGKEZHtwhPMg7UVSM5KREqFX+wk2r3YbqmlqMyxgb0Oh2uJxMNjFNF+m3sYdDheMURqlHw7hrL3tYoMpqfkwiX6+urmFUROfOnw+nzcR0t+tsdpCUYbrLAUV+YWC/KL2BzoNiRGK3imzYUWtWNaIwdCC/0cPh6P4tmD42pl3JTd7rSB55KvIioHgAXhzx+GUt0xUjMQ9iFtr+uuIgSl2utjmPc67ACffpXNseH77heqGQ9xjyzrOCmXAK4YR8Z0JHwQKCBQatBeiLMmL82O57c/rjjprzJ6mIhyq9W3M6MqWcdmh6+mMpwWNSOFUtk2Fc7MAD2f6+V358ql6ndvY5s7H05t8FdLeffOppfP/9ehw+7K9kD9YQp+Ii8ihaORfUpHYjlcLR2MDyEZURkew9qmT/25p3sOT2pXjumVV4+fXXESn3FydRcRFnN0Okt8AXpwsA0a4q7duzCQ8a6T3yNFKTGk8wgvDaJiOTgTwra3TgNX4OyqE0bNoG1ZhUBCKBHg4/Vm0MeB750DXvdaSQNSnM1FrrhbB1Xx1QDuAOmPz7JuQ9dmrVkLSt+2pfhHEECwgWECxAFiDPkDwmGipSrhpsrQM1GV4lpyPOx76+jb1VdcgkDWaVv6p6ODQePC6+6hokJibg/XffYZXnKx5+DHl5edi+fTvTDy8oKcGoUSNxx223QhkRhfxjR7Duy//AYLfjjuuvw6Y9e1FSeAKjx6bjrjvvgMPhwH82b8eiuTOxauVTmD1rJvILCnHDDddhanY23ntrDUpqawJjyqQKOJ3+cHYoLRg0ejSjGK0OL61JxN9QSJFX7saYGBvUEg8bMlhrnYrITAdyEX/lxQEvJ6nZfFXzDetLwPGswzJYZS4cjznJvI7tgcezZi7CPqFgJpQt67iPkPcYkv0E8BiSmYROggUEC/SlBaxH8uB1e0ImbO7Lubs9Fg8mDUZGMRTsmWReyWhdSJyQoc5LoIFIqY/UNyE7KRYauZ8KaDi0YPC4ePGvMWFCFgwGI+x2O9566y0GHkm1Z8KETPy48UecOHkS996zjKnjvPLM00hKjEODw4nGskrEp6czgvbS0lIsu3c5k4R84Y/P4ZLLf40P3lgNrU6Lh//wNL788lPkHj7WYkySbOyOqg6FmX2yKHjk/vxL+l1sb/IDxOYq66b6aCYxyINL6udWZaIp50BAdSmYcPyHUz8GqHp+3TQO9rIq7Jc6cKKoArKz7EyaUC3zh/V5qp5R0y5EiVw5HI5K/90jn/eYFAGkSvtvnjAfWQCPYb6BwvIFC4SjBYh7j2T/QuJ6HIQ3SMUNJF3Ig8kA719CLMuZ7A5nJM8taHW7WbUvX/GrU8oxOaGdYpBBaI++WlIwePzg4w+Ybjdpdr/y8ou4/IpfM/D40UcfIfeQP3zd0FiPm264AWUVlbj7rjsC+ZCf/uNTHDp6hPUxNOrx19Wv4v4Vj+Kl1a/hoQdW4F///Ad77/k//hlXX30VfvnlUGDM6ppq9n53wGOb+28uliHvo9jVyPIXzV4vU4nhPY4EMO2nymAscEKiUkIz2gd1dCQLcVM4+9OqdYFhLy+JZ5KFtmmTcCzvAETmcpSM8Mt8Eog0Oy2YUhqBqalzUJw0oq+2Y3iO05z3yHSuJ6kBAT+2ew4E8Dg8Px7CXQsWGFALEEm3+UgeYi++cEDX0VeTdyRtSHJ4xCkpIS3sZt1ufk7SSibCbwKLVOmrVkihlsigkksglwxPrr5g8Pjdt1/j3vvuZwUuL/z5j5i/4EL8z6uvYv2GDXjm6adAGuEEBJcuXYqC/Hwsu/t2Zto9+w5i808/4oknHmdFNo//fiXee/uveOCxJ/HiKy+1AI+US5mVlcW8k8Fj9ho8NnsfCTRSwczRKi+cTjvOSXayNfIAkYjDKSfSq4qBVx7LfqaCmM0+DuVeA+t7nm46tHkNoDMWsWA6RFDBXVDEuFI/qyyBc5Y/vH5eeRwydBnIHze+r4718B3nqB2c1S1IFXZyAgTwOHw/HsKdCxYYMAuQ586WdxRR580dsDX058QiqxUO0kIOkj7k1WxUE8aj0ulmFDFUSR2nUg5bsNh6D1qDR4vFwrpoNBoGHt9Y/Tre/ft7eGTZ3fjqv9/g0PHj+OTjD3H9DTdh2ZJboU2IQ1l5FdP5vv7O67Hhm/UoPHwC77z7AR579CEGHq+75lr8/ve/h06nxerVb2Dl44/jw48+ajFmX4BHCldTKz9Vi9LyKsyZPpU9QFAOpNhragMgeUBJHsl/GA6xa/kimfoiEfM8jpgdF8ilJAqqUwd3I99UyryQl1qyoHbLkT81NO3u/jz/YT92lRdcJcmVyoGJQhpAe/spgMewP+XCDQgWOHMW4ImWacZe6R17ONR/8wNiFs7rkLCb5urOHN3tf+asBsDuhMtggL2kjOVMnpqQhdQRScOqGIbszXtofU4XvG4XPHYnI3H32h0s70+dkQ5V6mhs25WDeaR9bneyqmna2y0/bMIlV12NDRs2oOx4Pi5cMA/FZWW46LLLUHc8H//d/DPb0osXX45DhUdRerIMZ808H3UVBlx4wbnYtXsH5px7Hvbt3YMIhQhFRUW47MormAY4jVlVVYkLL5iPktIyLJg/v3dh66DDte/gYWSOG4uoyNN0S4GcyOipMPvsiHb6Q9vkpczzeXDQ6A+5z9dehNGienBVZag/ZkXKeUnsdfJUcuo0lk/ZuGkbvDY+hK0RPI998cHmAO9hC7xuL6RZUcDwITwI2XoCeAzZVEJHwQLDxwI8UTPRnlAjShOJXBGgSOEt4bCZOzQKeZF43WWeEoUoVnhA2BFdD8/Lx88bStWrQqEO6Dv3KletH7eYCmGIt3FUVSWkp2ogjdQwEmsiKidt7oGgA+rH2w0MTV5mZ3VNQE+c7pvkI4mHUaxUsHw/4tmkfwQklSo/yLKb6bpaBiyJwob6K2SnJXR9ahUglwAuDwOYdAachib2mri5aESu8FP/NJndaNC3f1bHjIhi9D7BjeM4cC57r81T32jC8fx8zJs7s81YPIA0R49noWg5fJDrD+NjZ3mg740pVwU4H0m2kLTc47L898SHuol4nIpxqKCG1HSKtToYHK5er33YD8AXzsQpgbHDh/Eg1H0XwGOolhL6CRboQwvwHpjBSNDPg7e62hps2bYTcokDY8dnY9q0bKxatQpnnXUW9Ho9br3ld4ECBd40PDDkwefm9Rvgk8kQH6HG1Dmz2Zc0gTtq1rzjzPuknjKJeZb4awl0ErXKl//+CrctXdJijtaeyGCQ+9e/voX777+v0/59uIUhD0W61ERErXc4Ea1UMN5G4vXzNDSCMxjAma2BCm4CUjygZGTlUepuE1SHvLD+6thMwk7Az3mqhs3CE7Ark5K6pwcdvMbWZO+t1k95tIzu5oK58CkVUNTnwBk/u4X9OK8IeaVGFJ6yocnkV26hFhspwriUKExK0/ap/GPukTzExMZj1IiEdq3NA0iqwPbIorGzbkeLXEciPCfNa2q1uRYGumOzYsBp0yB1VDJvJUke0vUNO48z723UpQvZQ0prqcX+2u4hO64R4PIFzseO9lcAj0P25As3NpgtwKTItu1C7KW/gmiQUbGQB6fOoMe9y+5hxQgKhYIVJNxzzzIczy+AwWBAYnwsxmdmgTw0rb02BA6JmJk8N4suW4z77rsPp8rLsX33bqxdu5ZtC3kgmdfS7oQyNo69Rt5JkUTMrjUY6rFixaOsspbvz+8n71kkkBk89zW/va7F+K379+Y8kNewO0UswYCR5iXQSNJ38RGnPWct1uPh4LE5WAW3W29kMooEBKiFBaD0cHCeqmWeQtITp0byj1Qs1BOFlp7sFXGHEnUST7JNuYW+CC08yvgOhyuotKK4yoyKxtNAMipChrREJWaMj+zWnrc3ybade5E9dVKLkHXrfhJXEySmUlhcFnzl86vJ8LmOnC4TUkMBC2c3/VLF8h6DNeGp4IY8j9RI97pm10lmd/P4sTjZ1HFUoCf2HZbX8JyPAm1Pm+0XwOOw/EQINz3gFvB6Ydi6Cx6HE7rzZnWY9zcQ6yTwuGP3bqxfv4FVuVLjNYFXrlzJwGNkZCQefvQRli/21Vf/xo8//gSVUoUHHrgXqalpDFQSeLzmuptBVbPUCNytfv11rHn7bTaGNkKNh5bdDV+0Ft9/8y3zMlJ75U8v4N4VD+CBBx9i4PHrr7/G+vXrW4xPAJJCkl98+RUrjpiQlYUtW7cy8Nhe/87C613ZmMi6yYujkUsxMT66Q0BBAJPk8uqs9kAFdUKEqud5jR4OnMnKvJOtASWFLyVanV9KUacdkPND3lOuxg8YKY9TJJdCmZwIeVLSGQ/Bmw8eZl5O3cJ5gap28upRY7mBIbT+AJKU70g61vSw1VmjAqsfGrcE1GTmFqgQGz8yoHHNxUyEpcwAa0ERgrkgaUw6dyKnEWpbKRry7Qxgkhb3cZkCFlezNGcI9y90accCAm1Ph8dCAI/CJ0awwABawLz/EPvy1Z03e1DoKZMp+LAxES9rtVrMnj0bi39zFQOK5BGMitRh374DjDLlxhtvwIsvvoR331nDCg2efXYV48gjLyLlKhJ4fHvN31BaVoo//OFpbPrpBxaSpupZGmPtunW47baleHvNO3jttVcCIPPjjz7Aow/9Hg8//mi741NH0j+mud9YswYF+Udx55I78eWXn7fbv6d5kORBLGgyMNBY1GTsUC6Q+hGpNwHMBI0KCRGaPg1/Bo5oO4CSM1tYviBTwIlU9yugZPyWtXVwVFWD5qX8RWVKMmSJCQN2fu35J2AtKkH0/DktQDSFe1k4uBPPY0cf/ZIaO46XGVt4JCPkPmSkRHXLI1lVVMr4HbPGj+n0rwx5ST88KIciIx+TbTKMbJLD4/Qw8vmYeD27ljyL1dsKoZmUBdW4tuMRAK3/eSfrGzdeAXlMJDbb/JyPcokYXkU5xM7RQji7u3/vedqekRogRdzdq4dsfwE8DtmtFW4sHCzA8rT2HkTsogshUnYQ0jzDNxJcsEIAbceOHfjoo4/xxVdf4p2/vQ2jwchWpDfocckllzAwSPmP1Mi7+Ok/PwYv70Zh64ULFyJap8NVV12F5OREvPDiy4Exmurq8OSzT+ODd/6OF199qQV4fOzxJ7BgwYJ2xydJOvJK0txX3Xgju+62G27EkiW3Mq/mjUuWMO1ifj18GL27puTB48yUBJQazHB7vO1qTR+ta4JCIhkYHepmBRyPxRLwULYAlDqtvzinJx5KXve7poYVZFDj8xdlcbED4vEM3kOS9TPn5kE7awZkrbx7JBnYE+DY+oyUN7hxtLixXSCZkarqOBWBHnBO+otfxo0Z3enRO77nBLY1KjFFasA8lQk+hQINZhtLXYjPioVc488TpqIZsn975PoUticPMHkmqfCG+CIpH9ISPQ376rbD5rZihHokpN6RqLefDtN39zMx7PrztD1qGTDZX6wkNEAAj8IpECwwQBbwOZxo2rwNqowxiBg/doBW0Xba1rmE1IPImrOzs+HxcLhn+TKUlZXiiSefZjmRxw4fxopHHmIDXX7FYhamDvY8fvafr+D1uhCt1rKQckHxSay4bzmjRqExXnx+Fd7822nPI/H5ffftf/H7Rx/Fb37zWxzLy8OKFQ+wUDhpHvPjbftpC0pLSliRDL238FcX46mnnsKhQ4ew9J57EKOUs/60nq48jxT6Mzo5WF0tq1QNDifz1PDgkdRg2lN9GXQ61EGSigQkKYeyNaAkWUUxActW5OVE/zLQ+YuhfBjowcu45wAL0Z6pwrP2gCStdWp6JCamRbRJUSg4fgIqTQQLXVN+r8jrDyO7xRLkVbtw+KSfCNzmErH/r1OUIJ4qyDkPIJWgxugnACdAKPba0bjtF/Z79II57H9rQTHEMhnzRBJ7AXtv4TxG4UMAkhpVcxcZimFw+T2YCokaDseoUEws9CELcIAvzwqPwwPp2CjAn6I97JsAHof9ERAMMFAWCBTNXH4xRNLBoyjC5zyuW/s1ZmdPQ43BwPIJV616loWEb7zxRuzevZupchBB800334orLr8c+fn5SE5KCoA5PueRwF5hdTUS1CrUlJTh9dWrccn1NyF/zy42xgd//xt+d+sdWLx4MWpqavDdd98x8Eg5jxQOp/HnL1yEkpNFSEpKxF3LboeE80Iuk2Dp7XczjybNvWnTJhYWv3XJbbjgootQUHCCcSnyFdjtcUaSZ7HEaGK5YRTaI2+lVNxyL1J1GpbnSMCRqlhb603zIevZI5P7J1TdVweU9yLWN4AzGMFZLIwfkA95ExWO1+FgBS/kqaSQ6UDkL4Z6u6SP7qiuHTCVIgKSWw9VB4Afv+7g8HZBfjFiFHLmaS/1JKLR7GrTn66ja+Z5/GBv7DlZQO4p+NR+3erauqaAt5HP7Uw5OwI1eV5/UZVKCUW0ju0d8zxecfFpE1KFukSKvMZcjNaOgdkhhg9OlDQJVD6hnjPWTyANb2MuATx26wQJnQUL9J0FiK5Hv3k7Yi6+gFFwDJbGex4pZF1SUgptlBozZpzNClQKCvIZwDsrexqTfsvMzEJ1XQ32HTiMqPhYzJkykd0GVVNTqPjg8QKkpacjv7oaarkco2JjUVN9CuUlFZg2fQqqq2txzsQJqC8pxbGqCkyYPBkmvQHjMsaynMb0jPFobKxD4fF8JlM3ZfIk5mWk8Wk9pEDyy6FcjJ+Qxa6j9ThsJiZRp1QokTphAizZzHgAACAASURBVCLgbQPqCAgeq9czr+LIKDVGREaEVFl7otEYoNwhOUEX52UFMjwFz2DZw5DXYXfCfLyAFZvIE+JA3kh5UsKAh6NDWT+rro5UM6qngW71Nif2HdG3CG13tCYCirGRcqTDjDQtoDEZoXc54WwwImnKBHaZqLzCDx5jY2EVi2HJK2AE6hJtFPO2Js8bzyqr3QlxqIhswNgKKXwSKXxmC7RXLgqcZTNnhsGpR7npJBtXItMgTpKEGrMg2NytMxNMGi54H/1n1NhU4+uWEYXOggUEC/TaAj7OA2POPojE4nbzl3o9QS8HoLxHylsk6pxggm/+NRqeXje5HVBL5bB7AbvLBafDBoPdgXQCITIJDG4favVNsLrdSImKZO8lRscgQeP3qriMp6A3OSGv10M2fjxs8Cek0zh8S6aKYiKQ9njh5pwBPsjWRObUn4AlNepPP1cbDGxO4lbkG0/WTYCP9yqGai6qMG60WGEyW+F1OiFWKCCLiUaaLjLUIQZPPw8Hc+4xf5Xy3FkDVvDSmUEqrOUgrsPWjXntd+5pUyQzGIxL5+tAoRmHS05T5VAu4yh3DTRKBeIi/Wc/uJlNfj5MdfZ5EJ8sgsjpZHmP3jEZ8MXpwOczUoiecjwp75E8xPXjVajS2BAhU2NssRSSBhNEkRoUTPRiavwM5BkKYLbVsrF9UjnUIhnipFOEnMeeHBSeNFynADIHR356T26jr64RwGNfWVIYR7BANyxA4SeP0QTt3FmDjuexG7fByL3Jw9jkcEEll7PcxqLaRhaidns5xjVH4eDpyYlsWAfnglIqZ55Ant9uLzcaI/cfRHV6GpRJiQx48o36BbfgfMzO8hjJQ1hrtbPq54wYLZtT7/DzJpbojV17Cpurmp31DfBarPDZzIwChRRQKKTLhwthdzAeRlJAUY5OCRtCb9JFthzOY/aImjl9UHoayWtWbjyJSbHT2hxJ8tpTodlgXTst+J3vK9i6/59xN3xJSaix+s9KfAcFu+RpFGXoWMiagT11BDwzsgNninIaee5Pep+okQ5mnVbBiYxIREauDXQmf5natiCGAKZOHg2FKB01ltMPZ935vA/rvk7Ac8QMn8cnSBYKnsdh/VEQbn4ALaD/cSsisjKgoET6MG4E5ig0XV5aBpnSi+zxk6GKTWCewyqTmVHbyCRiZI0YwULMSqWSSRYSjQ8DnqYiNOU1oVIsgSU5mYHOMbHRzCLBajW8iShUvXbd1zh7xtmscrs9CblTFisqjVZGr6ORy1iVNIWW+Ubh80nxpwEqFRd0xKfI09+QfCCTENRo2DAcfP5CEw8HR3kV7CfL2Bc7A5GjUgYlGOPvn6VLbN3F1qrOHBs2gLfFx8TDoWH95narrIP114PP0Zn8mJH38cONp1gu422SUhjjYlm1OoHHmGlTTy9FJfP/zFc/G4oh3VcM79gxfiCZNIWlaPCfhYZvfwhcWzBDziqogxtVUydsr0JtshzVyc7AWwQcR0eNgcmhh9SXivpmLewzaZMhMVcJB67OBqkgWSiErYfEgRZuIqws4HO50bhxM6IXzB3UIKO1UakwxOXzodZihc3tDw9nJSfj7ddfZz9PSEvDZ19/jdvuvgeXXHg+C2VTAUowwTjxQlLeIr1GX4o+swEuvRnylBR4fN42ajWt18DyKA/sR/KokUiMjfWr1LRqVPlMjUAiXz2dHq1tQakSrLfcV0ouVP1rLyljRQuUPxgxbuygCwUHgGNqyqDIFezpB5c891RBzqqOJafz99pjCmBgvzlPtr2iqZ6uobPrck+akJNvRIq8AVdJzPBMmYqm3MOsCEmT7H9gVMTGweKwQErk6mIlnI0NkP7oB4fcRf6iF1FiXID2irzFlO9IoJ8eVqwyFwon+Ku0+Uah6Qm/ACqfr433kQAk5TyqvWNgFLSve7btVoA72ixZODkK8MuwD8smhK2H5bYLNz2QFiBuOuvxQlYoEy6NPCl+lZVmT0nzwpURkfjTy3/BzOnTcPFFC1lV9vr1G5n6zKuvvQqb0coofohk/PYltyM1dTTS0tJw7z3L8JfX32DFN2nJyVj57LOMt5E8k3ty9kChVOD5555Fo9GIV154mc02LXsakpKIqNyAWTNnMCWb9sAjFcM0NHtWCEBqFVJWQEDAyVVTB0d5JfMS8nyFfa0hTcCUQCTlEtIcqvRUyJvD9gO533yeIMnXRU4P8n4N5KJ6MncnXkc6j998+z1TJKJGqkeZWZm46cbroVZFMI83Nd472RGYDNZa5/u317ejcb7fU8OKZyZoq3GBTMxyF1s3Ao/PvfgitNHReHjJrXB/vY51oRC3fNZsvPT2O1BptYwtgM458zqqlIhaMBem9ZtYCsWh6T6W70iN90JqrTKkF/jfCwaVlO9IYWvOPRJml8Dz2JOjx64pdoFrcECaEAGkD9/CIwE89vgECRcKFui+BQjAGLbvZl6p9lQiuj/imbuiPX1n+rJ+5dXXGKg799zZTClm8pRJOHokD79b/GtMn3ceHl/5JK644nImd0iex2nTskEyh4t/fTmmTZmEf7z3CbTJSYyfkaf6+etf32JV2gQC7r7rTmRnT8OK+x/E9JkzGb3P1VdfhckTJgTAQIdWaA4ru6oqWTWrIk4LecrIM5KfSMU1zpIy5iUa6LxIRkZ/INcfqp6YeeYOTT/MxHvgWsv00VR0Huns7M7JwYMP3AejyRp4KPng/b+3WQ1fhEUe7WCddN5bTheQh5xvvAczuHCMAb7mYi7+upOn/N6pKKkDSVIJXNqoFnPLOcAlBapyD8Gr1GDciBGw2/x5iKqICHiio1F5qpr9npqWBpu5CaIGA/PQeyVieJx2+GobYFTIYGl2PnpEjayqmkDkWYdlsEX4UJBxWp6QQtrUzPYkcF6hTrbHR9MIcPkmiCQiSKZEAsO0dkYAjz0+QcKFggW6bwHDjhxIlEpEnp3d/YsH4RU8eDx5sghj01ORMX4Crrnmt7j00ssCmtY//LgJBfn5qK6pCYDH888/H3PnzmV3pK+rR/LoUUwthg9r0zXFxUX46adN+OrfX7B+a79aC7PN1jV49HBw1TXCUVHFKlIJuJHnb8ByEVvlRRLlimpc+hnJNQwOpWsmZZ4xMu1+O6oeDsY9B0GclO15T3nweLK4CK+v9qdTFBbk47obbsaO7Vug1xuxbt06VFZVIS4mCosXX4XxmVksjWLz5p+gjtCgpLSUPciQxzw9LY39fuDAAYwdOxa337aEUUSVlZa2Ow6By80/b4XJLkN9dRkKju7HpHHjsWTZ7Ti65wD+vXEjEmJicOfSm6HWxeLH779HvE+E7MsvZT/HaXUoLivDwcNHcNbMc9j8s2bPxoZ1a9m9EGk9rWXSpEn4zYXzsevgIazftAm6lFjctPRq1ie/8QjGH/chwi4OeB8pnE1tgjYTZY3+n4XWCwsUOMEZnJAmRQCpw9P7KIDHXpwf4VLBAt2xAAsb7shB7EULBo0UYXfW315fHjzSFy2FrXnPy9VXX81kCumL9osvv2KhZgpRk8eQPI/0PulXk8Y1eW2oPfXMs/jtokWYeNYkbNuyEwWlZSwM/uGH7yIyIgrvvbWGkSF35HlkeYyVlQEZPQrPEmBsLVvX23vuzfWUsmArLGZD9GelMF9NzYp4UlOgTEsNq/zajmxMlDUirxtRM84GVG1dPu2BR9JQv+vuZdi/L4cBO2NNDcampqK8oQyvv/k+Pvn4A6SPGYdVq1Yxovmrr7wSE6dOxZYtW7Bz50789pprkJmVxTyYdM7Ja75hwwY2TlJ6GhrrStk47733d8YzSu/TdZcvugLjxqfj3XfeRWbmeBZCX7DwAqz9eh2iNVq8/JfX8NJzz7FbffSJlXj+2VXYvGNHYP6cnBwm6/ngihV4/OFHsGvf3sBa3njjTZYCIheLMe/i8/Dtuh+g0qqwatVKHK4/wLyPBCAZeJ4gYjQ9KYoESDgtGpyDh1O2N5+lAb22AeCKTRDLxBBP0gxL76MAHgf0BAqTDycL2E+chLO6Brp5fmmxodBag0eiz2EV0V+txdYtWzBn3jx8/vnnDABu2LCJ5TPOmj2LEX5/9tlnuHTBAhj0BoyfOAEbf/7ZDx4nZWHbrhwGHjPTUvHpF//GhMzxOF5QiAXz5zHweOXFFyMjJQnWYwWsEtXn8ofnAjmGCbFnxLPXoz0M4lfsa28gpUVYjhxjRTthXU3dnmGbcx2j58/pEAjz4JEeOkixyGq14LPPPmde7pde8munUxiazqneYsMbf1nNcnCXL1/OwCM94Pztrb+yhyD6nZRhXnvtFXbdnj05eP6PL2L9+u87Hefhx1bCbLbjtSdWsH7f/Pc7vP3559j63XcsVF1RUITbH3gQWzb9hFdf9K+JwOMfX3ixxfy0XpVSif937z14cuWTcHm9gbV88o9/4v3338d3//yEXX+grhTPPPQMPvziX9A7i1DlrENWvhcRNlGgcIavuBY8jz361La9aJh7HwXw2EfnSBhGsEBXFqAQovnQUcReurCrrmHzPn1Z15w6hYjICESoNIw6J1ihhr6Mp02bBJ0uHh6XEyfz8mBxuzE1O5v9TCG66KRkFpqjUGB0hBwyqwNutRJWiJGckMQUbFw2BwsTkgdoQlYWYuRiSJ0c7GYjC2HSP2mUevACxnZ2lM9DpMrsqBlTe712R0kZUyKh8dQTxg8JT2Ow2ehBwVFZ1akcIQ8eN2z8ARddsAAKdQQmTMjCgvnzGSDck5ODVc89D6VSAYVCgaqqKixcuJABRfpHnj4qUKH2/B//HPidwtElpWW48867sH379k7HefCRJxEbq8WKm6+Dze7CgT178cWGDXj7z39k4+qlElxy+a/xy/69LcAjeR61cXFYfstNrN+ba95lBTM8eBwxehRbG3nqKcT92bqvsXr1q3DYHDA47bhu8bX4z8ZvGXgkHWvyPmYfFDEicX20iP0+KWYB414VWh9YoNn7KFFKIJqkBoZZ9FoAj31whoQhBAuEYgGv3YGmH35G7KILh0zYmicJp/sP5qPjFWrodaehCdaiInjdHsiitVAmJbGQI2loByvY8Da0FOSzH3WTJoNCjuQ5omZ32PHmG68H1GOC5wvF/oOxD3kKrbm58Dg90Eyd1OMQu7WwGPbCYkTNmDYoKrv72tYEHKnwSDtrRqc2ai9szadF0Fm7/IrFWLnyMZx/nj/flgAiNR48xsfH4Z7lywLv8b+3Bo+U09veOE8+9SweXfkUkuOjcO/tt8JrMGJz7h58vfZHfPjay3A6XLDpm3DB0jtwaMd2vNJMc0WeR/IuJiYlYvnSW9j8L7/+JvM88iHthJEpbG20lvUbfsDatWvx9t/eZCpOTSYDbrj81y3AI1VWJ+6uZR5oV0Y8TpkrEKWMFnIe+/JwHrWDs7ohHakBUjpgf+/L+QbRWAJ4HESbISxl6FuAwCN5hcKdHLzLnbI7YS0pZV/41OgLTJGcFDLvIeW2KZITGYCkECM1CodTa4+ep8v1DOYOHg7WgmJmK1ZMkzWuW6vlKXi6AlbdGnQwdW4OV4cCjFuDR16FiB5m6PzMX3Ah/ufVV3HOOTNgMhtw5ZW/aeF5DBU8UsEXP05tYyOuu+ZaNg4PHlMTdbjhxuuh8XlZUQulXnz8+mtwOcphrvPhgjvubgMeyfPIA0Qy/6uvvASZRIEHVzzIQtrBQHbz+g3M8/juO2vYTlVVVWLxVb/FD9u3oUJ/EKeslYzCZ/weG/NEa+fMZP2IxupQTeNg2t3wXkutF1ypBcz7OG14kT4K4DG8j66w+jCzgPXwMXgcDlYsMRQbedIcpWUBNQ2ihekRx6GHg36LXwVFk5nFTDUUPI2d7TlPQUN5m9qzprVbENLmersT+l17II3WhTd3YyeGoSIj0nNuj5qn9WVdgUc+V5Aqp41GI0YlJyMmIaHbnkcqnqGcQ36cxMRERlfFg8dRSfH43ZIbYfW4kbf3IPMSfvDmm4wI3NZQz8Bje2Hr1uBRqYpkBTPkGeXBY3DYmuiHjA4bSqqLsfQ3t7UAj2QbouxRZ2a0oAXbUe7X0RZa31jAl2uFx+GBNE0DJA4f76MAHvvm/AijCBYIyQJckx6GnXv9oetWhNshDTBIO7UmxiYey95WOfMetchpk4a+p5bf12YqGip46crTRjyS5l17IVYpoZ01vdc5k4P0aDENa4lKEZIiDqVCkFIRNeJtDPZS87m45Ck0NtRjzNjTxN3kleQ93CSfSSFuCg9To9/dnJN5LqmPMsLP2Ui5uK3HodeJ41EXo4SxphrRcdHQafz9aRxXVRXjcSROR+JspN+p8QpLfD/6n7+P1mvjX7dyLnZtqakQkUhiP2sionCsaQ/Mtlr2O1VcJ4yZ2AI8HqlrEhRm+vKwV3nBVVogjZQDE4dPJbsAHvvyEAljCRYIwQKGn3dAlhgf9mTNdKvkLbOdKGbVvUSNEzFuTJ8WavBep84qbEMwedh14YtfiGaHkXoHSfAxYGG2+EFVpKZPim0Gs4FIWSXUkDyv+MLLX7ZWhQnO0Q2+Z/Jq89fwrwf/TuPw1/Kk4cFE4vw1BBxPnHJgaoYcx3/JxezZM6CUKwJjey1WSE6dYt2tJhs8UjC5Ql+cjhWaBROS8/O73B54pGKoRH42cH4tZaaTAVJwIgCXKjTg7LGocu+DiHMx4Kh2y9H6s1OiN6HK7CckF1ofWIADfHnN3sexUUBcH4wZBkMI4DEMNklY4tCyAAEiy9F86M6b1adA60xaiSqFqYjhTPAIdqRjfCbvdyDmIs+r+WAum5pXhXHrDeAMxgBYD2uZwVCManeifuMmRC+6EFLV4PfqFFRaseVwExZMjUF54UFcdOH5be5SZLWiKecASzWIGj2aAcf2Gik6lRksqLX6c375JpeIQf/snAUiZQNMLj1IejBWnAa9G7B481jXzCIpo+qJu8Kvk803ku7MbzCEYn2hT6gW4CULh1HhjAAeQz0cQj/BAn1oAfIaea02aM8/FyKppA9H7sehWimlnDEeweb8RxaebU7878e7HFxDUzENVRqXVTGlHLIBVe1Ti144b3CttR9Ww6cutAZA/TBVnwzJg8d5sQ7AXI16HvA67IBSBZVKyThOo4/lQzd3VrsFZJxXhEqTCZUmKzRyKTJitExTnteX93h8LJfS6uSgdziZ5jw1ApQen42BRyqWGVMRBVldQxvw6PR6sK+yvk/uVxik2QJ86HoY6V2LHDazj3O74AnS7xQOhGABwQL9awEf54Fx+26I1RGDv3jGw8F+ogTWopIB02im/D7Dpm1tkv/7d5cG3+id6ToPvtX2fkVUdU8tXB4aePA4RWrABImeeeapAEqq01ISJjipHKdOliDe4WgTTqb7PGWxotJoZfecSYVTqg6kBFs9UFEVdVGTkXkjvZJSjI4agySbGoadexCzcF6bCEdOZa2gb93743l6hOaqa6lOAWQOD7FrUVFRoW/UyJShR3/RlwdDGEuwQD9YgDxI+i07oUwd2SL/UWKvg0+mhlc6sNQPBNicRcUBr1fE+LEDWrjCA6dQ89/6YcsGfEj9pm2sep0PYw/4gvpxATyJum7hvLAIWZMpePB43uRoTBqtYTnBpLHudTiYx5jApI/jIJJK2YMY7z2utzlRojcya6ZHaxEf0TkA4XkveW80Vee75FJGwxMltSErMY2NRfmirHq/lce+oL4R9XZ3P+7eMBvaCnBHTcOKske0dctm3+zZswTwOMzOunC7g8MCDBDl7EfU2dkMFMj1RyHibHBHTxow8EjFGDaSUjxVw754+qJyuq+sTRKP1oKidr02fTXHYB2nO5Q1g/UeurMuAj6taWa6c/1A9OXB48XT45Ce5Oclbd1+3LwdF5x7DvOky86djhI3WOh5pFaNhAgNpGK/JnVHrcVDlEYD4y+5DJjSA4VRq2MglPdaWo/ksYe/1vRPFBIvNQhKM315Rjz7zfB5fJBmRw0LrWuR02FlJ3XIEe/25akQxhIs0I8WYJW1R/OhmZwFraoK7rhpAwIcgyuniViYQKM0WtuPd96zocMtlNmzu2x71XDyOtLdE3jsKC+wr2za1+N0BR6P5BXC4XQwyU7Tlp2o02ohS09Dqk4DuaT93Gd6mHPV1LHcaFJnati0FarxY6EePzawfL46nxgP9KNHoNzGQaeUY1SkBuLj+exBkBrTUk8bCYPTg6N1TX19+8N7PF5tJisKGHx/Nvt8b0SrV//FR5JHTocVPq8/8VZoggUEC5xZC5i2bIbL6GSTUgXtmVSgIY+WrbD4jFRO94lV7U72Bcq+CNNT+2TIwT6IPf8EbOUViKUimVa0PYN97T1dX/267xE9f+6gfIDp6J548HjpzCSMjpO16GYyW3HocB6S0lJRU1OHeL2+w9xHRrZfUQUK3XNmCxRxWrgM/lzI9sLQ9DpP30RUPrLJU1CrkLNKbSq6Gbn/YGAtsrgYaGadjd0VAll4T89mu9fxFdfDhCxc9LubbvJ98MHf4XY6hKKZPj1JwmCCBbpvAf2PWxGRldG/4NHDwVXXCHdDAwtpUTtjldPdN0m7VwynEC5/r8Mp15OAUNOmbWFD0cMf0s7AY3lFFUrLq+B0OqHTaTE6OQlNefkMQNLeUh6ks7qGAUa+0IYkOnkteFDh2slyqMaM7vgBIkjqkj7TXHo6jtQ3YXRREWSaCERwHNyNepYmc1wkhdkl5D320Z8koIwDV2ODNCkCSJX22bCDdSBRYcExX2pqqhC2Hqw7JKxrWFnAsCOHfVkoM/wJ733RfETnUd8Aoj1xNzbBbTSxLyoKTdOXE3kd6Ysm3Lx4wyGMywPHrtRm+uKcDKYxKDVBrFSGneRiZ+CRqHZqTtUwqp6oSH8xXMHxE4gymyE9VcM+k+RVZIBxdEqvPMw8R6gHYKHxhJpaVJ49HWqZDHEHDzGJVNv0s1DeTPMzmPY+bNfCV1zHKYGxHVTJh+3NtV04y3kUQtZDaEfD4FZEYnEgRYJ+FotO5/p4fZ4znj4hk/sT2yncM9CUVeb9hyCWy6GeOrFXO0mAkbwYjqpqcI16SCIiWPhPFhsNWVxsgLqDz5UKt9wyMk6Atmbh/NB0oHtl0TN/MX9/w0qeEUDAqxyG+5pXbsGOo3q0F7Zu7wSRN9JosmJK1hj/232ZkuDhUH3gMON6pBQPLmUEq8Yep4mA/MAvDEBWTJkCq3j46DH366fYCHD5JkjVMmBy+8VS/Tr/GR5cIAk/wwYfztNJJDLIFC1VIiRiKTxev4Ys39or3iKQKZerQP+313qadqGMiITT4YDJYkV8XOyAe+CZ5JxG3SMqFuKOdBFgrKhioSmJOgKKkSOYJ4Nk7Fo3Cg3qt+7qUkN5MJ/ZcPVQdWlTD4fGTdsQMXoUVFnjuuw+ZDp4ODSs3xy2+azdBY8GgxknTpbgnOlT+2UL91bVteCLJEqgggY9MpRySPfsY97Ok5mZcEqHfpi1XwwcPKgT4A6ZIJKIIDk7st+nG+gJBPA40DswTObngePPW7Ziy5atkEgkmDNnDs49dzaefvoZZGVlMRB3//33seIt8kaKJWJ4PV6QN1IqVcDr8+GtN/+3jcVmz50DopvycK5A/2BvJl3g9QFiEQJjkodRoVQzMPqHp1dh6ZKbkZGR0WvwyLjcLFZ4bXZ47XZ4HE7mSRUrFewPdUdAjr+pboNHrxeu2no4q6rhrK6FWCFngFE5KqVL6UMmL9jUgKjz5obtKQx4H1tJsIXtDTUvPCDJOAxUZIL3ylpYDFdFVdiq53QXPFIoe+vWXe3KGHZ1hulao5PrlBOS+rSu4q6x2FDUZMJohw3q4hI2TUNWJvQymUAc3pXRu3jfl9uscT05ChhYmt5e3knXlwvgsWsbCT36wAIE1PYf+AVr1ryNZ5/9AxvxRNFJnD/3XOb1M5lMSEyIh0bT1kNGfT0cB7FYjMNH/Lqtf/rzn3HH7UuRnJyCESkjkJSUBA/nT/4Wif1hcJ+XMn46b7W1NaiurkV29jQ2h9vVUke2q+v59ylMbDlWwEJuIrkcEgKLKiWkERGsi5fj4LHZWN6hPDG+BQ0OeQx9bje8NEbecRZijhg3hoFNkUTily9s5XGlcWguCkvD54ViRDIUKcmQxceGtuRmD0+4h0T5wor4qy4L7b7DoBdPjh09f06XDwBhcDuhL3EInEkePJK2debI0NDDtp17MWf61G4ToRPVjs3NYWZKQug2bu5pcXNM31pltyOpoJARlyNCBVlUJNxqNczJSaxSm6OnbqGFboECJziDE9JhUHEtgMfQj4XQsxcWoPDw2v+sxZG8Y3jm6afYSBKpDE2NTXjqqacgEolgtdrw4ot/RFJyCp588ik0NjbC5XThkd8/gkkTsxi4g8MJcYQKd9y5DM8+9QTSxvlDesH9H3/s9/CJxHj33XehUChQVFSEm2++GTk5OSgvL8eiRYtwxx134s9//hPKSkthtztw221Lcf75c7tNWUXAj/IGrfknWE6hZtKETqlFAgTcVdUMHLI/2sEUWTxIbE2bJRZDJBETMvYDY45jIJQ8jPR/a3DZ1VYNlWrlAHi88uK+zRfryoD99X6Yh217YxYigHeUV4at15HuPfekCTn5RszO0mLamKiQzLHv4GGMHpWCxFAf/ACQHCHlL46JicQITWggtfViPD6gWG9Ek82BSXYLPFU1rMqbmjw+Fp7JEwUuyJB2MKhTCQeuzgbpSA2QMrRzSQXw2N3DIfTvkQWoKMXldmPl40+gqPgkpkyZjNuWLsHkqdnM22e327FzVw4OHjyI6dOn48C+fXh85WOoqKzCypVP4J//9wmjk2rcuh26rIm458kn8fxdd2HkjBnYuHMHcn/5JdD/iSeexBNPPIEXX3wR//ePj9kY119/I37e9APkcjmuvuY6PPLwQ9idk4PHHn2EhctvXXo7Pv/sXyxsTV49aszjB0Ask/nBdxx5sAAAIABJREFUGQG45tcYD1tJOexlFZAolVBPzmIKMaE2Cm9zBiMLM4tkMogVCojkQbxwXi+YR9LjYUCR/cz+9+eHyuLjAmsJdc7gfqYdOyGJietRbmVP5uuva0RWK+p+3Ir4IQIeKZWAPI+8bF1/2W0wjkv5q9K42Bbk14NxnZ2tqSuS8PauzS88iUixGCkhMixQKJqAY7RSgXGxvWejLjNYUGGyICtOB3V5BawnTrIHW2mkGtZJE3HSbAu3bRi49VZ5wVVaIB0GFdcCeBy4YzasZg4uliGwtn3nbrz00kt4/7138dxzf8Ko0aPgcrkYB9q4cRlIT0vFJZdcwmx0+eW/xnff/ZeBR2pSmZx5Hp9c+RjGjhiJN955GxOysrDo8ksD/V959RV89dVXzMvpdrtx8y1LGDikdtXVv8Vll12KnN05SIyJZq/V1NRizQsvwFJZzgpOWOuINJ+ApNfLQsSq9NRugcbBsOkEjg079yAuDKtZW9uP9Lf1GzcPGfBIqirhnkrQ0zNO1EsDrZ/e07Xz1/UEPFacqoNBb8CUSeNDmp6KYKj1JFzd0QR8HmSaLhIJVgusR/NZNbY0UoPaSVmCDnZIOwOAp+vRKYDMzvXJQx1ysPYTwONg3Zkhti7KeeQ8HsjIi9fcCMRddNGvkJaWhssvuwQ/bfoZ33//PebPn4/Kykrcd+9ymEwG3HHncnz5xWcB8EgV27fffhdWPvUERqWm4b+ff47qmho8eN+9MLvsrP+qVatagMdbbl2Kzz79ZwA83nHbUhSfOIHl114HCXn9ZFKIlEq4OMdpjx55/yjnhzx+Pl/A60deQPJAtlfBHA7bRsUY5MGMmjk9HJbb+RrtTtRv3IT4RQvDm67Hw8Gce4zJyMVdeuHQCMF353Q1qwaFI2VU8G12t2CGriXlmeNHjmHWnHM6tRjvcSQd7Jkp8R3KGXbH7MF9DQ4X8hv0iIlQYkyUBo5jBXCUVTAAWZaVJRCKh2JYK8AdNUEil0B0Vs/SCUKZZjD0GVLgkf9SHwyGFdbQ0gKU8/jjT5vw8cefYOzYsagor8CIlBTcfPPv8PTTT+Ps6dNRW1/PLnr11Vdx1513IS09DYWFhVh2990sH5FCyrwHk8DjQ48/hrT0dMi9HJbfuQxJSYkoLa/AsuXLoNNq8d+16/DE/ffDyTmw9P6H8H+rV7Pxb7z/fvxn7b/xyKOPs9+JtNflcuNPf1w15JWWfC43Gn/4mSlahFxcM5gPs4dD/Tc/hJ0SSQuT2p0wHdgPj9PDAH24PpT06Jg0K6JQqF6sUkI7Z2aPhhksF/E5j6HyPNK6Q624PtFohN7hxMT4aGiCU1z68OYdnAdH6/XsYTlZJoEyZx+8IhHKpp8FJ9d1AWIfLiVsh/IetMDr9kI6xCuuhwx4ZJx1m7cjdtGFECmHtrs4HD9VlPMokUpZCLmmtg7ROi2rrKaiGYvZBIfDgejoaFYUI1eqWOV0fUMjdNoo5q0M5nEkIEr9+PF4byZVTuukCsibuSRdTgckMhlEYhHcHi8UCjkgl4Fzu6BUR8Lr9cJoaITT5WEcj9SGOmH+UChKaHH+m8FjzMJ5YQm6eD1iBpxmTR9WHke+qlyuU0MWlwDVuPSwv/+egEc6z1RxnT11UkB5pvXfeAKOVP3cmwKZUL83qJCm2myFN/coFFYrXAoFFKkjUSgVvldDsiFfcT02CogL6Yqw7DRkwKO7rh7GPQcRe+mvelVIEJa7GCaLJq+hOEhBgRRdeA5HugWi4iFAx3HOZp5HP3EtR2Fj72kNVuJmZLyPQYowwWNTf57TkePcgbFOvy5l17I5m9fDr4U4GYdyI+1sVUZa2EkRdrgn4QgePRzcTUaWW0thasWIJEROmxj2wKk7nxuen5OUT8JNFrOz++wpeDy2PxexqSPbVFyTV7Kw0QgKKWfGRXfK6dgd+4fSlwqYSGyANa8XoqQE1CaPQBNEoVw+fPsME43rIQMeKRzXRAnXGelQjWuWehq+x1e4c8ECbSzAvrBz9iPusoVDCqhQkUm4aD/z3jbaHAKNxOc5rMLUdOMeDvotu1ihmXpi5pD6pJY3uLF+bw2mpkfi3Am6kO/txMly1nfcmNE4ZbGi0mhlv1N+o1wi7tdQdWeLtB4vhKOU8h7V8Nps8Hp8OD5pUsj3NSw7DpOimSEDHumQWg4dBWcyQT0hE1JtFDijiZ1dabTO741spj9pQYkyLE+3cNPD0QKkXkO62ZrsyUPq9sOC3iaoIIZ520anDCkAH/KBsjthPl4ATm9A9II5Q9IG73xfgQi5D7f8anQbs5AnkQBh65xFoutxuzmI4uMY8fdI7elii57yOIa8JxTd8XqZdzMuoqV8LI1BAgiG7TlsOEEPOwSrDhOZwiEFHumQmw4dAXlYGM1KM7Gyz+MNECz7XC5WKKCZMnH4PfGHcO6FLkPTAiwneMtO6M6b3SmJeVje/SAn1ubzGsm2w64gptWBIjqeoW6H3ccNOFxiRuuiGZ7Ym+6fvIkJahXkUjFM1npU5FVAmzIS0XExSNVp+rySuqPPNYHGUoMFVpcbsRFKjIxqv0KY2Bkat+6CVCKBJXsaSk2WsPxTcaYWHZApzIoCek/FeaaW3a15hhR4DNw55c0ZzYEvSeK18zocjJ5EqtPCkpfPiKApyV7wQnbrvAidw9QC5J1zN+kZeByKbbAq5vBh6s7yGo12F6wed4+VQsJlPwP8okOcioi8ix9uPNXC+0h7XNBkCBB7U2i6yeaETW+EsaoS8RMnIDvpzFdXkMY1cTxGymXIjNNB2SyC0N6Zcjc0wrh7P3QL5iJHL4DHTj93xS5wDY4hrTQzNMFjCH9NDdt2QUZqBkMs5yaEWxe6DDMLkJoNeR0jsyeHHaF5d7aKvFryhFiopwyCnKxmChr7yTJ0VBRSajCjzmpvDmNKBwQ8dMe+ve1Llf6u+oawp+Ppyg4U+fos1wqbS4TfLEiAwe7osFKaOB4PHc7DvLkDQ1FUabKCzmF8hBJapRxKqRQ6pbzNLZKH0saZ4cs5Bml8LIqiYwXex84OwjBQmhm24NGvR1yEmIsWCNXZXf01FN4Paws0fLOR6V8PCVLwTnaCr+CNnj9nQFNSSPXGduAA422MnD6t3TQB8jzJxFJEK5WQin1hfb5CXTzvhY274uJQLwnLfvQQU6NJxrZGJWKiZEgeDUyJj4FW1RaUdVddpj8M4vR6oBD7pVg7agQet1f/hGzPWHhyi8BdcD7Iaym0DizQAHDFJkjVMmCyakiaadiCR9rNxvWboJmcBcWolCG5ucJNCRYgCxCoGhKE4CFsJxUFUXrKQJFN8wBWFqMbdryNXW3PkAePzcVARL9EDzDvbffT3JD3MT6ifY7EI3mF0EapMfoMfAfxCjVEtJMeHdVucUxne1hoOA6724KR+02QZ6QhT6UBRwpcQmtrAQ7gDjQX7M6IAvysc0OqDWvwSHlgnME4YF80Q+okCTcjWGAQWIAVBm3dNSAKOvT3hMLU6swMgS6snbNgPZIHr5u8sVMHwUnp2yXw544eGkxpaSjjvDBVAxWNbiyYGoPMke0XopRXVMFusSFzwri+XVAHo1HuZZ3NjlFaTYf5jZQDqVMq2n3f5DJCUWuB5Wg+Ks/KFkLXne3aMQc4swvSIUoWPqzBIz0Jmw8dReylC8/IB1eYRLCAYIH+twCBFFddI6IXzuvzyQgk0AMneTd9The8bvrnYdQzRDSvPWfG0Ktm7yMrEum0PD5uSAJrujeRVIrasWMD+Y0JERq8v6Gcha6vPS+pXSsaDGacOFmCcwYZoLa4OWhk7bvLWOHTjhyUkGShZ2iLKvTq6A/xoplhDR4FScNefTSEiwULDE4LNFP3RE6b1GcpKexB80gefC4OEpWS6TBTEyuVEMskkGg0w5e7McRTQCkFEo16yBUp8pX+ttnTUW7jWkgIfr+nhnkfOwpdB3St55/bKecl0fxQYcuoSA3LnSQPYoXZwrgZO8qnDHFbQupGkoVuj4d5I+mzYD2aj4IJWULYujPrDfGimWENHmnf6QmKmm7OTMYLKTTBAoIFwt8CVBBn+f/svQd4m9XZPn5rb0veduzETpzEznQGkMFKoCSsFjpoof3YpaG07BYCfBS6GOmP0fLRQvtvC7S0hJRdSBghIWQ4eyd2Ysd2YsfblmRtvZL+13PkV8i2bGtZlpT3XFeu2PI55z3neY+k+33GfR+uQU6stDBUNU3h6MZmfzh60oS0JLZOxB1PyzShvgcVZ8VU1MuVg4AcrzgzPluGyxeE9j6OpGtN94bA4sGObnabiCOSiMb5lgi96+DzQaozJMBxcFxxIo5N6l6DL5oxKIDy9NMFP+PBI8kaGon8NDszLXNxUvedJ6xcsEBsFqCqV+WE4qjDpBSe692zny3iTCf3ju1O+EcToKec0NFIJ4jH+qKZg8LV1GpKShnpd6lBN2iaf3x2ktH2rLh8fMhLhFs0c7zLxELiA1uiNa9Jyc2nUWG/InQeZzR2TMsxJoCrNkOilEBUmX62OuPBIx1aCl8bN2+HPDcb6vLJY0rzkZZvImFTggXGwAKxgBXrsTrYj9VBVVLkD7NK0rBcMsH3hHJRPXZn2lBG8eFq+7w56BKLh+Tp5EPXQ4HH5toG9Hq9qJg6adg7QvROJ7p7B/U5pyg3YYo0dHFiKZHOnoGDngQfoFS7XJrLFArgse9AEoDs3X+IKc/wnHg+zgOv3Q6xSiVwQabaG1dY7xlvAeJb7Pn4c6YkJdFpw7IHfQ5Y9++Hy2gdk4rtsBaZop3IE6yeWha3PNSxNAOdLeP6TYwAnisax5YyUK+aX9/+E2ZUVZuGrLomz6Mh04Dx4/KG3dKh9m6W4xjcEh2y5sjRsnELZEvOx8EegedxpDPo2dULn8cH6ZwMIM0i1wJ4HHD3fVYbujdtYwDS1dYB0sIWyeVxV+eQSGQQS6SsQtPjcY90BoW/CxYQLBCFBcybt0CWXxhW6JrPk5Tn5SBj/mzB2xiFvYcaQqC8e/0m5H59WVrYlQ9Xh8MnyssVDpX3GE7OI9l1R3M7y3WknEemja1VJVzSkoplLAePwHveIlR3GuN4QtJzqoDG9cwMIM0i12kNHgmgyRT+qkhqPtK8drtGBGtE9Gurq4c8OwvKiSVwnmqCo+EUlKXj2e98i3Z+mVwFiVQKp8MBhVIJp8PK1iY0wQKCBeJrgXBD1zxwjGeFdnx3ktqzsQrdIzVpke8YKMa6+EJAFZ47ifIeqV3/tQn9bmSg2vqi89nrPA/jlGx9v358yJpA4/TczCG9nKN9SihUb6uuhXPR2YLCTDjGrnGCMzrTkusxbcEjD9D27d6LHXv2QKlUYunSJRhfXAS30xG47V6fP3FDLAotz0R/p7/Zm5pgqz4O/fmLWAg73PnJqygSiwPzk7eRgOOa/7zFrnvNd74tgMdw3oRCH8EC0VigrxpWv2D+sCo7nf/9ZEgN6mguK4zpbwECXM6WtlETZCDPptfhZBclvkVphmZUPJw8GXjG/MqIdOKHynts6+gCEYXzPI8dNidqOnv60f0E5zomOkw98Bwz8Hj8BKxnzWPUQUIbwQJpzPWYluCR9wi++MeXUFdXh29efTUcTgf++/4H+MP/vcDuts/7VbavSCwJ/E6gkJrbZQe9LpXK2c/kGXQ2tcCnVUCq0TKPZrTzOxx2vP32Www4sms5HSN6Q4U3qWABwQLRWYBXfjGcuyAkgXdANi9WWp/olndGjOrdc4DxYWpmzQh7v5RXKOI4SNTK0EDQw8F5ug3OxgY4O00MNPKNSNzpd+LkpHxX4pdUTCyBtI+fM+xFDOhIaRAitS5iZo6h8h6Pn/B7JKcQBRSAYA9jsV4Dq5MLVFjna1QI9kgS96PZ5RoydE1eTbvLE1JTO9r98xyPxrPmornXFu00Z864Rg5cqw3SAjVQkl5Fd2kJHgkAdnZ14pZbfoT/fvCu/2m0j8OR/vbpurVY89Zb8Hi9+N73vosLLrgQjz32OORyGex2OyQSKfvZ5XLj7LPPwtq1a+Hz+XDrVVfj7OVfg9frHXb+//xnDRtD7ce3346Zs2YF5qc5qZmMPWye++6/D2WTJsJhE57izpxPFGGnibYAVfoSV2OosDTlr0l1moiATaLXn+rXCwaPBArhcPb3DtqdcLS2wt1jgtfhgLvbyFR8+EZAkKT/qEkNekh1WliO1jDSdtWkkkHAkK7hs1jhsVjgsTvg6e4MAEye5J3mUY4vCruYyk4et5raqLhDh8p73LnnANO1zs/NZnsLVRTD2yC4qprC2zXd/pzDc4pCF9rQNU/32piG9VDFPJGeK16Vrfucs0LSBkU6X9r354nC89TARAE8Jv39Vig12LxlGz5auxZPPvGbQFiYXu/s7sGDD6zEX/78J7aPH1x/I15+6SUsWXoRPvlkHTIy9Fi4cBH72eFw4KGHHsarf/8ruo0m3HTjzXh/zZvsSfjLL7eEnL/pdAtWrnwIr73yt8CYt995OzDnuHHFsFh6oZBLcaqpGU89+RRefPEFlv/o8wqFM0l/uIQFpqwFeGoVAhua8jK/N8vuROf6LzCUVzJlN5tkC+dtT8CNKnZ5L6HcoIFPLGNgkf4mz8sGFErIdFr/z0SlZnOwkDQDgm4OrlPNDBBGStpOIWfGoOFwwGMyw9Xdw66rGFcA1bSpw3olow1XB9+GUHmPm9Z/gYVLzgtQ7fBFMaFuXzB4DO5HoWwX5w3JMUkAstPuiFthDYFHe109TpZXwEQPAUIb3gJtXnANFkhzlECZPK2slZaeRwKJ23fsxJtr/oNnn/kdA4/UlOoMbPhsPZ5/4f8wbVoFe622tha//vWv8fjjj2P16jfgsFlx4823Ys2aN/Hxx5/gwMFD+MmdP4Xd5cS9t63A4798DKVTpmDb1q0h5//0089w6NAh3HP3nWz+W265Db/81eP4+c8fwJrVq8FxLjz62K9gs/nXdOJEPd595z9C6Dqt3lbCZpLVAlQMZzlAfIMO5oUkUOI42ZQWhRzJanNaF3keXZ2d0Ewpgywnmz2Au7tNDBASoCMvoKzP+zbiPjx9Hsk4cG8SNZv1aA0DkcTpqSwtCemJjDZcHbwXPu/x5uXjGFg091qx78BhXHDuOYFuFLZuMllZVbVWLmX/82oywWFrHjxSHyqgofC0RqGA18cFgCjvncxUKvqFu0e07zAdLAeOMAaSE8Xj0dsXRYtlvrQfy6vM6OTA9K+Kd9Nh32kJHik0bXc48L3vfR+rV/8LWq2f481qs6P+xAm8/q9/M48kNcprdDicuPXWW/H66/9k4PHW21bg3//+F3Zv34HVb72Fx3/xv/C1d+HbP/4xVv/7dWgzdLBYLCHnrz1eizfXrMFvf/MrNv83r/4WXnn1Vfzkpz9lc1Ztq8KGjRvxwM/vR0dnF/Nmfvjh+wJ4TId3k7CHlLEAXzFLCyauvmAWhZTZRKos1MOh44NPkHnhuSFzTpNhG4xh43gdXO2dLCQuL8yHPDcHYqUCjlPNTBknVqlLXqpw9kQdFk0z4NTpdhh7jJg1Y2o/E3BeEXocDuSqFSDPYaPREggRF2domIeRXvcDTBnLk8xRKbGvtYvNM68wH1KxD/taO2FxEZgUozzLEJfcR9PmKiiKClGj0grgMZyDawW4Q+mpMpOW4FEkljEKnM/Wb8DLL7+MxYsXw+VwoObYcfzjn//Ez+66Eyq9HqWlpdi3bx+efPLJQeCRgCS1FbfehomlJTD29MCQk4MHVz7AgB4VzAw1/y233Ixp06aho6MDOTk5uOOOO9j8/379dZxuacKK23+Kb33rm2hoaMCePXsFz2M4b0Khj2CBOFtAKJSJs0GHmY6q2RNFg8SDL7f3q5xJCuuGlfvXl3tJleF83iWF2COtrh7KFC9/dApquY9R9tQcPQ6VVs1yHkdqwdKEAwtnaGwwUJxTkM28j8Gh7XgBSOuharg7u2CZU4kGs2WkZQt/5wBut59MXbogI63skZbgke4QX3FNBTDHjtVCqZCjvKIcEqkMHs7NwtU9PSZMnToVObl5aDpVj4LCIlZE03a6GYXjxgUqrGsaGqAZl4/JkyfDw3Gs+nq4+TmXE4ePHIVKrWZjxGIxmk42sjmpkcexuakJ0yrK0d7ZxeiDBK7HtHpfCZtJAQtQKJWabt7sFFhtai+Rik0SlR5wuMMIq8uvxEKgSdpXLEnqLGGDKA8H8+4DzBMZL+BI6wnWuT6yaz+yS4oDxTLD3eFg8DhwDxSePtjRzYbzOtfkmdzR3MFeMyjlGE8V5xJRzIUzVMRk3LQNYrkMx8YVwxlU4Z7aJ3T0Vu/dY4HX7U07lZm0BY90FMgDKZVKGXijymbAC7fLyYCfVOZPXvW/7m+k9kKNuBjtba2w7DsI5fhi6KZPY3MMJBgfan4Km1N/ajSGn5PmJ95IqVTB/k4V4OESl4/e0RZmFixwBlogTP7HM9Ayo7PlPnuzIpcpw2s4x7IAPmcwFJE2Aarj3b3osTtA3jtqGoV0cDGJ3YmerdvZ33WLz4me3sfDwbR9DzTTygPh+m1HjThQ34vLzilA28mj/Sqth9s371mkPpTnqJHJkKdWBULRxLkol4oDe6G9HunoYWHruHNDul0wbtkJzuNBS2kpTH3fpbHct7Qee8gOzuqGtCID6M/9ntLbTmvwGO2dYZWB+w5BVVYKTcUUoA8IRjufME6wgGCB5LJAuMozybXq1F4N5RWatu8OqRlOD+x8C36IH/jaQAvw1cQysRTtVjvzOE7M1LN8waEa8SO29HEUurw+NkYtk2JOsT983HvgAKvE1i+YFzPROM8xmnnhYlaIQ17CNza0gaQKc2XtmDJpIgwG3Yg3lgePfM7jiAP6OpB9KIRNjQjI6ynalm1g3ki+cV4vRCIxJKJwZwWjUbLsO8SI3w1fuxANdhdaLQLvY0gLpqnKjAAeQ9zt3l37GJWEds7M8N9NQk/BAoIFUsYCPes3QT6+CJqpZSmz5nRYqPVYHezH6voVnxBwlCv8nkBqLqcdMqkCIok/ekNtKB5c8rg1ma3Mk1iaXwBV3xDOZR/WXAqFhs3PcRzsXsBoNkIuEsFlcyDP54XL5wm/+nuEG0PpEc7TrYHCLD7vcaq6DdNmTUeGbmTRYwrFuz0cZublsmIYvhEQVkrl/V4LtRwCkVRQQ0U2cwpzoJXFzjnIis4OVcNw3kI0iyQ4JeRAhj4JAnhMh4+ukffAkuh37WNvCGlmGvmYR9660EOwwBlhAd4DlhOBNvEZYZhEbDJEuoBUrsKJulrctuIOrHr6CSxYsJCt5P77H0CPsQd/++tfAivzebxwc06IKfVIKmXgr9vhQoFej5qaalRX1+DrV14O6keNB6AESIM9mgRWH37kUdbnid/+moHT7Vt3YuPGjVj5o9vY6/KiIjaexlIbCGiHM1fw9SSODlhO9foJxi++EB8d6MGpLjfKMtqwZP7MsMLiwR7E4OtSUUw4VDx8XiR5HGfmZcV8p4niyN3ZCUdDE8QKOU5WlMPk8KdoCW2ABQTwmP5Hgt4Qxs1V0M2ZCUUYFXDpbxFhh4IF0s8CzOtYmA/N9PL021wK7Ig8cUTUrV/s5zck8Hi0ugZPPvkUY8AgMNfW1YWHHlgJk8mEd955By3trdixbTtKS0tQWTkHZlMPuro60d7ehcbWNlx92TL869+rsXf3LnzrO9/BgrPnweX2YMvmLTBk6hkgJYBo3rEHGbNmwCWX4vbb/Vy8f171JKRKJbbvPYAvtm1jnL+tNTXs57zCQixYfDbUuiw0NjTg6L69qFy8CO0trYyFg4ouW1tboVQp2e/B1yNgSx5QsbsXUtNxtO23sHPXlFGMjQe6USTvxJVfmxvTHSPPo53zDhum5y9AfeOhNONzONH18eeQ6jMgydCB0rzqZ80SimeGupM8eJysA7IjyA2I6WSM/mAhbB1kY+uBI/C6XNCdNWf0LS9cQbCAYIGEW0Cg50m4yQddkOkjH6kJELPz4PGVv78Ku8OOVU8/ibffeQ9KpRKrV6/G8889h3vuvRcrbrwBH2/chAULF6CwsABPPbUKV19zDXra25gaWEFBAaNeu/rqq1E+tQwPPfworrvuOhw9ehQqpRI/uuobMB47BsPUqXjt3fchV6vgstnZ/zf+8Bbs3Lkba9etw4o7bse9d93jH7tvH+QqFa646ht49KFHcMsN/4Oqffuxf/9+3HPP3WwNJHE7cWIp/vSnl/pd7847f8K8luTxlFob4GnpQkd1F5NT/GeDmlH2XDrXgNzsFKNwcbvQ+dF6GJYtZV7TrrXr0ZyfB3NO7tgfrmRcgQAek/GuxHFNXi+61q2Hbu5s9nQoNMECggXSzAIeDj0btwpexzG+rST1171+E3KXXwyoFAHPI4HHJUuXgOjV1q1bhydXPYU7VvwYX/vaxSguHs/C0STOcONNtzDgtnbtOualpPbt73wXKx98kAkwrFy5Ei+99BKTfF24cCG8Xjd+9esn8fYf/4/1VWXL8M0b78Irz6yC3e3FPY89hjfeeAPbq/wCDgaDAe3dJpyz2B8+//3TT+PS5ctQXlqCCysrYXK58eOVKwNreOqpp0Je78P/vgdHbw8DylyvFSKvGx6nh6kb7cidzULXBCDnFDowvqgwrMKZMb517PLE9UgPAJlfO4+Fra3VtagvLYVDM3LuZjKsP+FrEMLWCTd5Qi9IXkdnaxsyL7oAIqm/Ok1oggUEC6SPBehLnH3pLVkccxVt+lhlbHbS9cnn0M2awYB8sOfxySd+iW9++1osuWARVvz4dtx884+wYMECLFq0EOefdy5b7BVXXoWVKx/Atm1VTKkrFHgkQEfeyFnTp4Oz+auAv3HhBRDl5+BUTS2+fePNmDfPHzImoYY1a1YztRcCj9RobEWFX8JWpVIx7+WchYtwwfxZ7Azd/ODDDDzSGn5+37343bPP+a+rAYJgAAAgAElEQVQ3y19kKZXKcMlF5zNZRgrRk1oNax4P3OZeuI1GbBNnotmVg2ydCHp3Pc6eNyckgKQqaZVUHJeQc6x3m3TJjRu3QL/oLIiyMmHfdwi9nAcnCgpjnTp9xwvgMX3vLe2MwKO7qxsZC8+CWJVeGpTpfeeE3QkWGNkC5O3q+WJrSJqYkUcLPeJtAdPWHVAU5jNZyGDw+Mwzq7Bn02YUl0+GUq1k4JFA2rvvvAf62ycf/Bcbq7bjsssuHQQen3rqSbz0p5fx9NNPYO/e/fj7K6/gqfvuhkKmwOGGRsw9dzEkcgXLaSSP5LJLLmbb+njdx9h/8BCWLlnCwCP9T2Off3YVqwI/XlvHgCW9dtcjD2H9h5/i848/ZOuq2volfnb/A/j0o4/wzvv/xdMrfxa43ozSEjjdziEjWfQwQ+Frou3RcicxZ/aMkJXXxF2ZIZcnBXik+yZRqxkTSU2nEUWnT6OnqweNZQJrwZDvkSMOcL0uSMsygL5niHi/n8ZiPiHnsc/qPpcb5l174bFYoV90NuPkEppgAcEC6WEB+tJjMnPnzEuPDaX4LsgjR7rRVLRE4LGlpQ1VGzfimut/ENgZFbj85a+v4e577mFhZaqEprzG2++9F60tp9FYc4yFsqm98MKLrB+Fq0n2dcUtN6HmyFF89MmncDqcWH7Z+fjWNTexvk8/+Wvce9/PIBH5eX2oevv5P/wR1117Lfbt34+rrrqKhc3XfvhfON0clixZgmuvvZb9vn3nLsxbsBhvr/4XHnpoJU7U1uKyK66E1+NmIHTthx/B5fVi2cULcfW3fhDIeQx1u6LlfByrW0+yhKZtu2BYci7T/z7WbUJWaxvQ0orqKf31ucdqjUl53TMRPJISCymikArKaDe6FjWPx83+T+S1A3vzemGq2gWv1c6KZgSqntG+68L8ggVG2QJ9Kh9euyM2tZBRXuaZNj153bwOJ5OGDOZ5JIodp9Pa7zWyDU/JQz9nKeWMpoca9efpeIi+x+NywmnsZrmUVCFta29h/ZTZOWwOfhy9xlPwkHeRxlIjEDiw8X8j8DhxYgn+ufotFBcW4Pbbb2f9aV76P5irkl/zcHyTJzvdWLujFbOkRkx1tcBZMRVFk0uT8yj4POj5bLM/X3imP5zv9VphrWuFpduEukK/9K7QQliAB4/FWqDoK+7SVLfVkJ5HhVLD5POouZ2OAKgbjQ0HX4sHqvy1eS3p0bhuyDm9XpYQbG88Bd3sGVCUFCfs0sKFBAsIFoijBYKAY+biBQxQCC05LEAE06ROwtP10KoIRPJcjPwqiQamrq0TEo0aWXn5yMzUBwixg/tTWoLt+AlGxi3LMgTUYcjjrJ5S1o/wO9R1+NeC/xasekPA8J233kFrRzvKyiZjzqJFbIkZYk8/g/JjBu4jlNV58LiwQo+8zlrI2jvZ2qU52dAWFcAXVIAi7a4Fpy8dm1xdtwu9+4+AqOwMS89lHnzWfB707j4Iq92B2pIkBb3JcNzbvOAaLGwl6RS6DgkeCbgRoPvTSy9jyQXns8Rhp8PK8gJJEF2iz4BcpoLPoGHFJbxWdDDgozcPvZF4XWmOcwY0ncmIXi/HdKaDr9XR0YlfPPoIM/Ibb7yJsrIynH32fBCA/Eqf2n8agnWi+fPB60nzc8dybniJQuX4ImhnTxckCmMxpjBWsMAYWIA4/QhUCAUyY2D8ES5Jn6+2Y3UBup5Q3XllFptaDZ3Py6qUJSol837JMg0MxHgsFgZC3d1GKMYVgD6vZbnZbDr2Gb7/cD81m2gtQaH1YK8lVX3vaWljsobRkm4Hg8eJuRLs27EL88cXg+vsYvvRVc5gfMMSVzck5ga4chKUcuHzwN1lBHnrXW0dzL4UptbOr2T/BzfTpm3grDYcnTEjWtOeGeMaOXCtNkjkEoimaoA0KEwfFjw+9PD/4lvf/CbOmj+XgUd0miHSqHG0oQEiqw3lpaWQajXwuTk01J+ATyrDuMJcQKeH3pCJpqaTaGtpw+SCXGgKx8FjseFoQz2kUgmmTZ/uf4M7rAyo0rV27tyJJ594ggHG5595DjMqZ+PSSy9F08lGdHX3YNp0/wHt7u5Cbk42C6c7nE54fYBWq0X1kSPwej2BuYeStAr3tNIXj7lqN0QKGfTnzIdIKXguwrWd0E+wwJhawMOh44NPkHXxBUL+8pjeiNAXJ5lCAknM8+jh4LE5WL65u8cIzmgCZ/F7ari5lWh0eXBOUR7zfHFGIwMz9Hefi2NgUllUCHlR4aD7TGTwxKlIRTmj0XjJP7lEPEg2MJzrBYPHykkZOHj4GPQZGkwYXwQm/Xe4hgFi0pGWqPz5oQjSAA/nGpH0sR+vY2DR3WNiwyRKJQPiiuJCyHL8gHxgo3USVY8AHkewNAegzgnO6IRUJwemKoHYFSIjub1x7xs2eHRYzBAZrXjzk49h5dxwWm04fuIEXnzxBbz2//0NO/fvR1lpKbZv34HvXvtduOwOfLz+c5RPnYK9+/fj9b/+Fa//61/oNpkY/1Z9QyNe+stLzKsokUoZeDznrPl49/0P8Oorf2PgceacOejp6cb69Z9j1qxZ2LZtG178v//DD2+7DWvefIMZY9XvnsGihQvR2taKzs7OfuuKR7jdx3lg3rEbnKmXfRGJ5P7cGKEJFhAskLwWCEgQXrkseRd5Bq+M9zySF9F+opEBJLFaCalWC3lWJsQaNSQEWBQq5uEr1mswThu+u4aphW3ZHhev43C3iQeQka6P5hwIHjm7Axu27WQUP9TIeWE5eIT97LY74Ou1MG8rAeLRUEfqfG8tlCXj2T+pQUvajiOeUOvRY7CfFgpmRjQUdXACvmorPA4PpDlKoEwe1rBk7RQ2eOQ9hM6mFuw73YReiwV//evf8MILf8Btt63AW2veYCCQwFx5eTn+/PKf8da/XodSr8ML//dHTJo0Cd+48kpUbd+O7vZ2/OWvf8MzDz2EvLIJUGXlMPBIXk5i+CeqhF27dzPA+Nyzz+Hdd9+CTCYLzLN582Z8/9rvYfr0afj2NdfivffeYfbdu3MXOnq62bqee+Z3yMvLg9vl1yWNtRk3bWVPvqopk0bljRvr+oTxggUEC3xlAfKIuJqbkNHHDSjYJrkswFMnkedQO3tGv5zE4JUSODvS0QODUoFSgy7sTVgPHmbE3ME5lWEPjrBjg7EXTWYryANJ/ybqM6BXjQwMBoJHuuymLTuGpOwhm5F31rR9NwORuUvP7ZcXGeGyB3Xv3bUPXo6DfuFZYU9FOaVumQzV+QLPY1hGMwGe473weXyQpngBTdjg0ev1QipX4K6f3onpU6diUkU5Xn31NTz+2KP42c9X4t13/sNs9/dXXkVWVjYDjx9++D57bc1/3oLd7mDSUZQ/SVJONPbnt/0IkzIzIS3Ixq+ee4GBx9KJpbjzzrswb9489o/A48B5plVUMJB5/vnnYefOXXjkkf/FnXf+tN/cjz7yMCZPLosbeGRPspu2QlFUKMgXhvUuEToJFhg7C9CXmlSngWZWeuZi0eeRNEMzqmHMUbt7YRQyETF2m8UKo8MFg1KOqdl6yCUje8LYmj0cOtd+nlBOTwK5dpcHPU4nA5L5GhUKdWoopfJAgc9Ae/LgcfZEHRZNM7A/79xzgIWt8/vyNkPdAwrHs23aHdCUT4bUoGe/87me0d43ngDccN7CsJhGeI1r0cQSHDVkRXvZM29cmhTQhAUeKQdRJJZAKpXjiiuuwOqX/wRk6HDF16/CS396EU888TQeXvkAJk6aiBtvvhXXXHMN1qxZg9/+5lcoKSnBfff/nHFo/faJJxnIpLA1jX3qmWcxqyAPPocLv/zD7/Gt732P5TuS9/KTTz5hMlOvvPLKoHkWLlqIr3/9KhQU5ONn99+L8opp7PfguV984Q9xA4/EAUlyWlK9LiFPsmfeu0nYsWCBOFnAw7HKUKq6zbxwcVrmO1JInkKy1PhQr2ZaeVhf+HGycvTTjAAcCYQd6zLB5uaQp1FhnE4dPmjsW9VYpyxYXG7mLXV5vJiUpRsy3E4Aed3WNsyeZADlPFKrPnYCOrF4WMoeXp9dO6OchfwJRFLYn9KqiP6IckYlWg3kBkPEDAOWfYdYEZL+PL8040iNeR4NBlRrU0yfe6SNjfbf06CAZsRq6y1btkLS98RHQvGmzk6sW7sORRMnQqdU4Ps33sDM/Nxzz0Ot1kAul2Hx4sWYUlqCVc8+B4/XyzyIP/nJT/GP117FJ598inFFRWzstf/zfRQXFbFK6j//8SVcvOwSTJ46BWazEXf85G7cfdddyMrOwrPPPMvmqaycjR/fvoIBWfJckifz2Wd+x35/4x//ZDmWA+eOOWzt9cK4dQd8dicyL7lwtI+UML9gAcEC0VqgD5hQpSpRnmhnTU9L8EhV5BS2VE+Z5C8y6eyEvbGZFVfQa8kscEAV1FyPMWQFfHAByvTczIhBI39s7MdPwN3WMiopCxQ6pjx4xjIygpAEhbPbrfYh8zUJPL69sR3BnkcCj5T+NWXShKHfBR4O7m4TZFn6gOeZ5B7lOTkBqiK+oIgAZiQFQ5R3afzsCyY/OFSRTPDCqNoa+Xk4qAo/HzXat3dajUuDApqweB75m0Ygzef1wHGymVVgEc2OTK7CyYY6FtImotT77n8Azz6zCuOKxsPDDSZcHXgAqKhFKpMHOCX5Ahq+n0QshcdLlvY3+js1eoMFvxb8O/96PApmaK6uteuhmVIGZbISuKbVu0rYjGCB6CzAVGS8bmgqKwOcf6kAqCLa7RAhWQpjW4/WMIoXw7kLktILScCLIjhDVcCTDF+Tycoqq6NuffaJFDQNeb2gBxLy7lEj4E4/E20NKRZJ1EpwZiugVEA6QNqW3xNR+vChd3pNI5FBJZfg7x+f7gceqeK6ZEJRSJnC4WxCgNlyuBqKHH0ANPNURZRXqptXGfaZIJ5jUpMhJZlhm9uFzo/WQ3bheThI+xdaZBYILqApUAMlqVV+Paw8Ia/6wluEKHEc9fVMGJ60LaUaLWQKJWqqa7B6jT/n8bJLL2WhZwJuX43zq9QQ2BQHVXAFq9cEK8rw/fi/8+sI7i8SyyAWfaVIM9zckd3Rwb2pCo3ySRKRfB3rWoXxggXORAuQYgmF8HIuuyjgjSGwQtWgrvbOlPDKhXPfaJ/0+Zt58QUhu1OhCHkh9Qvmx5wDF856IulDa6eQ6lCfo/taO5GnVUVUVT3w+iPZJ5L1Ul/ylPpsvVCVVzA5RQKKjC6nLz3CcbKpH6CU5+VgYApBcCieOlM4mxrlcm7ZZWXa1pcvKAB5/bbuOYALzj0n0mX6+3v6nCzBdD4eDuy90djsr9IuLxsxT5aAMTlMMs6aM6QuN12Oz3k0XHQ+qnr81EpCi9ACnQBXZ4ZIIoJkmi6l+B8j1rYml7310FE4TjVDO60cmvIpDEAGt3h5/CK8DaPSnb3xjp8QqqxHxbrCpIIFYrMA42IlMnC7Y0iPW7BXjjyRumnlEeeCxbbKOI3u86plzK8c9kvdXn0c1tp6xM37Fofls3Do+k0YuHYK3bq9HFyclxWazCnIhjZKOjS+gjtuwNnuRMfH65F54blDe+3sThZhI1BJXJW8yg2ZjDx+dC6p0bmzFRZAaTAwj2On3YF2ix3b99ihlvswa6YaYqsNIocDs2bETyea9LOpiKfI7YJ5737I1ArIi4qHDWXzAhnhhK47P/iYgcwdbl8cTskZOkWdC1ynI+XoeyIGj/ztZUm7u/Yh+5IljDybV5dJhA52oo4Yv0fDuedAmpWZqMsK1xEsIFggTAtQ5ak00wBd5fQRPSpUSGE7XsdCu+F6YcJcRkK60UMsebqG8joGL4IPWY4WJ2CkGw5FnUPA5mBHN7RyKaRiMQONkdDxDFyDefMWiNQ6ppcdj0ZrdrV3hWXvftfzcGyc1+GARKtlIW4iNqciLgKUlCvJS/z9q9X/vXJBtgMdUgeUWi3mTJ4QUb4n5Va6PV5oFNJ+Xtvgwh2q/i5xOZgX0mOzM6+0qmQ8XB1djICc1mmvqwcpbrhN5hG9jvx+TVW7IJZKsT+vIB4mPzPnsAKeo330PWUZQE5qmCFq8Mie8j7/ElnLlkI8IM8jNbY+8iqNm6sgy8iAhuQJhSZYQLBAUliAwoBE20LerJ6PP0fu8osj8iQSiLTXVMNltKYUiKSiCJZ7HaZiCk+UHeyJo89tymcjjxjl7ImVykHh2MBNjqOaSSi1l+NdfiWTKdl+qplYWjylCNk6RoHuh86rp7MLRInDh5hP2uTY1OWP3F3uq0bL5MmQ63XQyGRos9oZ5U+eWgWJRNTHI9mfrojzilDd2cWq0ykcTjyT1CZm6plH90R3b8CsNBfZms6Fvb4R7tY2eN0cpPoMcCYzk0KUkXZ4TvYgGcKh7g05WAh0HpwgaFvHcn7RV30t1ciAClVKqM9EDR7pCYYl1V6wOCabJetgRvdQtSvgWU3WdQrrEixwJlmAvFX1JjMmZ+kha2sfUR95ONvQFx/zxNgdUE0tg6asZETv5ZjY2u6Eae9+5jENzukMZy18DiSTubP1wtlpYkUVPrGMaRfzNC/kCRPJpUzyL7gwhMYRoODDr3RN8p5RJW4g/2+EhfCFMpnLLwoUlNADwI7mjpjC1IHLxrtIBpTb38hyaMPx8oZzH4brs+2oEQfqe7FA2opiVw9aJpbCbjD0A4MEDHnwF2quYF5M/u8EJPn8Sv614gxNwLtL95lyUFlVtc8TlqLMwGszbsjPv0Tt/HngqChCaNFZgAN8h/vUZ1KEPDxq8EhvLsp7TFfw6KhtgKO1FUSYKjTBAoIFksMC5K3qcThBVC6eXXvjQgQeDCKJdFlFNClx9LpFbDm7E9b6BsbZ5+rshNfmABViREs9RA/C9FktVatCakCTF4yqhYnfj0Ck2KCHiOMYDRCFW6lRCJavMibQybxnfZXHBDAVhfmQ52UPsht520xfbmU0MsHhZKo4Jq/YeRNiD3fyRS3xVBOiOanFKwQ+3BmoabJi44FuTJ5kxrimLuQ6vsqTDCcdI3juHc3tgwDjwGufNS4XSmmYhOsjHF7m3d5chfp5c+HsKwSK+LwLA/wW6CMPF8vEEM/QAorkNkzU4JHr7oFxy4609cwxslSHIyKppuS+1cLqBAukvgUIdFidHKYYNExFJJ60NLzeMnnZWLHJhKIxAZHkDXU0NUNZmA+pwcAUREbiFEz4nfVwrECEB5iUz8frU1NRBuUekseSvHeU1jSwwpo8yDXdRmQqFTGFrfkimXieA7JlqDD7aNk4GDx6Mk5D35sHXS+ga2uHyucLeJuDta5VE0tCFk2RR5eKceg9Qo3zeuDxIRDWZoBYLkN5jiEuAJKij6Ztu9Bw1nw43F9R6o2WrdJ+3hoieXdCmqcGJiY3dU/U4JFuonHDZvYkq55allb3lC+UGYmqIK02LWxGsEAKWIByvGq6elDa0wXXqeb4hxU9HOOxtR6vg1giZZ9tlAuWyEa5jcRkkejrxrpHXnuZvJQEwAk4Uog7c8nikCCcCj2MDifmFERfITAS/U+0eyLwqJlePmxVe7RzDxzHyxRmyhuROdWEiuxZGK+ZgDYqZtm+m9mQAcFeC6vapgIXot6JNIWBgCWFsakwqdPmQA7RDsXYCDyad+5D09w56HWNzOsc4+XSf7gJ4KrNbJ/Sigwg9nTgUbNZTOCRXPvEfUVvsnRqBIoVxeMYPY/QBAsIFkgeC1DY2gARRNuqoKucMXoAqw9EWg7XsC9v7ewZCeFN5KXnIgUGibpDBN4dnCtAp0MeRI1CEVK/mVKbyH78Xigvj5pcJEK7zc4KQmKh5qG5iBhenpUJVcWU+JmgL4cyUfKWBOqILJzAY9EMDucWLmF7aWtpR1dzC0oUUlYNLS3ID+SM8vrWxDRA38Es9aDXyvJYJQoJ8/xSmgIkEqaGwzzYmV8hEY6U0xyumAEkH7ZuPvssATzG6wTWc+DabZAaFEB58sauYwOPu/ZBrFalFXikN1/3JxvSuoo8XmdcmEewQCItwIfkNAcOs8smhLSfSJZr6pgXjSQPR1VDug+0sLzLJHhw5cmts9QK5KiUsLs8LNTMV/VSyJkAIBVm0M8lBm0/ihkab167Hs6KqWhWqQcdFcpbjZbTkZ+M6HlG4i2M9IwGAPyVyyIdGnX/lz86xcDjokUTmNeRmrnXin0HDmPhwvmDqXv6Hm4oT9Xr9vg9VWoVxBo1Sx+g1wlMUiPVJWIW6J5bCY9cBs4HePuKW2INXzNC8Q8/RdfsWegYyzzhqC2fhAOdgOdgH3XPzIykJQ6PCTwaN22FcnxR2NQRSXib+i2JpzBwtXUg+7KLk325wvoEC5xxFqBoBxWRZJ9/bkT0PDEbyu5E79EaxtVHoUPVtKmDpOhivUZA93kI9ZhY5490PC+tR+DQ4vLnszG+QIM2QHJNijAysRTN5l4GKoOlBSksbas9gTyTCa4F85Gn1ob0UEa6ruD+LPolk0Aza0Ys0/Qby+e+JqLSmr8wgUciC79+6bh+IX6SK1SqlMNrXY+wcwLxtXsPIb+7Cy6DAfKuHni1Goiys8BlZQFaNbQKObSy6HLsSI3GNqUMjfLYw+Bxu4mpPhFPHJ7EsoUxgUc6NLo5MxOSFzLaZ4GUc7rWfgaJUglpdmZCquxGe0/C/IIF0skCvARhosKJoWzHFy3Em2icUYNt342x3NvA/RLJ9L7WLlYRTT/bOS8y6fNRPJiShQAK9R1ID1PgdUO9/3DE+XnhnluiIiLPWzyroikkTJXj8QSkI+0nAB6/5vc68o33PkYtWdg3EVVha1ta2G86gx6+XgvU3d2AzQ7L3NnwaTSYYMiARAQcbO9mQHJiZsZIyw78vbbbjFaLLez+QscRLNDlA1fbC1Z5PVublLyP0YNHrxckTZR50fnJVwkYxcl0Njah98BhZC+/CKIo5bGiuKwwRLCAYIEwLMBL7sW7qjaMS4fsQmDPcuAwKwyJVQaQB47RhqsJuJ3utTGVEWqFOnXM4WCah/c8BnsTh7MXraPRaGFKJ+SNJJJq/cmmYfWso7U/Py7eBTM8L2aic07/8dlJtqXrB4BHeu3Tz7/EhRcujkh1ZqBdeX5U8g5P0Gvh5LyQiEXIqK2Dz+WCfeZ0xtNIaQT0oEDFNJHQ+dT3mNHcK4DHWM9zv/FHiBLLBWmS8j5GDx4BBh6JBzE4ETeuxkvUZF4vutatZzxqqVbhmCgTCdcRLDAWFggGaXHTLI7jRviiECqqiao618OhZ+NWv8RiFLJ6wR4/UiVxeX2wulysEIVUeHgQSNrRBAhC5RgSWCCPocnJob7HBHVf+JJUS0ipJFcdXdI+r3ATK7ge7nbFk8ybQuCUljAWDyhrNrei2+zGisvHD9ruzj0HMGF8EfJzs2M6uTwx++SsDAYevT4v8t0u2LbvhmxeJbrVapZ6oFfKkalWQCEOnwuSHhpOmf3cn0KLkwWaveCaLJDq5MD05EsJiBo88mHedACPvJpMzhWXAGK/vJPQBAsIFhhbC/AeOVVJkb8oL1kT8j0c7MfrYa2tZ0U14ZJ58yFwKmjIWLQg7P1RxbPX55ejo7xCqpwNprs51N4NhUTCchMplEyNACFV11LOInkGCUwSaORl7fg7TQokRJ9DQHRgAUwkpyFw7yaVjGpBZbzIvHl5w7FKG/hoeytOdYUGj8dP+L2SU4i8PsZGZ0Mm8kEulbGZcrVq+PYfgrO5BdBqYJw/H8VaJRycBz2kvCSTQimVwqCUD3vlJrOVnUWhxdECHOA9QAVR3qSk7YkaPPIk4TlfXx5Ha43NVNYDR+B1uaA7a87YLEC4qmABwQL9LMCTP0cbyh0Tcw4oqtFNKw9Z1EPAyna8Dq72TqYco59bGVbxD305t1vt/RRE6Et9ara+X0iTQpQHO7oxKUuHJpMV84hsXOwDvd5kofC2v/iFil2oZcjlAU1k3lsZk/36qsYZ6I9jIUuoNcWLzJsof4iMfaxo54YDj8T3ePJUM86OwjM90Gb0wEDA0OrimOexUKdh4Wmfw4muTzcCZRMhVyqQMb4QkMlZX/pncrjYw8RQjfIdKe9RaHG2AE/bk4Sk4VGDR/bh/vmXyL7saymfI0iFP9qZFULIOs7nXphOsEBUFrA70bN1e9Sh3KiuGcdBFK61Hq1hWtQq8ryVlwW8irwUorwwH4qJJSErtgkkUv4ieQjHaTVsZftaOxlopDCyXuGvihWLpENWL28+2crAI0kALiwujHuV83Dm4r14OaNNdRMnPkY+XJ1z8YVhgfg4HpXAVLy+9bVL86FX9ffyUbi5auNmXEDrG8XGi2PwMpT0nShWKmE+UgN7yQSMn1wqgMdRtH/IqftIw5OxcCZq8AgqmPnwU6S6CktAZpFAcJz0PhN9voTrCRZIFwvQQ6l5xx6/pN2CeWGHcmPZP3ljGk3WgEeOQBrfYuEi5IGi18MhY24lZFl6Jqk4XA4gX6SSp1ExLyPlIkrFYhZe5j2I4eyVqmt5HsZEgkeeIzHUHvlwe1y8mwD40HgsIDUZKvjpfu4/YUZVtQmXnVOACTn+kHJw23/wMGZMLos7PdRQZ4keACyHqlkxDbXuqVOQVVI8JKk4KdZUdxrDOZpCn0gtwEsWJlnhTNTgkd50ruZW6M9bwD7oU7XRB5B55x5kX35Jqm5BWLdggbSwAB+qJh5FXeX0hABHMhxfSMDnA1KlMK+C0uNw9uMujNjQQSTjVFRDQFKx5HwGCkOBKFLQoTYlW8/WRYUIRMRdnpMZUeEKzUPjMlVKzMg1RLzsaAbwxUNDgWO+KrzUoItm+kFjCKj2HjyM7GUXRTVfMlXw8xKFCyv0qJw0mCKH+B71GRpWOJPIxmtX11fOghNiULFNgXYw4Tvl01I+pdBGwQJ84YxGBsz0p5okQ4sKPDIVls++SHmvI92AQPj9imWC5zEZTqSwhjPSAjxwTESeXBdfw/oAACAASURBVCgDU1jYoFQgGNhQjiApqoxEVUMetVDch/x1GEdirx1cXS3cFhtai4rgUqlCKrMEg0d+PIGuaLx10Y6L5gDyldUZ8yuH5f2l/cWLSigmz2NfyHuk9UZji2jG0Fl7Y0MbZk/UYdG0wWA/nkUzkayPEaYfP4G6adPgcHOYmZfFCrQG6mJb3Bz2tXRGMrXQN1wLBBfOlGUA0UvBh3vFsPpFBR6pwMRtNjOanlRv7ANo6w4/vyNphApNsIBggYRaYLSAIx8mpc1QKNrj8ZNbq+SSQfmCFC5ut5DW8lefzOGAx6Md3eh1cf2ocYJBY223iamz8BJ++XV17IFVt/gcWCFGvclfZMBfNxR4TOjNiPJi4fAt8iH5WFIBgpcXC3gcCxUZfu10rqweN/vV6uRgUCmZp5vAI1OZCcH1OFbgkVEh1Z9EbUUFnJxfBpFarloJkjYMnHUBPEb5zglzWCMHrtUGaY4SKBu+8j3MGWPuFjF4TCevI1mPdKxlOdlRcazFbH1hAsECZ7gFCEgZt+2APCcn5vcggRP6MqZQc3DeIm/igeon9Lo/fCxm/f3yerkBLx+vsEIhYyK8psZXJpPOc4/TGchLpLHFeg0rcOHHUX9ezi/gOfRwMG/bDp9YxrS5CeDuaWkL8CmGArGpcETCrXom4ERtYFFINHuks9O9fhNyv74sshQHDwfT9j2gwpCMc+ZFc+mIxpAHmDg06QyZ7E5Ig/gTrW43e7ggiqSWFg8O1PdifLYMly8oCFyDFcxU7cac2TOQofMXUCWicXYHTBu3wFcyHtXa/qF0qViEipzMAIUPVWTvOt2RiGWdmdewAtwhM0QSESSzdEAS+LkiBo+kxGI7VofMS0a38mu0TgjxU4rEIsbnGAhZC17H0TK3MK9ggaEt0FdVLdFpY/oSpy/XY10mVlRChSYauRwqqR8UUhtYlRzMk0iSe/SlTryHNG4gITZ5AgmMBgPMYDDKk2gT6KPKZqpwJg8m8SRS3mLIZnei68stUBbmMyqbYG8jT7NDkoCp0gIewMsuigzExWGDBFqVRYVQVUwJaza+EpzyT8n7K02CfH2epJ0eMEhpxuYS9SucoXxHarNmTA1rj/HoxPVaYN1/CBavD6cmTWLqMwObTi5j3kei+uE4D6oE8BgP0w89R5IVzkQMHll4wtwL/cKzRtdQozA7A4sbt7CZmSqO2+9NMCw9bxSuJkwpWECwwJAW6FNWibWqmg8tEwn2QL7D0bL+ULmEPIDUyqWYnKUfViKQD9VTcUl3bg4DnjxAJe5Gyi1LlRZOyHq09sJXd4cjJ8hLDyYzdyif+8iHr0nbevvOPTHLE0Zqf6Kvo3aivBxOqZ8aKlQjAFlZkA3KCNl2qjXSywj9I7EAXziTJKHryMAjyfh9vCFlOREt+w7B43BAUz4Fro5OiLxeKCeVpjxPZSTnb6z7Ehmt7UQD6MlfWTJeUPQZ6xsyFtfnw4YRKqsMXGqwt4/nQxyL7QRfM5IiFR74kOyiTauDy+djHI7RFMeM5b7tx0+wz1MKw49Fo5x1SqeiEDR5sUM1Hqwno8TlwPXytD0UvpZZj6O0tCQu6jJ0HXEIlSaxWAqJWAwvfBBDxP7v2b4TnFSKU3l5jCB8uDY+Q8sIxIlbdGDL1emgUSjQY7XAZHcMOY1epYRKJmMg1MW5B/WlMHluhh4SkQi9Dvuwc43FGUzINfs4H6VJUnUdEXik5FlrdS2yly9NuS99Cld3f7oRujkzh60GTMghOEMvwqg19h2CRKeB12aHSCSGumKyQM5+Jp2HPuBIX/aZSxZHHeYMzkeMVns5GcxOwMtaU4uxksWLhw3iqS8d1Xo8HHr3H/HrUl98QchQNAHMROU4RrWHAYNe/ugUK55ZVqmJWdOan5qAo1xBVC+ifleTSKSw2mwwWs0waDJg6uqAgfPBYe9ln80H27uHBJAE6ooztFDILahp7x/aJkA4ITsHJ+rqMKmsDMfbWlnFdnCj8VPyCyCVSOByuSCVSiEWi8F5PDja0hLoWpyZCSV8MJt7kZufj8OnT8fDzKk1Bwdwu/0FdtL5GcDQDuGE7Cts8MiHfAl80YFKtZbquZqpZu+B62VkvHUN0FRMgWrKJBDJvOPESViP10EslQogMtVvcDjrDwKOseabEbXOsHmF4awnSfqQwgnXY4wJTI/lVngy9MyLLxjLZTDWDGrB5PKUj+k41ewHlucu8KcrpUAj8EhtxeXj47ZaqVwFh6kHP7n/QTbnqVNNKCwsgEyhxIXnn8dUjeZUVmLDpk245zvfgbyogHkhrW4OVpeHgTq7ywWLww6l3F+x4XE5UJChQoe7FXJvDo519IBAY64uAyq5vyr49ptuwl9eexVON8dAIgHDTosFHb29KM3JgYjj8OtHHoHX54PX40HppEl48KGHYLbbcdrYA7VCiQlZWdizdy/WfvAB7l25EkdPN4fMw4ybsZJ0It9+KzwOT1JoXYcNHtnTZW1DyhbKsA+4Q9Upu/4kPcsjLovC1KZde5mnkdSIpFmZ/caQR5jOlq22HmKFHJppUwXP8IhWTcEOfTmOtPLMxQsCMnDkDZFJFfD4vPB63IxEm2/kXWzptbFfZVQVLRWDCLytLhercp5TkJ1yId6Qd25ABXaq3d1YKHOC9zowpBp8FoazCY0TS2Ts/FgPHwVns0M9ZRIsB48wiUhGOj+tHFK9YdAZS1Zb81rXyxcb+nGPxrLegZ7Ha6/7Pn7//LMYN64YvRYL2tta0d7ZjY3r1mHR7Nmwi4ALL7uMhbQ3bN6C5pONmDxtOipnzUJXTze6urpRPGECVFIR9u7ajRnz5qPVaESBwYDTzaexf+9eVM6di8ceeghv/uc/qG1sxK7t21FQUIDZ8+YxAJmj1eL9t99Gd2cnbvrRj9j2iLbI6bSiubWTzU+t9vBhyCQSvP/hh7jz/vvPWPCIOhe4TgekSaA2Ex549HrRs/5LKEvH+71GKdhMVbvg47i04KYMNj+BL6/dDq/DCfi8EKtUQ+b9JPq2uds7YN59gD3tZ8yrHDa3lIHI2hOwHj8BqVYDdcUUAUQm6IaRR4LCRaGaz+OFm3P2A3WRLmsoyUH+y6yxsQFFRcVsWs5lB09XQxQmVDyikEjY34jWhKfUiVRxJdI1J7y/3YnO9V/4tbCnlyf88rFckAjCe77YgtyrL496mq+ATf8pOI5jZ2KoRmeXmsPhgFKpRFf1MRgydOio2gF5Xg7Us6ZDqfc/sFIfjUrNgEmyt4GFM/FaL9lZIpVBIpEhGDzu3bED761di+WXXoaVDz6IH99wPTrtNtTU1eNn99+Pjz78EPnFxfjvu+/iu9ddB6/bjX379wcA3w//53/w77++xFIG2rrNuOee+/D9G27A7h07UH3kMH7/h9/j7rvuxg9uuhmbNmzArJkzcdX3vse8kLs3f4lXX30NN9x6K2ZWVmJcbi42bdzYb/4VN1yPhx9+RACPPN9jgRooGdu4dVjgkZcipKrkVNR/JlJzZ2sbMi9YnPJE4PSUT15UzmIBZ+oNaI8S9RATtHe5IJJJITXo2T95ThakBkPCi4IGhanD/PTzudyw1Z5gIW4BRIZptBi7KdU6fLl5CzZs2DhopocfehASkZgByOBGnh5q5O0J9bq9uQlcl1+ujDxBUp0WqkkTIJYrmZeIGuVfVR85iDfefAt0nW6HCxabOUB5k0PkyX3AMcYtpsRwXqVFVzkjpVKDAhXPVy6L2s4EApubm3Df/Q9Ar/eHlpcsWYIbrv8B6AFG1Ee7RD8HN3r94KHD2LhhIy5YvAgfr12HB/734cAYfuz27VX4YtMWPPDz+9nfeE83nUU639RifUiKevNDDFyzuRXdZjeunqtAfmFe3Kb3A3V1ADzm5xdgx649+HjdWixfsoR5Cf/f888x8vsbvv99/O3VV7Fr924cPXIEp5uaoFEqcM6ixf3A3Y+uuw5vvvgixAoF/vzPf2J8RTmWXrIMTS0teOjee3DRsuXIzMrCsssvZ6Hvn9x0E/72r3+h1+GATqlE1ZYt2PDZZziwZw+uuvoqVEyfgYOHDuH6W29l+xbAY9/t7wS4OjOkBgVQPrZkj2GBR8oXtNYcR9aypXE7wImaiOmtHqpmHsdUyXcJZRvy3vTuPwT6gpHn5/rBoU4LiVbDvI08qCfwxZnM7IvbZTSx/gQoJWo1pNmZkGXqGSn6UFWJsd6XfmHqs+dFbXMeRDoaTgIiMZQlxVCOLxp+3V4vSIvV1dnNbCPPz0s4aI7VfmMxXqHQoN3YA3OPEfX1DXjllVfwy18+zpZSXl7BACJ5gFgye194kIHCEK/RF7PT2A2lUgOfUhHw8hBADR7LA8gvvtiIBWfPg9Htg9NhQ32PiXE1xkv/eCzsGcs1iYfQ2dgAVXkFZLnZsUyVsLGUs0lNN2921Nck8HiirhbP/+FF/PHFF9jZuurqb+Pvf30ZWdk56DKZ4LI54HA6MLG0BHv37och08DOp8tpZ3/Xy8UwubzI1usD/VtbW7Fg4UJsr6rCho0bcd2114JeO/vs+ew8mk09OHz4EMaNG4/x44vYXOGGy6PebJgD+dD14hJ7XDke+4HHZ36HvOwc7Ny5Cx9/+hmWX/I1vL3uY/zs4Yfg8frw4N13Y/nll7MQ9JXf/CZONTSwn5cuXcrA3U23/RDKnk784Paf4t1334JIIsWq3zyBOZWzcdEVV6DFaMKdP7wVi847HxUzZmDhueey3V9/zTX4x5o1AfDIm4SKZm685hrcc9+9OFZbx8AjeSd/cvNNgueRjNRHFi5RSiCqTBxhfKgjGxZ4pJBi14efIPOi80cNdIT5foq4W8+nX7DE31QLBQU26vXCfqyOhXMVhfnQzpwWsfeUgCfXByTdXd3gLFbmpdRUTIZyYknENh1qANfdw5QbwglTh31RrxfO5hbYG0+B6+phAFhVMh7ywoIAYCZvLPVxtrSx1ARFbg6I5NZjs7G1EFgeEXiGvaD068jnjBE4PFZTHfgCpy/XN954A9urtsPusKO0tBQrV65k/wwqFdp6jGhobMCrr/wNR4/W4JlVv0NBQT4z0MXLl8Nut4ccS+FFk9HEKEgaGhrZ3Dn5BfjFww+mTE7aaJ4Ce/VxWGvrU6ICW2S1omPDFsRKgcODx6dWPYNfPv44jCYjHn/8l4Gz9dTTT+P8887D9Bkz2Jkkr2R1dTWmTJmMebNm4b2P1uKqyy9j/1926aWg/ksuvBAtra0wGAxYumTJoNfu+PEK3HjTLbjqqqtQVVWFyy67DF+/8nI4bL2jeXvDnpsHj9P0LVi4cH7kXnjKH+apefp+JqDvtdlgqJiOG+67F8+sfBC5eQXYV12NT3Zsx0WXLMOjDz+MP//jVZiMZvzmF79gdpEr5Fj+javw+1Wr2PpvufEGPPf87/Hc736LD9a8i9ffew/vvv0W+9sXmzfjvX+vxlOPP4bVGzbirTf+jXvvuxdv/Hs1/veJJ7Dps88YmH/oscdY/+rDhyGRSlE2ZQoa6uvxyH334bk//B7PPfscnnzuOXy2bh2bQwhb+4+OZ1cvfB4fpHMyxlRpJizwSAvu/OBj9kWsq5yZUgCSuB29LlfUChZEKeKxWOGxWOCxOyCRKyDLz0mIDQgU0fqpaSunQ5aXG/YHz3Ad6WHAeaqJ0S5J9Tro5s4GkTXH0shOPRsoL3bCqAF1AsEuApInm+B1uth59PRa/YCxMB+KokLmlaUQPnuTUf/Wdjjb2hnwlOXnQjujIiH3LhZbjtXYgd4ffh3kjenu6sHDjz6GJ1c9hVVPPI3lly7Hsksuxmv/eB2ZmZl4/dXX8PvHfgF9YR5W/fFlVFRU4Nprr4XDZh40lsZdfGlffhznREtLGx5+9Bd44te/QmFh/rA5bmNlm0iuKxK5odZthssxGZy7AD6fP0wfSUuFCmw+lzVWhSCyC3/2bltxBy6++GL2cEHt6aefYF7GN95Yjeeef455xSl3cenSJezvK1c+hEfuugv//eILfPObV+Odd95l4PGdd9/FE7/9NQtRf+d717I8voGvLV++nAHL717zbVgsFgYk3/rPm0njffz3xlaYbW6Q51GpUobN9ci+Nw4cZg/QYrUSPpe/CC3nymXsM5EIdTQ5efjj8y/gxpt+AG12HhoaGrDzwCFUTqvAF9uqUHfsGKxWK2674w4U5efjqaeegtvtxkVLLoTb6cR3r7kGf/rzX7B3zx5848ILcKytDXff+VN4PG6WT/nKP1/HgW1VOPuii9Dc1IS7774bb7z5JrZ+8QWy8/Jw84oVkMjlrAjmZEMD3l69Gh1tbTBkZeE7116LBfPn408vvYSjBw/iouXL0Vhfj6uvvho7d+1ivx9saork7ZRefY84wPW6IJ2sA7L70y4lcqNhg0cWNt17ADKDAZrZ0xO5xpiuZdxcBVlGBssh4oxGBjbcZjNTlxERMSl5sYIAB38xvrqcvFciuRwSjQpipRJeq40p7EgzdFAUj4O8IC/uYIRCtpZDR5k3TVVWCvXUyaOSa0ohZvO+gyy0rZ1ZEVWeFVvrgcPM60dhtkQpD5GXk8LzdE9C3b+Bh4bOr62mlq2TvJBEGSRSjm3OSEwHexQGhwKPL7zwIvMOjh9XiC+3bcPjjz+GV/7+Ku65524W5vvgvx+hu7UVb7//Pla/8Q9QeJoAJXkXjUYjaqprBo29/ccrWOjx+RdfwoljNRg3YSL27qxic8+cNi0lChqGM79asQni7gaIDGp4ZZmwOxbB61VHdseCK7AXzIuaDzOyi4bfm89zZJXMldNjXl+os7fqd89g2rRpKMjPZyFn8ng/u2oVWjo6UFZWFljsWeXlg8Aj9af8Rmrf/s53GXgc+Bp5JufMnYPzz/OHUq+48ip8+N/3kgY8klQhtevOzcOWnXswd27liNrWLE3rcA0rvKLPOXp4puIWWaahXwGiQqFmIWZqLqcNZo8ICqn/Icfm+ooUXCIWwc35aXoMSgUUUn/xGt+47m743B72YO7zcHA6bZApVIxs3NXcCs6gh0UsAc1DYXC+Ud5jQ2cHIxAfZ8hkFD6BOT0e9mPwazSe1kdr67Fa0dTTE/5hTbeeSVJxHTZ4JPtTPg7lD6YKSThftEGcguSNogIMiT6D5cOJlQr2ZOZo9D/BUE6dorCAebGsh47C43CysC69NhBkkJfN2XQazpZWBrziCSR5GxORdqK8vHxeKIEw3ZxZEeUJUojNcboV2lnTUyJHi+6Xheg8ekwMmBOI5D2V6fYZE+l+gr/AX3rpJRZCpi9e8sZQ+/4PrsdDD60MgMficYV49933YO7pwccbNuD5X/4SeZMn4eFHHsWcOXOwevXqkGNX3P1jTBo3Ht+79vv40yuvMD64FTffzOZOSfAo8kKj3Qi3qxQSUTckPcfBrd3DbCaZXQzxnDLYHIvg4SLMYeyjN5JmGmLKJ4z0HIzUP1haMV5pLwPBI3kC77r7Xtx8801QKpQB8Eg5su++8x7+36qnWBFN6+nTONXcgrXr1vXzPIYDHlesWMHC1b949BHs3Lkbr7/2Gp5/4fdJAx6J6zErQ4aFc104cuo4dL16LD57aFlgnjIp3IIrSleh/M5Wiw213WYQYTdpWNP/PHAjUm/6vSInE1kaNevPj6P/e77YDFXZRCiLi/rlitLfbLV1sLZ34nhRcch5g8+ZnPKp+5xoPJE4vw7KeaTGry2UzvZIZzat/p4kMoURgUcCYakgT0hhWTNxC/ZaGfk0FZcMWSDi9cLV1gF7fSPozUdAgryR6unlYXn76IPU3dYJx+nTASApLypkYdSwi1Ko0KOrB7bjdSw3kbgO4/WhHO6bhi/IIc9sJCo8FF4jku9U8kaTTXjeT5/Py+ydisT34d7bcPuF9P785gmcbmtj6RotrS0B8HjHjdej2GDA+19sAhGpzJ07B7/95a9R1MfLtmTpEhw9ehSnT54cNPa2++9BUU4ennv6aVa8oFKqAnOnInhUq7dC3F0H9DohnpQN1xs7AOdXfJXislxIl5TDaZ8Bp4M8ZiOHmiTSLsgkp0CefeO+TogzJkMxcUq4t3JU+9F7nh6ySQ4wXo3OHqUvPPa4v1CLPNcLFy7ETTfdhJqaauzdu4+lQdADzbtvv45P1lexfnPLK3DOuYtYruN1113L+tFZpP8pHE3tV7/+beBvwa89/vjj+P3zz+NodTU7gw88/CDyDJlJ4/km8JitE2HBPC+quw7Ce0qLOZOmhay85uwOGNdvQqS63Q7OwxRknJwfoA1sBOBIpz1HHTqtidLZ9IvOYnnlAxtzSpxoRPWUqfE6JsI8ZIEuH7jaXkh1cmB6bOlmsRg0MvBIxT4HjoCz2RIWnox0cwwE7drHhukXnR1RaJJAJ7Vo6YjII0mueh5IUoUzq4zO9NPm8GCSwsXuHqP/X2cXo9yhFm1BTKQ2Gq6/o7YBlqM1/rXMnjGiF5IKklSTSxMOduOyZypGqmuAtfq43wuZYvx6cbFB0CQDufb4amryAmm1fs1gvppa5OXg02hYmJoKaygvkvj4RJ1GPPi7/4c7b/shpsydx6pZ+bF8hTX1bTEaMT4nh+Wa8X+n+Ufi9Yv3nmOZT65ohExcA4nUBtc/twEDaGSC5xYV6CFbPhOQiuB1ygGpGJbeSwCfGJQjKZaYIZGYIZM2QQwz4HDC19oJ9pmkz4A4Tw2vQwaPhLw4+fBwOVHlUsayXzbWw6Fz7ecxF8gMXMdQPI/BND10NqjxnKTsLDqteP/DT1iKxO233x6YlkAmPzaYVip4vuDqf35gslRbc14R/rruJEjfetEcOY50H4DF5IGyXYVF5y7oXzxjd6Jn63aWtx6NvjgBSFJsCvboEWjMVCqQr1UzrtVQjb67TNt2IefSpYBscB+K7Bk//xL1s2bBOQSPbMzn8UycwAlw+8wQSUSQnKUbMwtEDB7JO2feuQfZl18yZosedOEB3kMqnNBS+HVAfkYiF0wA0dXRCVdHFyvW4HMn2Rewy8Xe6LKsTMiyMxkPIxWuJEv4lM9v9Vj9qjBDUYawvKdd+5B92dfG1Nax3lcW7qnahexLlkT0sBHrdZNxfLDKBx+i4r98CRyS14nUOsRaTSCERXyNFPb7+yuvME8ZVb/ecPU3IMrPCXA60l6DOSE31TdhYXEh8zDxbaDCTDLah9ak1m6HRNQOX6sR3iOn4D0VQf6VSASRQQXJOWUQFWYB9Lwq8cJncgKdJng7zZR0Bm9jV7/te3p74dXJoZhRCvHEQohz1PC6FeC8BQkFk6OpYz2Uwgz/Ok+hE/jdYkVzcws++HwDfvjDW9hZCj5jA/v7z6AfgAaHXr86f/11l8fy/HXYnHh7YztmT9Rh0TQDelzdkIplaKhpgUwmRcVUv1gHn+MoyzL0k2WMZO0WN4d9LZ1siF4pR65aiQLtyDm6lGJlq64dVrXNtLkKJo0WJ7NzIlmS0HcECwRkCmdmAGPE2BMxeGS0PWs/Y6BCXuin5RirFuACDMpbTFZKFgKTnNnMnobJCxlrdXMibG47VseKTAiMk9zXwDA8AS6pWp1yIetQtiMPKqU4COHrIU7WMPl3A71GdMZ7G06g9+BhGBadM+jckIJMk8mKeYX5kIq/SqJPxJmO9Roq5W5IbLXw7qiF97QxpunEpdnwddvgMw+toBJ8AdK/Jm+OsqgQkEggys+AuEAP0fjchIFJ68HD8Lo9SZGDaT9+AqriIiizc9jnarKRfMdyOGqarNh4oBtzyzgUF+XBI+pCvrKITVlVtRulE4qgO1bHGEBC5TiStKecJD3DINnvtDnQbLaixKAb0svI74UAo6PRr7tNWMDnciJz2UVDbpUvPK2ZVnFGalHHcgaGHVvjBGd0QlqqBfL97CKJbhGDR1ogvWlJizjr4gtGDGuO1oYoRGzavJ15vFSTJzKAkyyeu9Ha81jMG5wGQIn7yglFDPx6rDb0fP5lSnJ/hrIjy91ZeFZKFP0k6hzQvXc0NIIjhoJuI4bzboTyGpGX0nm6FYZzFwTI4l0eD3Y0dyDV5AXFYgtU8l1AWyM86/30WWPRXG3tAOeBfFw+I88PbsODyWz4fKHDj5Hsg+U4yyTQzJoRybBR6WvevAXyouLUTJkZwSLbjhpxoL4X31qgR252Rr/e+w8eRlFjM5NfzJg/O1DpTu+t031a8Fa3h2nAU5uYqUeuejCzhMcHdFhtkIrFQ+Y0+lGiB86mVpbiQ2BVPXEC0Kf4o9N0A7pscLrQssWUG9vzyQZ4S0tQre2/j1E5FGfKpEkgUxgVeOS9j2Ol2sL4xap2Q6LXMQ+oABpH7x3DKis3bmE5gURRxIqKKNKmVPrtH8ek+dHbxfAzkwebvOmkoJQKHuFE2ImvqCXAKM/KZCwF8rzsiClZGOPBicZAjhyF40hF5pyi+MmtjZY9RCIXZPIWyET1kChM8Bxtg6fq+GhdLrx5fV64Trexh3ZZ7vChwNEAk0kDHvtyL8OtLA7PuMnTiycI/7b3qP/zVqWEeOJEmI9WQ+l2gyiSgoEj9aH3VqfVymQFSQM+uJEXkm+kFU+0O16fF4U6DZTDpHeRp9uyez8DjZQHr5lZwQQm+Cb2uSHp8a/RnTkDEPWn8qHXyVvZu+8QTs+YDnMfHVDyWDpFV9LmBddgGVOZwqjAY4Cy57KLE2553uOYLsAl4QaM8IKDCqS8XlYRTl6PVJZ7DDYD0xTetBUZVyyDfAzzZCO8NaPa3bR1B+PQjEVyjhZI4bPeYzWQNZxGV9lEdGh0yNeoMCXbr1+crE2jXQ+JxALvKRO8J1rgbewetiAmkfvwud2Mr5QoxygaEG6LB5hMFvDIKr5tvchYtCDiB5pw7TWW/XjwuGJpHjiHg7GBOE42gRtXgLxpU0MyeRzuMCJTJYPVycHl9THPIw8iCTxSAUyb1c6kP4szRk6UY0pHNbV+/t5F80MCQ2YjnwdSSyMkgXRp4wAAIABJREFUji649VPhlQ9+b1MRq9NkRv3ESULxTDwOlgngqs0YS5nCqMAjfbFQ6DLR1amMtuKLrYLHMR6HL8w5jBs2Q1k6Pi1DQ7wJ+Cdjz1nzoNbroVPHHt4L07xJ2Y3ni8u8cHH4dFMhdkK5jSe6e6GVS5Hf2coAZCp4iqSyFqi8m+F+e1fSAMaB5vU5XUw5ibTqJbroKi6jAZP02S/PzYFqSugw5agfaA+H3v1HWDpErOdz1NcawwUC4PHy8WyWU6fb0Xu6BdPPqhw0Kz2g1XabAkCRQCI9nNHrjSYriI7M6HCxVBG9QhpWHiRdhIpdiC1ENeUrQvbhtiR2mSAzHYNHmQ1OW9IPbFL42ly1C26nC7aKCnTZ7LDJ5fCJRqatisGM6TuUAzz7xlamMGLwyLw0m6uQueTcQV8sLsrFGS3PjdfLrkshasPic4RQdQLeFnw4NxU1zcM1D51Z095DEHd2wpuTw+iJVIqvwjLhzpM2/exOdK7/ImK+uIH7pxBaTWdPv9xGBtL3H4Z2RnlSP4yoFFUQ798Kz5GWpL6tXpsdrs4uyHOyIVarYl7rSGDSbfMyLsGM+ZVjUizJmD727meV0pQuEzaPbsyWSfwEPHi8efk4dnEqkpk9YxoMhv4PCpTnuK+1i3kVZRIxjA4nZublBgrR6AFunFbDQtpDAUcq5qQaBlJRC+YX7lq7PiLO32AvpNjaAq+msD+I9Hlg2rabcRoz4Q6tBt3jxkFJnlWDAS4iIe9ToXH7fODJwhNv/RS54hjLFEYMHnurdgNy2aBwVoOxF9lyRVy8NlShRdyHlNcjlskglsvhaD4Nr9UOw9LzUpoWJpJjKRKLIRZJIJaI4fV4mW5oIhppk1LjzCaYDx4Ji9OT1iqV+pOyiQ4jkrXGMjYWe7D0i+Mn4Ou1wDN5MiQnTrAPyzO24trDwbTdr4wSDV8cfy+GK4rhZe0iJTOO5T5HOlaX8T64Ndvhs34l0xbpHInq7zGZ4TaZWT6aSBa5hvZw6+TBJAqzIM7XwmPzovdkFiRFfl3phLa+HEeS3dOUl/3/7L0HeFvl+T58a0uWrOE94thOnNiZzp6ETCBhhhUCFAplBfr1D5SWPUKBEqCl0F+BUAoBCk3YGUASZvbecRI7047teFuStfd3Pa98FNmWrWF5xu91ceFI737P0bnPM+67V7qq/feTS5hZODMZFaVlsNksyG+WpET32dEaLUt4GZ4Uh13l1einkjOwGGohYxBjzYiVs8Q4RnM3cijjHyYOx/h5s5vEOIbaL+fK9geRTqMFhB94IiF7ptCzBS4X+DweZENzWRgGV5xuN/acq+nL0G5rw7tYpjBs8Nic0sRodzKTeYxIiMHtjGOiNyD9nv1Mf5roKNxOJ9xWK8hFw5fHMAm8CyWhQSSWQRCAWNVhs4YFzEK+2RsrSqRyEJhj4LFeB4/DCVFyAoKNS/O1OxwwmsxITIiH1ewlPg+ltKdtKP0HqsNJMnpSUrxfD8wGTp1hFkj6Yest8Zzh7A/FkREdjGbGlHY9nIMlxXBucQYEuhkxO7mspeaNcK7ZG87WdWldetDTb2SgDOz2TMzjcsFZUwOX3cmkXaXXToQ9fRbsTCWncwtRBNmr66CZfXHnDtxFo3HgcaCyCrF8D0ZPHNPE3cxZHP2fu8RiMCE9sYVbmpLfTMeOMxBIVHbkQuaeq+YzZ1lYEqlsMVLvDVtZEirFWJLIhWLU8PbtgMMOkaEQprP1aCi1sfEV+UNaj5/0G40ohApr20eH1b7Jd/PWXSxTGDZ4pMBXsgRycnQUpNtgtUEplWBYYujB282PhS5w/fbdECjkUI4b3WUUQN3hcuGA48f//RTr16+HRCyB3WHHnx56CGPHj4fL7SWzddGPgMsJoUjsA3wecgeQSk4jAKQ6JGrP/Zu+dzq8FhWuHfcZWQtJMWTFis/x1ddfQyGWgCcW48nHH0XO4EEMQDZv498PEUWTpuxjjz0Kt9PBxuT6bj7H5nNoq204Vsxg50fAxXj4KNw2O/sRFUybAqFYAqGAD6fLDeuRY+AbGqDsIVrdwdYb0vdRjiPjXNajUuKhEAe2hrHwl607WdZobP7QdoHVkNYYYqWe4rJushyPG46qanh4fIiTo5TFTlnd1V7iaKKEoQQ5wcRsOAZe1ungkbNWqyaO7bFUWganARJejA/YkYJMWxyn//3pLMx2HqbnOJA3kKhxzofSUCwjuar9E8847lQfi0EjGbqp6BRjOyDWBAKPdKY8gYBlb5NnjyzW/q5qU0Eh7NU17PdRNWMqhLL2y98RcLUWl4bvAgdQVKtDjdka4t17gVWrBZynGrpMpjBs8NicVd5gtqOgTguZSAh6WFAJN/aRU62RpJEyTDvfdHrB9UMA7rvv1+GHdevw+ut/YxZIi8WCcxWV6NcvA7t27oTJZMDYceORkpKC4uJipq5QeKwQSqUS+fkjsHnzVrYTpDHMfV9QUICEuDiMHDUKfPBQdLwQJ0+eRP7IkUhNS2PgUCSRYtmHH0EgEGLB9BnYUngMK1evxltvv8X6O3v2LI4ePIScIXnIyclhnx0+dAg1tbUQCoTYvmMHnnrqaRw7etjXd7/+mU3mSHOdMHFCSG25eUUDQHJKMkQ75KiqYT+csrxmesFuN+gH1FJSCr5EDElKMnNj91ZLJNP4PlrEziKacWQn6vTQWm1tUvIwyq1dXjd5NMduz0+AUrUajs97hsu6yTpdLtgqKiGQy8PKwA64VxxwpBj2lCRGSE6lK8BjT4mTDXbNaW310EjifNX0FjuqzRZka9QBQSTpWseIPbg0X47kxKa60S2AItDEZc3tGQHE1kjEW5svef9IrrU5JU+w9bX1vX7Tdkgy0iKKc+6zPraxs07AubeBVRCOVQKdHKofNniki6tu/S8+cmgOPNICcuLVUImFqDZbQ6ICoDac+1CeN6jrMvjac2dEuS3FGxKAW3T/7/H7+xdh+PBhzFLIVDykMmzdsgWlZWWQSaX47yef4oMP3sd77/0HhYWFuGLePHz2xRfIyMjAmDGjsX37DkyfPh1nzpzBnj17sPCmBVi//gfMnTcPEokEX375Ja684nJ88un/8PxzzyInZyADqv7gcfPxQny7eg3eXvoufvn5J6xYsQJXXXUFVq5ag7t+9zvo9DqsXrUal112Kb7+eiXyhuRhzJgxTfp+6aUXsWbNtzh27Bguv/xyrF27FjfccAPLAgzW9sXnF2NgzkDYrKZ27TT3giLLGQC+SAhT4UnEUfystCV5Lg1EXKb2ikqmVW6rqWUWD3nuoF4DIgm4kQWWyL/lOdmQDcqOqvWPs45c1L8xLKC10/OzenaHRJrY2MZ4R3P3j3dsvqXRyMBGK8CxK8AjZ53uCRn6wX6cSF5QIz4PHqk+lw2dJJe1IPHmwOOMoVJkpJ23Jvu7qynOkYq/YpPtSAEsJeWgkBCiVJNlZ3ZJcpP/fhgPFDB+YMXo4RAlNAXCwfat0mjGyXovQOorLXfAJ1M4UAl0sgJk2OCRps/oWzL6QZqTBYp5PFzVVId1eLwmpMQZ4hAkC093kDrsLhcmBx5vXLAQr7/+d6SlJMNh98qXkUWS3NC/bNiIiopKbPh1A+688w7s3bcPQ3JycNkV87By5SoUnzqNhx55GEWFRfjvp8uRkBCP9PQ03HjD9Who0OGB3z8IsUiMV15dwuITf92wEZs3b8HDjz2GGKEQH3/8Eb784ivIJBKcq6rCZ58tx4ABObjtN7/BzbcshFqlxrmKCmzcuBE6rc7Xz7fffoejxwqZBfTll19AcnIK63v37j0Qi8UYNGgQrrh8LtNBJvc21ePm0FrbXVu34bGnnggrhrL5WTKi6lPFkA8aAOmALNT/tIHFz4aaGENAi2QaXVYri8cVJ8b7NMkp47MrNdQjuW454m7mMh6SC8gCA+hI+ubacEkzgWKwAvXLWUvao9HbnvlybeXin+HZtgvus/XR6K7T+/BlYCclMJ7OsEojATm1CRQ/2ZmWR85V3R3jYsPa08bK5LaOFbakVKL7pNZihVIs9oV4kEv7/XVnmeUxN8OFodn9IBWKobVaGcG+XCxGbryGWSw5MEmJMvFaHWMz6G4URhQeZD15BqYTp9lvcAtvTxsb2gceg1xtnNJMrBgYGub9HsmF7NcmIvBIDx93gxGxk8ay2Au1VIyEGBnEfF5IVkey6jTs2Q96s7xQkxNaOzcOPP7xkT/j2vnzMW3aVLicdvD5ZHmU45lnnkZWVhbGjB6Fr79ZibFjx+LEiRMYO2YMq7v+u7UoOXcO995zF0pKSvDmP/+F/v37Y9iwobhkzmwWg3jt9QsgEgnxySefQCIW4sCBg/js8y/wxLNPQSKS4n///RgCpwu3XHcdPvjqK5jNZvz5z49i/vxrcNVVV0HWGAeTlZmFV197DSv+9wmzWJKrnNzWu3fvxicffwiJVMr6/vKrbxiA5eZ4+NBhfLNqNQ4fPhy07RdffoWXXvwLszxy8ZxtXfME9OyV1YwDDw6nV3/V40bs6JHMekgvLA6dDuqLp4R963DXrdtgYoDRaTQxygkKLOfHysEXCtkc6ceS/oOL/naxuqLkRMaPx2+0dHKf82WyTgWfnGRgZ8SPUfYnkRMPTdSExC3nbw3tjPkFugDksZvBqzgJ5w9Hw74+ukuDSDOwKVmKwGdriTedBR454NgdLNHROlMCeR54jQASwfms4kD9U8zw1xuqfeDRLpOx+4gKWSn7KZUMOBLI3FdRxWh6svlgMcTd2UrLZXCHw2hR1mACMbn0lVZ2wAl4jpjgsro6Xec6bPDIMqIpsUWlZHQ9ZHn0ON0hWRpp+Vx7+ls1eXyrbsML+WIhC2NBwRE8/5cX8LfXXkH/jAwcOnwEDQ0NWLbsQzz/l8VISojH7Xf8DrfffntI4LGyogJLlvyVgcud+/axGMns7CxmjfzLCy9hyJA8zL36GsSKz7utb735JnYM19+4EO+99y5WrPiMubsJmDocDtTX1+Gjjz/F0CF5uPLKK/DU089CpfKqC/j3nZ+fz1znHHg8ePAwVq1ezeYwbNgwZo1sre3IEcMZaG01e7tR8cZWWc1czC6zmbmWJakpPlAmyejH/ma8let/aZeGNem622tqfVQ2BHjIPUSZilwheikajwLU6T/KbCRFEKpH2etNCp+SHBJZtmNH8tZxwMxlNLH7Lpyx6MFXojMiU60ICQRy66OHW0F1DSMvDkeOkClbnDzDXG+dnY0tlhRDXPYTnJu9caA9tUSSge2s17KXn9Zci50CHi021G3eipjsrF4VxkT30O7qzTB5HBiiykWGvH+LS4u7zyhWuOiYlSXMzMrzQJ4UDxFf6HNt031V1tCAapOFgcrhKgXj3+yK+yXc+4MLU1PPmR5SMg797pQ2nP9tDXe8C6J+Y9Y1U5sZJu+02Mc2wSNnBaMDIHcpuU9Jxo0BvykTwReLGLcfZfO66SHutDX5N+du5Q7Ql1GtJE3q0Z1qcelJFxG37wQgP/3fclRVViErOwv3378I1dU1WPrOO4iLj2fxkIMHDUZFRTmys7KRm5fLLH1anQ4zZ0xHTW0d1q5dh/r6ekgkYpw4cRIxMXI88cRjEApFePPNN3G2pAQj8/MZIKQz5iyItF9kyaRCrmeXy405s2fi3++9zxJkRGIxbl64kLV95ZVXoNPpMG3qFBaXOWfOnCZ907y/X7UaWQMHsDmWlpVj7549mHf5FUHbcvNqfi3RvFgc454DzMpHVkWid6JsU8oiDFQIlBCII67QSAu5Vy0nz0TeB1km3R7vtU/3jN4Ay6kzbF5EY0Gxv63FYYYzZ7Js2krLGCGv225n/xfFa6Ackx92/wXV9UyhgiTNSNos1EJJAYdr6psQhYfaliOEFioUUI3O7xDXeqC5CEXVkJo3wLlmd6hT7Z71/LOlQ8nA9rhhK6+AUKVsVbGmw8Gjywnthm2Mjq09PKPd8UDIbX2oZi/MDhPy4kc0AY8EGk/V61FnsUMjkzLr4rlKG3YU6pERL8LlE5vGDfsrNw0T8GA+carxmexNQuzuhUmfCgSInTg26FTPaBtQbjAHrXfBV+AIw1NigMzOyZzhGfV1HrfHRbl04PMA+puIqen/BAyrq6uxc9duZv2xWa3gm8ohNBbDwxfBmDgeVqcH+7Zuxczp05ibkgDI7j17MWnSRFgadODpTLA7LLBX1TAOOXLfcdYEjsqFI8OmMf2pZrh5hOKu7G0Xjz9wb2ttAr4QbnjgcXv3zp+Sh/4m2p/XXnvVZ/WjvprT+dBn3MuBP78kucuJnJwSeKjw+AI2TrDSVj0OoLbWX/O23LwCjUkuWAJGIb2IuN2oW/8rFMPzQo51DDQmB1iJPDeahUI4jEeOsVAOygaPGZwT8csVuf0oGYbHqFsSGVgUJ8RBGKcJe8r0oKo2WpCujGWKMZz7jDqi2CvS0k2QSVtw0J2oN0BrsWJAXGxYpMVNJthIWk5JPZ3lxuYLDJALfoRjxfaw96rbNWiMYSQwFuzsOVe3NCON0fIEKh0NHsmqT/rN7eUZ7S7nQEmO/EbBBXejwENJw2k2Pc7ySFZEimWkopFKm2Rec0kzt83xWimp7hmtDmqZFBJpDDw7trOENy52ma+QQySUwOVxg8YjGrfuWJwWK/QbtjK2i2DsKpQsQ3GPfSXIDjTS9vBFfPCHKYDoh7G3mADP7XZ73G4nXE4HAxrc31RTIBShtqYaJ0+exqTJk1gdrnj0dTCdq8VJsxl33nMvFv3uTtx1yy1o0Olx75/+hBX/eY+56Fw2G3hSMZPQ8gIGvo8SpjUAEWibQo15620XWSBgTcDSC/i9QJAD4dza/f9NLnCKRezfvx8yMzObxA4G6ps7I67v5n0GA/r+c/IH/63N0b+/1tq2dqa2kjKYT51hmf/BCtU1Hi1C/GUz2yVtSdZz7S+bkXDVZe3qp7X5MuqcY8cZz5p80EBIB/QPeRxfzGCdllkwCYSSnGekhQvGp/bkdqbsUJfLA7vHw7o02e1MDo1CVwhU5sapoZKJQTQ9Jocj5FjHYPPjEnw6IwaOx3MhVvkt7Mu2BJtWj/je43Awq3abGtgeN6yl54LKHHY0eNQ2ul79eQd7xCYHmKRQLIOwUeShwaCDMtbLgexxudFgrmJxj3R/WXli6CsroNSokaTWwGY7zyrBcT3e16hvTfdVsiYONq0WEpsNUp4b4qR4H0sC/daXlpZDHCNt0Vd320cK89Fv2en1tgzPa3V6fTyPYZxckQ1OnQ3CpBggu+Otj7y/LH7Ok5qejlOnTkGj0aCqqgpGgwGJSUl45JE/Mpfnjh07cOkll+Lll1+GyWSCXC7H4gd+D6fAg3MVNXj5jTegMxjwwZtvQCTi486H/4Svv/wSyz76CDt37IBSpcLjjz3G4txmzpyBjH7pDPS88NLLeOGFF/H++//x1Xvi8T/B4xH4xlKpNXjxhcVBFU7C2OILqqpILIFAKGZrDqYS09M2huNtZEAuSCHARz9UskEDglVt83tO7zvu0pkdqnbE8alShje5m4VqFSQpSQEtSOSitp48zbIZydIYLSUmAoskf0Yxi20RfnMZo6frDcztRqCSA5Lt2my/xlwSBRFWK8eOjCqtUPM5xirWwPnlDnh6IF1PoP0OpoHtS5RJT23zuDoSPHKqQwnzZnXo2UbremyrHw44vrP0XWzcsAHp6RmoqKzA5EmT8OBDDzGrIJVqoxkysRgbfvgBarUK06fP8H1HIPPQqWrIKBlVEwuljId6qx1xUjG+Wf4ZVGoV5s6/1lef+iMr51tv/QsDB+bg0ku8nhEnJe4RD2AjkKV+HU5bt7BKkpelYfc+JgzSWphCH3gM44rVA87CRt7HPCXgTT/osMLbtXOH58knn8Jnyz+FTBELu80CmUyGVau/ZUBywuQp+PKzz9C/fwaSEhNw1Zw5qC8phTohAVp5DCrKyvDOm29i7mWXMoqYu++7B3f+7m48+uc/Y/mKFXj9769hx46dWL7iM8ybN4/xET704B+YNWzb1q2YNXt2i3qURJGcnIxrrr4SxgYDFMrYXgd8OuxEL6COyc1FWdXqiya1uWqmYX34KOIunRWxK9h/gNo169mYnUEcTg9VZ1097Do9i/EkmThJvzT2g0vJL059A3Pdk+47vcGLU5OjegWQtaPKZAnJ/cwF/NMEBrVTqjTQIjqLVFwu+xHun3bAU9V7+OVcBgMcWj0kFBMs8b5MUuG4IQmUB6P26SjwSCDCsO8gIzenJMyeXsgCuObb7xmV2t9eXQJeY6b0iZOnkJubh4MHD2DH3v3IHzMak0aNQklxMbMWyiUS/LphE7RaLaZfPBWZmVnYtP8Q247i0nJo+B5cOW8uTh85AkV6GuyNyisHDh5kiYxz587F0qVLkZrqfQngPmvQa5v1mw27zdwtACTjjf5xA1STxwVM1DpcXQ+9tedxrnbZNczpXaslQG7H+q55O3ds83yzchVefPEFls374osvwWazMXqWmJgY3H7n7xh4vPnmhXju6WcwaEA25l96GSZeOpu9OZ0rLsHSt/6Fpe+8BeImXLLkZTz++BOYMWMGBg4ciLmXXcL28YorrsbqNatx/fU3YOU3X4KoaO699178/PPPLeq9+tqrWLx4MUaMGIF5c+di/PixfeCxy67G7juwfsceCJWxbWbkklVO+8smxAzIZryk0Sj1P/zKrHvRBmrB5kZWT2tJKWxl5+Cy2iCIlUOkVLJkIbI4tsdFHWhszm1NlscRiXHMJd3lxY9UvKNoSWLEm4Hd2+E+VdPly43mBMjCSO5CzoVN2tWOymrwY2QhqdJ0BHjkLMoUtxczaEBYLADR3Jto9cXEHCQyPPSHB3Hr7bezZxdXyDK4bt06rFy5Epdfcx2+/ux/uH/RIhwrLGRev6ysTMbfS1Ro77yzFK8sWcLqEv3ZHQtvwq+btmDMyBGM8IfqV1RUMK8gcf1SYuSoUaNY4mLzz4hJw7/fl19Zgn6pyXDYvNRBHVGcbjcLZ7E6nQz8WZ0upCvlSIhpyUVIYTr0gq+cPB7C2KY0Rgcr62Cwnw+X64i59qo+bYD7iBFuhxvCDiYO523ZvMmzdt06n/uYLlyibyFr4edffOkDjy+99AIsxWdRVFyMJ195BUvffQcStQb15eV44403GHj86edf8f3336O0tNTHB0h9UaLNddcvwA8//sh4CidPnoR///s9RmhNLmuxSISFCxc0qed02lF49CgDmR988G8kxCf4yLJ71WH3LSayHWhMgCHOsLZAHGVYUzyXZva0qIErRpKflRGR3FZki+38VgQcCTRybmvKtOb45Tp/Ni1H5EjFO0Ibm3E91pXA+e3B7rDUqM6Bc2GT5CDP4wZPJPJpVwcbKJrgkayNljMlsJ2rhHJsfqe+iFHChmHbrg5JzOHA4y233obnn1+MQTkDsXnLVkaxZrVaoVar8cTjj0Oi0eDYiX1Y/+V65OXlMTA4b+6lWLNqDcrOncP+Awdw7bXXovjMGfClCvz28tk4fqoYX64/X5/AY2JcHK69/locLyrEhx9/yjiAm3/2l+efa9Lv/Ouuw9VXXA6rOTqWdZIQrCAXvFAIqVDAgCKX5CIVCaFutHTTZ6NSE6AQtYzHo+RHSqptzvvcZ3kMdlcG+J4jDpeLgDxZh1H38DatXu1Zv2kTnv/rS/jpl5/x2WefM8k6krEjOpa77roLy5evwPjx46CvroYmKQkff/IJXn/7Xyzjy1JXg5eXvMrAI5Vbf3M77HY7/vPee7j7nnuwYMGNTCZvwvjxuPU3t+LAvn247/7fY9Gi+9gbU2VlJR544Pe+egQsSXrPaDRBoZDjo4//i2Uf/Id9FoiuJYKt7WvSC3aAyL7px4Zod1pTeHFbrKj/aWPUFYzI4ilWq8JSSuhpW06ZnTvKKti0k+UypMbG+BQwusta/N3Y0czQFQh1iOH9AsdnvSDjOtBhedxw6hrgMpkgoTjHVrKrmzeNCnh0OWE9Ww7jkSKWJdwV1ka6bup/3oTEqy6NenwlBx6fX7wYY8ZNwFVXXu7bxukzZjEv28uvLoFULkPRiTP47MOPkD8qn4HH/fv3MyBJsZFkcUxOSUFVZSXkCZm4aOoUGIuP4rPvv2fcuJzlkcAixTeSS5wAKv27+WfEp+vfb1JSEm66aUFUwCNHpZOhVMDhdsNkd4DP54H+TeIh/oXiFwlYDksidZyWiXxkgSQaNH8Xdh9VTwS/tv7E4f0UQHrkSZNtjc6rKS3x1FVUoV+yN1bqSFkpDGYz8vOHQd9gQlJSMqqrqxAnU2DLjm3gS8SYOGEsrHzvhaES8pnWck5ODvs3cQvW1dVjxIiRLFN73/59SEtJYfx+XGYwcRHm5g6GVCJhmcIkmbd330FWb+jw4dDrtNi//yCsNisbS6lUh6wwEsFW9zXpYTvANG+37Agad2jYc4DFA0abM460WqkEo5noYdvaZLoclxw9ADgN3W65HpcTtWt/ibqyhiLmO7jW7YGntvcSFNvLKyBQKlrldWx+3sKrRsEeOwl268DILgU/6qWOCjkIZWL0+6HduBWJ888Du1DahVqHYh5LSoqZDOyzzzyBYcOGo6KyCnfffQ9uvfVWNJgtuO03N+Pdt5di9OjRLMaRwCDFSN5x52+RmZmORYv+gGvnzmXyr5KsAZg0aiIDj5+uWs2epRTXSJbHUMCjzWpr0u81V1/dbvBIbuljdQ2wNLIqBLImNt8vanOkWguL04mcOFVAFzZHIs6p0PTJE4Z61TWrV+WGs9iIjiQO55mNesa7QeoCNoOezUAskkGSlAA3yay5PZSy5ZViI33l/umME/CcToeTdTqM7t8PKokYTocdVJWyujjScKpPpNMEGul7l8tLB+RPKk51iE+Sq0dUQQCf/ZsKjUXk4xci12OEl02vbkZxf/pde5kkYFvB9XQ967aSa2p5pT0PAAAgAElEQVRq1OOoyBVOCSzkYunN5UBlLbMQdGvwCIBcXlSimWwhlRyE4PhmuPaW9NojJhUankAQNN6RFyOGYPoweDRpsNgnwO2OCXlPyIJdbTYyjt+Yg0cgkEmhmTKx00jfA02Ui7NMuPLSkNcRTkXO+ki0OZQ0SiIPySnJuPba+cjOysQHyz5CUWERpk3Nx3U33sGYRuIkYog1cXhn6VKmvDVpVD4SVGqY+DxIY1RQJaTBVV+HwlMFSEhOYu5vs8kAjVqNwbl5qKqrw67tO5GSnAyVUt7ks1H5+ef7nTQJak0cJowbE7HlkVN9iRWLkJugZq7qcAoHCPMS1AEBJDufPQcgy8mGIzsLJFLQVyLYgQ4mDm+pMON2s4OjHxbOnUGavUzezemCPH8oxEmJbCXbS6uQE6/2ySZFsLwLpwnF/AYWPrlw9qAdK6Vrz3z8JCynilnGcVvSllRXv3k7RPFxkI8c2o5RAzelt2NrcWnkKjNRn1H0O/Sn6aF4x7TYmLCkCaM/o9Z77AgwIBDWIwYb4Pi8l7quibqrtg4us4XdT6QsQ3GQzQs/Mx6Ci/PgcOTAah8e1rGSwlBRvQ6KigooGgwQ9O+HxOwM1FqssDvdIakVcRn8lPHvzyUa1kSaVWZcrRu3oSNpgTgA6T800eZU6HTISEgIOH1KqCEaH5Ji5dXqIE5Ph8lihlarx8lqN9IT5egvdyMmKRWUQU0gk4w11C8z2vgRknOf0UBcv+cH5UWUbc2sjY2u50FxqhZu6XDOhAOQiTIRiLdYwANkIiFSFN4XE7IOU3iQbFge9iE8cBrOPHp13UbicJ6AB8GQWEAe3dWGpW1Nb/gEJLkHMr0RON0exgHXVwLvgK3WAe1xHQRiARLHxfVtU4g7QACQKRLFa5hsGgXXe2yO4HQ0bjf0u/bBY7FCNW1yVKh5mk+ZwIrhQAGirTIT4tZ0SDWi5CFNXY1Uwgi+KVOSK6QS01xFpkMmEWGnlAChXf8LEi+bHVWLVqz8Wzi/2wNP/Xni5gin2OnNPOBBMCgJ7hNVrY9NSiRmC4t/DJRxLZg4EPzcDFhs4+B0hEcBRS8fByrrMLDyHETVtbDlDUa5jF5A+CwRi/6jQi8mGomEZfJTqESZ3uT7jps4hU5kxCpQbbawa3NUSmDwFc4m1377Q6ck6hCI5IrWaGZgmgj36fNACjD0Ymo5XQLFyGGMRYEK7Yu23oMtBVqfXGFNXQPL0r54amiShNw8IlGdoThFSorR2hykSoEhCeqAMYvh7D/VJclTUqFyeQAXGa0as6ozNUqoJEI4Dh1jSY4FcfEMZ/SVCHaAIw5PkAIDo8uWERZ4pCQFcmVz7qEas425rsemJkAcpuk6gm3ocU0aTphgrjFDM9irLiBRNZoe+yyQQc+yYdc+EEijHw+Ks5WkJCNm8MA2dZnJokBB1y69Aeppk8LWcA46qcYKHa0yE+o8olmP43Pk+qQkGQ5MyiXCyCUGoznJ1vqy2FCz/ueog0ep5AAExzbBdaC0M1bR5hhujwd6mx3SQclQThkE2xd7wMvQAA1eaTunUgKXQAB+kgrCZA0k8VLAA9jqrOAXlQJn6gC/FwL/wYgD0tVghDgtmXmbeCoZBBcPhTu2PwOOHk94Dx16LpCUJQcc1VMnAio19lVU+QjnG+x21Jtt4ChdaD4ELLM1KsiE5wP86TNxo0W0WGdgikbRAI+kr0zE+5xUbmccMLcvF/VvqlXNjc0pKbUmxckpziycmczA9u59h9A/NQXJqUlRn35Zg4llUNucXiUzclEnK2Q+y2DUB2zskMYlkKq3WJFWUQGR2Yz6IXl9dD2Rbrg/cfgoZVRlC8MCj4FuOHJdZ6gU7A2yr3h3wGniQyh3w2PhgSc7/8bEfd63T0F2wO0GEXErRg4FTyj0ZoS2IbNnPn4K1uKzTNKPiLuVY0d1qPoLI7Zd/ws6WmWmM68Tzk1NYw5N1IB7uJsdTuZZ4B7gnTmnUMfyWR6jnD0rFNZC6t4E55dd77rmzcwFPz0eJpsCNo8QcTIds6pbLF6XnkzmgtEQDxeS4HKpwPNoYHMCZncp0jRFkBj0cG8rAgWme/QWMvWc314/DWzxxFwIpw5mLupIE2N2lVcj3WKGpPA4CDhyZPp0jVmc7hZhThQXaXXaIRWKm2g7Nz9/cmHvKq+JCueoT0d79sWhXmbtqse58JPksoDuetPhI7CUlDfZr+YDnq11YO2uSsTH8nDDtH6oqqlD0fFTIVsfQ1kAl9Rid7uRrY4FUe1IBfyoWBpDGZ+rQ9ZOelHob9yPI84kVLljw2neV9d/BzjrY5Qzr0MGj5wUnH8CAr0llOqNfXGPjQdlqbDDUG9GXFYcIHGjMeenyYVMALL2YBUSR8dDIOuYFPqefueQDrXh0BHEz5sT1O3MZV4zvkdSzxB3vFmXU6yJnzs7atyRnXlm9BA+Va+Hwc8SxbkRyUWdppCDHnakYV1lNCFZIe/Wcc3sGti6Ex2RABGr+BbOVbu8gKurCg8Q3ToVFucEOO1pOFZTj/4J9ZDzvAwXdJ5tgXtyeypk+xEn00MkdoOvNcH1/f4mANIDN3jjsiEakQFz/US4BIGtY8G2gIGks+UYcOIEOkKLnGMB4K7TYPNp9fvGLP2O5pgka6POYm1TpYnCwYjvkoC2W+klyW7tPL/fWYnSOgfmTUhB/wQRduzex5Jwkhtd3BHvBxk9GrOhqY/hyfEsDrGrC19/AjqnEIdMsq6eSs8dvzHzWhgrBoa2JGmPdGEhg0eiPSErEEdPYne6sLeitsdYHSn2UJLQMcDCZXFDV9QAh9kBVbYKstS23TxcHCS5sztqTpFeEF3djpE/HygAR9UQbD5E2E2yZp1Fm0OxmPU/boB80MCoKdYEW2NHfM891Ii/8WS9l2UhSeH9gSbwyIESyqzsCKnBaK6JwhvI5afpACuSTLoP/ILNcB0qi+aUw+pLMCId7hETYbFODqudf2Wy+rlcHhY3mKQ6ilR3MdxrDzAAyR+QCMHUXNgMKajd5oTL5gqLQJvTNqckmIY6LdKKiyHpQKlBzv07IT2xXRZxumbo2okmRyi357Qnx+v0LK6PQkAy1YqAc+WAo2b6lJBYIajfZevPIUbswW1z+kfN+kiWPuJhpNIaD2PEF187GgoNp2F1urHD0FR5ph1dXnhNnYD7UKPqzHBl1BJnQgaPdWt/Zg90Ts3DG39i7xHJMgTWag/XQRwrhmZIAnMpR6uQa9pQZoRIIQoKGpv8mBdbYTxnQNyEuL540caNoVhC0qAmjd1QaVe0P25ETF4OJBnp0TrSNvth7q7iUmgumd4p43X0IPQgPqPVozV3WjCrVkfPL5T+6UzsNbVR5/OksYWiakidm+H8akcoU4lKHV68AjyFBLxYCaCQQjAkDSbjdLhc3tjp9hb67dYoCpCOEniMNvDSUmB1jIHTkUjcaNBu2AZxUjzkI4a1ORS5m8saGkAeKIVYiESjkbmqO0L1p/lEyDVOyV3terFpXCtfJoVq4pioEoZzCWithny4nGjYewgOnQ7qyRNCAo7cHmw/psOhMwZMylMhf4DSG/uYkR6x9dHocKKgqo5paw9NUHcLiyO3Vr5dD4GxBL8aox/X2d77qEe15zSvU2KAzJYKP5GsJSTwSC7rht37EHfpLJ8bkd6qKENqSKImknE7tU3lthrED4+D0+SCLMHPKtgOQyRnyWxPHCPrg5Jo2jGPTt3IDhyM42UUqmKhGD4EwrjQrqvO1pkma4WzwdArOB4JRFSbLCzG0T8xoQOPuUO6pngxt8MV8gtHuJOIjV0D59e74DF4k1PaXXg8Zu1zn6pu0ZVg6mAIBifDaY6FW5TAOBXdrhg4HantHta/gyM1OmTEHYUAAtQYhjaJw+OobNoi8uZiZOm6GSCXAceKYK+uZRnM0n7pATOJo7kALps7N0HTrpAKTqowWgDSX5mJgKMiUBhNI1k6KWDFTpkAoSx8V+K733uTuO67PINZH4tPnMbEKePD3mKyOO45V8MUYcg62u2KxwVx1Q5scub0ZVy353AaaXuEJFk4PDohAMHBo9vN1DxECfFNMtMoUYZcXlnqbh7I6gCcdm8CC1cI8DkarDBXmaHoJw/LdUyAr6HYwLqKhhWTgU+x+4IGkPSw0m3ZiZjs/uFJ/jUm1mhmTQvrzb099yAX+xs/axp48tDJktszZke1JasinydsM0nBf2yOXqQ1mpFozDMSShGWyEe/T4MjVD4JMnGZeCf4BdvhKihv1xIFU3PAS40HX0lvizx4bG64y3XwnKsFRAIIxmYxkGixEf1Ky3ho2huOy48mQpyAoVKvNN9XztVM/RA9DlnxKKu+2mhBujIWSWYLzLU1qEpJgcPlhkjAZ/9Xy6RwuJ2sDWVGq01GGA8dYfuSOO8yxjdIxW6ztJgbzUEklLDvHU5byHNvbdM5ap92J3Q1Zutrpk/1JfdEetChWBz1O/eBgGN7yNKLykzYcKjeR93DYh/79Yso85oAZLhE35HuTyTtxJVbsRt9GdeR7N150OPnus5TAqp29cYatw0eiTNvxx64rTYmBeefjEBWC3r76+7qE7TI1qyD/hyMyqzY1kEkEXyT9OLBevCF/LABZ7Bjonnoq0xIGhYdt1Sw8brV9243tD9vhjBeE7bliPEt7j+Ezk5coXuCSm9VmOFAiqBR89jloeSvpq4OIiF22gMnkfiDnHAAjlAs843jcblhs53nV+SAB0/AZ6TI/mNrf97EaJy40AX/utRPe4GKUFQFqeVXOFfvDXrr8JJigRqvpKHH05SbTnjDJNhFo2G3ZwEePvgCI4TCagh5ZylFAi6eBjbLkIBjcHvTYNCh8lwl0hLioYhPbLEXgRpLJHLQvrUG6uh3nH7PKbOeAKFEGgOPzQK51YI6qw0NYglsLhckAgGjb1IKzchRpkBk8lpibQ4bszaKJTK8+trfMf3iqZg4cVILAEmyfSRNO2BgJmJkilavn6Cb7FeBwFo0uB+J97E1ipxQ50OAnLgtaQ8TY7wguUnxszi2BziWms7CZHRj92E+zHYeiLqH53TgwKEjmDRpbLviQENda2fWk9TsxkmkoaSRWaAzx+5VY0XZdd0meGTA0WAKyJnHcTxOzgiPPLYzD4NAmVgubkKXE2h8Y7EVinSv68DjPE+vQ+2pUFJLe9zToayZOCGtdgeSiBPyAnJjUwJK3dqfoJ46IWRXNdvPRtApTk/pVK42GpqLzZRlZ/pigEM5455Qh1PGILmzYwUFkEklGD0qn039jX++zSTWzpwpxqWXzGZKGFSaWyIJ6FitVqaMkZGRzuo1r9PcEsaN+3//9xZmzJyBEcOH+fqnMahPKmu+/Q7Xzr+GARN2GVDWrN+DnwNKpC18prgEaSnJTKqNSqB5cPPn+gq0HpqbXP41nF/sgsdkY33xeN5UVF6iAlDKwM9MBi9NCZ6IB8/uEniOVTLw6HJ5ydbJTS2cPgQN+iv9lEDOE7G3dW1we/PNV9/gi6+/xqhRo1BcXIwFC27ArFlzmAWSK/7KIt61eH9MXn/1VVx7w7XIzMxqMZS/lZD2r6iqEguvuBpPPvkErpk4AbzkBIidgNVqAs9kgYfc1DIJ/u9fb2HB9Tcic+BANs7GjRtgsVhxcP9uPPzHPzEw6T83qrNixQpMnjQJmVlZTb4LZKkM5X4hNzHxR8aIhBgcr4oYOEUCHimzXGuzMYssAVhiLGg1DpNiHLfvDDkZ6UjdQSilGmTI+/u2gSytZwy7YfJ4z1tlSMKBU3E+6+OJ02fhqNdi6Djv/dpbiqj+EMrdShw3h+/e7y17EJV11HngPGnw6l3nt59asVXwSLFdtrJzUE+b3IIzjzKtj9bqfDdsVBYW5U4oA7pmfx2LdRQpQ5M3IoAo4HtQX6SFSwS49Q7IMlVQJYk7BdDV7KmHRCWBclD7DzbK29kx3bndsJaUwlhQGHJ2NTcR44ECkAtZM3tal9Dl0P3hqKrpdRKFZB06XHAEixc/j2uuuQZ6nQ4SqRQzZ85gW79u7TpcffUVDIQ0ByqctZAAyJ59+/HNypVYsmRJE5BAdRjoarSE+V9YJ06ewv79B7Dgxut9FjV/aySBv/se+H/4738/Yc0ImFB/+sKjEKYkQ6rSMMvlX154CZWVlZg0aRIDWSTj9vjjj7eYR6A5cPPxl3qjz4TYAN6BLXAdqwC/0SLL1nHlKEAVBxeGw+NOBV/Ah834DQz7DiOx9LxllnftGLhj5sDjOQ+aQrWKcuDx+hsW4O1330FyvFd5hOZYVFTIzoTK3HlzkZubx0AcUbes/+FnZGVnY/r0KbjzznsxceJEDBowANcvWMBA3LnycsyeM5sBdQ6ME+B7Z+m7sPOcOLBlN5a+9AIDi5u27WBay5t270bmwAGYPXv6+T4H5eD6629o0md+/qgm8+iX0Y/V2fPrr8gZPRxqdWLAOYTqhve/bvwzm4lvOJJQqubW67Z+8Gi8ozVaBhZjxULIRCKIhXyI+EJmcSRLLvGkcv/mkpBCias0OA04VLMXZocJMSI51GINhsXng8Ckzq5ln1Phvis5mXyeukfDw6Yd+5A7ICsi93XH/Mi3o1eHHSJDISwePvab4mALEMrRjt4vvKZOwHPEBJfVBeFAJdBOoaaA4JETJidXNUfwSjtNoJGUZDh+x/HpKSHHS3X2SZE1kYLoIwFiZHF0OzxhZU9HY33EE8kX8cKKwYzGuF3VB8XSEkefYngepNmZIU/DUngC5tPF7MVGENs1Qd5kMSWaoK6wfIa8URFUJPBI1r/klBQG4jiQQlq677z9L1RW1SN/VD5uv+1WBl6++upLbNm8FTmDBuKeu+9i9cnd7Q8em9cxW4xY+ubbqNLqMHJIHu687z6sW7cO69etR3JKMh64/z7IZTHM3Uxg5vMvvsLevXsxe/ZsBjg+/PBDrFq1Cht+3YC8zEzcdMVlzAJMc9+wcSPWrP4Of//7q77VE8glS6j//O+44w4GvMiKeuDAAeh0Ojz4x4fw+f9WoLi4BA899CCsNitOnzyJQ4f2I3ugBAtmycH/4QjKykpRWlqGQbdeCs3Yi2EwT8Hbb/yTrYf25sTxAvz21gTEm7XwbD0F6aRBqFSn4UhRf0gkkhbr9HfPBzoyDjxyoHjevHmYOXk8lElpOHjwACQiAWwOF15+eQk+/mgZnnr6WQgEAtx55x1Y+s67mH/tNVi+fAXmz5+PIXl5WL5iBdRqNXsheO65xXj++cXIyc727TeB1E8/fh/33/cHPP3nRzBw5Ag88sijkEglYfW5bNmHbDn+81i7dh3uuP1WrFz9HWJjFZgzZ06TOQTbi7YuaY6Im+pQEligZBWyVFIR8puGFBB4lA3IDPo7xI0RzNLJUSOp4IF2205mgPHP6Nba62F0GFFuqcakhHFsTlpbPY7WH/IBRG6tBBSbg0YClOyZ3Iy6p8Fg6hXua8qyFuqO4axbA70gATWW89b1CH7W+ppwO1DihLPSDGEUsq4Dgkd6KEpSk5skL1B2dZ25abZhtwWPDqBydw1Sxid2isUwWlcmWT7ZD1sUqYSiNbeO6IfCIjx2O9QXTwm5e9J+JUtl2G7ukEcIvaI/QXlnUQWFPrvIahIAO7h3Hx59+inMnjUHEyaMY65RAo/khk5NTcbr/3gT+SOGgycQMiD08l+fx6fLP0dNTS0e/fMjzBrIgccZM2a0qEMzI9frrJnTUVFRxayEX3/+BZ5/8Tns3L0PK79ZxcAfgVMClRs2bMDiZ5/Eu//+APsPHMDChQt9fS7/73JUVVbiwdtvgzg9Ha+9/g8MGTIEV115uc9NLY1RQqergV5n8s2f6hCQe/fdd5k1b+MvG/DRRx/j7bfeBD2A33lnKQNbb775T3zw0QcoPVOM8eMOQ/v+BpyrrsDIu64B0lR45tnjkMmUTdZDmsNFhYV46P/Lha2mEOLkWNTUTsfRY+Ug8ERr8V9nKC5bzh1P4Hj3zu349vsf8NRTTyF/zCgs//BjVNfX4+DBQ1iy5K/45JNP8Zvf3MosinQ+JaVlzAJ7100LMGj0GMybdzm++vwTRsuzZuX3KK+uxqI7bmMu6Y0HD+LXTVuw+A+/x+qNm9h3Dz70IP706ONYsOA6TByejx9++RnFlVWsTwKGZO2kPr/7dhW76NZ8+z0qKirY9zffvLDFPAg8PvzIY03qEyC/f9F9TUIVIrmCCRye0eoYKTdlghPIo1hNBs6sNmYtJFqh5hKHHOejcsKYVl9IuZjGUCmCeCYT6nfsbQEcuXVxVkaBSIFYnqiJZbH52v2tkM2/44jDZ4yMQ24/Och9bTYZkB+EaimS/Y2ojcMOiEKXuGTAsb4AZzxJMIoSoZJIcVLr5aDsK+3cgcasa+a6HiYnl0rEpSV4bMxgVc+8CEJlLBNEL28wwepyYVhiHKxOJ+ot3rgfijHpjsVj5cFucECS2I6d6YKFuSwAXwjwLoCYR8o21G7YCmlGOuTDvTFpwQoH1lTjR0OU0j14vzhSc6ZUkRaZKkewdXfm95yVS19Xj03bd+CnH36A0+XCP15/Fa//45+oqamDVqdFXl4es+bNmzsX48ePZW7Phbfcjq+/+oJNd/fuvVi5chWzVjWvs2jRIixduhRz587F/OvmY+nbS6HX6ZnVkQqBxe+/WwOBQITnFi/2ta+uq8Pjjz6OrKysFn1+8f77cDjtePWddzF69Ghceflc2KwmFmspi1FCr9fi7Tf/har6et/8CcASyPvDH34PipF89dW/4623/o/N4brrbwTN8+iRAmaFpLJn518xakAMZOnx2LDBhK1bTWyuDz30UJP1FB0tZNZM+ry66lMUHm/AxdPuZ2sJtM5QwCOBev9C+0sWWIvViieeeBw5A7Lx9DOLMX/+NVix4jPce8ftyFTHYd2unaiqqMDZikrMn3sJxk2diiuuugZff7SMdbd63Q+oqKrEffffw/69+C9/xdnSMubqd9tsqNZqsX7dOjz00MO+Pldv3ACtTsf6vH3hAuSOGI7Lr7iKnRkVDjyWFJfgjjt/i0E5A/HDjz8zMEmf3XbbrfjjI39qUr/4zBl2DlwcbXuvea8UootpM1sc3thStUwCmVDAXM7NASB5Eihr3FZRCcWQXEgHNPWEcMCR+hmTmuyzXJYaKNkJyIg9H5tI/3YZjdBu3AZJagqUo4fBwwscOlVjrkGh9hhsbm+SVWtFKUzChFSvhTJQeX+9l8T+rsv6gedxYeO2vRg0MBupKYnt3cp2tbdZnLDu3gVxagpkgwYE7YvvMAC6Qhyzx0MPBUanxsPmdLNEpL4SnR3wHDLDZXG223XdAjyyBIbvfkDcJTNQ6XKjtMHEGPL7KRUQ8ruBXlGQ/aNY4p4KvihO01JlhyKr9wcGk7KC22oNi9iZKFkEMTGdpiYT6q3KWUP9pTtDbdvd6kmkcvCa6YhPvWg6Ft60ALmDc3DpZZcxIEDgiMqE8eMwY8Z0UBbwvffcjxUrlsPjdmPP3v0MPKrUKpYgMW3aVFZn0aI/4LMVKxiY27Z9J9544w2QdZIsgRSbxxVlrJqBx5deehGzp07B+GnTUFpWzlycBFz9++TGJeCx+us1OHisEC+99BdfX9QPjTMoOxtzr7zcN38Cj6dPncSiRfexvv/+t7/hjTf+wdpx4HHf3j14/PHH2GevvvZ7/OmBkSiuTkBCwmz2GVEdqVSaJush0Mgsjw89hLXr1jHQdP+iRXh5yZKA6wwGHjlA/+/33sfoUaOg1qiZG1oZq8Cu3Xvw8KJ72Vwef/4FLHnuGaxYucYL9AZmYsMvm3G2ogI2q9UXu0ptU1JScNmls/HEk8/g2WeexrBhw9kaFtx0sw/U8W31+PPTL+OGBQvZWfqA4Pr1KD5bxvoU83iYMf1ifLZyFZI1Gvb3cy+9hOefegoffPwR7r5vUUDw+PkXX7aYQ+7gQQzwd3ThgGBarBwUI+lfWMjWvoNgii8Kb0gMWTMLqmuZi9ifFshoN2F/jTcDf1r6eY1sf+AYitjB5vJNQcEjjZEsy8CIhBEBt+dYYT22lZgxJEuKKbkJ0BtMOHjoSFR1ryM5F0bgX1EJ9UXj4eG3bRURWKvhMZTgNC8ZZWYxcuM1SJR7s9a3nK2MZPi+NoF2oNwFZ5kJwngpkBO6Rbh5Vy3Bo9WGuvW/IP6yWShoMCFWLIooALmrTs3V+AIn6JpQuHYt22lwQVukR+K4uHb10+0au90gsEgvJrFjRsBltUG3cRvU06cw63YohYi5qU38zIvAa5TPC6VdZ9Uh+U5an3LS2M4askPGIQvXyq++gcFsZhY+csGSdY2shxWVlZg+bSrefe99BuCuvupK/OWFFxkw+u67bzF27DjceOP1TcAjWZma11EpFZDFKCAWCfDKa3/HK68sYaDw3nvuhkAgZG5s6ocKJe/84x9vsDE4IPbon/8UcFyOwueBP/yRzZ0SZsrLy5g7PTUlpcX8QwGPBDoJBBIALC87i5dfHoTlK04iPm4mm6tOr2cxh4HWQ3GVNpuNuXBp/oVFhQHXGQp4FIkk2LN1K7bt2g09WX5zh+Dq665CyakSrFr9LVL7Z7A15w7NA1k+80cNAwFwsqiSG35IXi6++cbrVia3P8WOnimmrPk5GNWYTU8A+tTJk+xlgOZEY54p2I46m5RZmYP1ufyjj1BcchYzL57KLJzrv1+H0dnZUClVKNHVw+xwwGgyY+TQIVDFxzELKVk5uTkE24doXvANFjsO1dQz13Z/lQIpivOcrfSS6jQaoRo/lsX8F1TT3J1NgCPNhayORboCNq1c9XBmfWTekW07IeufHlShh+ujuKE4JPAo4SuagNTm+8FZH397SQazjP74y2ZcPHkSJLKucWXpKU5x9+6QrI5CYwmcxioUuRJQ44rB4Hg5kuTnnw2kKEQhB32l/TvgaeDBdcwrSSsYQwwRkfXZAjw6KoYsZQgAACAASURBVKuh370fCVddxri/TE4XhiX0DP5Bm9YJXaEOyZPbmUYU2V62u1VvBI8EqAhYEb0NTyKGU98AoULO4opix40Kec+oDyrhtAm58yhUpPumYf9hxM/zWqR6aiHwaDQasW3rVlRV1yI5KQGzZs+GRCLDylWr4HI6MHbcOJiMRmatIkC0f8dOZOfmMvc1Vzjr5BOPP96kDsuALinG1i1bwHe6MP2SWUhLy8C5c6XYtGkraz5hwliWzU1gghJmCEAeKSjA1IsuQmWFN4u6+bgccCTLKRUCLhQLmZqZyWIrm8+fwJBKo4Zeq2OWMbJaHis8idFjRrP2O3fsYNabM0VFyB40kCWkzJt7KWJka2C2KPDNNw2s3qTJk9j/m6/nyJECBoyGDMmD025D9gCvy66qqjLgOptnGZP1yqnXwV5VD6dWx/TbYzOzAZkYiJFAJhLAwRO34N8kK6uLstDdbjgcNgYAm1uSm1+b/pnW9B0H4pjFk97GYxKZFdjpsIXcJ41P41JfrgY9eLzzIUR2vTd+TaxS+9Zicbg6/ZYhS2K1ycqec2SBTIuN8VH90Msu7btz8gSm+UwWR6lQ3CTRhrM8um1GaBwCZJtSmdubKLzkQ3MDrsfuMMHisUMlPq+gdbj2MKosXsWY1goBxyxlVgv3uH/9MxUm/HJIi/QEKeaOTUDpuWoUFhZh/JhRUHeBmIeluhjm3SeQMG9GQKsjz+0Az2UFWbgFlirscvWDwc5nUqnNQ+Io54LUsPpKdHbA57ruJwfSQ2OjaT4yr+5UkYd+qDxOJ7OckG4vZS5SHJrR7sSRmnpksBur+9PH1B/SM43p2AE9U/mjp4Pf5hcXkznbsBUCqRSqiyYyepa69b9Ckp7KMqx54tBM5h6yhv+4gRHV+2f/R+c2ik4vbK2/bGYvXWjm9o3OCJ3TC0fw7U8KTsCMSiCicAGf7wMnHNijmLdly5axLF5K2uCABPVBffm3CQRyuM8IUHEuW//V0/dUOFDU3GJF9D40hq280dUVH8t4IpvPn/rgxqLkHGpDgIv+JrBJlk7Orc3NneiB/AGZ/9q4/ki2lVujP+ii75u3pfE8ThvstTo4dXqm0e2g5ACnCwKFnIFGkVoFUVK8z43aOVeCdxSBvR5C/UnYEkn1JjqFnjcug4mt02U0sTXTeiEUQKRRQ6hWQaiSQ6hSd8qayQpZWK9jli0K0aLYyJjiEjToDTiV3o8BS6L/Ife1L0vbbIO1shIN5eXg1+vBk0kgUqsZcBQleqmUAhUCilQ49zMHQNuKeSTgmKcZgsSY4PGLnPXx6mkJSIyRMunCouOnOp083FpTB9OufYy8P1CsI7mohYZithcukQoGRQb2nmtglmCKcxTxmwIaYnghkN9XorQDUXBd80599JFHII8BTyhkutUUUyYfPsSnYX2kVgejzY6J6d0jQaG1rSOrXV2BtsdaHdlNZHHDbQZE8S2lyaJ0yXRaNxzgo6z99loLKbmGNKwplIInDaDc0Gmran2g3gIe27uVZLmk2EZSECGw1pmuyOZzp8SBhv3eJAjlmPywCN0JbBKlkNXuQlJ8fNQSOdgcHV6w6KgloKiH0+CNteGAE/1fTN4eUfe41iU1u+BQD4FbFFqISSTXEAcoXboGOAwG5qkgYEmAkl4+ORBNHgv6m55V0S4EIskSLSw5C7fJBInNBuf0i867tBsBo7WsnLmnCdxL01IhzkgNGeRyVkb/+MXWYh4JNKolmlbjHAOtn9bwxSavZjolz1ApPH4aNqsF+SOHRXvLWu2v7rsfIc1Ig2L44CZWR7I2CnWFXtAYm+W7pjhw2NxdzQ1ALvDDNX1JM9E6wGi4rnnVB/d6WqMZIaRPlAc9wfLo0Lrgdnp6XIa1/8XQk5N9ml/UpsKTsJeWQ3PJ9Khc73Vrf0Zs/rBum9HcBx69xxypNGFULpJWOqGgfdPxk5APzgkp4zPa62juguZAkTgxAeKE+EZgpGg1I7cj9yaUvpmVyFwBW1znKpeQJ4xcx3RvOXR6lsHMgLbT5bP0MStlrMLnAg9lPa3V8RC1ztadECoUMPP4ENXXgzsjf8DIOEX7pzdJqGnOG9naGBx45HkkSIpJwsj4oezcC6tPocbh1U4nK2QoburWxli3txbltVZcPFyJQelKluhz8MARpKSmICOtc4xABB7lE8ZA6meFpeuIb66Chy+GU33erU+Z8ZQBLxOLMSIxcIicw+3CzrKa9hxvX9vmO3DUCqfBDmGErus25Ql3llf3COBIFDcCr3pZX+kGO8DR10STUqdh175Gq3hotD6dvQ0ceIy/4tIOsYp09np623ikRqTftZeBgdgx+R12RhzgIRc0uWU5lyznghYnx3WaOzZaZ0gWXHHt3g63PoYyXy6TmdzDVLh9brfb22xD7a8bmfWXrhECqcQGQdcNnR0ZWCRpySFbGNtaC1kaRyeOhdZWh+SY9BaSipSIIxXIQnJTBxqH3Osf/eiNoeSsjxWVNaiuru406yOBx5jxgxAb42VooZhGKi5ZMpyK8zRIZFEsqteyPRiWpG7hrvZfX1/STCh3SBh12um6DgoeB2qUSIjp3tQxZLFjkjux0XdlhHEUUamqPdoAzVBlVPrqik4c1TXQ79wXttxgsLlaTxXDWl4B9cWTg1Xtku/7wGOXbHtYg9osDpi3bWdtlBPHRAUIUJ+or4KzXg97dR1cVq+QQhMXdGNiSFiT7WaVhaZS8Fw2OJQ5XTozRv1SU9uS4stsAyXicHGUzd3epPDCl0rBFwnAl8rgdjjgttoYQKSwGO7cPBIJxDEyCGPlEMapIFZrwJNHL96fEmZ2Vu9FoigdA+Kz2tTiJsUZOV8CsSj88bcV1eJYsdVH3VNT34BiIrofO7JTzo+j6IkfGQ8IpXBL4lqEPXCuakqQGaBRQRgkWqugug46a5/STLQO0N91LZwYPuYICh4Hx6uhkYaW2BCtRYXTj6nMCqfRCVVeD+TmCbDQ8l8rkT6z55JN6zZthyhOEzLxd6hnzRGEx8+b02FWo1DnEqgeWVtJ+aanZ1u3Zw96Qlv/OEjVhLFtJjc0Xw+1deiMzJVKblSKpWye2OKNzeu+LuhIz4hZH6t3wJ40qUvd67byMpgLT0Mz+zyvYmtrIiswgUh/gMgBRgYkpRLwRSJmWRTEyhmo7IhYSm5+/ryQdpcDE1MmQSFuCgz1dq0vE5sslOHGPPrvBZc8c9ucVNTV1Hea5ZGIvkW6Y3DGZsElDewmL9EaUGW2IEsta0LJ09b1SW1KDR3PAxrpPdIT23FZ14IhKvCUTSU7g62nx4PHqu21UGQoIO/Xva2jwQ6C+74ng0dnvRa6rbsQf8mMDklsqV2zHqpJ48J64Ie67+2tR1RCfLEY8pFD29tVX/tO2AEuDjKQmohveC6xhShbGt3Q9B0lcFDcG3Nx9gKrYqjbLWo4CY9AAqc8I9QmUa9Hbmsi5Zd3F+m9MFdI8YdF2qPQ2bQBORsJpHNqNFSXCrl0Iyn+1D2zRmmwY8de5rZWdRBzCiXDCMznmIu6uXvaf/4ccGxNf7y1tdaYbCiq00ayFX1tWtuBk3Y466wRxT32aPBorbHDVGZG/OiewUMZyhVM4DHloiQIRD0r45re8kmrmjgcFaOGh7LUsOuQe4ncT92xELEwWTVk2f0hbYzH6o7z7JvT+R3g1ESaS8hRnJv5xCkvZU6jC5ri4Cg5g7KgW5Oa6+17y1mU7AljL9g9iNYZkyxhpbkSuZqhEYPDUObCWR9vvDgJFqOB0fZMnjy2zdjCUPptXoej3iHaHZdyQKtqMtUmA4p1Xouj3cWHWiqGQhwaSzUl1vTJFEZyOm20aUfcY5vgkbKtU+QxkIoie/OJ8jJbdKcvNEKeTvEp3XN+4a6fEn/cFLupEETM+h7umO2u73aDMqstp874+By7K8Br91rb6IAUcKynS2AtLYd66gQI486TAHfkuH19t28HyJLVsHMf64SsiQQoKf6NFEIk/fp1W17R9q068tai+sNwxyS36o6MvOcLryW5scUCaUDwSFnZaomqTVLwUHasOXUP0fY0GIyYEIXYR6ZDTZZ4QzH4LktICVWU9JIbp4GqUfWGrIkyET9kANknUxjKqYdeh4t7FMiE4I0Mjx+7TfAY+hQ6vyYJH/AlPVfHuvmOue0AX+zlehTIeobVkQCTofHBq8gfClFScBLbzr9SOndEskAK1WrIhw7u3IH7Rot4B8hqbjzk5YMkN7akf78OjX2LeKLdoCFnfYwmaXg3WFaXTIGyqpOl8QETYshlrbfVR5xx7b8gjrpn3pgEpCVKsWvvIWg0GgwaEFn4AcfVSICRSlsuarIWWhxuplFNdDtHqr1qPVwhSyQPYp+GdbCDIMsj9dlXorcDzp1etaxw4x57LHhkF20voeihbHFrrR1itbjHUA7RA1f7yyaIkxKbkMpH75LueT0xMvOfNkI5Nr/b8lH2vF3tvBkT8KeimhI9NZXOm33njUSk4U5VDlziuM4btBeO1N6YxlC3pDl1D4G47dv3InfwQCS3oYYTqH8urpFnb4AjbkTQKZCsoITPh9Vlg1QgYQkvufEaBhaZ9jWBFgGY5ZHm1VxZpvkAfTKFQbc8/AoRxj12CHj0WHloKDbA7XRDGCOEUCaELFUMAklupnTmBl/Ij9g1azht9vUZ/k51vxZ1+3UQq8Q9SlbRdOgoHHX1UE+f0qPl+KJ5NXCqOrGjhjNeuL7Sw3agketPPiAbsiGDetjkO2+6HNlzKOCh82bVN1JbO8BR90zJjMGQvDjorA04tLcQE8eMgUR2Xnc82C5S2AIVpzqv1bhGsgyaHVaWRU1gj9Opps8pB+iMvgEaiZjJtJPVUdwo58qByLbm4HQD+yqqmZRkX4nSDkQY9xhV8EggSJ1HyStuWOvscFvdAB9wuzxQDZIz8EilvkAHq87LhyaUCpE0LoH9TcDSWOZNxRfKBBBI+JAmipmFES6wNm67G8ZyIxJHxfeKWEdtQQM8bg/iRqqidCV0fDccbU531pru+F0IPAJl8drKzkE986KumkLfuO3YAY5MPFwan3YM2SObdoZkYY/cmA6cNLm5ixuKQ9a5bj4VLnnmt5f0Y5yKxbVncbaoMuQEGqGuCDy3vU3gSGMSYNRIpTDb7YgRt3RJEwA8rdVDLeUzgEkWR53FCbVMGNTySP1zijR9ADI6F1ukcY9RBY/h0swQmPR4vLF+ZK0keUFztRlOqxN8ehsR8Lygk77zeGAsMTJrJrl3ewM1j03rhLHYiLgRsT0mxspjt0O/dRdE8XF9tDQB7l0OWCdcdVl07uy+Xjp9B0xHi2A5UwLN9ClRIRLv9AV0woCMNNymC8l12QnTuSCGoASbSmsZUqT9WvBDhrIBJ8obsKmgAf0TZbhkjDfusODocfb/4UFitIXGEpCrui2LIzeHUNzPFOtosQOZmsj00vtoe0I58dDrRBL3GDXwSNrS9YVaJE/2WhH7Sts7QAk/AgWYNZYXGlNBl2wpkexaS8oYKbLHYoXbYYdAJoNq2uQeA3g7c+NY3OMPvzKycJ64+5Lrd+ae9LSxOOsj8TmGQkbd09YXjfn6SMMTx8FDmYt9pUfsAFkfnW4PFs5IYRnPBPT27dyH5EHJyEroH3ANPoqm+NGtuqrDWTwpy5jsFgyMSwiqKtNWv83jH8UCPlQSPvQ2d59bO5wDoboRxD1GDTyS0ou50ozEcX1B1MHOjSypPKmn2yb8UDKMrbQM1tJzTE1DlBgPSXISeGIRU2QQpQRWDQi27gvie7cbRGZObmuhMrK36gtin7rxIomuh6yPLqMJCZfMAmL6wFGg4yLScCpdLVnYjS+lqE6NLxCCLxBBwOfD5XbD7XLA7WJJBCGXGrMVX2+sQZxChBuneZXMbBYnNm3fjhkzpgR0GwejZxIIvDGTriBzoQQZndXKXNmhuqiDLYwkC8UCIXOTUxIOux4bs7r7srKD7Z7f9xHEPUYNPJIlzelwQqIJPfg2jKX1qqr6EyaIFSKWRNQdS8OOvYwgmciuZZn9ui0xd3fcO5pT3dqfoRw7so+6qLseUJB5cRJ4xPfYpgJND11ftKbNc9sgrtnT5ZKF0VpPd+2HQKNYImPTKy0rh06nQ3ZWJhQKBew2S9gA8rtdNSirs+KqCclIixczsLVhwzZcMmtaiy3gyL+bUzMRYCSwKIs5/4JMc2kLQJLFsZ8yfJ3u5pOijG/KfeCL+cwS6jIaYK+ogWzQgCZVyTV+vK5PzjCU6zqSuMeogkeaJLli+0rbO0CSigmj4rolnyNZHevW/oS+ZJjIr2Ldr1sgG5AFSWa/yDvpa9llO0Bk7xTzGJM3AIYDR0EKNIqRw/rCNAKcSDCrVJcdYi8aWCKVo0Grw8OPPobUlFQkxamxc99+PPHE4xiVPwou13neQ4/bDV5j9jK3BU6nk1kruc/p33oLYLI6kREvRsnpM0hN0UAco/bmGvgVnrEcrphU3+e8Riujx+UE9/fTzzyHe+6+C5mZXre3y2GH0emGuZGPMaZRQYboi0XCpsYlt9vdYsxAIJQSEd0WS6NMqN43Q1L0EqSmwLRrHxLmzWjhVidgvL+irs+NHeR+oPA5177w+B6jBh570b3aoUshEvDqPbVIndY9Xb+20nIYCwpZzF5fiWwHyHIrUin76F4i274ub0Xg0VZZxfgeOQUaUk1SjBzal0DT7HQYbY+1Hg51XpefW2+cAGd1fOqpZzF+/FjMn3+Nb5kEsopOnMbateuY9XH+/PkYNmw41q5bh9TUFPZ5dlYWFi5cCIu5Ae/++wPWdvLkSZBIZTh6vBhTJoxCptqD3UdKII9Vsu9Xrf4OHrcL8+dfjSFDh2P9jz8jMT4OP/z0C2655WZs374dBUeOYtaMaRgyYiTu/d1dyB89BsOHDcWQIUPwxZdfsX5uvOF65OePxLp1633t8wYPxKRpF+PD95chMTERd9/9Oxw8eAjff7+W0a1cc8uVGNJ/GLOoOk0mmI+fZIDRaTBBGCuHODUF4tRE8IVi2AxGBhpjxg+CafsxKKZMgDQAbyVpaRO/ZF8JsgNhxj1GDTzW7KlHQn5ct07+6A4Xj6XCDmudFZrh3hu1OxVK9tBt3g5JWirkw/seBpGejWHfIfCFwr5s9Eg3sIvbkZXDXlN7nizcYYPhcBFToBFp1OBLpRCpVeClpkHSKLPWxVPuuuEdNkh0B9GnOOM9AiLkLmtoQD+lEkK+p93nwoHH2XMuxdrvVrGYR6fdAvpcFqPEgYMHoFarYbVa8dxzi/HxR8vw2GNPIjkuDjf/9ja88Y83sXDhTVix4jPMmDkDo0bl48EHH2afrV23Hg88+AyGDFDj+7U/sLmOHJaL5BgPqsw8PP/8C/jvp5/i0ceehCI2llkX3/vP+wwkTp81E6/8dQkDs/9bvgL3/PZm9MvJQ3VFZeN8LHjm2cX45ONlrH1ycjIDns8+txgZGRm+vi6aOgX905MhV8bBavW2+fA/b4Nc07VrN/gAY8zAjIDJOnSvmo+fYvVUF08JuN8Ua3m4pq7dZ9HrOwgz7jFq4DFcmp5efxCtLJBiQ6l0tnufsqbNRSfBEwohkMdAlBDfRLeXkxoUxCqgnDT2Qj2eqKybCNTdTidix4yMSn99nXTuDnDJMsoJY5oMTFZIe0U1nAYjSySjhBoIBRDGKth9xYFKuoc8TidEiQkXhKubOB/t8fl9WdeNVwslalDmr5hYr9tZOPA49aLp2LLpVzgcNmZl5MBjYVEhli9fAb1Oj2OFx/Dmm29g6TvvYtH992FQzkCs+fZ76LRafLNyJb7+6gs2mw+WfQyFQu4Dj8mpidix4Tv23eTJkxlANBoMOHKkAP/61//hnXfexf3334fc3FxMnToNd955J6tbXFKCxIR4nDlTjAf/3wNIyxyIY8eP48v//Y+1LywsxJtv/sPXfnDOQPzzX28jKysLV195ObNoFhUVMYspNya1ef21vyLZ4WJuavnIYe3cQW9z0tTu44VseyvDjXuMCngkvkJdoa6PpieEy5wIz/nCzqXncdZrodu6C3C7mfKJy2xhDz9xYgIECjlTiLGVlTNASeoo9O++EvkO0Juws17XB8Ij38IubWk6fARuhys4+Dfb4DAZQS9mlFxDhTK1ub/ZS6JUCnFqMqT903uty1ukK4RbGgeXtHuG4nTpxdTOwTnw+Lu77sEffv8ARo8ZDYprFIq8mcU3LVyI1197BSlpaXjkkUdxx52/xYfLPsJDDz+IjH7pbYLHX37dgNvvfRgp8Sps+Ok7Bii//mYllr78AuQpyXjsyedw5513YNmyD/Hwww+xmMa5cy9ngFAs8gLj+Ph4PPvcC7jjvvswZPBg3HbLLay9JjMLDz/yaJP2/ful4e2l72LgwBxcdsns/5+964Buszy7V9Knvb1n7IQsZzo7ARLCJoyySgmlZXRAKKUNbSlQShn9KYEOAl2hLaMtLW1pm9CWQgiUQBhJyHC2s+14W7YlWXt9+s/zyp8iO7Il2ZIs23rP4RBb73zez9LVM+7F+1s+wp49e/DRx5/0GvPFm29CpUSM/ryNgzFpNnQdn9US4XtMCngkmh63yY3cOaQuk22xLEDeR6JGSxe/o6P2GHwtrUyDmmh3qBGXnb+ji+WVUCPPCeV0ZYFjrNuL/bqnvhGuE3VZlZnYpsrIHnGDxxi7J8J4+pJG+ZPEXjBaC2+yeY+pfYwVKi327T/AwtKr7vgKjDl52Lp1KxYvXoxn1q7FvatXs7D1o489hrVrn4kKHqlC2+V2o7q6GuvWPc/C1s1NjfB4/aiaOx8v//qX7HcEHu/75l3osljx+BNP41e/+mUv8Pjss8/B6XThuuuuQUtLK3IKcvHOmxvBKbU475zFeOJHT+I731oNp8uNhx76fq/xA4HHyDE/XvMjzC4phajAmDTDkje4pjUbuo5p0ATyHpMCHgkM0Td1qXHobvqYhxsFHYiqh+QX06WS4z5ZzzgbDcuWjALrZf4RyBNl/t8W5F56AUSKLEdg5t9Y7x2ynFWpBOqZyQmZ0ewEJG279oClhfQJh480+/Tdr4R3g+vcm817TNFFCt7HtrZWvP32u4yqh0Dg8uXLUVdfhw3rN6By/HgUFRaiqmoKdu/egzlzZjMqn/r6Onh9AUydMhWbN29mAJJCxRSCPnvJQvzttfVwev0om7II08sUzKP43w1/R9lZ01BcVIipUydj1+69mDtnFrSaEC2PEG5WqzW44jNXAnIl3n7zTRiUCravDRs2sNB0tPF79x9kOZEEJE81NrOz0M+RY86SclCUlyb9vTMbuo7jAU0g7zEp4JHKvEmXWhKiosq2WB4JWwCd+81QFiqhLlamnLLH29wK254D2QrqND6ZBB6JRoK4MrNtZFkgVZ40ypk0v/8xC2WPNuUaynv0GGYDPeHUkXXjmb9bApBSqbwXDU9fCp7IU1Bom/IjaQyFuMlTuf/Afvh8flC4+sdPPwWjQcsAoc/vx6kWKziFmlH39KXroXmJUsfv80Akkfai22m1u9DtciFfK4OGU0AmV4BofPo2Gk/E5kQZRE34d9+1qMra0doWtWp6qLeUDV3HYcEOwH+8GxIlB9Es1YADkgIe49hStksfC1Co32vxhquuCYB7LF7IDbKkh7OJu7Fr02boz1mYVT1J05NIVYCexuZs6DpN9k7mMmHpvYLFCIqSG00hGiD7voMsfYSogEZLY3yPmlIEZFmFsUy7U+KJJLBGHklqRcXFDDhK4QNnqQXJD75eX4b6ThGuW1YQVmoZ6BwUBg4EwKqYJ+eqUaBOjpoWYzpoae23cnoots2GrmNbrxff41zdgFhkyODRbwvAfNialSWMfS/99qALo2Y52s1ofDglB5leDk1ZkrySPI/Oje9BO3s6ZCUhSapsS60FwqHrKy4ZExW3qbVm+mdPZRHIGVRA6T9e0lfMgsekmzSpE3KyUFiwpbWNMtxRqAWklkMIKAsRUJXABynWf9QKKSfGNUuiFz4R4bbZ5USzzYtI6b9KgzYpyjG0P+sHH0M2tQTKgsqknl+YLBu6jsOsceY9Dhk8Uv6eWCKCdsLALs44tpzt0mMBt8kLv4OHulTBkD9VaFM1u0wvY5JMnJpLSAbStqOG5VwZzlsCkSwzJRFH2+UHvV4mU5hzyflZeccReLksdO1sgy9n5gjcffq3nFWaSb/NE1mxzdSJw0eOM/LwKeVGBhz92speFfLNnV78e3sbpk2WotBwOgfNG/DD6QswqhuNTIo8lQKFGgWcHh4Ntm74eaC6KFSIOZRGMoOW97dGVYoZyryRY7Oh6zgsGWfe45DAY9AtQuunbcivzgWnTW54J44jjqkuPnMAXocPni4PpCoptBPjA+uMpmfLVhYiEyqtR7LhqDgr3RyZg7FX0O1B58b/ZYtmBmO8DBlDeXw+QxV4aXJCchlyrJRsI5We2pRseIxM6g0EcOJ4PdpNHVhUWQKdrJmd3K+feEaKAWlPb9nTAZ+Xw+Lq0zrDKikHuYSDQclBKj7zc55IuPVJIMtPZchauO5s6DqOBz/OvMchgUemlmJ2wzgt89RS4jDR2OjC87B8/CnkuTkjXi6PPLBUlEXebmr6SeqMvsOO19+EYdnZvcjYM3rD2c31soC0+xiCEjn86vKsZWJYIAseM+8RMXV149ChWhTk52FGqRQSZ8sZoJG8hmaXB2a3Gxa3BwaFHO9t78a8iTrMn6RP26Hcps6Q1ODks6CcNCGl62ZD1wObN968xyGBR9oCaTVLSPE8SY34B+01+6E/d1E23DeATRPxwNE3OnddAyveEHEj00NMD7S7wwuZgYOYE6O7zgFnqwNFiwtYaJ/3Ap17M0ciU8h5zIatk/TGMAzTUCEBhfey0nuxjU9Am5fpskThsU2V8h6Ct5E3t2DWBDkkvAe8PBd+3fgzVICOdFrR7nCxcPT0w2h9YgAAIABJREFUAgPzLG6ttWDPSRtWLi9Kikcx1oEFiUFFeQk0MyZHlSGMNUcir2dD13FYK468xyGDxzi2kXCX7u27wNO3oCwvYb+2a9nSHgZOMQ3M8+h6530oKsexb3YjsZG30W/3hYnoqVDLVNOJwkUFEImA1q3tDFQqjArop54OuQzXWR37a+Hv7h5VFbXDZcvhXDcbuo7P+lkvbXx2SnYv0tLucDqQo5QzOURrZyeajtViTiXAS3WsAp6X6qOyBlABzLZGE8tXJPAoNPr9q++1otiowMVzh57LGDlvZNjb1V4Hb20z/DZHWjyOkfugc2fbABaII+9x0ODRdswZd95dopdE3kfr1h3Iu+rSRIeOmf5tn3Qgrzonbq+vYFP9gjmQFo0cGTHyONobnLA32VEwPy98XgphEwWRkGtLP/vdfsAPyPO5YX0OGDXS2/+Dtnpmtrp9GG5C4u2C2N3FPGHkcRkK3Q7naIAo4IFPN3EYTjJylsyCx+G5q3AOn9MJvaMbxa3tCMrlKDxvbsxc3cMdHXD5RVGLXY42O/C/PV24amEhSnKHXmRJgFQAjhSi9hw6HAaNyZQhjPcWsqHrGJbqAY8D8T0OCjySlnX38e6U0fP4u22wvPdhCDxmdZaj3jKBR8NUQ0JV1yw8cOwkci5entHh6xDpPA8ExKw4hryOukp1XPyXVMTF+4PDWlQTfn6vXhHve9mY7EdhYVHQh6BIiqBE1iukRlyLfUGfiPeAszcwWxEwDPaoEggFLTRG7LOCMx8CrywE/C7WNyg3DDpvMRu6ju/RzILH+OyUzF5EOu9taIGzoQFBnx9tUhnKJk2EfnxZXMsQgBpv0PfL6/jallY2zw1Lk0PvNpygMRK80pmoOKjOYovLTmOxUzx5j4MCj6YdXdCUaqAsHvo3kmgXQ56bzjffgX7x/FFRIZyKh898sBuqYlVC4JH20fnfTdDMnAZ5eWkqtjWkOSl/tqOmi3kQS5YUMxAIOQ+JNP6cWqGoZkgbGeJgokWyfLg16zkfwI4MlHXtZaE1amK6OAKF8hwG+sS+bgQ04xCUqpl8FQFFia0OEEvZ70Q+B2mihsbxPjYP/ZuXKMNgkcCkxNkcKhToQ0uSyBVnQ9exrUUeWmrZ4qLYthpKD3pv8bS0wtvShoDdgaBahXY+CPXUyWiE+IwQ9EBrfXiqdcD+AnXPBbNzMKkkvuLESIDIaU+PodA0NUqbSrenkfI6qU3OPV0AlK26juMpFPIez9IBeWf2Txg8Egeh9Vg3CpdEmS2O/cTbhfIeJSoV1DOmxjtkTPUjD1vA50+YIsl9vA7O4ydhXHZ20rVD2Ye/FxDxob1JFJK4vIU0jr7ptO/ogH6iDor8oX0psdbaoShUJAysk/UAZWl6YlsyGo8iAUqx18IqnAMSPaS2I+GJBHDpzZ19RtI/eSTFXisg00GkMPZanA9QpZU5RIisKu4X3AhezWhFH/GGrklCTiw5nTtGG+G4UAqFIBfHR5Fui22tzO8x1sAj3XXfFutuiaib5PlINjBW38j5qa9ALC9WKNiydUEeDq8PXj6I2bOmIzc39HksyP/FWoPodUgdZlFZflT6HeFsm3Z1osXsxk3nF/Xbj97v3A1NTBmGQCKBRnnVFASDNohEp2mulLm6lBfDRPtLIa+jxeU/w8NK4DnbBrBAjKKZhMEjgRa/yw+pMbVVu7ZdeyHmOKhnTcvebxQLMEdNYBCchzwPW81+eBqamFShfsmCQYFIAnteux9+h5/JLHIqLkwUT5yUluNW9pxQ+FlXoYOmRB3yJEoAn90LThF6foScRaGaOhnebI/JD3ujPVxcMxwPEBGE6+bMHFH5pem0Uyr0oxUqLdraWtFtc0ChUKC4qJCBN9LLDfockJl2wFN4zmlAKuHYhziTI+zYycClxNMFnlOzHEf6AKfX+wtdC68LE0auL/xu6pSpePftjZi/aCHbk9/rCs9LffrOkc47SOZaYwk80p3J5KdJtAU7ktY03W+0JozZt/8AZs6Yzp7J/gBk3/kt+/fD09rGiu+6XV42Pe8hnWkx9Fo1CJS63W50dnawZ55UZCoqKuF2Rg/LEpja3dKJQpUSFcaBOUwJZP5lcytmj9di8VRDr6P19TLKiovS7lUcyjOczXuMYb1kg8ehXFYiY5nnUaOBetrkRIaNmb49UT7Ge5hwI5F6hxOWD7f1C3AEyUQCiEE/D4/Fx5SENOWqkOqNHbCesEKqCXlaZEZZVE9fOH8RYlbgEvQDzjYXA5Zeuxe68TqoyxRMRWdQZ+nn8JQTmgwvZsK27RlAdFO81wvdwrmDnWJUj4vXmxevEYQP3G9/+7tsiN6gx9atW/Hss2tBAI53WyHi3SwsTh/ccnEQQWmIaJ+8guKAO/yzyOcML8tLFBBR3nX7bnjlhawIgT6sBY8idaT52N+AXAla3+/zIjc/n/3uW/d+E2++uRGXXnYhjIZ8BMgTSh6iHg+l8LMwTyyPVLz2SHe/ZN9nuvefyHp0/01Njfj8zbdiypTJsFgsuGnlStxww/XsWWLPC4Xw/X6Q51sqlYd/d931N+D1DRvY65F3L6wvjKFn6fM3fxGPPHA/CkWAqLgEp1pa8P3vP4zXN/zzjO0SKP3Lq3/FyptuxPr1G/CDhx/qdw9HTV3otHXHrQqz46gVO491h6l7BE5GWoDodRQTxkGiGXlE+jWtnb1kFhN5BsZEX6HiukwNlJ7pLEzI85jsD/iBLiALHgd+PO11bog4MOCVSKO8Qt4dhFghgvmdTTCcuxgusxS8l2dgjjyIAuk7AUTLUQvT2oZEBJlGCplBllSQxz68fYg7vB3vWanIRiKVQFOZmH3inT9WPyHvcaRVt8c6V7JeTzbYiASPK1feiAUL5uFvr/wZbWYzFi9ejDf/FfrAvvFzN2LKzBnYtnUr1m94nXkDb7r+ergCAbz22j8gV8hx000rYTFb8MYb/4E44McXbrgMZ1XNgc9SB0nuVAR4Hi++9HvU19XjvOXn4ZKLL2QAUgCPwvoCSNzw+us4f/kyttYfX/kTjh09jurq2aisrMSbb73F9vW5Gz6LqVOnDOiRSpbtUzFPsu8zFXtM1pwCeHzs8Sfw4gu/hd1ux6WXXYGtn3yMlvZWvP+/zdDrNLjk0kvZl4Taw7Wo2V2DhQvn4d5v3Yc//P4lNDY2wWTqYFuaPPksvPfe+ygtLcPSpefA3RH6/V83/Attbe24c9Ud8CCIDf8MPcN3rVrVa50Vl1+Jmj01vcDjiuXLUNfajqs/czmUKh3q6uuw+b3NMJaUYvmieVAolP16SfvaKZK654LJMiYhOBy5i8m6P2EeqjY3Of3Jnnb0zJcs8Egf8MSlJ5Ayp9pCjr0Hwfv90M6dleqlRuT8jkY3A3yRmuICMHSbPQAPqEpVEHOs3gDtO9pZCFngQjRM0MC661Nopk+FxyEHJ+cQBM/CyaNFapLAr1geul7ylqa7UX6p/eBhBtA5Y/rUGtJ9zsGsx8CGx5I07ei+4HHOnNl45JHHGSBbvGQxSnQqdFrN+O7DP8Srf/4Trrnus/jN878CvG5W6f21e76Jdb9Zx44S9PtY6FtvNMBlt+G7930Xr730HODrRlBdhu89ugZLlyzG2eedjcce/RG+cPNNDAySx4k8j1qtGkVFRSwPbeXKlVi1ahUeefxR/OzHP8G8efOZF7KtrZOtVWA0wmLvxv33P4hXXvkj+11/oc/B2DldY5INHqmgQSYRM+7CTGv9gcf1r/8Tq7+xGnd89StoaGjE8ePH8LV7vo5Vd6zCvatX46OPPsT2T3fgsccexerV92LVnXey5+SZtWvZ6+9t3gy9Sok7b70FcHnhUSlw0y234uU/vIwcvR6fu/Gm8DPadx16zv74xz8xz+P99z+Au+66CxazGTU1e3DP/d/Gt+76Or70tbux6+OPYDQa8Y2vf419UQnEmYMrUPcsl7SgSOGHftnZmXYtCe9HIEhPeOBYGZAs8JhuSTghQZjyPLLtTAvYTjjh7nIjb0YuRIpguOCEU3AQy8Wg/6sKVCzHkMLB0bx7YyEvjwAkNd4XSHmebrTn1HHwCNx19dAvWZgFkD0GonxHzlYHf+4sBMTJ8QxHgseW1hYYDQZMnToVd911Jw7VHmZeGcoLIw/Nyy+/hEceeZR5/s5fvhzLly/Hrbfdxn5etvRcXHjhRThwYD/7MBbGvPjCbzA+L7TXpZevxLXXXsv+XVdXh6qJk3Dn17/GfibwSECS1lYoFaieXR0Gj7fdchv++8a/WWiTk8rD3qLINcj7NBbBI+XytTldGG80oNVuZzQqBB6n5Rt7EVhnwmdB37A13d9NN93EwNrJujrm6aa2du1a3HDDZ5GXl4+rrryceSgJAD711Bq8/NLvsXbtM3jx+eehNxpxzfXXshzFa6/9HF7/1z/RZuoKzfHMs/jcDddBpdFi3a/XYd26dXj55ZfPWOdnP/1JGDzSs/7EE4+z8RQmv+yyy9jfA4XVKSz+mauvw5tv/Csh8Ehz/eHdJjbnLRemlqmjL61Oqu48S9cTw7IxiMLjCltTrlrrJ53Ir85Nm1eKCjpcx04ySb1sO9MCVPXus/kZXY9IAogHUaBMOY+K0iIoxleMahMLajRCfmW6D0sA0nX8JHIuXAaxajBJqunecfLWo2ITgYdRmDUVOsjRwtZCXuHV11yDl1/+LXRaA+6++x6svnc1y4MkIEn5YRROfvCBB3r9TPmSfcdMrihmR1hxzY14/vl1kPUkBisVQRh0Ic/yfd9/Etddfz0Wz5sFypckkCh4HgXwSP1ob9H2Nb6yYsyBx0jalEJ1778Ps9uTMICk+SzuUGGJTiqFTjmIN8cB/gT6eh6F+/z1unXo6uzA3Hnz2WilQoFDtbXsSwmlNtCXBvJ4/9///ZA9d489+igDmJPGj8dlV17OwtXX3vxF/P7Pr6CtpRVVU6dg544dLL1CpdYwULrissvwy1/+guVZCuvIxCIUlZaGwWNkziOBx4suvhgTx1ewMDq1y6/4zKDA45YDFhw8ZcPZk7SYObF38Uzy3jHSN5PJ4cHhTnP6FhxpKyUDPFL1LIVCI0OkqbaDt7kVtj0HkLviQvAuN6MqcDe1QKKQQ1M9M+vFScIFjKWK9oCPR9ceCyQyCYxV+rSHsa0fb2fUU5rqGUm4uZEzBZFHi11t8OsnQeztZjQ8xLvoM1TFVMBI5JTRwKOQh0gfoAQOW9vasGbNU3j55RdZDtrMmTNQU1ODI0ePoWrq1F4/0+/7jiHwSEU3a557KQQiV1yGlpZWjCsvY+Fxavffdx8Dj0tmViJgPgaJcSLu+u4TePihB/HyH/7IqquFceRF6rvGSAWPrHre2z0oJR7yOtZ2WTA1x4C9PR438jouLC3A0U4r2hwu5oUcb9RBL5fC6vEhX3XaYy1I9FlcbnR7/fAGeOat5MQiOH1+qKQcpublghMHE3mk+u3bFzySN48KqGprD+PpH/8Ea55eA4NGhcNHT7A5yGP47LPPYP361/HSyy8zz6MAHnfu3IHnfv4LPPfsM3hn4ya89/77eOiRhxngFZ7py6+4is3zr9fXQy5XMq9433WkHNcLPH7vwfvh8Adw+81fYGHyZ55Zy9Z4b/MH+PDDD/D0mjUJex5pD8+/GeLzvHNFeVJsOZyTZLkeY1g/GeCRlkhnsQytxztd6Nq0mX3gBpxORiujmjIRvo4uuOobsnlkSfircx06yvSXtYvmJWG2zJ+CHEXONneouts+CJqjIRzR32WG5aPtyCV1H0VPIuYQ5htJQwVORyL4piRcApCpIJMmqpxPP92JigmVLEeMKl2piKWhsQlvvvkWA4jkZayqmoKPP9mGE8ePsZyzK6+8Av97732cPHwYeTkluOqKK9Fma2NjJk+aCLVaw8bQWMrtC2or8OFHnzCvUkFODi669GKoVSqW89hrfUc7G7Nt+wHMnFcNpVSCjf/bghMn6zB9+gxUjq88Y18Cnc9Iul/aa6LUSyanmx2RwCCBPap8PXdcEaOiIQBpUMgYqTPlPHoDAbQ73OFQNvUnMGns+Tsi7yQ1+pnoZ1RyeRgo0tiDJgt7fVq+Ie4cShrXF6QKd0Lgsctqxf82vQMqjoqstqf737DhdZbusPz85bjm6qtBBVNUrHLpJReiqaUVl6+4FHv2HmBeRKq4fnvTu9j41kYU5uTghps+h/Jx4+B02SEWcdBoNOx1j8fDQt/CF6K+6yxasgi7PtmG6dWzsXX3HrY2tfWvvsoKbKgwi9YoLy/FV77yJahVanjcIeLuRJqQ+xiNuieReTKhr6DtnQl7ycg9dAD+493gchXAxDO993GFrYfrYL52E3iXB9KCPIiVp79pUjENeSHVUydCUVGelTAc5AU59teCd7uhnV89yBlG5jAWbQyIYG92gA8EoalUJqRiM9hTk+SmvKwEykkTBjtFdtwAFiBPDdGiUBNIkoXf9aJPifjMlOlPkz17rX4E/G6IlEHIFWrYfDw8Pi+ULp7NyamDDDwSeIB+fHgnAr0K/UJY3285Cc56FJKCagSUIS15iasdQZJV7KEI6nuUkUwkHi94FMAc/V9oBPocPn9M6hghHF2gVjAw6fKFKmWlEjEqDf1TxZBn8qTZwjyYFBavMGiigkhhfvJYnrL2JEtHgFLyBhLo9fgD0Gt0kHESeP0BOJw2FGlUYU9hrD9SSlkg0Cg8N0Qsb3Z7oTVb0K2SMy8sAWRqU/IM0GuNCAYDbC150AuFTH4Gz6QwZ7cnZBMV5bqLxWGKoMg90XPm93niLpbpex7yPlbkBnFFtQYBWU6s42b061mi8AGuRwCPWhkw7czc9JjgsXO3BTlVRlaUkTGN5+Gub4Dz6AkEAzy0s6dDVpIc/c2MOWMaNmL54BMoSouhOKsyDatl3hIEIu0NTtib7FAYFdCdpYFEGb8UYqIncp+sh+tYHYwXn5fo0Gz/JFnAevg0KKAp9VM0bOagSwTTvg5oK7RQFoa+ZRPAabY50XbCAb4txOU4bqIRE3QH4MuZ1W/YnfI8SUrRb5jcSw0nXoCVpKOmdZpoikF9N0DA66S5m3kICcCRZ00AddVFub0KY5juecDFZClFEil40j+n5O4hNAKHVIhD+ZBlOnUvwEm/pwIKCndTU0s5TMrVM7BocXlA3s1Ij6dSGvrSYXF7WGicQuxCoy8sXl8AfNDfC6TS+sL8wvNVb7GzuQvdLkiPnUDpJcvgC3JsLK0n6C8bFHI090j8kTeW9lesVUGnVDKycXpWhbnmFhdGDdELqjVD5RIVwOPV41uZHKjfMHVYlGOG8CiEh2aJwvu3YrBbhMAhKyRKDqJZIU7cyBYTPDa914rS8zMUmPE8HLXHWDGCsqKc6TWLOAl4t4d51EQSSRZUDvAXRgUz6onjx7wKClEc2Rtd0E9SgxSUIAmmJCcyq9mejLf79M9Bniunx4O2LjfMcEPeaUK+KgCrv4xtRp+rQkl+7KpxAVT6cmam/xApXlHi7YLY3tQv9ZKQXzYxR8e8dJGNgI+CdzJpSqJvIl1zSnEgYEJN0C8P/SAN6aGLOQSUIdL2gRqpBwlNAJ9CjiX9nvIsFTIJtjeZMCs/p9/iGuEZiAyJ03gBEEeCR/q9QEBN4XcCl4InUaAfojPT7+j1cf4AvLt3o00qQ9mSBUw1pr9Ge3cG/LB5fMyTurA0REZP6xGoJPtGAtRkXzuFel/c2Ixp5TIsnVEIzl4PiaMJAXUp/JqRV3i5v70TFneIuD/belsgKeCx6NyCtIT1Bnt5VFxD1dme9g6A51kYW6JWMRUVWX4etNUzxlyeWSxbMv3lTZvD9mJ2mjsTIllyKxNj7SPTXqfcXrFIlDJPu21HDXs+s/yl6bt58jYKHsZkrOo4eBjdVhscknHw2jzo6HZDquBQfk4BC6VS3l20Cl/SzyaJxIBmHHiZISbwScZe0zVHLM8jgRvBm0eATuSPAhblOSBtcV6eG9XLGDmOzkWFV+AT+OAXS5kEZUBVwrx7gteT5hIKdBK1F3kryfs4o+B0+LbV7mRhbyrwoRC3nJNAyUmg4GTsS0i3z8eKeXKUcoi77bB8vI0Bx2ZOgmVLFkOujI+UlkKu5LElYE7r9QWwiZ4lnv7NnV78e3sb5k3UYf6kEMOAiPeBs9Syf480L2SW67H/W6fIXGBXN+vALdKd0TGm57FlSzsK5uelNJwXz0MbT5+gN0TPIAAgqtLu3rkHAZs9G9rux4AEIqkgyX7wCIIuN3SL50GiDYXyxmojacOcqcaU8EJSHm/3jhrkXnZhNlc3DQ8YAUeP1QP9TF3cH8qxttWXg5a8SDuOmcErKUwpZh4lylWjFrQGYJX5WWhynF6DUs4Osbsr5F3jfSEvGjUqJiIgJJYiKFUzgDPUMG2scyTz9YG8qmSfXc2tWKp3AX4XOzs7N6ccECzGs79IzyKz9wChbWGP5Mn0aysRUBSAPIpuv3fQ3johDJ6nUoRzMMkjSPcfWREePovPA2+HBZ6WNri7zBA5nGhTKlG6cB5UWlVCBT2Ct7TL42EAMhLAxmO7wfQRwOM5M3SYUd5b+IB5IRmzwsQRkwtZb7ahoScdYDD2GM1jhgweheKCjMp5TPDGBKUPRXkp1DOqWGg72/pYgOdhp0KkhiboF82FtCAUDhmLzWPyw95oR+6c1HCZETl7Nk839U9W+/YeFZeFuUldzGfqhHX7TuRdcUmveYViENfu0Ld1n9vPPJJ5C0NeKVOHDxViDqWTQs8VeSJFAS/L7YtsYmcbC9WSl4wq03mZvlfuZFIPk6TJYoFHc+shlCmDCGgrEeRUwwqMwyCyB8TyqkIGJAfT6M7Jq0qNcjmpeEctk54Gjj4PPO0m+K0OeFvaELA7AEqt0mlgcnnB5xpQMK4chfmJP6MCjRGt3S9YHcyhBhiz75gFHx+14aqFhSjJPTNKRbaVWg6xlIKREMZud9hwpDPxqvMkmzVjp/NvC72XSebqzkjliul5JPBI8nY96ScZe8hYGyPvI4UMKe+MqouzcnHRLSYAbc20KWO2kIYsQ95HXaUOyuLkh/GJNJzSK9QzpsZ6bLOvD8ECrjZvuPhlCNOcMZTlrr7xNowXLoVE09tLTzlptkYnvBopSgsUvTxJJ1scaK1px1nVBSgo7j+vjRakD+FwDmDAxfL/CHjFyvFL5jkTmas/8EgesUbLKcwOtsKTMx/oqYZPZO5U9SWvpdjTydSOyL4EIvsLmSeyB3o+vG0t8DS1w2vqgEShYNEcR4DHYZcLuXotpFodiosLB8xvjGdNoWo9XTKOW2st2HPShpXLi6DvJ7xOYWxZ524EpHoEdBMyqpiG9ubu2gddwM3yNDslJdhnCoH/bDvTAkMCj6PKoFRgs78WrpP1obxIhQIiuQxihRzqqsljPlwr3DWFVq3bdoE8tZpZ08ZkeJW8j+AAufE0lUuy/hY89Y1wnajLqicN0qAely9qCJo+tAMejlHqpLqZ3/0AqqkTIC8NFc3E0+iD/vhRKywnrViy4jTVT6yxBHIkzmZI7KcYuPHrQmM5ewPEnq5wAQnlC1J18nB49voDjxTWLXIfhUabnxJuz1i2i+d1wb6sWCfggscwe3Ag1+eBbd9heFpa2bLKcaWQl5UxR8Wh2mOwms2omjFtyIAxnjOlqs+W/W042ODFly8tBzcAMQWBNPbMOprYF56heHeTeRYKrTdZj6EWPKZIc6ExzAx7jpO5zmiZK7jXiYDLDwkJa+h6v6/G9Dxaa+1QFSpTkv81XAamXEje5QpVZXs8cDe1QiyTQrdw7nBtKePWJU9t99adECkV0C+cM6YKaYhAXMylrmjGb7bCXrMP+qVLsikUCTz55Em01dvgd/pRsrwwPFKg36HcRrlentTimP62R+pM1BItfKIcu51b65FTYcCk0jOT0AcyRySIpH68spCFBynsLQp4WKUyNSGnUPCk0e+oQIX9v6cvKzah0HofpR+BzoXNH/Az7kK4zYx6KFz1LNXAT4UnEaFeIVzpyV/I5iWgTMUI+b5mjOOs8ObPZ6F3YX7iNiQS96HSxiTw+MTVVdBdT1QByX2iHvZDhyEvLmJfuqU9YWirzYG6k3WMumd29fS4cxrj2uwwdNq0qxMn2pxxK8wQiBR7zeAczQDvZc8ry+elHN9haGLTp9jltcMKP3y8DxOVM9DoTH50aRiOlpIlhwYejzrAKSVMlWO0NpbDtHUHcldclP0wj7hkKkCybt/dq5BGwoX+6Hk+wLRa+zYiYxaLQzmlAf+ZlZBSmZK9TuP9fk/UOYb7OSPw6LV5IdVIUqblbt70PpQTK0e9rvhg71IAigU9+YpC4UskD6MwtwAeZQZZSsLU0c7gaWqEs/YEjBcuS/iIgopKX27DeCeiXElqBMaiNSEcy3InqTCHWs+HNYVng3IDq/YmIElE5gRC/drxkCl1YVJp+tsWuTshJqobToagWAG3UJDod4bBJOVl0lzk7ZR17AQvz4FDPR4nOutQyVuhkfAQSTWsCAjGyUzGj5og6Uf/JtWUTAKRRDvEWY+Fi2oGuhe6C8vWPfCZLdBWT2OeaAKM7aZOuF1umC0WFOTnoWpSxbDmecb7bMXq99qWVnTZfXGDx8j5WCqGp6uXN5KXGdMGJFk43fQp3g8GYPfZoJcboefyYHHpw1RKsc4/5l4/6Ibf5gV3lg7I6336mJ5HR6MbbpM7ZcUDmXIZ2SKGfm6C52Gr2Q9OqYSuqorJRQotSOS0PncvAKhQhbwpErEEAQKYEX0IeBJ43Lp1KxbMD0ki+ry9iwUy4XnwmP1wNjkZgCxc0ucvJkkbJMJw4ijVL56fzb/tY1MBKKbLiziYKw3Y7TC/uwW5V1yS8BdO8spRpSxx9KUqV+1QbRek3X74dByqpuawquK242ZINVKWbynkyslF/lD429UGSclC/Oql1/D6+g14/W8vQK4y4F8skvDFAAAgAElEQVQbN6Ojw4SvfPkrTBVFAH6kmyznvVD4OhC0NUGkLQWkGgY2nX4OKs6Pkx1unDrVhJmlfuQUTgGvLsJvfvsCNm/ezGQbScLvvm9/C/MXLGRzk0oKm9/nYQpB5J0UwGb4PYfnESCFlDjeN8jLSXOQ0gqNIU8nNUEFaKB5woUfBI5149k8kZ5SAuic7SSzW7e/AvKCfJhsHuZlVIDH5GnTodaH3gvj2etgnsHhGPOHd5vg8vKDAo/Cfnt5I/1OlntIXzpSnc9LIWuHuxMnJTI02drBSQIwyorh9hZkwWN/D9MxL/yd7sGBRyJQbt/RgeKlg6tGG44HfDBr2mv2I+j3jzmpvnhsRYAv6PHgP//YgLc++ADugB+zZ83CV7/6ZWg0WgYAyZPIcXJwMjm+edfdePjxx7B3714sWbIICoWSeSEJPG7a9A5ONZzCl7/0JTYumncynj2lo0/bRx3ImZYayh7aP8lskk47YwGYNnlMpQYI90f5i3x3MOwxFJRekkmtk6pnpeONt6FfOC8coox3HQE8Sg64kDcrN+Hwdd91yIYimZgBUSKtPlFrCSviBCdokZ9H8nceBPaerioV6yXwlcmYXB8pqTQdtaDwLCNeeeVPeHvTO7jssstwx1e/zHSa200dTB+5Zk8Njh87hukzZmB8ZQU++WQbZi2YDzUnYVrMzU1tKMstxTsfbILb58XyZUuRV1CAppOforR0Kv7z5mZs+fgT/OTHa5iHkzyObaYudhyZVML0npUKBebMmc00nbttFlitDrS2tDKgKbSlS8+Jy1tJMpIE+LZt38XmFPTHSeuc5lywYF5Yl5rmFryf4dB6wA3O2QSxtgRuKJkkoNtpY8VMUtsJ8JwaDmUxmlusMJk62PbGjStFaWkZOjs7sKdmDy659NJee+2bFkBjov0u3mcp3f0IPFK75cLSpCwdzo10tbGiJZLv7C+sLYBOkd81KLAp7drHci932k6h2+0CiQkZ5Eb4fcWjniicseb011wiiGwhWUtqQS13Or9xKOCRJqPK09wZxpSF8JLyFA5xkmzoOroB6U1ertDg1b/8Fdu3bcMPv3Mv4OXx4YH9OGvyJEyYMJ6BQmoEBAk82u129ub/5S9/FY/84PsoKiyEUqWBy2nHxrffxpVXXsn6e9z2jAxbC5ZwtXgh08qYriynTQ29E+U/EguArLSYAcjR2AgsBToCkGrk4WIWotGh3EVOxcFnlITpa0bS+a0fb4c0LxeqyWclvG2yyamdnTB1Olj1taFPZXY8E1Jov6vbCYfZDjFkKJhpYLrIwTYeOpUMZ03Sw+rxweElUmoxk+QjoNnR6ED+BC3zthw0maG1cTAd6sTcFdPx6p9+B4PBgPUbNuAPv38J77zzLgOPxcXFeOvNN3HZihV46aWX8NRTa/DII4/iBz9+CmVSHf684a8wGgwoKipC3dEG5Bfo8NIfXsaLv3gWarkb3WIjVq++D9+97zuYMnlS2LMolyvx5Jo1qK2txbXXXouPPtyCm7/wBcycMR1btnyEmpoaVFdXw2G1oq6xAf/693/w3zf+HTd4bGltw9VXX4tVq+5kYJja3Xffg9rDh7H5vfdC71s9HsloNidv6MGa3XjpT3/C04/dx0ALhV4pjG/z8DBbrDAa9MyTKnhJaQwB7b+8+lc88cTj/V6lkPYj6K4LHTMtjB95AJImVMrESQOPkXOzsLajGRJPJwLyXPDqEuaN7BvuJoBJfJKJMBCQMo7GtA2W3Gpsb/sIcomCha7LNOMg5svR7hj+CBgBPJEUGCzQI0UYUaMLQX8onUxUogqHmuk11IW+PIpUHIIF8jBAZOME8CiXIBhB3ymq7/E8lqmB0t6fgTHD1rSYaUcXdBU6yPOTX3kaz5tkuvpkQ9dnWloINV908SX4+9//Cr1GiwB5AVwecBotbvziF/HC009DrlLhxb+9hglTJ+Mf/1yP22+7DQ99/yEsWrQIVVVVqBg3Di+8+CKmTpyE2mNH8etf/gIymTQjw9aCFRhJqjsAiZSDvdkBd5cbihwFpFoOivz+k6ypUlumlcYtc0jqSPb9tchdcWG6HvWE1hG8g8IgsU4UrnaOLFah14UcRfp38+a28DoEEvNn5kGkDFXsEfCR5ElSFrZN6ICD6ExfNu17D7CRg8l7pHGR1de6GUZMLz+TV5T69A1tk6oJqZZobGI01VuggwSKmVq0OV1M75gPBJnkXjwhccq/rHmrHnk6BeZeNY2FlTmFElqFHCfr6jC+shLtnV34aMsHDCgWeuT4YPcOHD6+n71mszpx7YWX48vfWcXAJrX1f/sPXAEHPv7oQ3z+ppVYvngm3GIVbrvtq/j1r36O3Ny8cChXodLi6R//FLOqqnDF1VfjkUcfxbXXXhMGjzt37sC3v/0dmC0mrFp1D5780Q9RUVGZEHgkkEvtxRd+C/I6rvv189i6bSsDjxtefx3vvP02cvPzsXr13XA53Xj77XfR0tqK+ro6rLprFd588y0Wap9TPQc33HA9/rnhX2hsOIXKykp8695vwuGwnzFGynH47W9fQGFRYXieqqlT8KMnn0JbayvKy8vwrXu/wQppfvbMs+x3hUVF+MHDD8V1tkE8skkZQuAxRyPFDUtTJ1kc6Y0UNh2t0EYobooGImkOBpQCboiCPoi8Noi83TBrJuCQZS+cThXE/pC05fiCwrCGeCJGGhDksTe5/j16kWCO7TMK0BNRObtMHB3oyUNALhLohd5YRUDPe6xwFgKkg26C53Gw4JE8MAqjPGWSbYM+WJIHZkPXZxpUKHA5d9lyfPThB+FQM4FKClOvvPEmvLD2J5Ar1Hjxz39BxfgKbHjjv3ji/36I+x94EE+teRKFhUXMq0AfLgQYX/3ra1DIZfjsZz8Lt7MnoT/Jd5mK6fy2AFwmD5xtTqZAwyk58MEg40ClNxJ7g5O9JpaKkTM1BxINQMU3bosbqkJFv3rZRDHTtWkz1DOnQ1GWnDdlRlvjAgO+gla32+SFz+YH7wt9M1WXaXt5AgWb9a1mFsi2hddzpueFxxEIjGyR3sVU3MFwzBnJ2ydRysH7AkwOlSpqqVBCN3c2ZMWnq78T3SPZcKeni6mckISfr6YbMq2ceSUpvFw1pygsd0hgb/+pbkwq10RXMEl0ccrJ69HuLsjNZeBRpdThinMuYIBw2dkXQKWT4a233sLf/voq8659+ulOvPnWWww43XHnXbjz9gfw9/Uv4mc/X4vvPfQAqqZNx4I5s7F+/QYsnDMHl58/F54Ah9UPPsY8l9XVs2GxWDCuuBg5BYXM83je0nNw9jlLGXj8zFVXsj6bN7+Pffv245577saXvvxVFjqnUDMV28STR0hha/I8EnicNXMGli9fji1bPsTixYvxwIMPYu3aZ/DMM2vxm+d/zULwf/nLX3DPPV/H3V+/B6/+9VVYzRY29sEHH8DLL/0ejz32A+ZhpDmLiwrxn/+8gYaGRlx88UXhMR6XG/ff/wB+8PD3z/gdvf91Wa0gO1M6AI0lLy+1L37xZrR3drLXMt3zWGiQ45ol6UljE0Bgf9XZ0YAmI6amJuYAsQy8SNIrHP7hJ6HQu78x5ImjYpCgLD6gR7Q1XASQEkAgefNYM8h6efuYRy8OoCd4HIcE9Abxtx9zSFOA2SnyzMKYuDyPMRcYJR2E0HXeFRePSW7DaNcoeB6Xn38BNm18C2KxCDzv78lvlOGGG27Eyy/9DtYAsOHFl6KCx7z8PJx99rk4//zzw0uct2wpe9MdSeAx0j6MPN8DBhDJM8/ehBQclIWKXl5JAnD2ejucJicURgW0FeqoIXAqnvE2t8B4wdLwMiGCfh5+dwCcQsreC+nNhb7M+R1++N1+BPkg9JP0YRJ/SjGh34feO8UoWlAY/tJnPeoAAkFAFFpCMU4e9iCSdzGyxauvO0r+9Ps9hkDBQh2It891qgnwB6CZOQ2KCRUQXleOr4B62pRBmYPAG+kskzqJL8Cz/ES/XQxjUAyziGc5i5SXSHfUsM/MQGUiPJHxboq8gAQeKfxMHra3N72Lxx57HLfeegsDe+Rp/Oz11+L7Dz+K85adgxWXX4nVq++F2WJmkQYCZzeuXMnAVmFxEVbdsQo3X38zLliyFErOg0OmNvzwiR/hR0/8H8rKSrHtvR0IKALY9elunLPkbCy/6Dz8et06lvd400034pFHHkdRUSFaW9sYaLzyyitY8YuQLxmrQjsSPD7yg4fwm9+8iJbWFuaBvPCiS3DjjTeycPyKyy5hOZWfu/EmFo4noHj/9+5nZqMzCL9bs+ZJeDwu5j20Wqxwu10sn5tyv//4xz+FQ9TXXX8DO2Pf3xH47jv2tttvZQB14YL5uOLKK5nHNdPB44RCFS6em7giTrzP4WD6EYgkL2NQEmKF6Q9skkJO5+521id3TgH7N3EYUhOAHgHJvt67vh69jAN5gzFaPGOy4DEeKzH+GXRufA+6OTMhLUrPN6s4dzZs3QTw+NOf/gwyuRz3fP1utpfW5haIOQ4/eORRPPS9B2AsLML37/0WLltxWdjz+Oijj+K7370P48efhc/ecAPWPvNTlhNFTSigGangMdELocIze6MLmmI1iGFFAIFeuw+8J8AAH2feB/X0KZCVFLE8Y/odAUD6L29mHgOq1IgBgXeHvIdihRgKgyI8p5A3k+j+sv3PtADR8dhqDoYpWFgPnwcBj6+XsowgVyg1GqBfMEiC6SgXIBTW0EvjPQqcOmZmveJRqBnMfRJ4JG+fWq1hYI0ahZSXLF7MCt9++exzOHLiJPPckaeMcvsorEx5iBRuFXL91v16HQwGIxYvWYzKygrMmFYFn60VSrkER48cwyuvvYUWUwcqKitxz5duwZbtu1FYUoxJkyfB6fHgVz//BWw2By69hPTfOcbO4HGH6ImoUR5hPAArEjwSYPz8zV9kZyFPJoHH2269FS63G9dcdw2b97ZbbmNAMTJXkYBgJHgk7yQBTTr/vv0HQGclb2U84PGmlSvPGLtu3ToGSPfvP4DvPfR9PP/8OubVjMezOpg7HsoYyht8cWMzpo3TYun01Ei3DmV/scbaOr3Y4+gCmgJYUF0IuZIDaVubPV6mDZ5tUSwwVPBI4a6gHymRasu0Cxss+W+mnSOZ+5HLVfAHeKx99jns3bcPEokEarUajz/2GI4dO46f/OQnLP9HGghgxbXXYOPbm/Cd73wb+/buxZ/+/CqmT5+Gyy9fgSeffApKhRw+f4AlsM+eOYMVzYzVRiCQ/q4ocV4sEwP2RngbmpjyTFZ/fXifCtIhJiUqRUVJfCoyTg+sNXvgt9uhXzAvafRLrXYn3P4AfI5QrqjBKEtauLqvhQlsCUUfBM6I0qZvMYcwhkLHVMlMFchCozH0s8nuRNDjYiFYagLQo6pimlMcCFVO8xIFm1/kc0IcsKGroQvdSh00PgXUOXpItWJwPXKGfYtaBgMehXA3eXCvu3ElC02TZ/H222/H1k+2oqKyAsuWnnsGEPzLn/+AlZ+/BQT+FEolKxy6+pprsPGtjcz7GC94vHf1ahYajxxL//Z4PNBq1PjNb3+Htc+tRY5en5Hg0eTw4J8ftGPeRB3mT4qoqhjeP9W4VifgWNNixrhSFSqMoVxHoREo3tZoimueMddJAI+5CmBi7zz/uMLW9jo3PObRzfUokFv7LRbYa4/COG8uglIJOOL3CgbjKuwQOA7pAcv0SuJE/wgIQIpIbSKiCR8sQtWg51QjVJUVoQ8GhD7shNc4Tga/v3d+XKZT9SRqoyH353mYN38EWUF+Vvd6yMYc3ASU3+g+egKOEyehqZrCQtOJNMfBwwx0DmZsIuukqy8Bvr4UNn3DxZF9aF81rZ3wNTVhwbxZUbcpUNNEzkO8iUQy7tdW4shJN1qbTSgRFSKn1ADjtN5erljhamFRIZfz8MFaTJk2FW0trSjIz2We1QP797Mcy672NnzwyVbGCEEeVYetCw3N7Zg0MVRBX1OzB/PmzUdLeyvqT9ShqmoKDh06zMi/q+dWs7xIoi06WVcfHkMeSSqOifydMA95USPHkpfx40+2MQC5YG41ikpK4vKqpuv+I9epb3HgrZouXDA7B5NKTmuzWymdosMJp9iDKTnGfjWv07ln2pPDGYTziBmt8LO8vaolJSgs661FT3vKgscBbmao4JE8JPYGOysSkBpTQ1mSzgcr2lq9gN+pRsiLciFRaXG49hAmTpwUk5NQ8M698uc/s/wfUk/xe0+HWob7fElZX0yEu6dnotBzpKKMfd9B5nFRlJUiwFNqXSCsNkM8kILyDAOX/SjUJGWfI3gSf5cZlo+2Q1s9A/Ly5HCpjWBzpHXrQviZNO8pf3GwRTDktezetYdJ1enmTB8VyiKJXASBR9PBg7g4In83nvECMTdJA7ZYvDi2tw752kJMXjiwfrhAeB5ZXd5m6sThI8dRVTUVer0aYhEHThz6QkseVoE4XMihpN+TZ5Ia/U4gKRf6Cb/vzxNLX5Ijx1C/vr+jOfobT68J/eMFx/HYNJl9mju9+Pf2Nkwrl2HpjFCBWFujHYc+aWb5g3KjCBa3B1UKA7S56ZX8I3aadrMXnWYnXEovo6GSScTIORWEtlwNQ66ChamjNRq7tTGkR55tfSzQAfiPd4MbrOeR8rW6j9tZQYB2YkhhhOn/9uRujXSDC3l9q+66m9EukPehuLAQa376Ezxw/wN4+qkn2RH7/uETeAoXj3BSPPX001ixYgUL0442z2M8d9z19ntQV03Ogp54jDVAH6rkJVUfWX4eZIV5UFSUZwu4hmjTWMMFj6F68kQoJ02I1T3m66RA071tF+unWzS3V45kzMEjvEOdxYZjh45AxgdY8Y1Wq0FJaWFc1EGR2tJE77OnJkSHZDAa4DZ3gbfKgTyeUdxQviJ57ORyOXiPB0VlpdDrtGhsamGvEXDMz0lMP3yEmz7l2++rMHPskza48uWYOTHkHSbv5KmdbZhcXRDVy5esDQqeRZ/YA1+tEy2dDsg4MVQTDSgqVsKg5CDtkcmNZ80PT2XBYzQ7UTV54JAVEiUH0azT6nIMD1m7WkNfxxJsFMq2NXRDVaSGplIJiTTCJZXgXMPdXQCPt952O/7vh4+jJDcXD3//Bzj7guUoKx+HefPmAnwQH3+yFY1NDYy01mazo3p2KCxz/MQJVgiya+cuLF16LpPk83icw32stK/v2F8Lf3c39GcvTPvao21B8kB6Wk1wkwINEYjPmjbajpgR5yGSdsehw4xyx3D2oqTlKtLh6EuobdceeE0dg1KiyQgDDXITxEVZ1xzi+XSbzdDLpP2GsfsuIQBIb9485rWtO9XM3m9zZAWwnrKx7vpxWuSVqcPKOuR9PFx7nOVh5uTlo7wkW/A4yKsbcNgb201o7HTjnHkqkMfOftKNSeX6XkDx1HErTuxqw4S5hRh3VvJyI8nLaWtwMKCIKhXkCjFUvBw6L2A0KIfk7cyCx+jXzriOd4Xo9LhFvb+IDRo80mSkAWyvs8Nr96JgTkG4GjQVD20q5+wLHstKS/HYDx7FjOpZ+OtfX8Pf//Eao6wgCon5C+bDYbfjhRdewobX17NQw5qnnsbFF12MNWuoUu8VttVM1GxOpQ3Zh8TJerjrGljBR7YlxwL+bhss73+cDWMnx5yhWXweOI7WsdxEot2h8DSp+0g0Z+ZDJWNZF+VQHjmGodD5JGMfwzXH0U4rWmoPY1x5GSrHlcS1DUFKLqA4EwQSL6at3taLkD6uSbOdhmyBD3e1Yn+DD+fO1aFQLYYiKI8K2qhA5fCeNnDTVBiv1w05D1IIjxMg1ZeohjxfX0Nsb2rP6lv383T4t4XAo2SurhdX8ZDAo7AW72VcnKwJqhypknMb8tMfZYJI8MjzPKsmVkg4PPPcWtxy6+14ed3z+MKXbsc/1/+D0dNIxByuuuoqrF//DzZbFjyGdJrdTS0sxDpaZfZS8ezFM6cQxtbMmApPSxtEYgkDkyKFPJ7h2T49FqBQsvn9jxlglGjULK9Rmp+Xlsr2VNH5jITLpcKVrUeOw9XchEvOPzuuHFAh/1HwPo6Ec472PXpcfjTUdOJdixdnT9KGQ9X9nZs8kyfMVib9Vy7VoqL4dJFNIraigpbdLZ2oCKpSFgrPgsf+byS41wkiRyc+TJHudKA6KeAxclmfOYCO/Z2QaWRQl6kGlHFL5AFKWV+eByfygpNqcetX7sRzDz2I3HFG+LwyQKbC5265FT9/di2+85378MdX/sC2wclk+MxVVzPwSPxQP3vqKVxx+RVj1/PI8+h4YxPL0dPOnQmRLL3J0il7NjJoYvLqkoShvLgQAbcHvNMJ1bQqyAtysvaOcU+CQgxxNlIRi2ryhJR5GQfcSorofDLoMe13K/ThbD18OKEiGmn3MTafTzdxwCOSApJcL4d+Smo8xyPBvunYo/WIA4fr7djt9+KqhYUoibMohvEr1nehyCPCxCWJKzFRHqVZ5EZ1UeqIybPgcYAn6KAbfpuXKfEg73S/pINHmjrg4+GsdzNVDVW+Klxkk44HPO41yMPo7QRnPQKRMg+S3Mn4wpfvwZof/RDFZRVhEmtSUCFlAJLhe/ChB1m+Y3u7CQ9+73v43vcehEFvwC233sY4D8dy2Lp7605IVMp+c/P8fBCiQBBBiSRc9Rj3XWU7nmEByi91NzRBopBn0wT6eT5I/YVC06TFLpJyUJWXQ1k1adifptFG5xOPQT+sPQG+swPLzok/HzqSvida+FpYl3gbrfu6oa3QQlk4sr+4+h2isPRnPHZNZx8Cge8esaDN4sGdK8oTWpq8ltvfPZVQIQ15HFtO2nFK6sLM/Nykh6ojD0AMAVmi8H6utB9965SAx4SeqmHoLHGbwNlOMikjv3Y8eHkOk5n67e9+x2S5tGoNq6ImXeef/+KXWP2Nb6Dh4CH85pVXYLKYsXTpUixYMB/PPfdzFBcVYeLEs7Bo0SJseP1fTIFlVNL0xLgnX2s7rJ/u7jc3z+z24pTFxuQNc5VyKKVSKCk9QDo6qZ/S9VgHvd6s57GPsSk8bd97kBXBUPU0Z9AzHepMapF0PppZ09MSOh+u81PxzNFjJzE+LyfunEdhr5H0Pby0N7lz5HmEPMiRDiCbN7ehZHni3rlU362/R8vhhS0NUMrEuOXCxGnEyIPYuseEuZeUD1gJTZXUppouVhijVElRUW1Afk7/d5+Ms2fB4wBWHG7wSOHslHBEkjpHICRwTtqWokCIW1HibGb/J3Ao6F2Kgj6IXSaIvVYQl1jkm1EkCbZAXi1XaBg9j99hR6DTAvm403xjEo5DoIcXjK3HcaB8SSqgGYs0PWQDITcv58JlEKtOK0/Qa0TfQbxbxMVG3Gkmhwsunx/TC3LAiXvElpPxLpCdI+MsICiLCFRX8aiDDPYQgtY0hae1M6cAPQolg50vleMi6Xy0c2cntdI7lftOdG4WErTZUS6VoOKsxEjX2Xurux2crQ6x8h8JQI5kz6P1sB0eq4cVAtG/qWVSKJ5A3V82t2Io2takLU18kJNzz6zCpvlPWrthc/hQ3C5C4WTjkCqoE3lO97d3wuLOShRGtVk/EoVp8zy2bGlHwfw8SJTJofThHI2Q2OsBsZSdlwBiUELEkxL2b14WejjJw9hLMJ1TwaeZEJU3TyB2jTSg4+ARuI6fhPKs8aCChSAkAB96yPoqrEQbn8gDPBr6dm/fBd7rg+HcRXD7AuxIrQ4nNDIp8lQh0XpqFMYmQtkulwf5aiWMipEdbhoNd5eqMxApM7UfPfkUbr/9NpSVFDNCZWpiSejvN7IR3YrQIl+n3xOBsqBQIoyn37sbm1gxEe92Qzd7OqTGPEbbkqmEy8L5KB/TeagWrlNNLB8z0wHvYJ4RokGp4MTo6jBh9qzpg5kCLP/R74IvZ+agxmf6IMFzqp+pg1wphRCKF34ezv1TrqM4V4rDXS7sPNadUL5j331TaJi8fORIKHLLwRHFDpGNkxJMaRCFnBaVRYqEOBqTYZt9JgusrpBsZrb1sUA/KjNpA4+mHV3QlGqGrI8thDHCIecBQhlDfgh6CkH0C+ZAWpTlDYvHnhRG7dz4HgSbUbhaKhZDI4vO7n+k08qmjfZNNJ71sn0y3wIKlRZvb3oX69atY9rBq1d/s9emSdlDLleC9Ivp36SvLJFI2c/UyJvfV+OYXqdGfexNjeB4MeSlRaHf8Tz7P80TigSEIhOZ3MgLadu1F36bPel8k8N5blZp3diCcSoObfXNcXM9Rtsz0feAU8YsoKGxVERDHryBmpDjRl9sM6H19ZxmgvdRqLCmQpcNn7QPKt+xr20pl9FiccJ6OETuTa2iKhfF4zVpB43C3uhziKrCsy2KBfpRmUkbeDTv7wan4qCd0JulPNHLknXtZTmKfvXAklWJzhutP+9yg1RTci45H2Llaa9ZMuYezXNQMYevywzDsiUDHpNC2Va3F3qFDJWG1Oa0jGZ7Z/LZyEsokytx9933YPW9q3H//Q/gn/94jYHDBx54kG3d7XajsrICdXX1cLtdKCwqwmOPPorvfGs1k5Kj180WM9Y8vQYFubnYsOF1+Hx+pjssFwfRabWhoakJf/j9S3jzzY3YunVbeJ4fPPxQxmoFR7s3oZhGv3BexuVpJvqc0d+38IFcLAIsZgtmTp+c6DTh/kIBTUBVDL964IINAo/UBgKQRCweKWk46I0NciCBRWr9hdrpda/FO2yhayqQIY9gfq4G+slqPP/m4PMdBzIRgclE1GAGae4Bh2XB4wDmEcCjVgZMO42D0gYePaaQbqg8P7oHKuYDQd4HVzPLZfTkx1+xF3PeAToQPYrr5CkYE9RoHcqao2EseR+73t3Cwvz96TM320LfOEu0g+P+Gg12GgtnIPDXZbVi9TdW489/+iMe/+ETOH/5cixfvhyrV9+Li89fjiuuvpqZwuXsRpupC4888igee+xR/AH//yQAACAASURBVOTpH+P8887D1ddeja/f8008/NCDKCopwWuv/QNBjwfbdtew8Zdefhle+dOrUCgUWLlyJRy2Lpi6usPzFBcVwu8dOV4FgVR8JANIITw5Jc+AfJUCDc3tQwaP9IyIeA9knXuYA2GkUPhEehSDLhFM+zrgd/qZMyVTKYaoQIbTAAQgBZ1qAo9DyXfM5Pe7LHjs/3b6kyhMG3gcyoPD8hudzaero1MZqo7YqKe+Ec4jx2G8+LyhbJ/JlNn3HoBm2pQxQ+xsr9nPbKapnhHVdgQeCxUjW9ZySA/FGBlMIeuXXv49tmz5kEl3Hjt6nHkS1659hoHHVXfdialTpuKXv/wFjh49zjyQ723ejIcf+h4DhPT6xAnj8bU77sLqb96DCkMO/vX+ZniCQeZ5/PrdqzB+wgS89Z//4lRLC7Pq4drDveaprp49IkLXkY+EACB1c2czBZyR1sirF8ptk2BavoFJByqUCkyaMG7IRyEPJGc+yObxG6f1SzpOQM3d7Rm2IhqhAIb2GekBpXxGymscSY0qpd+q6YqLHHwknUvYa73ZhoYeh8ZI3H8q99yfRGHGg8d4qRqSbTyhcphJis2YOuTprR9vZ8ogusXzhjzXSJiAQtdUvKCdXx11u5QLqZVJs5XWI+EyB7lHIWR93fU34Bv3fB0SSSjq8MzatSzE/Mgjj+Mb3/gaJkyYhKuvuYaFs6l9/uYv4t5Vd+AvG/4dfp2A5h233cKqdZ975pcYP3kSC0/T+IqKSry9cSPqTjXirbfe6j3P6tWYP2/OiAOPZAehcjzZmtuDvM6Eh1G+466WNqi9HthaWzF34dykhomlllpAzMX0QCa88SQMEMLmyaAOihXeTsJ2w1NQcQw1ClNHti3723CwwYuVy4tSyreYzLMkMlcWPA5srWgShWkFj0TXY29ywDijt8B25LYl3i5w1mOh6mlOBbGnCwFVSVpyHCP3Yf7fFsjLSqCafFYiz2C/fSl/0vzeFqirJkMxPnG6iqRsIo2TZHWu02jsDF1KrlBj/8FD+N1vfotnn1vLileIkeA3v30BRoOBeQ7Js1hZUYkn16xBfV0d41vtbGvFN791L/7+j/W4444vMXD58Udb8NSPf4rJkyYyz+U555zLxtPrDDxuehdtra2wWCyora1l81CeJIHW2bNmjkjwSNfq2HeAVWIbzzt7eFRxhvBssdD1iQZ429swb84s6JOcoiLkQPalXetvy6lSoqHIkrszAKlGnhKC70gKnyFcR8yhQo5jNBWY17a0osvuS5gcPOaiGdKBuEgpRzfbolsgmkRhWsEjuT879nSBU3BRAWSkl1HgbCTKnYHIYVNx2UG3B50b/8dyHSXa5EleDcSDmIpzDOecvNOFrk2bkXPx8jM4H4dzX9m102cBynekimehuZ02VgAjVFPT74WKavq3tbMLcqcbUMqgLixmwyIrsKkSm1p/44UKbMp5pHC50GjcSMp57HtDRH8VoCrs884ZUWTitaYuNOw7gIUL5iYdOAo2EjggqYiGqNoGUqIR6HBobKRHMPL3ib5mPmQOPZNUDJoihRsCp93HQzm7qeJ9FKqqo3Ermhwe/PODduRopLhhaYjRYLS1docNR3oqv0fb2ZJynigShUMDjzwPqf1Ev7yJ0TYdBpAqDsZppz2QQl5jvN8ik2KQfibxd5lh+Wg7cldclPQ3a9u2nYBUCu3cWak8QkbMbXnvQygqy8eEpzUjDJ6Bm4jkZCTORVJWCfI+iMRSkDc+4LDD294JzmgAp1RCMa4kzNEoHEfgduzL+dj3deHnaNyQGWiauLckcEEayiXwGYaeQhP3wkPoSF7HT/cfRp5cNqQK63i2QABS7O1mPJDigAt+bSV4eW6/uZB9w8AkCeizh3hHhSZUQPd9TawTDUu+ogBwU1lgE1kcI9ihudOLf29vYz9et6wA+Wp5PFcy4vpkwWOMK4uiMjM08EjV06btTMUloMhP6IGh6muqvBbzHriaOiB2NICbMDcjpNZch47C09nFiK6T3cgjZ/lwK3Tzq8HlGJM9fUbN59h7EGKSIcwAPeGMMswY3YynqRG2moOMDFuskEPEcRBzHERyCQOT0vy8pH9ZGy2mToSmJhPOTGHAQzt2YdmSxWkFW5T2JHa2Q+zrhjd3NoLi0QV2KPQueDiTqYNNxUUiZbDXoyMUydAvr1pYiJLc0SvkQN7Vw50hL3K2RbFAUsAjz0Pit0Dkc7J8RAovk+JKQNM7j4/9vk8LKENVgyQPKPI72P9prKW7GPZOFfw+MRRGBXRnaZKmRJPogyCQXGurZ/RLM5PonH37d2/dyT48+6tEHur8mTKe1HmI/Fi3cG6mbCm7j2GygM/UCev2ndBWT4O8NPUcrcN0zJQtyzkaILGfYvP7jVUIyHJStlYyJqb8saO7anDxMNGckb1IqjYWnU8yzpruOQTQSP93NNqYpCF5JJUTlQMWJAkAkYpiTJ09YtVAVBnAHUetTE1mLABHOiNJI+4zhbhBsy2KBaJIFMb2PBJY9HZC4mwJA8WgVMuKWQQJQEFPWgCMgpZ03y0Q2KQmjGUyghG0O35bAG6zF8p8JSS9pZHTdp9EzUMUPUOl5xlow+yDdOsO5Fx03qgmH8+Cx7Q9thm9kN9sheXjbVBPngjlpAkZvddM3BwDjs4WUEoPNanlEPt3unPBE7EN0fSYDh4cNvAo8EFmup0SsWl/fQUycQKRJGcog6yXF3EgsnHKdZQre3MvC5XVSpkYV59dMCqrq/vaMgseYzyJUSQKRdaO5pCvWtxHczqClJtAHktIlunApzkM4Gh0Q12WHnUXAdTp5s2GrCS1icHkffR3d7Pq6/6ItJPxxjKcc1D432ftHjP0RMNp60xdmzzP5vc/BqO8mjYlU7eZsftiknzkbTRMDodghSKRdIklDMY4QrHMcHkeac+CnXiJspf9BnOekTRG8EwKVdrkldSN054Rlo52pk27OnGizQkCjrdMb4LEUDlgEdJIsstAexVI7UfLeZJ+jmjg0X3oH6cTHcQh4lICiyKfDbyyEBRqHq5vuAQc3SY3cucYkm6LaBMSMa/X1AH92WlQsOF5uE+eguPIcZb3pZ4+JeWANS1GjFgkCx7TbfEMW8/pgfmTbawYZiwUiCXb+izPsX0rvPnzz8jdo1zzTPaqHe20om7P3rTnPPa9A7IhCUxQyD+gGRdT1jDZdzic8yXKD/nGdhMaO93hqmqB/YQKkAaqYh/OMyZr7Sx4jGFJATxGSBT2CltT8QoCIb1NXqI+0xuZrJuKcx5Xixf2Jjvy56cnv4dC1gGzBdpF6SPypkpK14k6uI6dgESphHpG1YjXtBWuNxu2jvNBH43dfB6YP9jG0jLS8mVsFNowDB4LFp9ROZyJOX1ECt7Y3R3Ws/ba7ChTKVA5rmTYb4fC2JzlCIJyw5gCkPEY3s8D6z8K8TiW5SpwxcLTxa9jBUCSvva2RlM85hqTfSJVZiRzdRBJgdg5j8NoKiIV76o1o3BJXlp24T5eB3dLW0qqrGMdgAp1nMfq4Dp+EqopE5NGTh5r3VS+niUKT6V1M3duxku3fSfboGHJvH4pUzL3BMOzM/qgltjqGMARGuU6RgtPCx/qmRK6FtRkaN/jjToYFUq0tLYlRc86WbcxlvIgE7HZq1vq0W0XY1q5DEtnnCmFKeJ9kHXuZlFIf5/C2ETWyeS+WfAYx+30qbjOaPBIaNfR5IamMj05jwzsNDTDsGxJHJZMTRch7zKV1d6p2fmZsxKxMSn15F56wZjR9E6XbTN1HfKWWT7ZyTgcRxqp9XDblHkTPRaAUzLCaypEHChtKJNC1xSmdvj8mFGQB04cyoTas/cAcvLyUV5SMNymPQ3GiRPS2QZfzsyM2dNwbmTfMQs+PmrrFzgKexvtADILHuN4CjsA//FuSKjAqkqV2Z7HOI6TtC6+dhMcR05AolIOe36Wt7kV3Tv3QD1xAhRnVWQE9+VgDd319nujuihosHYZjeOCDgesO/cg6PPDuGQRoBpdHHupvjNGdp0AsMmU0LU3EMD2JhOqi3KhkYXy5ql98NF2zJ41PWXqMoO9DypCyoavQ9YTCmTuXFEe05yRAJIkg4M9NRIxB46QDh+eah0hOx2+bQoyhVyZOgse6RpI/svbZoK8tBiqSROSKkk42GtmYPbAYfjtDsiLC6GcUDEiScVtu/YyE2QLJgb7JIyMcQIBuCw/D9q5s7Nk3wlcG4WgxV7iznUwcuu4Q9E+D+SWPfH3T2BPiXQl8EjUPNSMCjkm5erhcfmwbdduLDsnDcWHiWyWiEV8NkZ3NBpJxBM0RULgkeYmAMlZapmSD/OKy3OGraA20bPG6p8Fj7EsBCCicCajw9Z0FCqakRm4lJGG+1rbYf10d8ZyLpJUoutEPTwtbeA0aib3Jy8vGzEfztm8xzj+IEdoF+JvJHYCb2sb/DY7NFVToJjQWyxghB4tbdsWgAx9CDNtZmVBQqoomRK6JgDZbHOClGUWluajuakNNps95dKEg70o5rX1OUaM3ONgzxlrnMDp+OVLy8H1YesbaCyBSFbF7moDxDL41SXgZcYR7Y3c3tQOb4CPZbIx/Xpk4UzGg0fTti7oJuiYlGEqmnnT+1CUlWS8hB4V1LjrG+Gua0DA7e7hzZs87BXxse4krfRHsTaTfX1oFvB54Gk3wdvWBU9LKMQjNRpA3kZZcQEkGs3Q5h+Do+Vde+BXFQ+aCiVTQtd0dSanGyfN3VhYWoB9B47AYDRkVL5j5OMlyD2Ode+jELYeivygkG5BX4QC8lzwBCQjxD9Gyp91FjzGeVM93sfMB487uqAp1UBZnAJdTZ5HxxubYDh3MTijPk7LDX83Cmnb9xxk4XXd4vTRCg3m5ESGLtGooZ4xdTDDs2MyxAKCvKBIykGWl8dSKbJa1IldDgEWkd/JBpHKltjTCc5WN6SwM6sgNu2ANwqdT2K7G3pvkiT0BXgWtj564hQCfj+mTs5cRSHKfQxoK0ck0Bn6bYVmEDyPF8zOwaQS9ZCm7eWNBFhYeyTlRmbBY3zXL3gfMx48du62QFWkSg14BFg1MOU5jjSVF6pmNW/+CIqKcqinTY7v1oehl+XDbVBWlI04+w6DqTJ6SSGnMe/887KFMAnelBCaBu8DhCID+neSdKoJBPGqwkF7LxM8TtTuAlXPOL0GRRoVy3n84JOtw04SPtDZpJba/2/vuuOjLLP1M70nM+mFkkACSagBRCwo2BBdV1wb3tUV13XFVRfYYrmuiveuV3TXFXd1BSvqulhWBXFXsdGLFOkQahJCQtpkZjK95v7OO7zDpJGZyUwyA/P+Q5jvbd95v5l55jnnPAdtEtU5rfvIa1j3hnnsysYsjtfZApG1loHz/n4+Q3nGKW6XxMKTLQQLHHHFf8KMs8kDsUIMUYw8Ytbd++G12eOewevqOFnN4PWboRk9ArLBA0I48b7t0uZwQr/yO+gumxwXSUh9e/dn32qmjVvYTSVFv3s+W2IZiVmk7GlKLvCkFsErbV/sQORzwCvsvQxZPGg+8oxrineUikTMQNVHq9HqcMZt3GNS9/F0tnW4MY89vwP8PYiNFLoMEFvrAJ8rrtnIJHgM9VSBtlZB/IPH0G8nsp4cgKVPm5qQkjjOmlqYd+5lbkT12FFxlUhDe3PW1ickMI/saTrLR7mdaP5qTbJO9RmOmUCj2LCfAUaqqUyMi0+W3rlCjFTBZvF53fB5Pb1+cOJBfoayVUdnpiFF4Q8xqjh0jP0bz65rrq15ruo+frTOX1kmFKme3j6kXbGR8ZRks7dRD6MjyTyGes5duq0lUgVEYgnavB44nf4YneAmEAohFPp/XXo9iW1scv+SFmEiC1mTGLd5xx54rTakTBgbH+UNfT4Yvl3HssMVxfEb9xTqGyXZz28B18kGtP6wCxnXXpWwJhGKxJBIZKDPseDm8Xjgcdl7dV8ERqQpOUzCpM3ng9Nh7TSf+BRwpAosAwfkw+W09xpA9rf8TFfM4+YtP6C0dHjc6Ty2+y6j+uHN23Eu1G/u6sHuS/DI1+dsJGflgyV/6DlmP6r6IeFmT5MRJrujV+//c2mwwGYxtXGg6HI7GCgk8Lhu3Xqcd954yCSSAIB0NLng1LuQUqCBIk3j/zIx22E4ZkRqce+CbbszOrmtfR5fzGIeA+Bx+uUJyTwG241qc9sOHoEkXYeUieP7lYW0HzgMx4k6aKde3K/7OJfezH1xr16Lhf0oyPzxVQlbdpCDt7+88CIzmUIux9ixYzF58kUM8Lndzm5NKRRJGFvYVfM5rJC76+HSDMUHH36CO+74KQiQUv/gcVKZAq++9gZ27dyJxx97FNk5OWzN4D6hsJEE2ExONxosNshEIpTKW1mFmv5g0ShZxuhwMaFw9r3g9WLjmo248NILA27svng+I1kjHtz+kew7GmP6Azy2A+/Bkj8+DyAURwzkqUpMcHN6HLB5bNDJ07D5WDVkCjXKc9MhOUV8UX/+N407pDcF6rJHw7Zn+xwCp8PW9vnnn2P61dMY20i/xrdt3Y5//+ff0Ol0ePCB+9kHKjVjZQukcjmUWSrMuufnePmlv7IP3tZqE3tdmimKOhNpPeGAo8mB9PLT9V6jeSjMbb12I9KumgqhovfxR9HcWyRzkSi3s/YkRHI5NONH95uwuHHVesY6yguTun+RnGO8jqG61fp/fwX1qLKE1XQk8OhwOHDLrbfhL8//GSajASu//hYN9fVYtGgRM733FEAUifwVU/j/+bnQ6x1fQ/NeCBUZaG1T42d33oXly5Z1GsvHrVu3AedPHIddu/dj0qRJneYKZiMJiJH+XHD1Fs70SUVCZKkU7EuPklUG2/fCrS3tU+aGkmU2nziJ4RlaZCr9n6Ems5WVJ4xHkfCO7y0u20NssUdTmLA/iiL5zOhv8NgRSPamas3upr2oaa0NTCkWiuAhQNmmgM2tQI4kHSK5GBmKVPZ+EQpdyFfpQFEWWSpNEjyG+QAJbDZr209/ejsWPv9naNO0UKtTsWHDBuTl5cBqtWLkyNEwtRqhUipxZOdRDCjJY32aGuuRkZEJCAVobmyE/rgBgwoHQaIRwemwhLmN7rs7DW4YK0zIviAjanMGT2TdfwgeozGhkwAcbi8sbjf7ta/YvA3KkiJ4zFbYj1b2mx6kce0myAfmJcFjTJ7a/p2Uu65Vw4oSMiSBg0cCeJ98/FHAmD+/+x78+sEH8NmKzxmQNBiNmDd3LgYPKcBTT8yHVqtDZVUlpl99NW677VbMmTMPYpEIplYTnvjNL1A0vBQOKOByexl4XPTqok7jZs2ahYULF6KiogJ2hwMzb7kJYydMwCMPPQKNSgWz1YpXF7/C9kQudGL0SHibWrZKwWRw2DWfAD+cbECeRoUBKaqAxuJYrRAa27Feyf9E8nSRzAnPtKbx9Fm0Zs1GXHnZ5Eim6/MxlDwjttSwDGFKbvJJUs8JEMl1HtPUEtw8OafP7R6tBS0uKzbUbkKGIgMSUXtNaLvHjmZbC+qtNthdAgxK8YdRyUVK9q9aJsWI9Fw02GxJ5jGMAxF8v3lj29x5v8HVV1yJkhGlcDhdWLVqFfLz81FXdxKvvbYYN998K8rKShnLuHHjJixd+g/Mvu9+LHrlZSxbviLQ/+SJk3hl8cvweJzwuLp3/YSxP9a1dlU98i7OgeB02dRwp+iyP9Ou27wNmrEjzwopmSMnm6Ddsi3AohKrat62ExAJoSkf3adalknwGJVHNG4nSWTx947gkVg+ciX/7W8vM0BnMprw9NP/g1azEbNm3YMXX1yIe++djX+vWM7OY8ZPbsLnK1awv00mAw4cOIh/ffg+nv3Tn5ibmlhNAo9djfvjH/8X7y/9gM1PHp0bb74Vt82cyYDqL++5m40Xi8UsDrLO1IrjJgvKMnVsLcoG5fWjCTzubWyGSiIOAMp9TUZYXS5MFh/uU91HXp6wJE0bSJY5UHEEHq8vbjOtu3tjkeC12HYScFvgo/J70hT4pKlhVf3pam6Ks+VhCaGEJPTlG3/ZpkY0GJ0YkC7HtRMz+3LpqK1FrKPRYUCOKgd56rzAvMQ8mt0m2N0OOLxO1sfssqH1VGyz3gqM0Y5m/bN16UnwGMaJCL75+qu2V197Da+9uogxitOuvhqfLfuYubDn/+EJTL/uOrywcCEWLHgaBYML2N8Txk/AG2++ycDjjTfdGuj/h8efxLSrrsTFF06CscqI1qpWKLOVUA9U9gr4UYnCWIiE0xeg81RcXhg2i9uulN1s2VuB9OmXB/ZIbkbb/oOwV9dAMbQQqpKiPqlKQ25rxZCCuJQQitsDTKCNJXLiTEfwyAHb//zv0+wESktKcPPNN7K/f3LjzQwELnzhRTz//HOB1955+y38es48FBQUsNeqqqrw5huvMUBotdkC4LHjOAKKny5bhsKCQjbOaDTgiScew1/+/DyO1dThvPHjcNd990EqFmFr1fF2rmACh1KhgIFFYiPrzFYGJrk0DoG4eoMBWZ7jqMBglGVqYx5vGFzXelxuNsTCNhiNZuzedwCTJo2P+fq9ecvQcyASCuH1+TolShETKbI3+uuNO/XwpBZHrKNJwJF+nNCzQWFh0UiQ6s19dzV28Rc1UEiF+Nnl+dGeOubz2T02bKzbDK00DQNT8qEU+xnFji0YSLp9Pnjb3AxM1lr0SJfrMFw7DjXmzgluMb+BBF1A8PmKz9reefddBh69vjbcffc9eH/pe+x2Xnv9deTm5OAf7y3Fu2+/xX4RL37tdQwdMgTv/fOfeO7ZZ/HrOXPb9c9MT8eMG26Aw9YKHq/osrigLdLGBAD2xu6kQ9iyaj1Uw4ZCPtT/JZDIjeId6cNJPXZkp9sgltWycy9LXtFMGBtz3UXSBBSnpfnBarKdfRawOdH89XfQXT454coSduW2rq6uwn2/ehD33XcfduzYgScef4x9yc/4yS1YvHhRJ/B41113wWgwsKSYrVu34+WXX8KSJW/1CB4ffeQRfPHll2x+ajymkv6uN5kw/+GHMXPmTBSUDkNtqx8c8kYCxpx99HnbsLupBQVaDXNb88ZLxW115UErl7Lr0WqtdhdsXg88vjbIxCLo5AqcaG1lbA3FZHKNR6ouQ614yKBoLR31eTig++rrb3HVlZezs+YtmBlkjKHXAVHLPrg1QwC5nwXmfeh6Vy34OgHHr1auRNXxE4xdjkfw+M63/ljBRASP3bGOPT00BCaPm4+D3NqUXDMkdRwLE0m20CzAwOMHH36EPz37DDKzcnDdddfhrSWvQ5uqY67puXMexPyn/peBxza7AG+98xqGlAxj4JGYx9tuu71d/wfuvw8jSkvaSfw4DR6I5WKI/NJmpBVKtdT7vXHwqC4bnvAMGTGMLV9955fqyera9UB9rHsPwFFTC1VJcUzj1ahmuKKoIBnz2O9Peew2wEXD+zuzP9w75ODxkksvw9ixY5ibWS6Xs3jH8eMn4MEHH4BKpWHxjRSjWFpa0gk8Ehs5Z85clqXtdDhRW1sTEnikJJon58+HvqkJ6ZmZzEU+ZeoUrF61GqnaVMZg/vXFF+Cl5EW3vRNzd1hvQoPVzpJniPWjRrWkeSOpIGrbzErkqBWs2ks0GoHWDG8zMkR+ZsbklcIgUcADP5gSw8D+HZJegIMVR5GVlY7szNPANxp7iOYcHDxefsVVWL1qFZs6OAGKs9FnWjM4aaq7xCoaT3MtXfoB+6FBLQkeo3eSRkcri3XMU+ciX5PbLevY3Yo2tw815qOwus0oSRuLQ+THTraQLMDc1h6vBx988BHGjy/HuPLx+Psrf2csY3l5OR64/wHMmzcPC575I7xW4NPPlyFvUC7+88UXmD9/Pvbs3oVXFi1m/emD+L7Zs+F22c+YdX1yXSN0JVrIM0NDkB6zF/YmJzRDovNByC1DyTLuZj20l1wQkrHiuRNVynE166GbclGPbmmqjd26fTdEKiU05aOizkK66uph3rkHaVddlpTpieeHphd7oy9ft8mI1u9/YCoF3VWdoX6Rxnj1ZuyZbo0DB/pSJ7dlR71HGkvxjkqFGjKZ/xdvMLAg96NYIoPTaYfNbkGKRtvOJUlME7WOGdl8HF2zmltATF5ulj9JoaqhDnC4mO5jTwCDQGOL3Qmz0w2NTNIOILJShep8bG9pQ36KKpD9HO5RE8tp93ghE/i1MO0thzBIbII7zR8fJrI3wGtrZn9LREJ4IUStS876VJo1yBs8HJDIwl22z/p3BI9PP/1H1NScYOvPnTcXJcNLsHnzZixZsoS9dvX06Tiwazeq6/wMHe/zyCOPMtDfUN+A7JxsVFdVBa4XFgzGn//8PB555GH22nN/eh6/uu9e9kOlt3qi0TYUMY92l69PxMKjtXeS2tlUuxEigQTZqhzkqMKP1+Tg0ehqwej0i3BQ7/8RlGw9W0DgcjnahBDA6/OyD1EhxYB4Tlc8EAlF7Bo1a60FylwlxFIp4GuDD23sdS7lQ3+TaDiBxzM1cmdbaizImpARUiwkFeKuW1+P/KnRzQajusuy7MyYMnA9H0Hve3haDDBu2ALtRRNDluYhFtKycw+cJxuiykJyNldZVJjwdu39ycT3DB3FsrnGYU9gTyZXBQCXvdUI/cpvIc3MQOp5Y9plqAb3C5dtIXaQfpBSC3dsKFbnCQzUl+s2BrsaKbkh+FrwnDzxgffhcXO8WkxXc9P4YB1H+tvgcKHe0MKm1ipkyNXqel1xRtawgSXL7GgwIkMpb+fSDsUu1Iezm/S3WODFWEkDUgVUYrGLuD+3EwIR4GwTY8vhaogNekweoYt7yZuO4JESn9RqNerr6vDfjz/J2F9KeqLY1tRUHfuhQAx1isSFk42teHT+03h7yRKMGVuOTz/5EEOGFLPkqeA5KGue5vjne+8y01M2/8KFf2I/SuINPPIa15R1PeOizHb6h6E+N33Zj4DjAf0BNNkbof+qEgAAIABJREFUkanIwpBUfwxxuI10ICtNVcxtXZo2MQkewzCgwNKqb/P5vIGKMcF/e0nekUQ8xRIGCilxRT3wdHwN9WUfirzazKn+oayv32FkNatTS0IrWt2wqRnaEi1kuq5jTEJZM7hPm8sF/cpV0F48qU+zkMPdZ0/96T4MqzdANiAfqrJhPXXvdJ2xhLv2RY2FtO6tgLvFcFawuWEbM4EG8C/PRr0eG1evhdlmw6hRI5n3gAtb89vpGN+lUKYwRmbaNVcjU6eDw9KK1i3boSodzt5LPA6Mi2HPnHkjY+c4COwYJ9YRrPK9kRYisTRUrKC7mLQEMnm7rXKdxqK0FOaCDtZwjPSeeK1mZ+ZEUKlAnpkd6nz1FhvL7qZGmdNyqQi+pl1Qi3zwaYefUTuSxu7dcwCDszPjOtaR26IjeHxmwQLGHlI7UHEAT82fH4hN5Ywx70NJQXv2V2Dll1+yBFP6l1rHOT5b/mnCgEfa/7+3NOGE3l9h5cJiDUYVxUZbOdTnsat+BBoNjhZU6Ctg9ziRpcyKyF3N504yj5GfRpflCSOfLvSR5IoWScQQyP3sZcdG7KRqwGnR7pbdJsjSZO1eC321zj0dldWwVx6HLkF0yLq7V0qS8VqsvQJrBEAtu/czFpLiPyNNHmIC0l98g9TzyiHJOR2H1ZtzSo6NjQXkSg0O7tmLR+c/hZ/9138hPSsLq1avZhqGHUWrO8Z/kTuWXHrl5WOYW5dcuo7mZkApA83LG/WbPXs2yybOzvZ7DboS1+ZlAfkXOh//7rvvQaNR48Ybb+oUjxZvzE2op0QSOxXNetjcHujksoDMTqjjz9SPJ8tYU8uwpbYpkMASytwcOJLg+ICUFJY1HU7dZ8ZWNunhMBhQMqIkIsYzlH1Gq08weHz5pb+BnjWST7JYLLh+xk+waNErePmll7Bw4Qvsmd23b2+gD4U03HDDLSxW8voZM5gY/M5dOwMSTHwOfp1riVLm/pIlr8Ul88jtWqd34ZudTcyFPSRbiSvHxU/caqOtibGERocJWnkqFGIFclTZYcc5Bj9DlDRDczbaGjEp51LsadJH6xE76+cJCTz2dYILlSQ0HjGysoTKHBVSCuXwOUQQyhCSmzuUU6MYQZ/HA804fwxPojb9F99CM2YEpHm9d+kHWEiNms0p0oTGCjPb+Xwwb90Br83OShImW/xagH9xkhtt3ry5GDVyRCBmj74oly1fjm+++goer5fFes24/nqcbKzHi395kUnLUDm9nJwc3PqTG/DOP5dCq9UyMJmdpsW0a6/FO+++B7lcgWef/T8mpD1m7Fjs27OHJYj896MP44svv2o3/3U/uoYxi8RUUtbzc889z8ZTLBnFXZ9/wfmBtYuLizB37hzGjiYigOQZ01QZJlhmJxpPC0+W8agGhs08ksg3FxynvVDsJDWPdljIGodcGDx1+PB2STzRuLdoz8HDIihhZvmyTxhDSDJKByoq2LNMbOLcufOQmZnO5JhEIjGWvv9+uz7/+fcKJuVE4JHeH7N/ObvTHHfOmoXysWOZfujKlSvx6acfxjV4ZGfuA95Y6U+8mjklB6mKKAssh3mY3EV90lIPtUQNjUwNnTwVOllamDN13f2YqZJVprk477IkeAzDoiGBR9NhK8QKUdRYv477IxZSrBF12jbV0raesCGtVNctQxnGvbbrSoydUCyGanRZpFPExbjmFSuROmkCJFHKbCQW0rxzL1wNTVCPLAk5W5qYXNvhY9BdciEE8vgNlI+LQ+vnTXDweNHFl2LD+jXt3MnkkuaxWwTQ6Et1yZuvYvavfs2ykblb++GH/xtz583BgmcW4MrLLsN1l1+O3zzxBPIHDsRDv/8tq92cm5uLL7/4gjGZlGlKr1GhgRtuuJ7FhvH5KTaMKlhRzDUB2iefeAz5+QPwy3vvww033MDmoASF4qKhWLjwRZSNGMnkVRy2xJPV4O7q0ZlpAUHtaD0OEmMFfPI0mIQ6JunDpXNCmZ/AY6EuhSXY8FrProzxYVVZ4eAxs6ysncRQKOv3ZR/+/BNDSCUqCSgS+Ks8fBgjRo6EXt/MYhipEaPoMLSg/IIL0GIyBfoYjCame1xZsQuDCwrQJlGCQkA6zkGxktu3bUNhcTGcdgcG5OWyOuY9xRX3pT26WqvJ6sQnaxv7lX0k0FhpPIZKUzUUYhm0cl1UQSO/bwKPBEzLs85PZluH8eCFBB4p3jC1KCXk7Ogw1ofX7kPjtmakFKZAqpJAousMIsOZL9S+JDMiyUiHctjQUIfEXT+v2QLDd+uQPu2yqAM2LjhO7GPKuNEQKk/pLHVjBZZ8lJ4GRan/QzfZ4tcCweBx/dpVAZFkYmPIDU3MIwE2Yv/IXfe3l/7GZGmIaSHAR32IleHg8fHHHoVWq8FfX3gZEy+6AFOmXArSzyPZmV07d+KRRx9hWcSHjxzFolcWY9rV0xhbEzw/AUNqxORwN9/br7+JtJwcLFjwLKZceim7frL+JAOjpJeXiOCRQBqJeo/MymCu4Wg2SesRtIlksMnzGHjkYLCrNQjo1ZltUEklDDDubWyBVi5j7mY+DzGY4bTjzc04dLgaE8eOijowDmcfPfWlRK69+w/gySfng/Q6ifnmAt40lieO0d+SDhnjPDOfJ4mSwLjYWAFPmxDQDQskedF1ukYtOKM/kRjz/srAJtBYb61DpbGKxTVSyUGNVIUsJYnQRx8f1FnqGEAdkTEGVQZ/Hkey9WyBHsEjsX+mI60xqy1NWyRm03LCjJTBKVGX4+nOBOTuTRk/ultNxJ5N1/89mNQQJadcfH5MNkOZ04yFbGrukYUkBjScbO+YbDg5aUgW4OCRAOA11/6IsXjsS04kYVmlxMZwAEdM4KOPPsLAIyUAUAY09QsGjxTTmJWZhT898xwmTpqIKZdf1g48/uLun6N8XDkT0yaB7J07d7ab/6Hf/w4lJcMD4PHjjz5gLCRJm5SWluKtt97Chx8sDXwx85uMJnikWMRmm5UJYGep5FGvjMLnP9LSiliwjmQTFqPodcKdUoSObujgB4Ozn+Q6p0ZxjiT0zWtTy5q2wK0tPWOCTHeAlOpZF48bG1Vx8pAe6jA6BWfy07DeAjpBmxfS5u0R2SyMbfd5180VRuyqNOO6idnISw9NVq+3m6Qa1fv0+wNxjWoJseFpvYpr7GlP9dYm1FlqWGnDRkv0RPV7WjfRr/cIHgnYCUWCmIO6WJUg7OqAAozd9MshINmhBGyUnGL4bi1Uw4tjLnDOWUhxqiaQUdvRZFSOUJqfm9BMbgI+BhFvmRJbSJbkN79/GGPLRkCblclivSgG8oUXFjJ2z2a14Kuvv2Hl+SoqDjI2cvLki9HU1IyqquoA88gTYp57egHGTijHVdOmtQOPxDBSxvRnKz7HU0/NxzPPLGg3/1+e/zOKioYycPjWkrdx5PBRFBUPxYoVnzNmiFrw2hPPG4/zJ02KGvNIcYj7m9rru0U7HpHAHDVKkhmsVUcdnDLw72iE0NGCSuHATqULgx8UHnc5aUAuqxBD/ydZHxIU5y5rytiOpH393TokQsxjcMZ/NFzIBNxFluPwSVLg0ZWF5e6PxM59MYYYwDdX1vWJ65pKDB42HGPu41jENZ7JXgZnC46baiEXy2F39T53oC/OJh7W6BE8xsMmo70HAkPEqGVcNy3aU/fZfOR2JwBJ4sxUcjDWjVhIy94DcJ3KRpOSPmZRIcQp/l9q5m07IZTLoRpZEuutJOePggWChbKPHqiA0WpB6YgS6LSZjH2kOK28AQMhEQqQkZXFXNVV1VWoqqzC8DL/GWelpzMAStcJ+DUeOQa5wAdN4RBW35ma1WqBSqXGgQMHMXhIARPF7jh/WrqOaSBSo3kIqLo9HgwenA+hQMx09urqanDo0FHk5Oaw2MfeskXBJqSSZMS88Uot5MKlbGhy+1IJvmi4l0k6J1aMI78XAn4icxX2tw1iwt1nKk3YnZRPpC5rvoe1G7ZAmJ6BsUMGRkV+KAqPetSmYPa1++V8qPmkKYzpFdlOwkfl08QKwGOH0GuHR1MQcS3sqG04ChPFuuZ1X8U1nskUwVqPwrZk2FWoj825BR59PlgrjsB+tDKqwtihGjsa/cRWfxUER+1JiPLKIFCf1t2Mxvw9zUGA1dOsh+NEXTtpHwKzJBStKB7S0xTJ63FiAS5mTTFZ1ChGi4SuCch1jNOi1yn+i9zJwfFegS9Sr5slAdgPHIaj7iRUJPk0IJ9lUPPG9SO7mp9nTncULg8eQ8AyVCHzcEzM3bhcF5FczJUGIwwOJ5umLFPHgBBVhCHtQ4pZDKdxpi+cBJZw5g/0dTshM+7CQUkpYxNHZnWfjRqcIBO8VqQuaz5HU0srdh08DLlOx8oTFqenRnQr8TSIsbHmY4DXCa8yl8WVEmgUOI1ok2nRJlHBKz1ta87eng0AkrQf9WZX1Gte87jGQ4bDkAgkUEk0MY1rPCN4PFWikKrMZMvHwOhwx9PjF7d7OSN4dBu8EKtFUZPH6WsreAwmEMtIXzgeixUegxFCmRSa8tFRy07u63siZkDIf/0KJYjUvRSNfXNpH3JntzldkBcMDDk7OxrrJ+eIvQW6qkLDQWZX7j76ceE8fgLO+gb47A7oLr8EFGPGq6/EfseRrRCcMBI8A6+2QvGBLlY1AchWKcICRTS3TCQKa0wkd8Fi7xo344RmPA42GxngJRBJ++3oKu8KPHKdSHfaqEiWD4xZX3EM9rpaCBRKTBo/OuEZyEjY2OD4014Zs58H88oz0Y57PNRymCWpkF6jTqaFVq6NaVxjT2bkGdf56hEw2gU9dU9eB9AteCT5nKadeuRMykpI8OhpNcO0fjMkaWkQKRWs/q5YmwpJuq7H2s8J82RQNt8p1qi/9kzu7NYfdsFjMjPgqCop6q+tJNeNgQUoNpISXWprT7BKUznZ2ZgwvpwxkMFVX2hpApM8loz+JjksTclwGF0u5tr29+n+V300Ys8iNQGBKZ4w0nEOYhydbT6kyiQMQFJ8ZKgC3002ByoNrVHXdOzuPnl5QpPDi1a3GzKxCA0WG4wOFwgAE2sqFgqYW75jXKesZRc8ytyouFu5bM/AkXkoyUpcRQuycyRsbLSAeKTPc7TGmexuvL+6HmWDNJg8IjoVZ4h1/K56FcuizlKlR02vsTf3zJNmiAFNxj2GZsluwSMlyvicXuhGpoQ2Uxz1ooQYko6R5+cmvI5jHJn1jFshnUfL3grIB+ZDNbK0T+IwE8U2ibpPHhf52GNPICcnmwmDHz16BFu2bsOiVxex+EWqLsNbV9VjiPX/1S/vw9w5D2LYiDKIJbLAGOpPjc8RzTjG7mxOoKba6C/Bp5CIGZAyO93MRc1jHns6L55gQ1nKZ4orpLVIMqc7UNrTOpFc7w7o0J7txApT2InPhzyNsp37vbeJMl3tlcc/XlySuKEsLBHGdhLhal6SPZjQuljBst8TuVHcI9W8vnlydJJJtjduhdXpYNnNeeq8uDANT5pRSpSwOpPV0UI5lG7BYyy1HUPZWMR9fD4Y12xk1VE0E8ZGPE1yYPgWINBOiTPkuiTbU53jZEtcCwSDxxkzrmcZ09SWffwptv6wA3N+M6dd5Zff/vZ3WLhwITIzM7Bp4yaoNSmYddedmD37PowsK0NRcTF8Lie0qVps2bEDs2bNwvvvfwCHwx4QEuf1r2NlNR5/SK5cp5eAVBsDkINIz1QRuvICB5AdGUgCjC12f6xkvcXO5j5T7GG075MAi0+d3y4GL5Q1SGCcYvfC1XY809zbdh+A0WrD4GFFMXfZh3KP4fYhW1Lyiyt9TMhVdoLXoDACsWE/eymRM7CjqfdYY67B/uaDyFXnYJBmUEx0G8M9Z+ofnDQjFw4PhKhEMte5MqZb8Gg+YoOmSJlwduCyMmlXTkmyX/1xepSUtLcC9uqahE1K6g+zxeOaHcEjuasp3pEqbVApttycnE6VX0j8e8qUKbj55huZTuMFkybh/fffZ0LhVJGDal2PLi3FL381G3ffcy/TkKTs6fvvf5CBSVrD6bD2yhwUp0hMIjF+aQoZTE43FGJRIPauu0zjcBflzCKNU0rEzBVMbm2KNaSmkohRqNNGJVs71L3xKjNeeejsSaQVZXraE9ln8+bt8CqUmDpuZE/d4+q6wOeEVL+r1zHlDECaDgM+d8ICyHV7G7C/xtVrvUdyV689sQZqiQZ56py4cFcHP3S8TGFR6ng02Txx9TzG42bOumxr49pNrHKMqmxYPNr7nNmTu74RrTv2MAY4ZfwYFnOabIllge7A48n6BiYa3tDQ2KnyC1WUoYozOXl5+Oijj9kNr169uh14fHjufRiYNwTX3nIzPnn7LcjS0vCvjz+FxWrBXbPuDFu/kVhAktshFpEACzWq00yvUePJLgTqSM+QXh+eoUWj1YHBqapeJXRQZna9xe8GT5FIIsrGjuZTEVzfOpR5ucC1J7UobLYylPkp+3rnzl2QyWQYPmwoy8CO9xYAfEJx1FzOAfd3hCxmf9qMxz0OyVbiynGRn9/upr0wOgxx5a7uCB5JZ7JAMzYJHkN44M4q8Ohu0sO0eRvSiXVM1lcO4fhj24XVyf5hD9wGI6tQIxuYH9sFk7NH1QLdua0Xv/R3mOx2JioeXPmFYhiJWeSi4Rw8bt78PRMU58zjk/8zn8VLTrv6anyyaDGgkOK1pR9gYF4eZtx4Q9jgkZhGq9uDHLWCSQxRYgslhlCiCxU4INDIy/FR4ggBSKois6W2icUsUkm+s6VxoXC3NjS9VWIqEUWQ1JUdyfYNDXrUn6zHeeNHx6WpuYaj0NnCWEKfIhseTWFUxb57Ez/Z30Zbuq4arRZhxILhjbYm7GjYFXfu6mC7UpnCemt9stJMiA9bJ/BoPeFgQ1UDEo8poiQZSYommSQT4uH3VTeeTCPLz4V69IhkOEFfGb6X6wSDR4fDgVRtKqtXrZDL8eKLL+CLL79qV/mFqtIsWbKkE3g0GI04WHEQU6ZOYf05eKS+27dvQ2lRMdZs2oRXF78CuVwOrvkYyvZ57CExjeGCwH1NRqQrpKyyytnSRK4WCC21CEVuh8nJOI194k512t3YtGkzys8bh1RNbME6MYdtgvZanPSa0G2CT5La7hpnGYXuVqbh6JNqwy7LGM6zQ3GUXk1BTNcIZz+h9vX4gA/X1sNsd+Pe6eHVPOfZ1STLE4/uam4DHvdI/xf4BifjHnt4ODqBR/0OI6Sp0piXIwz1oQ21H0nG6Fd+B91lk5mrNNniywKhJNMQcxyoYJOZnrBanPFl+d7thpcxNLaaIRKLkZuTDbX69PuroaE+UPmlZHgJamuqAxVnWs3GQIUYqk5DTaaQIy01NSBCXl1dhQN79uPi8tFQ5ebB7XYyyZ9QGhf3puSXSGILKRO6KC2lV27rUPbZl31CzZomhlJsroooizjS+zl87DgcdgeGlwwNW2i9pzXpvoUuIwPDBAQh9MedUuUX9n9q9BqxipKUgLg3AW3KiI42y9jdfhMVPNL9fP2DHscabGGDx3h3V/Oz8vi8OG4+zkok5qvKk2Lh4YLHhg3NSB+tg1gTXhWFnt7csb7OBavTp18e66WS80dqAUqm2X8I9spqqIqGQFYwEAKBAK6mZtgqjrBZqeyh12Znr1HFmpRJ/gzfZOsfC/AqNMGrc8Fvfo1XfqFkGt54pZrgccGVbIhd5ALklCDjOFbNhMVTJo4PiZnm+okqqRQjMiPTnyPwOCRVE1aWdf+cQuirhqIvyAGmW1vapwwYsY+79x+A0WTCyLIS5OZkhn5jXfQk1hBtHgg9Vsa2EgikkoE+WTp7XeB1QeC1o02kgA9SCMRiP4Z0m1gNcColSBVioplh3tMNkZRSpNnbPc0d6+uRCIYHu6tzlIOhlPirWcVrI9c1iZcP0AyEwZZUCznTObVjHtvcQP3mRuRODj1TL14eAtuho3A361mt52SLzAIWlwdqqf8DNpaNGEbLzr0QKOTw6FsgkEqhLCqEYmhBQPScM8naqRcH6mfHck/JufvXAgQEmv7zLRSFg6EuLWrnWiSGcX+TMZAMw3caqlB3V3fGwScvPdi/dx+91c9UDYUyiMXGQ4yJ86QWR0UMPJKdNzTpcfx4bdjxj5xdPGkXIE/qAItPPMUu+pTZ/XY/odqAVwByZl8U6pC46lend2HFlgaML0rBhOKegVW8Z1d3ZVyj04ZaSxWchv3Iy70U9ebEC9/rq4emk9vaaweoxnuiNcqyllFt5dJkYfNIz+7QKYmTEZlpfQIiKaEGvrZuk5sMX6+BQCZl5yovHJRMgor0YBNkHJUTNW78nu1WMSgftqFDWZk9apQxXajzFyyQCYS9ZgsJkIZbozoRzBgsEn6i1douDpSLVveVi7Y7e3EJn9LSEmSmdV2EgoCWwGNjUxB7KLQ1MM1FckO3eZ2AMhseaRYgkSXCsQT2yCsAdYzJTJSbIMHwULOuE8VdHWx7inustzbguLESV6hSsLutNBn72M3DeVZkW1MpQuOq9Ui7ampSEibCTyGDw4Umq52NHpSihlzS/2ELFCfpOnGSuTPb2tqgveTCkFyaEZogOSwOLECgwVnfDNO+CtTrUqEr9v8Y1MqlZ1VsYixMzZktV9YkxtySJFGBSgqxq5FVSSHgFS9i1RT/6PV4UDLsdPUZltTi1AeAIkQywOtk+45E+DwWNu7tnP0BHvc074Hd7ReuH64ujThhqcnqxCdrG1E2UIrJI7PPaArurs5SZiFfk9uvdavDOTOqNFNprIJIIMFkmQjWtkxsdyTZx65seFaAR+vu/SxOLhkfF87b5HRfh9uLequNyZb0les6rJ1S1aD13zPgmAxLCMtyCdt5z75DyD1yFOnXXpX8wRDiKfIkGJYQIlH5k0eIrZOlwavI7tP4RsYYnmIPfRJN4A54JnTFoWMsAat4yCA/uxhUjYWAok+siqiqS4im6pduoSYzRXtzKyu/gU6uhdNng1amw6iMUREtEWrMI7mrN9VuhEwsj+vs6q6MQMxjTWstmu3NmJIzGimWKuxz5KO+rf/JlIgOLYaD2oHHpm0tSBuRllBuayqFp//iG6SePw6SrN4FYMfQznE9dbPNwbJfdfLQy7P19Q0ls+n72uL9tx65NQ/u3IMcgwmZV1zafxtJsJWZ9A4xddIUSERCuCDrc8DITcZ0E81VLL6SNBOpCe0N7N9Wz2B8X1WH88eVQ6aQMOAostUxdtSZefbGrPOqNX2dqETgMU+THWAfJ+ZOiOjJ5tnWd08bCPEZ8l7IXd1kb0SOMh+DUwZEtFZ/DqKkmSabHg6fDRdnjmQA8jiGotrlTbqwgw4mAB49Zi+aduoTLlmGlyNMZln359utb9bWf/EtUiaMTUr49I25+3wVLuTdaLWj8MABqAYNgHLY0D7fR38vyLPQ+T4oi51nuHfcm0yugkAoRBv1qd8Oryof0tS8QLdY1woP3g+BI8p8FritDAhS1Zo2gYRJ6FAjDcUAoJSkwKMdxvqLTUeYazoR9Q/DfVb6I9M9GDwS+zg5/5Jwt836f7SuHi2WM+s8Jqq7uqNBuGA4vT41czh7Rum9dcStxAmzv4rVud4C4JHEwR1NDqSXRyZ70V+GDFSVmX5F0r3VX4fQR+s2r1iJ1EkTkuCxj+wd62V4KUGqB33SbEOD1c7iGqkCTErFQYjUKqjKhsd6G3E1Pxdmr6g4CJPRAKFIgsFDCpCVng4OBKkPb1KZAu+++x5uu+1WiKlaTMZI1JyoxRuvv47585+Ex+Nhous0hutn8vGh6mmGYiBePYVc5CSB0x0QtFZugEYhgkiuZfGNkKjh1gzpN4Y0lHuLdh8WXkAsa9qYXk/N30PdJX/R9VXHVwWYR4PDiGmFV0S07jvf1rJxP7u8c6Uwgc+N49Z67G8+iHgXAw/l5oM1H8syhmOQKsfPjtsb2A+dfbZsNAZJk4Uy59nWJwAeTYetEAoE0BQlXrUFYqQ0Y0ZAmpdztp1P8n6CLEBxj7LsTCiKTwfZJw2UuBagsoIEGKlRQgzF3BJ4pGb+YTc8BiM048ZArOtZFiRxrdB+5xw8/vzue1BSUoIUjRpfff0NK/t41ZWdNWypJOStM2diyZuvQiZsQ5tEiVdfewP/ddutSE3Vwet1d2saDiwjtV24GevO2hPwtJigGjWCLdlVJZhI95Jo4ygrPhr1xLec3MZiGc/PuahL9YAa83Hsbz6EwapCuIU21JkbcNngqZAIw4/ho0zrNLUEN0/u/D1rcVmxoXYTCHQNTMlHjio7YZJkunt2ArI9HgcuGTjZ/8z63OxHGsXl7jK2ndNC4gmfMEMxjy1ffYeUcWMgyUk8fcpE+9Drz/2SwLi31ZxMjOrPQ4jy2t0yJzYnzBUH4TxZD92lF0IUVNUmyluIq+mCweNTT83HwAH5WL16DdauW4+n5s/HycZ6LPr7IrTom3H5FVdixvXXM/D43rtvw9bcgOcXv9nu2sKFCzG8pATLly3DlClTUFBQwEpIEjB98MH7A2xmrI3gcluhadmJRnEJUtPTY71c3M8fiph7TzfBWUXqR+CwJKt9iAdd/75+A2RCJQpTB0NvaUW1tRIX5V8AtTT8EpEEHgeky3HtxM65BfuaD2JNzXro5OnIV6dDK9edFQDymKmSVZwpzx6DLGUmA4/Spq3Q684DFRk4l1vCg0f7gcNMyoXEpJMtvixAsVhicXsdNp/PA6+nezbkTHfgrm9E64496Cq+ldaSSuSAQAiPx9ntGh33FM5+RGI/Kxbp/uPrdBJjN8RAEoBMnTj+nAhXCAaPuTm5kMllqKiowBOP/wEjRozEnbNm4aHf/w5FRUMxZ848zJ03F08+OR9LlyzGXbPnYN68uSgtGR649vDDj+Cuu+7C9Kuvwi233oarrrwC9/7yHvzu949g5sxbMWF8OajCT6xasPyO0dQKVWFiCmRH2z5MVql5O5xfUheNAAAKxUlEQVTaMWfUqjwTO8vZPsqkJnd0R1DIWUdKlilMGYITxnoGHjkQCueeqLb1Gyu71nik7OqvKr9Bq8vvRUiT+8uXZigykCrTIkeVuImsJN1z3FQLuVSB8VljwGNWv/cOhcUV2fdYOHaP576Cut1VbVKVBBJd+DR2f98YYx2/Xp10Wff3QXSzvkSqgNvjgdXq/3LSUk1jsYSBL/epD5pwtk6i4vqVq6C9eFInVyatZXc4cPDgEYwfXw6H7VQ926AFaG3q53DYUVVVDa1Wi5ycHJZs4HRYzrgVGhcMHiPZfzj3mux72gLW/QdZSUvyLkhzz6wvl+h2CwaPd82ahZzcHKxatRr19fX4zbw5mHb1tZg27SoWv3jo8BHcMGMGPl22DK/89UVcc/0Nna4tff99fPjBUlAJycceewIzb7sVo0aOYHGSWp0O1/3oGjhs5piYjQMkihEzu9w42CjDmNF+l3WyATw73p1S1K05zhQaQODwkOEwSEvR6DTA5nKhLGMYspX5zIW9rnYtYx1z1VnQydJ7BR4P11nx3a4WXFiswaii9nkRh1oOs5J+ueocuL0eJnNDjVzYGco0qCUpyFSmJaQbm6R7Kk1V7H7Ozz0PxBgLHAZstOrO+cxrQcXy3W26Ei3kmfEr09LdO4vcmK76Bugu88cjJFt8WUAmV2P5Z5/h7bffRVFREWpOnMD555+HeXPndtooAUoOzogdFAnF8Po8DNiRHpzP52N/e5r1MFdXQT50MCtrGAzqjhw5jDfeXIIFC55hfXnjYFWuTMGOHTvwf/+3AOMnjIe+WY+yEaX4xS9+wQSLg/vzvfDXaA/k+pPJ5LjyyisCGa78OoHJJCMZu+ePal9bDhyERKeFsnjoWctCduW2bjUbMXPmHfhs+aeMPSQwyJtMpmBu67de/Rtu+9k9na5dP2MGPvn4I9adwOMdd/wUJSXDGXjUaNSYMeP6mIBHLkvjVeZC70vDjq0/oHRUGbIzky5rfnbMRk3bwEXdu3r3nAk8kvg3gcaClAJY7W60eg2MgVRKpew1inXkrCPN3Rvmcd0+I/YfN2PmlBykKvweGGqc/SSWkWIdqVGFFqPDALPLXyFILpEgU5EFnTwVOkqoSqDGRcPJDT86c2QAPK5uPXfisLs7LsY8qgYknoK6q64erdt3JbNv4/iNyMEjZX8++MD9bKdTpl6GdevWorGhHsuWfwajwYiLLroQF118MXbv2s1A4vatW6HRpqJkeAk2f78ZgwYOQm1NDfQGA+s7vnAoLMeOIWXMKIiUSnz++eeorKrGyJEj8M033+LZBc9i/fq12LRpM4qLi/CjH/2IATsChI/94XFcPW0aJk/2hzkQKGxsaMSy5cs67aWtzYfvt2yBWCTG7Xfcgblz5kAqk2H0qFGYPn06Vny+IjBm0qRJjE1NAsjYPZBUvtB64CAEYjFSJo6L3UL9OHMweCwfO5ax4xs3rGdxi7/97e/wzIIFgMuNCy6ZjKqqKkyZOgXkmia39bMLX+l0bc6cuf0CHnn2Nek2kiC42+3BqBHD+tGy8bm0xFjBBN09qoFdbpDYxZOWRsYeyk/VDU6VpbVjFimeUSFWwk6l9Wz1TM+RQCS5sznr2FvwuGxTIxqMTtw7/fQ+uRg4VWPJl+chI8X/w8Dm9sHorIfBaUSzzV9/XCwUsSxsnUyLPPVpKan4PJXTu+LgkV4h0fMmSz1S3C0Qp0yFz5d4hFs07Z2QMY9cnkczegRkgxNPhDSaBxjLuajaTJ3ZijSFjMmnhNs4ePz6628wdeoUVFcfh9VmAyUCHD16hAEvTUoKnnvuT3jood9j/br1+Orrr/HoIw9j1eo12LJlCx5+6PfweH1MxFypUrK+8+bOQaHSH1ezYstm7Ny1B7PuvB0vv/wKVGoNLr1kMr5btQr33nsPVqz4N5RKBe7++c9Z//c/+BDLli3HzTffiInnnYeCwkJUVVZCr9d32suq1avxyMMP4etvvmVz2Gx2SCQSxjxKJRLoWwyMveF7Gl5cBKfT/2s72WJjAfvhYywGkkpVno2Ng8c9e/ex9wc1cl0XFw0FZVZT9vTWrdsZcBw0MB8XXjQZ27ZuQfm4cnZ98+bN7a5t374NY8f6JWFI/mfAgHyo1Wom5yOViJCVmRWTmEdizHxNu5ir2mS2YtKk8WdlLfHePoNcTN2d1rnqC2f1Oq5BzGKJrhQ/NOxqxyzyfganHkanCRKfEgO0/sxoDiwjzbYmmR67y9cOPAa7q4ekFnYyBQGvRqueubHJhU1NI1UmVDINrzhjdZsZeJT5LGjQH4Mm7cokeDS11Lf19g3Ql+PdjU0wff8DlMOLzkkB4b60NS9bSDp8w9LDp+k5eFyzZi2uueYa1NXVYeOmTVi86BUGIt955x0cP16Dysoq3HTjDbBabYzZu+P2O/DGG69DJpfj9p/eDlOrEe+++w9UV1ezvuRqm3nrLXA3NOHBxx7DY08+joEDB2L79h0s/stsbmVucp1OB7vdhg0bNmLJW2+izeuBQCTGzl27sW7dOnz55UrMmPFj3HH7T7Hk7XcD8/O9qFRK3HTTTaiqrsLLL72CMWPHQM1eu4XtKXj/fE9dxVr25Zmd7Wt5LRYY1myESC4/a2V8ziQSzsElP2cW1mFvBMRSOKAA6T4GX6O/uci4RCJr9zddc7udAf3HaD47u3bvQ6bSi0GpLtjSypPAsRvj8nrk7rTRnbQum2xNLJaQWERyPxMYJLkdzizSlJRlzQFid+dHYJLYSz5PJOUJKdNao5Dgv6b4wWhHd7VS3LXEH4Gvjm5sYiEpTjNDqUsINzbdg9PrgMTeBIvpKCogh1Z2XjTfLgk5V8Iwj+SysuyrYNpv6rLhkA8tSEiDJ9qmqXQhsQh5mvClHbpyW8++737mwv74k09wwaRJuGzqpVj6gT8mi+IO09PTQHFar7/+OjIzMtjflE0a3Jf63Xnnz9iY2b/4JX734AMYOrIMP+zcw8AjiSv/+Mc/Rm6u/4NOoVRi6JAhLA6S4il5s1jMgQSE7vZCLu+amhr85S8vYPyECQHw+MSTT3S5pyR4jP0TTolylt372GeB9tKLzuniABx8nCluLvYn0n6FmrpG1J+sx/mjCyExHjirSw5Gw7YiV4u/yo4khVUx4bXA6XPX5XUw/cTg2EXOLNLaOcoc5rLurlGcI4+FHJY2FIVdMISh3AOBx2ytDDMuyEJ37uru5iHWsdHWEHBjE3jkyTTkxs5SZjO3djw3SetBtLnMOCSQo8ZmRKqk9wLv8Xy/oexNcGLbsTbNkPgXBjd8tw5ibSqUxUMg0vhdlskW3xbg4PH7LVtx/Y+vYxmjL738dyxfvgzPPPMsJp1/Hgvef+wPT+C6667rFjw++uhj7fpeM316ADz+61//wt6du3H7zTdh8T/eY2wlua3/85//YM7cX8Nhd8BoNIJiEqkt+/RTpGdkYuCgAVizei02bf4eGRkZ3e4lGDwSe7p+wwbcNvNW/OO9pV3uKQke++aZ5AwkJdCkXnj21kPuyZpcOiSeakIfqDji/8GWJYbQ1oCuXLI93de5dj24vjfdO1Xq8Sqy4RAqAxViSG4nnBYMHMdlj0GmsnvJHAKE3QmHm+xuvL+6HmUDpZg8Mhs9uau722OiurFFzmaY7HpYJGmweSyoaa2FBEOhlJzbOOT/ARke/mqyT2S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030" name="Picture 6" descr="C:\Users\casasbahia\Desktop\downloa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857375"/>
            <a:ext cx="7286625" cy="4727575"/>
          </a:xfrm>
          <a:prstGeom prst="rect">
            <a:avLst/>
          </a:prstGeom>
          <a:noFill/>
          <a:ln w="92075" cmpd="tri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CARACTERIZAÇÃO DO MUNICÍPIO</a:t>
            </a:r>
            <a:endParaRPr lang="pt-BR" sz="28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38"/>
            <a:ext cx="8362950" cy="49514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sz="2400" b="1" smtClean="0">
                <a:solidFill>
                  <a:srgbClr val="00B0F0"/>
                </a:solidFill>
                <a:cs typeface="Arial" charset="0"/>
              </a:rPr>
              <a:t>Localizado</a:t>
            </a:r>
            <a:r>
              <a:rPr lang="pt-BR" sz="2400" smtClean="0">
                <a:solidFill>
                  <a:srgbClr val="00B0F0"/>
                </a:solidFill>
                <a:cs typeface="Arial" charset="0"/>
              </a:rPr>
              <a:t>: Agreste Potiguar.</a:t>
            </a:r>
            <a:r>
              <a:rPr lang="es-ES" sz="2400" smtClean="0">
                <a:solidFill>
                  <a:srgbClr val="00B0F0"/>
                </a:solidFill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400" b="1" smtClean="0">
              <a:solidFill>
                <a:srgbClr val="00B0F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400" b="1" smtClean="0">
                <a:solidFill>
                  <a:srgbClr val="00B0F0"/>
                </a:solidFill>
                <a:cs typeface="Arial" charset="0"/>
              </a:rPr>
              <a:t>Extensão</a:t>
            </a:r>
            <a:r>
              <a:rPr lang="es-ES" sz="2400" smtClean="0">
                <a:solidFill>
                  <a:srgbClr val="00B0F0"/>
                </a:solidFill>
                <a:cs typeface="Arial" charset="0"/>
              </a:rPr>
              <a:t>:  191 km</a:t>
            </a:r>
            <a:r>
              <a:rPr lang="es-ES" sz="2400" baseline="30000" smtClean="0">
                <a:solidFill>
                  <a:srgbClr val="00B0F0"/>
                </a:solidFill>
                <a:cs typeface="Arial" charset="0"/>
              </a:rPr>
              <a:t>2.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400" b="1" baseline="30000" smtClean="0">
              <a:solidFill>
                <a:srgbClr val="00B0F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400" b="1" smtClean="0">
                <a:solidFill>
                  <a:srgbClr val="00B0F0"/>
                </a:solidFill>
                <a:cs typeface="Arial" charset="0"/>
              </a:rPr>
              <a:t>População</a:t>
            </a:r>
            <a:r>
              <a:rPr lang="es-ES" sz="2400" smtClean="0">
                <a:solidFill>
                  <a:srgbClr val="00B0F0"/>
                </a:solidFill>
                <a:cs typeface="Arial" charset="0"/>
              </a:rPr>
              <a:t>: 7253 hab, 38 h x  km</a:t>
            </a:r>
            <a:r>
              <a:rPr lang="es-ES" sz="2400" baseline="30000" smtClean="0">
                <a:solidFill>
                  <a:srgbClr val="00B0F0"/>
                </a:solidFill>
                <a:cs typeface="Arial" charset="0"/>
              </a:rPr>
              <a:t>2.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400" b="1" baseline="30000" smtClean="0">
              <a:solidFill>
                <a:srgbClr val="00B0F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sz="2400" b="1" smtClean="0">
                <a:solidFill>
                  <a:srgbClr val="00B0F0"/>
                </a:solidFill>
                <a:cs typeface="Arial" charset="0"/>
              </a:rPr>
              <a:t>Limites: </a:t>
            </a:r>
            <a:r>
              <a:rPr lang="pt-BR" sz="2400" smtClean="0">
                <a:solidFill>
                  <a:srgbClr val="00B0F0"/>
                </a:solidFill>
                <a:cs typeface="Arial" charset="0"/>
              </a:rPr>
              <a:t>Lagoa de Pedras, Lagoa Salgada, Santo Antonio, São José de Campestre, e Boa Saúde.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400" b="1" smtClean="0">
              <a:solidFill>
                <a:srgbClr val="00B0F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400" b="1" smtClean="0">
                <a:solidFill>
                  <a:srgbClr val="00B0F0"/>
                </a:solidFill>
                <a:cs typeface="Arial" charset="0"/>
              </a:rPr>
              <a:t>Período de  Chuvas:</a:t>
            </a:r>
            <a:r>
              <a:rPr lang="es-ES" sz="2400" smtClean="0">
                <a:solidFill>
                  <a:srgbClr val="00B0F0"/>
                </a:solidFill>
                <a:cs typeface="Arial" charset="0"/>
              </a:rPr>
              <a:t> Março-Julho </a:t>
            </a:r>
          </a:p>
          <a:p>
            <a:pPr eaLnBrk="1" hangingPunct="1">
              <a:buFont typeface="Wingdings 2" pitchFamily="18" charset="2"/>
              <a:buNone/>
            </a:pPr>
            <a:endParaRPr lang="es-ES" sz="2400" b="1" smtClean="0">
              <a:solidFill>
                <a:srgbClr val="00B0F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sz="2400" b="1" smtClean="0">
                <a:solidFill>
                  <a:srgbClr val="00B0F0"/>
                </a:solidFill>
                <a:cs typeface="Arial" charset="0"/>
              </a:rPr>
              <a:t>Clima: </a:t>
            </a:r>
            <a:r>
              <a:rPr lang="pt-BR" sz="2400" smtClean="0">
                <a:solidFill>
                  <a:srgbClr val="00B0F0"/>
                </a:solidFill>
                <a:cs typeface="Arial" charset="0"/>
              </a:rPr>
              <a:t>Muito Quente, com média anual de 25,6°C.</a:t>
            </a:r>
            <a:endParaRPr lang="es-ES" sz="2400" smtClean="0">
              <a:solidFill>
                <a:srgbClr val="00B0F0"/>
              </a:solidFill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285875" y="923925"/>
            <a:ext cx="66436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0070C0"/>
                </a:solidFill>
                <a:latin typeface="Arial Black" pitchFamily="34" charset="0"/>
              </a:rPr>
              <a:t>Sistema Municipal de Saúde:</a:t>
            </a:r>
            <a:r>
              <a:rPr lang="pt-BR" sz="320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s-ES" sz="3200">
              <a:solidFill>
                <a:srgbClr val="FFFF00"/>
              </a:solidFill>
              <a:latin typeface="Arial Black" pitchFamily="34" charset="0"/>
            </a:endParaRPr>
          </a:p>
          <a:p>
            <a:endParaRPr lang="es-ES"/>
          </a:p>
        </p:txBody>
      </p:sp>
      <p:graphicFrame>
        <p:nvGraphicFramePr>
          <p:cNvPr id="5" name="Diagrama 4"/>
          <p:cNvGraphicFramePr/>
          <p:nvPr/>
        </p:nvGraphicFramePr>
        <p:xfrm>
          <a:off x="604809" y="1492237"/>
          <a:ext cx="79296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63" y="785813"/>
            <a:ext cx="4714875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</a:rPr>
              <a:t>Objetivo Geral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2938" y="2571750"/>
            <a:ext cx="792956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Melhoria da atenção à Saúde dos usuários com Hipertensão Arterial Sistêmica e Diabetes Mellitus, na Unidade de Saúde da Família Maria das Dores Ferreira, Município Serrinha, Rio Grande do Norte</a:t>
            </a:r>
            <a:endParaRPr lang="pt-BR" sz="28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642938" y="928688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</a:rPr>
              <a:t>Metodologia</a:t>
            </a:r>
            <a:r>
              <a:rPr lang="pt-BR" sz="280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br>
              <a:rPr lang="pt-BR" sz="2800" smtClean="0">
                <a:solidFill>
                  <a:srgbClr val="FFFF99"/>
                </a:solidFill>
                <a:latin typeface="Arial Black" pitchFamily="34" charset="0"/>
              </a:rPr>
            </a:br>
            <a:endParaRPr lang="pt-BR" sz="2800" smtClean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pt-BR" sz="3200" u="sng" dirty="0" smtClean="0">
                <a:solidFill>
                  <a:srgbClr val="00B0F0"/>
                </a:solidFill>
                <a:cs typeface="Arial" pitchFamily="34" charset="0"/>
              </a:rPr>
              <a:t>Ações</a:t>
            </a:r>
            <a:r>
              <a:rPr lang="pt-BR" sz="32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pt-BR" sz="3200" u="sng" dirty="0" smtClean="0">
                <a:solidFill>
                  <a:srgbClr val="00B0F0"/>
                </a:solidFill>
                <a:cs typeface="Arial" pitchFamily="34" charset="0"/>
              </a:rPr>
              <a:t>realizadas</a:t>
            </a:r>
            <a:r>
              <a:rPr lang="pt-BR" sz="3200" dirty="0" smtClean="0">
                <a:solidFill>
                  <a:srgbClr val="00B0F0"/>
                </a:solidFill>
                <a:cs typeface="Arial" pitchFamily="34" charset="0"/>
              </a:rPr>
              <a:t>: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B0F0"/>
              </a:solidFill>
              <a:cs typeface="Arial" pitchFamily="34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rgbClr val="00B0F0"/>
                </a:solidFill>
                <a:cs typeface="Arial" pitchFamily="34" charset="0"/>
              </a:rPr>
              <a:t>Capacitar os ACS para o cadastramento de hipertensos e diabéticos de toda área de abrangência da unidade de saúde.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dirty="0" smtClean="0">
              <a:solidFill>
                <a:srgbClr val="00B0F0"/>
              </a:solidFill>
              <a:cs typeface="Arial" pitchFamily="34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rgbClr val="00B0F0"/>
                </a:solidFill>
                <a:cs typeface="Arial" pitchFamily="34" charset="0"/>
              </a:rPr>
              <a:t>Reunião com gestor de saúde do município.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dirty="0" smtClean="0">
              <a:solidFill>
                <a:srgbClr val="00B0F0"/>
              </a:solidFill>
              <a:cs typeface="Arial" pitchFamily="34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rgbClr val="00B0F0"/>
                </a:solidFill>
                <a:cs typeface="Arial" pitchFamily="34" charset="0"/>
              </a:rPr>
              <a:t>Cadastramento de hipertensos e diabéticos.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571500" y="928688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</a:rPr>
              <a:t>Metodologia</a:t>
            </a:r>
            <a:r>
              <a:rPr lang="pt-BR" sz="320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br>
              <a:rPr lang="pt-BR" sz="3200" smtClean="0">
                <a:solidFill>
                  <a:srgbClr val="FFFF99"/>
                </a:solidFill>
                <a:latin typeface="Arial Black" pitchFamily="34" charset="0"/>
              </a:rPr>
            </a:br>
            <a:endParaRPr lang="pt-BR" sz="3200" smtClean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 startAt="4"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Contato com lideranças comunitárias para falar sobre a importância da ação programática de HAS e DM, solicitando apoio para as estratégias que serão Implementadas.</a:t>
            </a:r>
          </a:p>
          <a:p>
            <a:pPr marL="514350" indent="-514350" eaLnBrk="1" hangingPunct="1">
              <a:buFont typeface="Wingdings 2" pitchFamily="18" charset="2"/>
              <a:buAutoNum type="arabicPeriod" startAt="4"/>
            </a:pPr>
            <a:endParaRPr lang="pt-BR" sz="2800" smtClean="0">
              <a:solidFill>
                <a:srgbClr val="00B0F0"/>
              </a:solidFill>
              <a:cs typeface="Arial" charset="0"/>
            </a:endParaRPr>
          </a:p>
          <a:p>
            <a:pPr marL="514350" indent="-514350" eaLnBrk="1" hangingPunct="1">
              <a:buFont typeface="Wingdings 2" pitchFamily="18" charset="2"/>
              <a:buAutoNum type="arabicPeriod" startAt="4"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Atendimento clínico dos Hipertensos e Diabéticos.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714375" y="785813"/>
            <a:ext cx="4257675" cy="1214437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70C0"/>
                </a:solidFill>
                <a:latin typeface="Arial Black" pitchFamily="34" charset="0"/>
              </a:rPr>
              <a:t>Metodologia</a:t>
            </a:r>
            <a:r>
              <a:rPr lang="pt-BR" sz="320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br>
              <a:rPr lang="pt-BR" sz="3200" smtClean="0">
                <a:solidFill>
                  <a:srgbClr val="FFFF99"/>
                </a:solidFill>
                <a:latin typeface="Arial Black" pitchFamily="34" charset="0"/>
              </a:rPr>
            </a:br>
            <a:endParaRPr lang="pt-BR" sz="3200" smtClean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 6. Avaliação e estratificação de riscos dos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hipertensos de acordo com a escala de risco de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Famingham ou de lesões em órgãos alvo.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smtClean="0">
              <a:solidFill>
                <a:srgbClr val="00B0F0"/>
              </a:solidFill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7.  Reforçar o funcionamento dos grupos de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pacientes hipertensos  e diabéticos ao inicio das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smtClean="0">
                <a:solidFill>
                  <a:srgbClr val="00B0F0"/>
                </a:solidFill>
                <a:cs typeface="Arial" charset="0"/>
              </a:rPr>
              <a:t>palestras informativas.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</TotalTime>
  <Words>912</Words>
  <Application>Microsoft Office PowerPoint</Application>
  <PresentationFormat>Apresentação na tela (4:3)</PresentationFormat>
  <Paragraphs>140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Fluxo</vt:lpstr>
      <vt:lpstr>Slide 1</vt:lpstr>
      <vt:lpstr>Introdução: </vt:lpstr>
      <vt:lpstr>Slide 3</vt:lpstr>
      <vt:lpstr>CARACTERIZAÇÃO DO MUNICÍPIO</vt:lpstr>
      <vt:lpstr>Slide 5</vt:lpstr>
      <vt:lpstr>Objetivo Geral </vt:lpstr>
      <vt:lpstr>Metodologia  </vt:lpstr>
      <vt:lpstr>Metodologia  </vt:lpstr>
      <vt:lpstr>Metodologia  </vt:lpstr>
      <vt:lpstr>Metodologia  </vt:lpstr>
      <vt:lpstr>Objetivos, metas e resultados  </vt:lpstr>
      <vt:lpstr>    Objetivo 1 : Ampliar a cobertura a hipertensos e/ou diabéticos no programa, na Unidade Básica de Saúde.   Meta 1.2: Cadastrar 50% dos diabéticos da área de abrangência no Programa de Atenção à Hipertensão Arterial e à Diabetes Mellitus da unidade de saúde. </vt:lpstr>
      <vt:lpstr>        Objetivo 2: Objetivo 2: Melhorar a qualidade da atenção a hipertensos e/ou diabéticos.  Meta 2.2: Garantir a 100% dos hipertensos a realização de exames complementares em dia de acordo com o protocolo.  </vt:lpstr>
      <vt:lpstr>     Objetivo 2: Melhorar a qualidade da atenção a hipertensos e/ou diabéticos.  Meta 2.2: Garantir a 100% dos diabéticos a realização de exames complementares em dia de acordo com o protocolo.   </vt:lpstr>
      <vt:lpstr>    Objetivo 3: Melhorar a adesão a hipertensos e/ou diabéticos ao programa.   Meta 3.1: Buscar 100% dos hipertensos faltosos às consultas na unidade de saúde conforme a periodicidade recomendada.  </vt:lpstr>
      <vt:lpstr>DISCUSSÃO</vt:lpstr>
      <vt:lpstr>DISCUSSÃO</vt:lpstr>
      <vt:lpstr>DISCUSSÃO</vt:lpstr>
      <vt:lpstr>DISCUSSÃO</vt:lpstr>
      <vt:lpstr>DISCUSSÃO</vt:lpstr>
      <vt:lpstr>DISCUSSÃO</vt:lpstr>
      <vt:lpstr>DISCUSSÃO</vt:lpstr>
      <vt:lpstr>DISCUSSÃO</vt:lpstr>
      <vt:lpstr>REFLEXÃO CRÍTICA</vt:lpstr>
      <vt:lpstr>Com minha equipe durante uma Palestra sobre Hipertensão e Diabetes:</vt:lpstr>
      <vt:lpstr>Com a enfermeira da equipe, examinando a um paciente diabético insulinodependente:</vt:lpstr>
      <vt:lpstr> OBRIGADA!!!...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 Pablo</dc:creator>
  <cp:lastModifiedBy>casasbahia</cp:lastModifiedBy>
  <cp:revision>337</cp:revision>
  <dcterms:created xsi:type="dcterms:W3CDTF">2015-09-03T23:49:25Z</dcterms:created>
  <dcterms:modified xsi:type="dcterms:W3CDTF">2015-09-17T23:36:29Z</dcterms:modified>
</cp:coreProperties>
</file>