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90" r:id="rId6"/>
    <p:sldId id="260" r:id="rId7"/>
    <p:sldId id="261" r:id="rId8"/>
    <p:sldId id="274" r:id="rId9"/>
    <p:sldId id="294" r:id="rId10"/>
    <p:sldId id="264" r:id="rId11"/>
    <p:sldId id="263" r:id="rId12"/>
    <p:sldId id="276" r:id="rId13"/>
    <p:sldId id="277" r:id="rId14"/>
    <p:sldId id="278" r:id="rId15"/>
    <p:sldId id="292" r:id="rId16"/>
    <p:sldId id="279" r:id="rId17"/>
    <p:sldId id="280" r:id="rId18"/>
    <p:sldId id="293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91" r:id="rId2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uriele\AppData\Local\Temp\coleta%20de%20dados%20final%20com%20altera&#231;&#227;o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'[coleta de dados final com alteração-1.xls]Indicadores'!$D$4:$G$4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alteração-1.xls]Indicadores'!$D$5:$G$5</c:f>
              <c:numCache>
                <c:formatCode>0.0%</c:formatCode>
                <c:ptCount val="4"/>
                <c:pt idx="0">
                  <c:v>5.4613935969868389E-2</c:v>
                </c:pt>
                <c:pt idx="1">
                  <c:v>0.11487758945386066</c:v>
                </c:pt>
                <c:pt idx="2">
                  <c:v>0.19774011299435054</c:v>
                </c:pt>
                <c:pt idx="3">
                  <c:v>0.26177024482109229</c:v>
                </c:pt>
              </c:numCache>
            </c:numRef>
          </c:val>
        </c:ser>
        <c:axId val="142992512"/>
        <c:axId val="142994048"/>
      </c:barChart>
      <c:catAx>
        <c:axId val="1429925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994048"/>
        <c:crosses val="autoZero"/>
        <c:auto val="1"/>
        <c:lblAlgn val="ctr"/>
        <c:lblOffset val="100"/>
      </c:catAx>
      <c:valAx>
        <c:axId val="142994048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299251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'[coleta de dados final com alteração-1.xls]Indicadores'!$D$70:$G$70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alteração-1.xls]Indicadores'!$D$71:$G$71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44472704"/>
        <c:axId val="144490880"/>
      </c:barChart>
      <c:catAx>
        <c:axId val="1444727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90880"/>
        <c:crosses val="autoZero"/>
        <c:auto val="1"/>
        <c:lblAlgn val="ctr"/>
        <c:lblOffset val="100"/>
      </c:catAx>
      <c:valAx>
        <c:axId val="1444908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727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final com alteração-1.xls]Indicadores'!$D$59:$G$59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44498048"/>
        <c:axId val="144528512"/>
      </c:barChart>
      <c:catAx>
        <c:axId val="14449804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528512"/>
        <c:crosses val="autoZero"/>
        <c:auto val="1"/>
        <c:lblAlgn val="ctr"/>
        <c:lblOffset val="100"/>
      </c:catAx>
      <c:valAx>
        <c:axId val="144528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980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8.1168073693060394E-2"/>
          <c:y val="2.5830590362072206E-2"/>
          <c:w val="0.89010036533763404"/>
          <c:h val="0.85784909725249603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final com alteração-1.xls]Indicadores'!$D$59:$G$59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44556416"/>
        <c:axId val="144557952"/>
      </c:barChart>
      <c:catAx>
        <c:axId val="1445564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557952"/>
        <c:crosses val="autoZero"/>
        <c:auto val="1"/>
        <c:lblAlgn val="ctr"/>
        <c:lblOffset val="100"/>
      </c:catAx>
      <c:valAx>
        <c:axId val="1445579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5564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9.3301286484428925E-2"/>
          <c:y val="0.13374661817367381"/>
          <c:w val="0.83469501082642661"/>
          <c:h val="0.71491767512577442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'[coleta de dados final com alteração-1.xls]Indicadores'!$D$9:$G$9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alteração-1.xls]Indicadores'!$D$10:$G$10</c:f>
              <c:numCache>
                <c:formatCode>0.0%</c:formatCode>
                <c:ptCount val="4"/>
                <c:pt idx="0">
                  <c:v>6.5217391304347824E-2</c:v>
                </c:pt>
                <c:pt idx="1">
                  <c:v>0.11739130434782608</c:v>
                </c:pt>
                <c:pt idx="2">
                  <c:v>0.20434782608695654</c:v>
                </c:pt>
                <c:pt idx="3">
                  <c:v>0.28260869565217461</c:v>
                </c:pt>
              </c:numCache>
            </c:numRef>
          </c:val>
        </c:ser>
        <c:axId val="144152832"/>
        <c:axId val="144158720"/>
      </c:barChart>
      <c:catAx>
        <c:axId val="1441528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158720"/>
        <c:crosses val="autoZero"/>
        <c:auto val="1"/>
        <c:lblAlgn val="ctr"/>
        <c:lblOffset val="100"/>
      </c:catAx>
      <c:valAx>
        <c:axId val="144158720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15283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0473666906408408"/>
          <c:y val="0.16466266452828227"/>
          <c:w val="0.83375202743125454"/>
          <c:h val="0.69575297852166351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'[coleta de dados final com alteração-1.xls]Indicadores'!$D$14:$G$14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alteração-1.xls]Indicadores'!$D$15:$G$15</c:f>
              <c:numCache>
                <c:formatCode>0.0%</c:formatCode>
                <c:ptCount val="4"/>
                <c:pt idx="0">
                  <c:v>3.4482758620689655E-2</c:v>
                </c:pt>
                <c:pt idx="1">
                  <c:v>3.2786885245901641E-2</c:v>
                </c:pt>
                <c:pt idx="2">
                  <c:v>1.9047619047619108E-2</c:v>
                </c:pt>
                <c:pt idx="3">
                  <c:v>1.4388489208633146E-2</c:v>
                </c:pt>
              </c:numCache>
            </c:numRef>
          </c:val>
        </c:ser>
        <c:axId val="144211328"/>
        <c:axId val="144221312"/>
      </c:barChart>
      <c:catAx>
        <c:axId val="1442113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221312"/>
        <c:crosses val="autoZero"/>
        <c:auto val="1"/>
        <c:lblAlgn val="ctr"/>
        <c:lblOffset val="100"/>
      </c:catAx>
      <c:valAx>
        <c:axId val="14422131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2113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alteração-1.xls]Indicadores'!$C$25</c:f>
              <c:strCache>
                <c:ptCount val="1"/>
                <c:pt idx="0">
                  <c:v>Proporção de mulheres com mamografia alterada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pt-BR"/>
                </a:p>
              </c:txPr>
              <c:showVal val="1"/>
              <c:extLst>
                <c:ext xmlns:c15="http://schemas.microsoft.com/office/drawing/2012/chart" uri="{CE6537A1-D6FC-4f65-9D91-7224C49458BB}"/>
              </c:extLst>
            </c:dLbl>
            <c:delet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'[coleta de dados final com alteração-1.xls]Indicadores'!$D$24:$G$24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alteração-1.xls]Indicadores'!$D$25:$G$25</c:f>
              <c:numCache>
                <c:formatCode>0.0%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1.5384615384615422E-2</c:v>
                </c:pt>
              </c:numCache>
            </c:numRef>
          </c:val>
        </c:ser>
        <c:axId val="144237696"/>
        <c:axId val="144239232"/>
      </c:barChart>
      <c:catAx>
        <c:axId val="1442376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239232"/>
        <c:crosses val="autoZero"/>
        <c:auto val="1"/>
        <c:lblAlgn val="ctr"/>
        <c:lblOffset val="100"/>
      </c:catAx>
      <c:valAx>
        <c:axId val="144239232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23769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'[coleta de dados final com alteração-1.xls]Indicadores'!$D$44:$G$44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alteração-1.xls]Indicadores'!$D$45:$G$45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0.75539568345323915</c:v>
                </c:pt>
              </c:numCache>
            </c:numRef>
          </c:val>
        </c:ser>
        <c:axId val="144288000"/>
        <c:axId val="144297984"/>
      </c:barChart>
      <c:catAx>
        <c:axId val="1442880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297984"/>
        <c:crosses val="autoZero"/>
        <c:auto val="1"/>
        <c:lblAlgn val="ctr"/>
        <c:lblOffset val="100"/>
      </c:catAx>
      <c:valAx>
        <c:axId val="144297984"/>
        <c:scaling>
          <c:orientation val="minMax"/>
          <c:max val="1"/>
          <c:min val="0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288000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9.2005525373743444E-2"/>
          <c:y val="4.3861499170998318E-2"/>
          <c:w val="0.88783424917807752"/>
          <c:h val="0.82781992776953439"/>
        </c:manualLayout>
      </c:layout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'[coleta de dados final com alteração-1.xls]Indicadores'!$D$49:$G$49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alteração-1.xls]Indicadores'!$D$50:$G$50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0.69078947368421273</c:v>
                </c:pt>
              </c:numCache>
            </c:numRef>
          </c:val>
        </c:ser>
        <c:axId val="144305536"/>
        <c:axId val="144331904"/>
      </c:barChart>
      <c:catAx>
        <c:axId val="1443055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31904"/>
        <c:crosses val="autoZero"/>
        <c:auto val="1"/>
        <c:lblAlgn val="ctr"/>
        <c:lblOffset val="100"/>
      </c:catAx>
      <c:valAx>
        <c:axId val="144331904"/>
        <c:scaling>
          <c:orientation val="minMax"/>
          <c:max val="1"/>
        </c:scaling>
        <c:axPos val="l"/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055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1"/>
          <c:order val="0"/>
          <c:tx>
            <c:strRef>
              <c:f>'[coleta de dados final com alteração-1.xls]Indicadores'!$C$55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final com alteração-1.xls]Indicadores'!$D$54:$G$54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alteração-1.xls]Indicadores'!$D$55:$G$55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44376192"/>
        <c:axId val="144377728"/>
      </c:barChart>
      <c:catAx>
        <c:axId val="14437619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77728"/>
        <c:crosses val="autoZero"/>
        <c:auto val="1"/>
        <c:lblAlgn val="ctr"/>
        <c:lblOffset val="100"/>
      </c:catAx>
      <c:valAx>
        <c:axId val="14437772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7619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final com alteração-1.xls]Indicadores'!$D$59:$G$59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44397440"/>
        <c:axId val="144398976"/>
      </c:barChart>
      <c:catAx>
        <c:axId val="1443974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98976"/>
        <c:crosses val="autoZero"/>
        <c:auto val="1"/>
        <c:lblAlgn val="ctr"/>
        <c:lblOffset val="100"/>
      </c:catAx>
      <c:valAx>
        <c:axId val="14439897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397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'[coleta de dados final com alteração-1.xls]Indicadores'!$C$60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'[coleta de dados final com alteração-1.xls]Indicadores'!$D$59:$G$59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'[coleta de dados final com alteração-1.xls]Indicadores'!$D$60:$G$60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44443264"/>
        <c:axId val="144444800"/>
      </c:barChart>
      <c:catAx>
        <c:axId val="1444432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44800"/>
        <c:crosses val="autoZero"/>
        <c:auto val="1"/>
        <c:lblAlgn val="ctr"/>
        <c:lblOffset val="100"/>
      </c:catAx>
      <c:valAx>
        <c:axId val="1444448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44443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o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orma livre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CDF69C-7A19-44A6-82A1-B01EEC5F53F0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683220E-E49E-4588-9A77-94B8D3E266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59C38-2F08-4BBC-B19D-9B8BA1145090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39C28-DD66-405A-9FD2-56D89C74B27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A8C0-79D5-4BFE-B7CF-1AB47F2B0476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7DC02-15EA-4D9F-917B-8A2C1965059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49324-3175-4B8F-94C6-7E5A095DC249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AA787D-F72F-4CDD-AA95-1858D3AA87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ivis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47F34C4-E76E-4ADE-B755-A11ACF363568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AB30B22-94A3-4B41-9541-706952B058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B7D724-2CEA-4289-8DFB-F8CC89F9243C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B1FB83-82B4-4A72-8CD1-301C035BE4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AE3C04-A6B9-4283-A803-9758DC99AE6D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7BCD95-1490-47AD-956C-B48765F26AC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6EB5AB-F3CA-4325-86FF-14BB41458A19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42412F-6B3B-4713-AAF7-DCE396670B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E9868-BC9D-494C-9A02-EF682EE778D9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69B79-E23C-4134-892C-6C866F0081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DD5F0D-3C21-4CBE-BBED-154694471CD6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5A41BAC-9992-4117-8D9D-A56FBB0051B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orma livre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ivis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EAB235F-5DCB-4CB9-9974-6FF8DAD553F8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82C1D4-A777-4367-AB72-66C974B233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E3A629B-F3EA-45D0-BBCC-671806E8644A}" type="datetimeFigureOut">
              <a:rPr lang="pt-BR"/>
              <a:pPr>
                <a:defRPr/>
              </a:pPr>
              <a:t>03/08/2014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E09ED0D-73A9-41E7-A4B3-C89F1BF3EDA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23" r:id="rId2"/>
    <p:sldLayoutId id="2147483925" r:id="rId3"/>
    <p:sldLayoutId id="2147483926" r:id="rId4"/>
    <p:sldLayoutId id="2147483927" r:id="rId5"/>
    <p:sldLayoutId id="2147483928" r:id="rId6"/>
    <p:sldLayoutId id="2147483922" r:id="rId7"/>
    <p:sldLayoutId id="2147483929" r:id="rId8"/>
    <p:sldLayoutId id="2147483930" r:id="rId9"/>
    <p:sldLayoutId id="2147483921" r:id="rId10"/>
    <p:sldLayoutId id="214748392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428728" y="500042"/>
            <a:ext cx="6343672" cy="114300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UNIVERSIDADE FEDERAL DE PELOTAS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ESPECIALIZAÇÃO EM SAÚDE DA FAMÍLIA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>MODALIDADE À DISTÂNCIA</a:t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Espaço Reservado para Conteúdo 7" descr="406811_441990925862280_833061649_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3714750"/>
            <a:ext cx="35004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28596" y="2357430"/>
            <a:ext cx="8001056" cy="1500198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endParaRPr lang="pt-BR" sz="2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Controle e Prevenção dos Cânceres do colo do útero e da mama na Unidade de Santa Lúcia, no município de Dois </a:t>
            </a:r>
            <a:r>
              <a:rPr lang="pt-BR" sz="28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Vizinhos-PR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.</a:t>
            </a:r>
            <a:b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endParaRPr lang="pt-BR" sz="2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642910" y="4643446"/>
            <a:ext cx="4572032" cy="1357322"/>
          </a:xfrm>
          <a:prstGeom prst="rect">
            <a:avLst/>
          </a:prstGeom>
        </p:spPr>
        <p:txBody>
          <a:bodyPr anchor="ctr"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.</a:t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Aluna: </a:t>
            </a:r>
            <a:r>
              <a:rPr lang="pt-BR" sz="2000" b="1" dirty="0" err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Lisane</a:t>
            </a: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Cardoso Mendes</a:t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Orientadora: Helen Pereira Rocha</a:t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lang="pt-BR" sz="2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</a:br>
            <a:endParaRPr lang="pt-BR" sz="2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Realização de visitas domiciliares para busca ativa de mulheres faltosas e organização da agenda para acolher a demanda de mulheres provenientes desta busca;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Realização de palestras de educação em saúde nas comunidades e na sala de espera na unidade de saúde, com apoio também da equipe do NASF;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Monitoramento:</a:t>
            </a:r>
          </a:p>
          <a:p>
            <a:pPr marL="742950" lvl="1" indent="-285750" algn="just"/>
            <a:r>
              <a:rPr lang="pt-BR" sz="2000" smtClean="0">
                <a:latin typeface="Arial" charset="0"/>
                <a:cs typeface="Arial" charset="0"/>
              </a:rPr>
              <a:t>da cobertura de detecção precoce do câncer de colo uterino das mulheres na faixa etária entre 25 a 64 anos e das mulheres entre 50 a 69 anos para o câncer de mama;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2437" y="266700"/>
            <a:ext cx="8229601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METODOLOGIA 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pt-BR" sz="2000" smtClean="0">
              <a:latin typeface="Arial" charset="0"/>
              <a:cs typeface="Arial" charset="0"/>
            </a:endParaRPr>
          </a:p>
          <a:p>
            <a:pPr marL="742950" lvl="1" indent="-285750" algn="just"/>
            <a:r>
              <a:rPr lang="pt-BR" sz="2000" smtClean="0">
                <a:latin typeface="Arial" charset="0"/>
                <a:cs typeface="Arial" charset="0"/>
              </a:rPr>
              <a:t>dos resultados de todos os exames para detecção do câncer de colo de útero e de mama, bem como o cumprimento da periodicidade de realização dos exames prevista no protocolo;</a:t>
            </a:r>
          </a:p>
          <a:p>
            <a:pPr marL="742950" lvl="1" indent="-285750" algn="just">
              <a:buFont typeface="Verdana" pitchFamily="34" charset="0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marL="742950" lvl="1" indent="-285750" algn="just"/>
            <a:r>
              <a:rPr lang="pt-BR" sz="2000" smtClean="0">
                <a:latin typeface="Arial" charset="0"/>
                <a:cs typeface="Arial" charset="0"/>
              </a:rPr>
              <a:t>das amostras dos exames coletados;</a:t>
            </a:r>
          </a:p>
          <a:p>
            <a:pPr marL="742950" lvl="1" indent="-285750" algn="just">
              <a:buFont typeface="Verdana" pitchFamily="34" charset="0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marL="742950" lvl="1" indent="-285750" algn="just"/>
            <a:r>
              <a:rPr lang="pt-BR" sz="2000" smtClean="0">
                <a:latin typeface="Arial" charset="0"/>
                <a:cs typeface="Arial" charset="0"/>
              </a:rPr>
              <a:t>dos registros de todas as mulheres acompanhadas na unidade de saúde.</a:t>
            </a:r>
          </a:p>
          <a:p>
            <a:pPr algn="just"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Ampliar a cobertura de detecção precoce do câncer do colo do útero. 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1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Ampliar a cobertura de detecção precoce do câncer do colo do útero das mulheres na faixa etária entre 25 a 64 anos de idade para 20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%.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1: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Proporção de mulheres entre 25 a 64 anos com exame em dia para detecção precoce do câncer de colo do útero.</a:t>
            </a:r>
          </a:p>
          <a:p>
            <a:pPr algn="just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3500438"/>
          <a:ext cx="6072230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Ampliar a cobertura de detecção precoce do câncer de mama. 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2:</a:t>
            </a:r>
            <a:r>
              <a:rPr lang="pt-BR" sz="1800" dirty="0" smtClean="0">
                <a:latin typeface="Arial" charset="0"/>
                <a:cs typeface="Arial" charset="0"/>
              </a:rPr>
              <a:t> Ampliar a cobertura de detecção precoce do câncer de mama das mulheres na faixa etária entre 50 a 69 anos de idade para 20%.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Proporção de mulheres entre 50 a 69 anos com exame em dia para detecção precoce do câncer de colo do útero.</a:t>
            </a:r>
          </a:p>
          <a:p>
            <a:pPr algn="just">
              <a:buFont typeface="Wingdings 3" pitchFamily="18" charset="2"/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Wingdings 3" pitchFamily="18" charset="2"/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>
              <a:buFont typeface="Wingdings 3" pitchFamily="18" charset="2"/>
              <a:buNone/>
            </a:pPr>
            <a:endParaRPr lang="pt-BR" sz="2400" dirty="0" smtClean="0">
              <a:latin typeface="Arial" charset="0"/>
              <a:cs typeface="Arial" charset="0"/>
            </a:endParaRP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500166" y="3214686"/>
          <a:ext cx="6152659" cy="2714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Melhorar a adesão das mulheres à realização de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colo uterino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3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Buscar 100% das mulheres que tiveram exame alterado do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do colo do útero.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3: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Proporção de mulheres com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alterado.</a:t>
            </a:r>
          </a:p>
          <a:p>
            <a:endParaRPr lang="pt-BR" sz="1800" dirty="0" smtClean="0">
              <a:latin typeface="Arial" charset="0"/>
              <a:cs typeface="Arial" charset="0"/>
            </a:endParaRPr>
          </a:p>
          <a:p>
            <a:endParaRPr lang="pt-BR" sz="1800" dirty="0" smtClean="0">
              <a:latin typeface="Arial" charset="0"/>
              <a:cs typeface="Arial" charset="0"/>
            </a:endParaRPr>
          </a:p>
          <a:p>
            <a:endParaRPr lang="pt-BR" sz="18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643042" y="3357562"/>
          <a:ext cx="6072230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Melhorar a adesão das mulheres à realização da mamografia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Buscar 100% das mulheres que tiveram exames alterados.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4: 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Buscar 100% das mulheres que tiveram exames alterados.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4: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Proporção de mulheres com mamografia alterada.</a:t>
            </a:r>
          </a:p>
          <a:p>
            <a:pPr algn="just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algn="just"/>
            <a:endParaRPr lang="pt-BR" sz="1800" dirty="0" smtClean="0">
              <a:latin typeface="Arial" charset="0"/>
              <a:cs typeface="Arial" charset="0"/>
            </a:endParaRPr>
          </a:p>
          <a:p>
            <a:pPr algn="just">
              <a:buFont typeface="Wingdings 3" pitchFamily="18" charset="2"/>
              <a:buNone/>
            </a:pPr>
            <a:endParaRPr lang="pt-BR" sz="1800" dirty="0" smtClean="0"/>
          </a:p>
          <a:p>
            <a:endParaRPr lang="pt-BR" sz="18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85852" y="2857496"/>
          <a:ext cx="6643733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Objetivo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Melhorar a qualidade do atendimento das mulheres que realizam detecção precoce de câncer de colo de útero.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Meta 5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: Obter 100% de amostras satisfatórias do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colo uterino.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5: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Proporção de mulheres com amostras satisfatórias do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do colo do útero.</a:t>
            </a:r>
          </a:p>
          <a:p>
            <a:pPr algn="just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algn="just">
              <a:buFont typeface="Wingdings 3" pitchFamily="18" charset="2"/>
              <a:buNone/>
            </a:pPr>
            <a:endParaRPr lang="pt-BR" sz="1800" dirty="0" smtClean="0">
              <a:latin typeface="Arial" charset="0"/>
              <a:cs typeface="Arial" charset="0"/>
            </a:endParaRP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714480" y="3357562"/>
          <a:ext cx="628654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 Melhorar o registro das informações.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6</a:t>
            </a:r>
            <a:r>
              <a:rPr lang="pt-BR" sz="1800" dirty="0" smtClean="0">
                <a:latin typeface="Arial" charset="0"/>
                <a:cs typeface="Arial" charset="0"/>
              </a:rPr>
              <a:t>: Manter registro da coleta de exame </a:t>
            </a:r>
            <a:r>
              <a:rPr lang="pt-BR" sz="1800" dirty="0" err="1" smtClean="0">
                <a:latin typeface="Arial" charset="0"/>
                <a:cs typeface="Arial" charset="0"/>
              </a:rPr>
              <a:t>citopatológico</a:t>
            </a:r>
            <a:r>
              <a:rPr lang="pt-BR" sz="1800" dirty="0" smtClean="0">
                <a:latin typeface="Arial" charset="0"/>
                <a:cs typeface="Arial" charset="0"/>
              </a:rPr>
              <a:t> de colo uterino em 100% das mulheres cadastradas no programa na unidade de saúde.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6: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Proporção de mulheres com registro adequado do exame </a:t>
            </a:r>
            <a:r>
              <a:rPr lang="pt-BR" sz="1800" dirty="0" err="1" smtClean="0">
                <a:latin typeface="Arial" pitchFamily="34" charset="0"/>
                <a:cs typeface="Arial" pitchFamily="34" charset="0"/>
              </a:rPr>
              <a:t>citopatológico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de colo de útero.</a:t>
            </a:r>
          </a:p>
          <a:p>
            <a:endParaRPr lang="pt-BR" sz="2400" dirty="0" smtClean="0">
              <a:latin typeface="Arial" charset="0"/>
              <a:cs typeface="Arial" charset="0"/>
            </a:endParaRPr>
          </a:p>
          <a:p>
            <a:endParaRPr lang="pt-BR" sz="2400" dirty="0" smtClean="0">
              <a:latin typeface="Arial" charset="0"/>
              <a:cs typeface="Arial" charset="0"/>
            </a:endParaRPr>
          </a:p>
          <a:p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857224" y="3143248"/>
          <a:ext cx="728667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Melhorar o registro das informações.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7</a:t>
            </a:r>
            <a:r>
              <a:rPr lang="pt-BR" sz="1800" dirty="0" smtClean="0">
                <a:latin typeface="Arial" charset="0"/>
                <a:cs typeface="Arial" charset="0"/>
              </a:rPr>
              <a:t>: Manter registro adequado de 100% das mamografias realizadas.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7: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Proporção de mulheres com registro adequado do exame de mamografia.</a:t>
            </a:r>
          </a:p>
          <a:p>
            <a:endParaRPr lang="pt-BR" sz="1800" dirty="0" smtClean="0"/>
          </a:p>
          <a:p>
            <a:endParaRPr lang="pt-BR" sz="1800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928662" y="2857496"/>
          <a:ext cx="7000924" cy="338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Mapear as mulheres de risco para câncer do colo do útero.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8</a:t>
            </a:r>
            <a:r>
              <a:rPr lang="pt-BR" sz="1800" dirty="0" smtClean="0">
                <a:latin typeface="Arial" charset="0"/>
                <a:cs typeface="Arial" charset="0"/>
              </a:rPr>
              <a:t>: Realizar avaliação de risco em 100% das mulheres na faixa etária alvo.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8: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Proporção de mulheres entre 25 a 64 anos com pesquisa de sinais de alerta para câncer do colo do útero.</a:t>
            </a:r>
          </a:p>
          <a:p>
            <a:pPr>
              <a:buNone/>
            </a:pPr>
            <a:r>
              <a:rPr lang="pt-BR" sz="2400" dirty="0" smtClean="0"/>
              <a:t> </a:t>
            </a:r>
          </a:p>
          <a:p>
            <a:endParaRPr lang="pt-BR" sz="2400" dirty="0" smtClean="0">
              <a:latin typeface="Arial" charset="0"/>
              <a:cs typeface="Arial" charset="0"/>
            </a:endParaRPr>
          </a:p>
          <a:p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285852" y="3143248"/>
          <a:ext cx="66437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endParaRPr lang="pt-BR" sz="18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Os elevados índices de incidência e mortalidade por câncer de colo de útero e de mama tanto no Brasil como no Estado do Paraná, inclusive em nosso município, justificam a implantação de estratégias efetivas de controle dessas doenças que incluam ações desde a promoção à saúde aos cuidados paliativos quando se fazem necessários.</a:t>
            </a:r>
          </a:p>
          <a:p>
            <a:pPr algn="just"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Esta ação programática visa aumentar a cobertura do programa de prevenção e controle dos cânceres de colo do útero e da mama em nossa Unidade de Saúde, já  que o programa atualmente atinge apenas 10% da nossa população alvo da intervenção.</a:t>
            </a:r>
            <a:endParaRPr lang="pt-BR" sz="200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Mapear as mulheres de risco para câncer de mama.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9</a:t>
            </a:r>
            <a:r>
              <a:rPr lang="pt-BR" sz="1800" dirty="0" smtClean="0">
                <a:latin typeface="Arial" charset="0"/>
                <a:cs typeface="Arial" charset="0"/>
              </a:rPr>
              <a:t>: Realizar avaliação de risco em 100% das mulheres na faixa etária alvo.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9: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Proporção de mulheres entre 50 a 69 anos com pesquisa de sinais de alerta para câncer de mama.</a:t>
            </a:r>
          </a:p>
          <a:p>
            <a:endParaRPr lang="pt-BR" sz="2400" dirty="0" smtClean="0">
              <a:latin typeface="Arial" charset="0"/>
              <a:cs typeface="Arial" charset="0"/>
            </a:endParaRPr>
          </a:p>
          <a:p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357290" y="3071810"/>
          <a:ext cx="6643734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Promover a saúde das mulheres que realizam detecção precoce de câncer de colo de útero e de mama na unidade de saúde.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10</a:t>
            </a:r>
            <a:r>
              <a:rPr lang="pt-BR" sz="1800" dirty="0" smtClean="0">
                <a:latin typeface="Arial" charset="0"/>
                <a:cs typeface="Arial" charset="0"/>
              </a:rPr>
              <a:t>: Orientar 100% das mulheres cadastradas sobre doenças sexualmente transmissíveis 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10: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Proporção de mulheres de 25 a 64 anos orientadas sobre DST.</a:t>
            </a: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214415" y="3357562"/>
          <a:ext cx="6715172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Promover a saúde das mulheres que realizam detecção precoce de câncer de colo de útero na unidade de saúde.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11</a:t>
            </a:r>
            <a:r>
              <a:rPr lang="pt-BR" sz="1800" dirty="0" smtClean="0">
                <a:latin typeface="Arial" charset="0"/>
                <a:cs typeface="Arial" charset="0"/>
              </a:rPr>
              <a:t>: Orientar 100% das mulheres cadastradas sobre fatores de risco para o câncer do colo de útero.</a:t>
            </a:r>
          </a:p>
          <a:p>
            <a:pPr algn="just"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11: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Proporção de mulheres de 25 a 64 anos orientadas sobre fatores de risco para o câncer do colo do útero.</a:t>
            </a: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  <a:p>
            <a:pPr algn="just"/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1285852" y="3357562"/>
          <a:ext cx="6500858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Objetivo</a:t>
            </a:r>
            <a:r>
              <a:rPr lang="pt-BR" sz="1800" dirty="0" smtClean="0">
                <a:latin typeface="Arial" charset="0"/>
                <a:cs typeface="Arial" charset="0"/>
              </a:rPr>
              <a:t>: Promover a saúde das mulheres que realizam detecção precoce de câncer  de mama na unidade de saúde.</a:t>
            </a:r>
          </a:p>
          <a:p>
            <a:pPr algn="just">
              <a:buFont typeface="Wingdings 3" pitchFamily="18" charset="2"/>
              <a:buNone/>
            </a:pPr>
            <a:r>
              <a:rPr lang="pt-BR" sz="1800" b="1" dirty="0" smtClean="0">
                <a:latin typeface="Arial" charset="0"/>
                <a:cs typeface="Arial" charset="0"/>
              </a:rPr>
              <a:t>Meta 12</a:t>
            </a:r>
            <a:r>
              <a:rPr lang="pt-BR" sz="1800" dirty="0" smtClean="0">
                <a:latin typeface="Arial" charset="0"/>
                <a:cs typeface="Arial" charset="0"/>
              </a:rPr>
              <a:t>: Orientar 100% das mulheres cadastradas sobre fatores de risco para o câncer de mama.</a:t>
            </a:r>
          </a:p>
          <a:p>
            <a:pPr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Indicador 12: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 Proporção de mulheres de 50 a 69 anos orientadas sobre fatores de risco para o câncer de mama.</a:t>
            </a:r>
          </a:p>
          <a:p>
            <a:endParaRPr lang="pt-BR" sz="2400" dirty="0" smtClean="0">
              <a:latin typeface="Arial" charset="0"/>
              <a:cs typeface="Arial" charset="0"/>
            </a:endParaRPr>
          </a:p>
          <a:p>
            <a:endParaRPr lang="pt-BR" sz="2400" dirty="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OBJETIVOS, METAS E RESULTADOS</a:t>
            </a:r>
            <a:endParaRPr lang="pt-BR" sz="2400" dirty="0"/>
          </a:p>
        </p:txBody>
      </p:sp>
      <p:graphicFrame>
        <p:nvGraphicFramePr>
          <p:cNvPr id="6" name="Gráfico 5"/>
          <p:cNvGraphicFramePr/>
          <p:nvPr/>
        </p:nvGraphicFramePr>
        <p:xfrm>
          <a:off x="928662" y="3500438"/>
          <a:ext cx="707236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Importância para equipe: capacitação da equipe, comprometimento com a intervenção e reorganização do processo de trabalho.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Importância para o serviço: reorganização do processo de trabalho inclusive em outras áreas programáticas.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Importância para a comunidade: melhor qualidade do serviço prestado à comunidade, principalmente da consulta de enfermagem.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intervenção já está incorporada à rotina da unidade e, para dar continuidade, será preciso intensificar os exames em mulheres que nunca realizaram ambos os exames, pois é possível já termos casos de cânceres de colo de útero e de mama sem diagnóstico, já que o número de mulheres que nunca realizaram esses exames é significativo.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DISCUSSÃO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000" smtClean="0">
                <a:latin typeface="Arial" charset="0"/>
                <a:cs typeface="Arial" charset="0"/>
              </a:rPr>
              <a:t>A minha expectativa inicial era apenas conseguir um título de especialista em Saúde da Família, pois há 14 anos estou atuando em Saúde Pública.</a:t>
            </a:r>
          </a:p>
          <a:p>
            <a:pPr algn="just"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O curso teve um significado muito grande para a minha prática profissional, principalmente pelo fato de eu ser coordenadora de uma equipe de ESF, pois através dos conhecimentos adquiridos durante o curso pude  reorganizar a atenção à saúde prestada por nossa equipe em nossa área de abrangência de acordo com o que é preconizado pelo Ministério da Saúde.</a:t>
            </a:r>
          </a:p>
          <a:p>
            <a:pPr algn="just"/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O aprendizado mais relevante com certeza foi a melhora na qualidade da consulta de enfermagem que adquiri ao longo do curso. Além disso, a importância do trabalho em equipe, pois sem ela muitas ações e metas não seriam atingidas.</a:t>
            </a:r>
          </a:p>
          <a:p>
            <a:endParaRPr lang="pt-BR" sz="200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REFLEXÃO CRÍTICA SOBRE O PROCESSO PESSOAL DE APRENDIZAGEM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Espaço Reservado para Conteúdo 3" descr="Foto0183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928688"/>
            <a:ext cx="5643562" cy="4286250"/>
          </a:xfrm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5214950"/>
            <a:ext cx="8229600" cy="85725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pt-BR" dirty="0" smtClean="0"/>
              <a:t>Obrigada!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649787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endParaRPr lang="pt-BR" sz="18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Dois Vizinhos possui 37 mil habitantes, sendo o 3º município da região do sudoeste do Paraná de maior relevância econômica;</a:t>
            </a: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Possui 10 unidades básicas de saúde, 9 equipes de ESF (2 localizadas na zona rural) e 3 equipes de Saúde Bucal (1 na zona rural), com cobertura de ESF de 60% da população;</a:t>
            </a: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Possui 1 UBS tradicional, que atende aos 40% da população que estão sem cobertura de ESF;</a:t>
            </a: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Possui um CAPS tipo II, NASF e CEO</a:t>
            </a: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Possui 2 hospitais conveniados pelo SUS que atende baixa e média complexidade com 60 leitos.</a:t>
            </a: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Temos ainda serviço de urgência e emergência do SAMU (Suporte Básico).</a:t>
            </a:r>
          </a:p>
          <a:p>
            <a:pPr algn="just"/>
            <a:endParaRPr lang="pt-BR" sz="1900" smtClean="0">
              <a:latin typeface="Arial" charset="0"/>
              <a:cs typeface="Arial" charset="0"/>
            </a:endParaRPr>
          </a:p>
          <a:p>
            <a:pPr algn="just"/>
            <a:endParaRPr lang="pt-BR" sz="19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29684" cy="10112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CARACTERIZAÇÃO DO MUNICIPIO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376737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t-BR" sz="1400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Localizada na zona rural do município, tem uma população </a:t>
            </a:r>
            <a:r>
              <a:rPr lang="pt-BR" sz="2000" dirty="0" err="1" smtClean="0">
                <a:latin typeface="Arial" pitchFamily="34" charset="0"/>
                <a:cs typeface="Arial" pitchFamily="34" charset="0"/>
              </a:rPr>
              <a:t>adscrita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de 2.608 habitantes.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área de abrangência é composta por 10 comunidades rurais.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Além da UBS, temos 3 pontos de apoio para atendimento das comunidades mais distantes da UBS.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equipe de ESF é composta por médico, enfermeiro, técnico de enfermagem e 6 ACS. Temos também uma servente.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 UBS tem uma estrutura adequada (reforma recente).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9397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CARACTERIZAÇÃO DA UBS SANTA LÚCIA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smtClean="0">
                <a:latin typeface="Arial" charset="0"/>
                <a:cs typeface="Arial" charset="0"/>
              </a:rPr>
              <a:t>1 consultório médico com banheiro;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1 consultório de atendimento para equipe multiprofissional;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1 consultório odontológico;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Recepção; farmácia;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Triagem;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Sala de procedimentos;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Sala de vacina;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Depósito de Material de Limpeza; 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Cozinha;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1 banheiro para funcionários, </a:t>
            </a:r>
          </a:p>
          <a:p>
            <a:r>
              <a:rPr lang="pt-BR" sz="2000" smtClean="0">
                <a:latin typeface="Arial" charset="0"/>
                <a:cs typeface="Arial" charset="0"/>
              </a:rPr>
              <a:t>2 banheiros para pacientes, sendo 1 adaptado para portadores de necessidades especiais.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595285" y="266700"/>
            <a:ext cx="8115328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ESTRUTURA DA UBS SANTA LÚCIA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3" pitchFamily="18" charset="2"/>
              <a:buNone/>
            </a:pPr>
            <a:endParaRPr lang="pt-BR" sz="16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A única forma de controle dos exames era um livro ata com informações apenas dos exames realizados em 2012, com os seus respectivos resultados.</a:t>
            </a:r>
          </a:p>
          <a:p>
            <a:pPr algn="just"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Não havia nenhum tipo de arquivo próprio.</a:t>
            </a:r>
          </a:p>
          <a:p>
            <a:pPr algn="just"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A cobertura do programa pelo levantamento feito destes registros estava em 10% para a prevenção do câncer do colo do útero e em 8% para o de mama.</a:t>
            </a:r>
          </a:p>
          <a:p>
            <a:pPr algn="just"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/>
            <a:r>
              <a:rPr lang="pt-BR" sz="2000" smtClean="0">
                <a:latin typeface="Arial" charset="0"/>
                <a:cs typeface="Arial" charset="0"/>
              </a:rPr>
              <a:t>A população alvo da intervenção eram 531 mulheres de 25 a 64 anos e 230 mulheres de 50 a 69 anos. 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2437" y="274638"/>
            <a:ext cx="8229600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SITUAÇÃO DO PROGRAMA DE CONTROLE E PREVENÇÃO DOS CÂNCERES DO COLO DO ÚTERO E DA MAMA NA UBS ANTES DA INTERVENÇÃO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2437" y="266700"/>
            <a:ext cx="8229601" cy="86834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OBJETIVO GERAL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Espaço Reservado para Conteúdo 1"/>
          <p:cNvSpPr>
            <a:spLocks/>
          </p:cNvSpPr>
          <p:nvPr/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pt-BR" sz="2400"/>
              <a:t>Melhorar a detecção precoce do câncer de colo de útero e de mama na UBS Santa Lúcia, no município de Dois Vizinhos-PR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557338"/>
            <a:ext cx="8218488" cy="453548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Utilização do Caderno de Atenção Básica de Prevenção e Controle dos Cânceres de Colo de Útero e de Mama - MS (BRASIL, 2013);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Capacitação da equipe no protocolo; 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Organização dos fluxos da unidade para cadastramento e acolhimento das mulheres, da implantação da ficha espelho, das visitas domiciliares às mulheres faltosas e a organização da agenda para as mulheres provenientes da busca ativa;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Definição dos responsáveis por cada ação a ser desenvolvida;</a:t>
            </a: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pt-BR" sz="1900" smtClean="0">
                <a:latin typeface="Arial" charset="0"/>
                <a:cs typeface="Arial" charset="0"/>
              </a:rPr>
              <a:t>Implantação do registro específico de acompanhamento das mulheres e pactuação com a equipe do registro de todas as informações;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t-BR" sz="19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</p:txBody>
      </p:sp>
      <p:pic>
        <p:nvPicPr>
          <p:cNvPr id="3" name="Título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60350"/>
            <a:ext cx="8364538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1900" smtClean="0">
                <a:latin typeface="Arial" charset="0"/>
                <a:cs typeface="Arial" charset="0"/>
              </a:rPr>
              <a:t>Organização do arquivo para acomodar as fichas e os resultados dos exames;</a:t>
            </a:r>
            <a:r>
              <a:rPr lang="pt-BR" sz="2000" smtClean="0">
                <a:latin typeface="Arial" charset="0"/>
                <a:cs typeface="Arial" charset="0"/>
              </a:rPr>
              <a:t> </a:t>
            </a: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Acolhimento  e cadastramento das mulheres de 25 a 64 anos para realização de exame citopatológico de colo uterino e das mulheres de 50 a 69 anos que demandem a mamografia na unidade de saúde;</a:t>
            </a:r>
          </a:p>
          <a:p>
            <a:pPr algn="just">
              <a:lnSpc>
                <a:spcPct val="9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9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Esclarecimento da comunidade sobre a importância da realização do exame citopatológico do colo uterino pelas mulheres de 25 a 64 anos e de mamografia pelas mulheres de 50 a 69 anos e da realização do auto – exame das mamas; </a:t>
            </a:r>
          </a:p>
          <a:p>
            <a:pPr algn="just">
              <a:lnSpc>
                <a:spcPct val="90000"/>
              </a:lnSpc>
              <a:buFont typeface="Wingdings 3" pitchFamily="18" charset="2"/>
              <a:buNone/>
            </a:pPr>
            <a:endParaRPr lang="pt-BR" sz="2000" smtClean="0">
              <a:latin typeface="Arial" charset="0"/>
              <a:cs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pt-BR" sz="2000" smtClean="0">
                <a:latin typeface="Arial" charset="0"/>
                <a:cs typeface="Arial" charset="0"/>
              </a:rPr>
              <a:t>Avaliação de risco de todas as mulheres acompanhadas na unidade de saúde tanto para o câncer do colo de útero como para o de mama, com identificação das mulheres de maior risco para acompanhamento diferenciado;</a:t>
            </a:r>
            <a:endParaRPr lang="pt-BR" sz="1900" smtClean="0">
              <a:latin typeface="Arial" charset="0"/>
              <a:cs typeface="Arial" charset="0"/>
            </a:endParaRPr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pt-BR" sz="1900" smtClean="0">
              <a:latin typeface="Arial" charset="0"/>
              <a:cs typeface="Arial" charset="0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2437" y="266700"/>
            <a:ext cx="8229601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METODOLOGIA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urso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719</TotalTime>
  <Words>1824</Words>
  <Application>Microsoft Office PowerPoint</Application>
  <PresentationFormat>Apresentação na tela (4:3)</PresentationFormat>
  <Paragraphs>157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Concurso</vt:lpstr>
      <vt:lpstr>    UNIVERSIDADE FEDERAL DE PELOTAS ESPECIALIZAÇÃO EM SAÚDE DA FAMÍLIA MODALIDADE À DISTÂNCIA    </vt:lpstr>
      <vt:lpstr>INTRODUÇÃO</vt:lpstr>
      <vt:lpstr>CARACTERIZAÇÃO DO MUNICIPIO </vt:lpstr>
      <vt:lpstr>CARACTERIZAÇÃO DA UBS SANTA LÚCIA</vt:lpstr>
      <vt:lpstr>ESTRUTURA DA UBS SANTA LÚCIA</vt:lpstr>
      <vt:lpstr>SITUAÇÃO DO PROGRAMA DE CONTROLE E PREVENÇÃO DOS CÂNCERES DO COLO DO ÚTERO E DA MAMA NA UBS ANTES DA INTERVENÇÃO </vt:lpstr>
      <vt:lpstr>OBJETIVO GERAL</vt:lpstr>
      <vt:lpstr>Slide 8</vt:lpstr>
      <vt:lpstr>METODOLOGIA</vt:lpstr>
      <vt:lpstr>METODOLOGIA </vt:lpstr>
      <vt:lpstr>METODOLOGIA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 SOBRE O PROCESSO PESSOAL DE APRENDIZAGEM</vt:lpstr>
      <vt:lpstr>Obrigada!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SAÚDE DA MULHER</dc:title>
  <dc:creator>lisane</dc:creator>
  <cp:lastModifiedBy>lisane</cp:lastModifiedBy>
  <cp:revision>148</cp:revision>
  <dcterms:created xsi:type="dcterms:W3CDTF">2014-06-11T00:11:50Z</dcterms:created>
  <dcterms:modified xsi:type="dcterms:W3CDTF">2014-08-04T02:17:22Z</dcterms:modified>
</cp:coreProperties>
</file>