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3" r:id="rId7"/>
    <p:sldId id="295" r:id="rId8"/>
    <p:sldId id="296" r:id="rId9"/>
    <p:sldId id="264" r:id="rId10"/>
    <p:sldId id="265" r:id="rId11"/>
    <p:sldId id="269" r:id="rId12"/>
    <p:sldId id="291" r:id="rId13"/>
    <p:sldId id="289" r:id="rId14"/>
    <p:sldId id="270" r:id="rId15"/>
    <p:sldId id="271" r:id="rId16"/>
    <p:sldId id="272" r:id="rId17"/>
    <p:sldId id="273" r:id="rId18"/>
    <p:sldId id="274" r:id="rId19"/>
    <p:sldId id="292" r:id="rId20"/>
    <p:sldId id="293" r:id="rId21"/>
    <p:sldId id="276" r:id="rId22"/>
    <p:sldId id="277" r:id="rId23"/>
    <p:sldId id="278" r:id="rId24"/>
    <p:sldId id="279" r:id="rId25"/>
    <p:sldId id="280" r:id="rId26"/>
    <p:sldId id="281" r:id="rId27"/>
    <p:sldId id="294" r:id="rId28"/>
    <p:sldId id="282" r:id="rId29"/>
    <p:sldId id="297" r:id="rId30"/>
    <p:sldId id="283" r:id="rId31"/>
    <p:sldId id="298" r:id="rId32"/>
    <p:sldId id="299" r:id="rId33"/>
    <p:sldId id="284" r:id="rId34"/>
    <p:sldId id="300" r:id="rId35"/>
    <p:sldId id="285" r:id="rId36"/>
    <p:sldId id="301" r:id="rId37"/>
    <p:sldId id="286" r:id="rId38"/>
    <p:sldId id="302" r:id="rId39"/>
    <p:sldId id="303" r:id="rId40"/>
    <p:sldId id="304" r:id="rId41"/>
    <p:sldId id="287" r:id="rId42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esktop\Lu&#237;la%20Trabalho\Lu&#237;la%20UFPel\Turma%207\Lisbet\Sem15%20U3\coleta%20de%20dados%20final%20cohab%2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esktop\Lu&#237;la%20Trabalho\Lu&#237;la%20UFPel\Turma%207\Lisbet\Sem15%20U3\coleta%20de%20dados%20final%20cohab%20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s\Desktop\unidade%204\coleta%20de%20dados%20_final%20cohab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is\Desktop\unidade%204\coleta%20de%20dados%20_final%20cohab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3559898681562"/>
          <c:y val="7.4482228183015683E-2"/>
          <c:w val="0.84677502714590536"/>
          <c:h val="0.80830511570669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cohab .xls]Indicadores'!$C$4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cat>
            <c:strRef>
              <c:f>'[coleta de dados final cohab .xls]Indicadores'!$D$3:$G$3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'[coleta de dados final cohab .xls]Indicadores'!$D$4:$G$4</c:f>
              <c:numCache>
                <c:formatCode>0.0%</c:formatCode>
                <c:ptCount val="4"/>
                <c:pt idx="0">
                  <c:v>0.25831202046035806</c:v>
                </c:pt>
                <c:pt idx="1">
                  <c:v>0.60358056265984661</c:v>
                </c:pt>
                <c:pt idx="2">
                  <c:v>0.910485933503837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14624"/>
        <c:axId val="37704832"/>
      </c:barChart>
      <c:catAx>
        <c:axId val="3751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7704832"/>
        <c:crosses val="autoZero"/>
        <c:auto val="1"/>
        <c:lblAlgn val="ctr"/>
        <c:lblOffset val="100"/>
        <c:noMultiLvlLbl val="0"/>
      </c:catAx>
      <c:valAx>
        <c:axId val="377048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7514624"/>
        <c:crosses val="autoZero"/>
        <c:crossBetween val="between"/>
        <c:majorUnit val="0.1"/>
        <c:minorUnit val="2.000000000000002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7327766179553"/>
          <c:y val="7.2619422572178474E-2"/>
          <c:w val="0.83924843423799644"/>
          <c:h val="0.8130963629546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de dados final cohab .xls]Indicadores'!$S$4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'[coleta de dados final cohab .xls]Indicadores'!$T$3:$W$3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'[coleta de dados final cohab .xls]Indicadores'!$T$4:$W$4</c:f>
              <c:numCache>
                <c:formatCode>0.0%</c:formatCode>
                <c:ptCount val="4"/>
                <c:pt idx="0">
                  <c:v>0.30097087378640852</c:v>
                </c:pt>
                <c:pt idx="1">
                  <c:v>0.64077669902912715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30176"/>
        <c:axId val="37731712"/>
      </c:barChart>
      <c:catAx>
        <c:axId val="3773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7731712"/>
        <c:crosses val="autoZero"/>
        <c:auto val="1"/>
        <c:lblAlgn val="ctr"/>
        <c:lblOffset val="100"/>
        <c:noMultiLvlLbl val="0"/>
      </c:catAx>
      <c:valAx>
        <c:axId val="377317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773017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46609184019642"/>
          <c:y val="4.8640915593705286E-2"/>
          <c:w val="0.84739121994073963"/>
          <c:h val="0.8183118741058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19040"/>
        <c:axId val="40920576"/>
      </c:barChart>
      <c:catAx>
        <c:axId val="4091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920576"/>
        <c:crosses val="autoZero"/>
        <c:auto val="1"/>
        <c:lblAlgn val="ctr"/>
        <c:lblOffset val="100"/>
        <c:noMultiLvlLbl val="0"/>
      </c:catAx>
      <c:valAx>
        <c:axId val="409205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9190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732776617957"/>
          <c:y val="7.5037438502005505E-2"/>
          <c:w val="0.83924843423799766"/>
          <c:h val="0.7907670632080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Indicadores!$S$32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Indicadores!$T$31:$W$31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Indicadores!$T$32:$W$32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949632"/>
        <c:axId val="40951168"/>
      </c:barChart>
      <c:catAx>
        <c:axId val="4094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951168"/>
        <c:crosses val="autoZero"/>
        <c:auto val="1"/>
        <c:lblAlgn val="ctr"/>
        <c:lblOffset val="100"/>
        <c:noMultiLvlLbl val="0"/>
      </c:catAx>
      <c:valAx>
        <c:axId val="409511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pt-BR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09496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0.59443</cdr:x>
      <cdr:y>0.02769</cdr:y>
    </cdr:from>
    <cdr:to>
      <cdr:x>0.71636</cdr:x>
      <cdr:y>0.16615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808312" y="72008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800" dirty="0" smtClean="0"/>
            <a:t>356</a:t>
          </a:r>
          <a:endParaRPr lang="pt-BR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C514E-9DB7-4A19-954C-58B88053AFE6}" type="datetimeFigureOut">
              <a:rPr lang="es-ES_tradnl" smtClean="0"/>
              <a:pPr/>
              <a:t>10/08/2015</a:t>
            </a:fld>
            <a:endParaRPr lang="es-ES_tradnl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2BDC8-B614-4158-88A4-2A65AADF78C6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253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2BDC8-B614-4158-88A4-2A65AADF78C6}" type="slidenum">
              <a:rPr lang="es-ES_tradnl" smtClean="0"/>
              <a:pPr/>
              <a:t>1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s-ES_tradnl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8519-FB9B-484D-89AC-31A1CD517F6B}" type="datetimeFigureOut">
              <a:rPr lang="es-ES_tradnl" smtClean="0"/>
              <a:pPr/>
              <a:t>10/08/2015</a:t>
            </a:fld>
            <a:endParaRPr lang="es-ES_tradnl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1B56-BC46-4FE7-A31A-668C36D0673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8519-FB9B-484D-89AC-31A1CD517F6B}" type="datetimeFigureOut">
              <a:rPr lang="es-ES_tradnl" smtClean="0"/>
              <a:pPr/>
              <a:t>10/08/2015</a:t>
            </a:fld>
            <a:endParaRPr lang="es-ES_tradnl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1B56-BC46-4FE7-A31A-668C36D0673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8519-FB9B-484D-89AC-31A1CD517F6B}" type="datetimeFigureOut">
              <a:rPr lang="es-ES_tradnl" smtClean="0"/>
              <a:pPr/>
              <a:t>10/08/2015</a:t>
            </a:fld>
            <a:endParaRPr lang="es-ES_tradnl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1B56-BC46-4FE7-A31A-668C36D0673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8519-FB9B-484D-89AC-31A1CD517F6B}" type="datetimeFigureOut">
              <a:rPr lang="es-ES_tradnl" smtClean="0"/>
              <a:pPr/>
              <a:t>10/08/2015</a:t>
            </a:fld>
            <a:endParaRPr lang="es-ES_tradnl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1B56-BC46-4FE7-A31A-668C36D0673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8519-FB9B-484D-89AC-31A1CD517F6B}" type="datetimeFigureOut">
              <a:rPr lang="es-ES_tradnl" smtClean="0"/>
              <a:pPr/>
              <a:t>10/08/2015</a:t>
            </a:fld>
            <a:endParaRPr lang="es-ES_tradnl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1B56-BC46-4FE7-A31A-668C36D0673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8519-FB9B-484D-89AC-31A1CD517F6B}" type="datetimeFigureOut">
              <a:rPr lang="es-ES_tradnl" smtClean="0"/>
              <a:pPr/>
              <a:t>10/08/2015</a:t>
            </a:fld>
            <a:endParaRPr lang="es-ES_tradnl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1B56-BC46-4FE7-A31A-668C36D0673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8519-FB9B-484D-89AC-31A1CD517F6B}" type="datetimeFigureOut">
              <a:rPr lang="es-ES_tradnl" smtClean="0"/>
              <a:pPr/>
              <a:t>10/08/2015</a:t>
            </a:fld>
            <a:endParaRPr lang="es-ES_tradnl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1B56-BC46-4FE7-A31A-668C36D0673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8519-FB9B-484D-89AC-31A1CD517F6B}" type="datetimeFigureOut">
              <a:rPr lang="es-ES_tradnl" smtClean="0"/>
              <a:pPr/>
              <a:t>10/08/2015</a:t>
            </a:fld>
            <a:endParaRPr lang="es-ES_tradnl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1B56-BC46-4FE7-A31A-668C36D0673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8519-FB9B-484D-89AC-31A1CD517F6B}" type="datetimeFigureOut">
              <a:rPr lang="es-ES_tradnl" smtClean="0"/>
              <a:pPr/>
              <a:t>10/08/2015</a:t>
            </a:fld>
            <a:endParaRPr lang="es-ES_tradnl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1B56-BC46-4FE7-A31A-668C36D0673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8519-FB9B-484D-89AC-31A1CD517F6B}" type="datetimeFigureOut">
              <a:rPr lang="es-ES_tradnl" smtClean="0"/>
              <a:pPr/>
              <a:t>10/08/2015</a:t>
            </a:fld>
            <a:endParaRPr lang="es-ES_tradnl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1B56-BC46-4FE7-A31A-668C36D0673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8519-FB9B-484D-89AC-31A1CD517F6B}" type="datetimeFigureOut">
              <a:rPr lang="es-ES_tradnl" smtClean="0"/>
              <a:pPr/>
              <a:t>10/08/2015</a:t>
            </a:fld>
            <a:endParaRPr lang="es-ES_tradnl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81B56-BC46-4FE7-A31A-668C36D0673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es-ES_tradnl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s-ES_tradnl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8519-FB9B-484D-89AC-31A1CD517F6B}" type="datetimeFigureOut">
              <a:rPr lang="es-ES_tradnl" smtClean="0"/>
              <a:pPr/>
              <a:t>10/08/2015</a:t>
            </a:fld>
            <a:endParaRPr lang="es-ES_tradnl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81B56-BC46-4FE7-A31A-668C36D06732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3429000"/>
            <a:ext cx="7715304" cy="1583187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100" b="1" dirty="0" smtClean="0"/>
              <a:t>Melhoria da Atenção à Saúde dos usuários com hipertensão e/ou diabetes na UBS da COHAB Dom Pedrito/RS.</a:t>
            </a:r>
            <a:r>
              <a:rPr lang="pt-BR" b="1" dirty="0"/>
              <a:t> </a:t>
            </a:r>
            <a:r>
              <a:rPr lang="es-ES_tradnl" b="1" dirty="0"/>
              <a:t/>
            </a:r>
            <a:br>
              <a:rPr lang="es-ES_tradnl" b="1" dirty="0"/>
            </a:b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1505" y="5157192"/>
            <a:ext cx="7643866" cy="928694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 err="1" smtClean="0">
                <a:latin typeface="Arial" pitchFamily="34" charset="0"/>
                <a:cs typeface="Arial" pitchFamily="34" charset="0"/>
              </a:rPr>
              <a:t>Lisbet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Abad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Hinojosa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b="1" dirty="0" err="1" smtClean="0">
                <a:latin typeface="Arial" pitchFamily="34" charset="0"/>
                <a:cs typeface="Arial" pitchFamily="34" charset="0"/>
              </a:rPr>
              <a:t>Orientadora:Luíla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Bittencourt Marques</a:t>
            </a:r>
            <a:endParaRPr lang="es-ES_tradnl" b="1" dirty="0">
              <a:latin typeface="Arial" pitchFamily="34" charset="0"/>
              <a:cs typeface="Arial" pitchFamily="34" charset="0"/>
            </a:endParaRPr>
          </a:p>
          <a:p>
            <a:endParaRPr lang="pt-BR" dirty="0" smtClean="0"/>
          </a:p>
          <a:p>
            <a:endParaRPr lang="es-ES_tradnl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42910" y="0"/>
            <a:ext cx="80010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</a:t>
            </a: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UNIVERSIDADE ABERTA DO SUS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UNIVERSIDADE FEDERAL DE PELOTAS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Especialização em Saúde da Família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Modalidade a Distância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                   Turma 7</a:t>
            </a: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Imagem 8"/>
          <p:cNvPicPr>
            <a:picLocks noChangeAspect="1" noChangeArrowheads="1"/>
          </p:cNvPicPr>
          <p:nvPr/>
        </p:nvPicPr>
        <p:blipFill>
          <a:blip r:embed="rId3"/>
          <a:srcRect l="19225" t="18695" r="19223" b="18871"/>
          <a:stretch>
            <a:fillRect/>
          </a:stretch>
        </p:blipFill>
        <p:spPr bwMode="auto">
          <a:xfrm>
            <a:off x="4357686" y="2214554"/>
            <a:ext cx="1104900" cy="112395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39394" y="1628800"/>
            <a:ext cx="79330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Trabalho de Conclusão de Curso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Metodologia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pt-BR" b="1" dirty="0" smtClean="0"/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Engajamento Público:</a:t>
            </a:r>
          </a:p>
          <a:p>
            <a:pPr>
              <a:buFont typeface="Wingdings" pitchFamily="2" charset="2"/>
              <a:buChar char="§"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Acolhimento dos usuários  </a:t>
            </a:r>
          </a:p>
          <a:p>
            <a:pPr>
              <a:buFont typeface="Wingdings" pitchFamily="2" charset="2"/>
              <a:buChar char="§"/>
            </a:pPr>
            <a:r>
              <a:rPr lang="pt-BR" sz="3400" dirty="0" smtClean="0">
                <a:latin typeface="Arial" pitchFamily="34" charset="0"/>
                <a:cs typeface="Arial" pitchFamily="34" charset="0"/>
              </a:rPr>
              <a:t>Encontros quinzenais com a comunidade  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Qualificação da Prática Clínica:</a:t>
            </a: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Capacitação da equipe 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Capacitação dos ACS para o cadastramento 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Protocolos do Ministério da Saúde sobre HAS e DM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Busca ativa nos usuários faltosos nas visitas domiciliarias  </a:t>
            </a:r>
          </a:p>
          <a:p>
            <a:pPr>
              <a:buFont typeface="Wingdings" pitchFamily="2" charset="2"/>
              <a:buChar char="§"/>
            </a:pPr>
            <a:endParaRPr lang="es-ES_trad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 </a:t>
            </a:r>
            <a:endParaRPr lang="es-ES_tradnl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Font typeface="Wingdings" pitchFamily="2" charset="2"/>
              <a:buChar char="Ø"/>
            </a:pPr>
            <a:r>
              <a:rPr lang="pt-BR" b="1" dirty="0" smtClean="0"/>
              <a:t>Meta 1: </a:t>
            </a:r>
            <a:r>
              <a:rPr lang="pt-BR" dirty="0" smtClean="0"/>
              <a:t>Cadastrar 50% dos hipertensos da área de abrangência no Programa.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b="1" dirty="0" smtClean="0"/>
              <a:t>Durante as 12 semanas cadastramos 356 hipertensos e 103 diabéticos</a:t>
            </a:r>
            <a:r>
              <a:rPr lang="pt-BR" dirty="0" smtClean="0"/>
              <a:t> </a:t>
            </a:r>
          </a:p>
          <a:p>
            <a:pPr marL="0" indent="0" algn="just">
              <a:buFont typeface="Wingdings" pitchFamily="2" charset="2"/>
              <a:buChar char="Ø"/>
            </a:pPr>
            <a:endParaRPr lang="pt-BR" dirty="0" smtClean="0"/>
          </a:p>
          <a:p>
            <a:pPr marL="0" indent="0" algn="just">
              <a:buFont typeface="Wingdings" pitchFamily="2" charset="2"/>
              <a:buChar char="Ø"/>
            </a:pPr>
            <a:endParaRPr lang="pt-BR" dirty="0" smtClean="0"/>
          </a:p>
          <a:p>
            <a:pPr marL="0" indent="0" algn="just">
              <a:buFont typeface="Wingdings" pitchFamily="2" charset="2"/>
              <a:buChar char="Ø"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Font typeface="Wingdings" pitchFamily="2" charset="2"/>
              <a:buChar char="Ø"/>
            </a:pP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Font typeface="Wingdings" pitchFamily="2" charset="2"/>
              <a:buChar char="Ø"/>
            </a:pPr>
            <a:endParaRPr lang="pt-BR" dirty="0" smtClean="0"/>
          </a:p>
          <a:p>
            <a:pPr marL="0" indent="0" algn="just">
              <a:buFont typeface="Wingdings" pitchFamily="2" charset="2"/>
              <a:buChar char="Ø"/>
            </a:pPr>
            <a:endParaRPr lang="pt-BR" dirty="0" smtClean="0"/>
          </a:p>
          <a:p>
            <a:pPr marL="0" indent="0" algn="just">
              <a:buNone/>
            </a:pPr>
            <a:endParaRPr lang="pt-BR" sz="3600" b="1" dirty="0" smtClean="0">
              <a:solidFill>
                <a:srgbClr val="002060"/>
              </a:solidFill>
            </a:endParaRPr>
          </a:p>
          <a:p>
            <a:r>
              <a:rPr lang="pt-BR" sz="2400" b="1" dirty="0" smtClean="0"/>
              <a:t>Figura1: Cobertura do programa de atenção ao hipertenso na unidade de saúde.UBS </a:t>
            </a:r>
            <a:r>
              <a:rPr lang="pt-PT" sz="2400" b="1" dirty="0" smtClean="0"/>
              <a:t>COHAB, Dom Pedrito/RS.</a:t>
            </a:r>
            <a:endParaRPr lang="es-ES_tradnl" sz="2400" b="1" dirty="0" smtClean="0"/>
          </a:p>
          <a:p>
            <a:pPr marL="0" indent="0" algn="just">
              <a:buNone/>
            </a:pPr>
            <a:endParaRPr lang="pt-BR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t-BR" sz="3600" b="1" dirty="0" smtClean="0">
              <a:solidFill>
                <a:srgbClr val="002060"/>
              </a:solidFill>
            </a:endParaRPr>
          </a:p>
          <a:p>
            <a:endParaRPr lang="es-ES_tradnl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851620600"/>
              </p:ext>
            </p:extLst>
          </p:nvPr>
        </p:nvGraphicFramePr>
        <p:xfrm>
          <a:off x="2051720" y="2492896"/>
          <a:ext cx="47244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812140" y="3923764"/>
            <a:ext cx="60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101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820252" y="320368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236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</a:t>
            </a: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b="1" dirty="0" smtClean="0"/>
              <a:t>Meta 2:</a:t>
            </a:r>
            <a:r>
              <a:rPr lang="pt-BR" sz="2000" dirty="0" smtClean="0"/>
              <a:t> Cadastrar 60% dos diabéticos da área de abrangência no Programa.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pt-BR" sz="2000" b="1" dirty="0" smtClean="0"/>
              <a:t>Figura2: Cobertura do programa de atenção ao diabético na unidade de saúde.UBS </a:t>
            </a:r>
            <a:r>
              <a:rPr lang="pt-PT" sz="2000" b="1" dirty="0" smtClean="0"/>
              <a:t>COHAB, Dom Pedrito/RS.</a:t>
            </a:r>
            <a:endParaRPr lang="es-ES_tradnl" sz="2000" b="1" dirty="0" smtClean="0"/>
          </a:p>
          <a:p>
            <a:pPr>
              <a:buNone/>
            </a:pPr>
            <a:endParaRPr lang="es-ES_tradnl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2214546" y="2500306"/>
          <a:ext cx="4562475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4932040" y="242088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103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066504" y="395055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31</a:t>
            </a:r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028256" y="313109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66</a:t>
            </a:r>
            <a:endParaRPr lang="pt-BR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 </a:t>
            </a: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sz="5100" dirty="0" smtClean="0">
                <a:latin typeface="Arial" pitchFamily="34" charset="0"/>
                <a:cs typeface="Arial" pitchFamily="34" charset="0"/>
              </a:rPr>
              <a:t>Sendo o caderno de ação programática a UBS tem 858 usuários com hipertensão, no entanto consideramos na planilha de coleta de dados o valor do SIAB que são 391 pessoas com hipertensão, com a realização das 101 (25,8%) de cobertura ao usuário hipertenso. No segundo mês da intervenção depois de mais divulgação da ação programática, foram cadastrados 236 hipertensos (60,4%), um aumento considerável comparando com o primeiro mês. No terceiro mês terminamos com 356 hipertensos cadastrados (91,0%).</a:t>
            </a:r>
          </a:p>
          <a:p>
            <a:pPr>
              <a:buNone/>
            </a:pPr>
            <a:endParaRPr lang="es-ES_tradnl" sz="51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5100" dirty="0" smtClean="0">
                <a:latin typeface="Arial" pitchFamily="34" charset="0"/>
                <a:cs typeface="Arial" pitchFamily="34" charset="0"/>
              </a:rPr>
              <a:t>Em relação aos diabéticos, segundo o caderno de ações programáticas tem 245 usuários com diabetes na unidade, porém pelo SIAB tem 103 pessoas diabéticas. No primeiro mês de intervenção foram cadastrados 31 diabéticos (30,1%), no segundo mês foram cadastrados 66 diabéticos (64,1%), duplicando o número de pessoas cadastradas e aumentando os indicadores de coberturas. Por fim, no terceiro mês todos os 103 diabéticos foram cadastrados, atingindo os 100%.</a:t>
            </a:r>
            <a:endParaRPr lang="es-ES_tradnl" sz="51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s-ES_tradn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</a:t>
            </a:r>
            <a:r>
              <a:rPr lang="pt-BR" dirty="0" smtClean="0"/>
              <a:t> </a:t>
            </a: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3: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Realizar exame clínico apropriado em 100% dos hipertensos.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Meta 4: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Realizar exame clínico apropriado em 100% dos diabéticos.</a:t>
            </a: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Hipertensos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Diabéticos</a:t>
            </a:r>
          </a:p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Mês 1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   101                                  31</a:t>
            </a:r>
          </a:p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Mês 2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   236                                  66</a:t>
            </a:r>
          </a:p>
          <a:p>
            <a:pPr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Mês 3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                   356                                  103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As metas foram cumpridas integralmente</a:t>
            </a:r>
          </a:p>
          <a:p>
            <a:pPr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 </a:t>
            </a:r>
            <a:endParaRPr lang="es-ES_tradnl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pt-BR" sz="5100" b="1" dirty="0" smtClean="0">
                <a:latin typeface="Arial" pitchFamily="34" charset="0"/>
                <a:cs typeface="Arial" pitchFamily="34" charset="0"/>
              </a:rPr>
              <a:t>Meta 5: </a:t>
            </a:r>
            <a:r>
              <a:rPr lang="pt-BR" sz="5100" dirty="0" smtClean="0">
                <a:latin typeface="Arial" pitchFamily="34" charset="0"/>
                <a:cs typeface="Arial" pitchFamily="34" charset="0"/>
              </a:rPr>
              <a:t>Garantir a 100% dos hipertensos a realização de exames complementares em dia de acordo com o protocolo.</a:t>
            </a:r>
          </a:p>
          <a:p>
            <a:pPr lvl="0" algn="just">
              <a:buFont typeface="Wingdings" pitchFamily="2" charset="2"/>
              <a:buChar char="Ø"/>
            </a:pPr>
            <a:r>
              <a:rPr lang="pt-BR" sz="5100" b="1" dirty="0" smtClean="0">
                <a:latin typeface="Arial" pitchFamily="34" charset="0"/>
                <a:cs typeface="Arial" pitchFamily="34" charset="0"/>
              </a:rPr>
              <a:t>Meta 6:</a:t>
            </a:r>
            <a:r>
              <a:rPr lang="pt-BR" sz="5100" dirty="0" smtClean="0">
                <a:latin typeface="Arial" pitchFamily="34" charset="0"/>
                <a:cs typeface="Arial" pitchFamily="34" charset="0"/>
              </a:rPr>
              <a:t> Garantir a 100% dos diabéticos a realização de exames complementares em dia de acordo com o protocolo.</a:t>
            </a:r>
          </a:p>
          <a:p>
            <a:pPr lvl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4200" b="1" dirty="0" smtClean="0">
                <a:latin typeface="Arial" pitchFamily="34" charset="0"/>
                <a:cs typeface="Arial" pitchFamily="34" charset="0"/>
              </a:rPr>
              <a:t>                         Hipertensos  </a:t>
            </a:r>
            <a:r>
              <a:rPr lang="pt-BR" sz="42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pt-BR" sz="4200" b="1" dirty="0" smtClean="0">
                <a:latin typeface="Arial" pitchFamily="34" charset="0"/>
                <a:cs typeface="Arial" pitchFamily="34" charset="0"/>
              </a:rPr>
              <a:t>Diabéticos</a:t>
            </a:r>
          </a:p>
          <a:p>
            <a:pPr>
              <a:buNone/>
            </a:pPr>
            <a:r>
              <a:rPr lang="pt-BR" sz="4200" b="1" dirty="0" smtClean="0">
                <a:latin typeface="Arial" pitchFamily="34" charset="0"/>
                <a:cs typeface="Arial" pitchFamily="34" charset="0"/>
              </a:rPr>
              <a:t>Mês 1</a:t>
            </a:r>
            <a:r>
              <a:rPr lang="pt-BR" sz="4200" dirty="0" smtClean="0">
                <a:latin typeface="Arial" pitchFamily="34" charset="0"/>
                <a:cs typeface="Arial" pitchFamily="34" charset="0"/>
              </a:rPr>
              <a:t>                     101                                  31</a:t>
            </a:r>
          </a:p>
          <a:p>
            <a:pPr>
              <a:buNone/>
            </a:pPr>
            <a:r>
              <a:rPr lang="pt-BR" sz="4200" b="1" dirty="0" smtClean="0">
                <a:latin typeface="Arial" pitchFamily="34" charset="0"/>
                <a:cs typeface="Arial" pitchFamily="34" charset="0"/>
              </a:rPr>
              <a:t>Mês 2</a:t>
            </a:r>
            <a:r>
              <a:rPr lang="pt-BR" sz="4200" dirty="0" smtClean="0">
                <a:latin typeface="Arial" pitchFamily="34" charset="0"/>
                <a:cs typeface="Arial" pitchFamily="34" charset="0"/>
              </a:rPr>
              <a:t>                     236                                  66</a:t>
            </a:r>
          </a:p>
          <a:p>
            <a:pPr>
              <a:buNone/>
            </a:pPr>
            <a:r>
              <a:rPr lang="pt-BR" sz="4200" b="1" dirty="0" smtClean="0">
                <a:latin typeface="Arial" pitchFamily="34" charset="0"/>
                <a:cs typeface="Arial" pitchFamily="34" charset="0"/>
              </a:rPr>
              <a:t>Mês 3</a:t>
            </a:r>
            <a:r>
              <a:rPr lang="pt-BR" sz="4200" dirty="0" smtClean="0">
                <a:latin typeface="Arial" pitchFamily="34" charset="0"/>
                <a:cs typeface="Arial" pitchFamily="34" charset="0"/>
              </a:rPr>
              <a:t>                     356                                 103</a:t>
            </a:r>
          </a:p>
          <a:p>
            <a:pPr lvl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endParaRPr lang="pt-BR" dirty="0" smtClean="0"/>
          </a:p>
          <a:p>
            <a:pPr lvl="0" algn="ctr">
              <a:buNone/>
            </a:pPr>
            <a:r>
              <a:rPr lang="pt-BR" dirty="0" smtClean="0"/>
              <a:t>	</a:t>
            </a:r>
            <a:r>
              <a:rPr lang="pt-BR" sz="5100" b="1" dirty="0" smtClean="0">
                <a:latin typeface="Arial" pitchFamily="34" charset="0"/>
                <a:cs typeface="Arial" pitchFamily="34" charset="0"/>
              </a:rPr>
              <a:t>As metas foram  cumpridas integralmente</a:t>
            </a:r>
            <a:endParaRPr lang="pt-BR" sz="51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 </a:t>
            </a:r>
            <a:endParaRPr lang="es-ES_tradnl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 algn="just">
              <a:buFont typeface="Wingdings" pitchFamily="2" charset="2"/>
              <a:buChar char="Ø"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Meta7: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Priorizar a prescrição de medicamentos da farmácia popular para 100% dos hipertensos cadastrados na unidade de saúde.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Meta8: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Priorizar a prescrição de medicamentos da farmácia popular para 100% dos diabéticos cadastrados na unidade de saúde.</a:t>
            </a:r>
            <a:endParaRPr lang="pt-BR" sz="51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Font typeface="Wingdings" pitchFamily="2" charset="2"/>
              <a:buChar char="Ø"/>
            </a:pPr>
            <a:endParaRPr lang="pt-BR" sz="5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8000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pt-BR" sz="8000" b="1" dirty="0" smtClean="0">
                <a:latin typeface="Arial" pitchFamily="34" charset="0"/>
                <a:cs typeface="Arial" pitchFamily="34" charset="0"/>
              </a:rPr>
              <a:t>Hipertensos  </a:t>
            </a:r>
            <a:r>
              <a:rPr lang="pt-BR" sz="80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pt-BR" sz="8000" b="1" dirty="0" smtClean="0">
                <a:latin typeface="Arial" pitchFamily="34" charset="0"/>
                <a:cs typeface="Arial" pitchFamily="34" charset="0"/>
              </a:rPr>
              <a:t>Diabéticos</a:t>
            </a:r>
          </a:p>
          <a:p>
            <a:pPr>
              <a:buNone/>
            </a:pPr>
            <a:r>
              <a:rPr lang="pt-BR" sz="8000" b="1" dirty="0" smtClean="0">
                <a:latin typeface="Arial" pitchFamily="34" charset="0"/>
                <a:cs typeface="Arial" pitchFamily="34" charset="0"/>
              </a:rPr>
              <a:t>Mês 1</a:t>
            </a:r>
            <a:r>
              <a:rPr lang="pt-BR" sz="8000" dirty="0" smtClean="0">
                <a:latin typeface="Arial" pitchFamily="34" charset="0"/>
                <a:cs typeface="Arial" pitchFamily="34" charset="0"/>
              </a:rPr>
              <a:t>                     101                                  31</a:t>
            </a:r>
          </a:p>
          <a:p>
            <a:pPr>
              <a:buNone/>
            </a:pPr>
            <a:r>
              <a:rPr lang="pt-BR" sz="8000" b="1" dirty="0" smtClean="0">
                <a:latin typeface="Arial" pitchFamily="34" charset="0"/>
                <a:cs typeface="Arial" pitchFamily="34" charset="0"/>
              </a:rPr>
              <a:t>Mês 2</a:t>
            </a:r>
            <a:r>
              <a:rPr lang="pt-BR" sz="8000" dirty="0" smtClean="0">
                <a:latin typeface="Arial" pitchFamily="34" charset="0"/>
                <a:cs typeface="Arial" pitchFamily="34" charset="0"/>
              </a:rPr>
              <a:t>                     236                                  66</a:t>
            </a:r>
          </a:p>
          <a:p>
            <a:pPr>
              <a:buNone/>
            </a:pPr>
            <a:r>
              <a:rPr lang="pt-BR" sz="8000" b="1" dirty="0" smtClean="0">
                <a:latin typeface="Arial" pitchFamily="34" charset="0"/>
                <a:cs typeface="Arial" pitchFamily="34" charset="0"/>
              </a:rPr>
              <a:t>Mês 3</a:t>
            </a:r>
            <a:r>
              <a:rPr lang="pt-BR" sz="8000" dirty="0" smtClean="0">
                <a:latin typeface="Arial" pitchFamily="34" charset="0"/>
                <a:cs typeface="Arial" pitchFamily="34" charset="0"/>
              </a:rPr>
              <a:t>                     356                                  103</a:t>
            </a:r>
          </a:p>
          <a:p>
            <a:pPr>
              <a:buNone/>
            </a:pPr>
            <a:endParaRPr lang="pt-BR" sz="5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51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As metas foram cumpridas integralmente</a:t>
            </a: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 </a:t>
            </a:r>
            <a:endParaRPr lang="es-ES_tradnl" sz="9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 </a:t>
            </a:r>
            <a:endParaRPr lang="es-ES_tradnl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 fontScale="40000" lnSpcReduction="2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pt-BR" sz="6000" b="1" dirty="0" smtClean="0">
                <a:latin typeface="Arial" pitchFamily="34" charset="0"/>
                <a:cs typeface="Arial" pitchFamily="34" charset="0"/>
              </a:rPr>
              <a:t>Meta9: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Realizar avaliação da necessidade de atendimento odontológico em 100% dos hipertensos.</a:t>
            </a:r>
          </a:p>
          <a:p>
            <a:pPr lvl="0" algn="just">
              <a:buFont typeface="Wingdings" pitchFamily="2" charset="2"/>
              <a:buChar char="Ø"/>
            </a:pPr>
            <a:r>
              <a:rPr lang="pt-BR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6000" b="1" dirty="0" smtClean="0">
                <a:latin typeface="Arial" pitchFamily="34" charset="0"/>
                <a:cs typeface="Arial" pitchFamily="34" charset="0"/>
              </a:rPr>
              <a:t>Meta10:</a:t>
            </a:r>
            <a:r>
              <a:rPr lang="pt-BR" sz="6000" dirty="0" smtClean="0">
                <a:latin typeface="Arial" pitchFamily="34" charset="0"/>
                <a:cs typeface="Arial" pitchFamily="34" charset="0"/>
              </a:rPr>
              <a:t>Realizar avaliação da necessidade de atendimento odontológico em 100% dos diabéticos.</a:t>
            </a:r>
          </a:p>
          <a:p>
            <a:pPr lvl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5000" dirty="0" smtClean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pt-BR" sz="5000" b="1" dirty="0" smtClean="0">
                <a:latin typeface="Arial" pitchFamily="34" charset="0"/>
                <a:cs typeface="Arial" pitchFamily="34" charset="0"/>
              </a:rPr>
              <a:t>Hipertensos  </a:t>
            </a:r>
            <a:r>
              <a:rPr lang="pt-BR" sz="5000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pt-BR" sz="5000" b="1" dirty="0" smtClean="0">
                <a:latin typeface="Arial" pitchFamily="34" charset="0"/>
                <a:cs typeface="Arial" pitchFamily="34" charset="0"/>
              </a:rPr>
              <a:t>Diabéticos</a:t>
            </a:r>
          </a:p>
          <a:p>
            <a:pPr>
              <a:buNone/>
            </a:pPr>
            <a:r>
              <a:rPr lang="pt-BR" sz="5000" b="1" dirty="0" smtClean="0">
                <a:latin typeface="Arial" pitchFamily="34" charset="0"/>
                <a:cs typeface="Arial" pitchFamily="34" charset="0"/>
              </a:rPr>
              <a:t>Mês 1</a:t>
            </a:r>
            <a:r>
              <a:rPr lang="pt-BR" sz="5000" dirty="0" smtClean="0">
                <a:latin typeface="Arial" pitchFamily="34" charset="0"/>
                <a:cs typeface="Arial" pitchFamily="34" charset="0"/>
              </a:rPr>
              <a:t>                     101                                  31</a:t>
            </a:r>
          </a:p>
          <a:p>
            <a:pPr>
              <a:buNone/>
            </a:pPr>
            <a:r>
              <a:rPr lang="pt-BR" sz="5000" b="1" dirty="0" smtClean="0">
                <a:latin typeface="Arial" pitchFamily="34" charset="0"/>
                <a:cs typeface="Arial" pitchFamily="34" charset="0"/>
              </a:rPr>
              <a:t>Mês 2</a:t>
            </a:r>
            <a:r>
              <a:rPr lang="pt-BR" sz="5000" dirty="0" smtClean="0">
                <a:latin typeface="Arial" pitchFamily="34" charset="0"/>
                <a:cs typeface="Arial" pitchFamily="34" charset="0"/>
              </a:rPr>
              <a:t>                     236                                  66</a:t>
            </a:r>
          </a:p>
          <a:p>
            <a:pPr>
              <a:buNone/>
            </a:pPr>
            <a:r>
              <a:rPr lang="pt-BR" sz="5000" b="1" dirty="0" smtClean="0">
                <a:latin typeface="Arial" pitchFamily="34" charset="0"/>
                <a:cs typeface="Arial" pitchFamily="34" charset="0"/>
              </a:rPr>
              <a:t>Mês 3</a:t>
            </a:r>
            <a:r>
              <a:rPr lang="pt-BR" sz="5000" dirty="0" smtClean="0">
                <a:latin typeface="Arial" pitchFamily="34" charset="0"/>
                <a:cs typeface="Arial" pitchFamily="34" charset="0"/>
              </a:rPr>
              <a:t>                     356                                  103</a:t>
            </a:r>
          </a:p>
          <a:p>
            <a:pPr lvl="0" algn="just">
              <a:buFont typeface="Wingdings" pitchFamily="2" charset="2"/>
              <a:buChar char="Ø"/>
            </a:pPr>
            <a:endParaRPr lang="pt-BR" sz="5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pt-BR" sz="5100" b="1" dirty="0" smtClean="0">
                <a:latin typeface="Arial" pitchFamily="34" charset="0"/>
                <a:cs typeface="Arial" pitchFamily="34" charset="0"/>
              </a:rPr>
              <a:t>As metas foram cumpridas integralmente com ações de promoção e revisão  bucal ao 100 % dos usuários. </a:t>
            </a:r>
          </a:p>
          <a:p>
            <a:pPr algn="ctr">
              <a:buNone/>
            </a:pPr>
            <a:endParaRPr lang="pt-BR" sz="3600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 </a:t>
            </a:r>
            <a:endParaRPr lang="es-ES_tradnl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Wingdings" pitchFamily="2" charset="2"/>
              <a:buChar char="Ø"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Meta 11: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Buscar 100% dos hipertensos faltosos às consultas na unidade de saúde conforme a periodicidade recomendada.</a:t>
            </a:r>
          </a:p>
          <a:p>
            <a:pPr lvl="0">
              <a:buFont typeface="Wingdings" pitchFamily="2" charset="2"/>
              <a:buChar char="Ø"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Meta 12: 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Buscar 100% dos diabéticos faltosos às consultas na unidade de saúde conforme a periodicidade recomendada.</a:t>
            </a:r>
          </a:p>
          <a:p>
            <a:pPr lvl="0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Durante a intervenção tivemos 4 usuários hipertensos e 4 usuários diabéticos  faltosos, todos eles recuperados  com a busca ativa nas visitas domiciliares no segundo e terceiro mês da intervenção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>
              <a:buNone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es-ES_tradn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Resultados </a:t>
            </a:r>
            <a:br>
              <a:rPr lang="pt-BR" dirty="0" smtClean="0"/>
            </a:b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pt-BR" b="1" dirty="0" smtClean="0"/>
              <a:t>Meta 11: </a:t>
            </a:r>
            <a:r>
              <a:rPr lang="pt-BR" dirty="0" smtClean="0"/>
              <a:t>Buscar 100% dos hipertensos faltosos às consultas na unidade de saúde conforme a periodicidade recomendada.</a:t>
            </a: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pt-BR" b="1" dirty="0" smtClean="0"/>
              <a:t>Figura 3: Proporção de hipertensos faltosos às consultas com busca ativa. UBS </a:t>
            </a:r>
            <a:r>
              <a:rPr lang="pt-PT" b="1" dirty="0" smtClean="0"/>
              <a:t>COHAB, Dom Pedrito/RS.</a:t>
            </a:r>
            <a:endParaRPr lang="es-ES_tradnl" b="1" dirty="0" smtClean="0"/>
          </a:p>
          <a:p>
            <a:pPr>
              <a:buNone/>
            </a:pPr>
            <a:endParaRPr lang="pt-BR" dirty="0" smtClean="0"/>
          </a:p>
          <a:p>
            <a:endParaRPr lang="es-ES_tradnl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es-ES_tradnl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571604" y="2500306"/>
          <a:ext cx="4743450" cy="221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b="1" dirty="0"/>
              <a:t>Introdução </a:t>
            </a:r>
            <a:r>
              <a:rPr lang="es-ES_tradnl" b="1" dirty="0"/>
              <a:t/>
            </a:r>
            <a:br>
              <a:rPr lang="es-ES_tradnl" b="1" dirty="0"/>
            </a:br>
            <a:endParaRPr lang="es-ES_tradnl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3500" b="1" dirty="0" smtClean="0">
                <a:latin typeface="Arial" pitchFamily="34" charset="0"/>
                <a:cs typeface="Arial" pitchFamily="34" charset="0"/>
              </a:rPr>
              <a:t>Importância da ação programática:</a:t>
            </a:r>
          </a:p>
          <a:p>
            <a:pPr>
              <a:buFont typeface="Wingdings" pitchFamily="2" charset="2"/>
              <a:buChar char="Ø"/>
            </a:pPr>
            <a:r>
              <a:rPr lang="pt-BR" sz="3500" dirty="0" smtClean="0">
                <a:latin typeface="Arial" pitchFamily="34" charset="0"/>
                <a:cs typeface="Arial" pitchFamily="34" charset="0"/>
              </a:rPr>
              <a:t>Melhorar atenção 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à saúde dos usuários Hipertensos e Diabéticos na UBS da COHAB no município de Dom </a:t>
            </a:r>
            <a:r>
              <a:rPr lang="pt-BR" sz="3500" dirty="0" err="1">
                <a:latin typeface="Arial" pitchFamily="34" charset="0"/>
                <a:cs typeface="Arial" pitchFamily="34" charset="0"/>
              </a:rPr>
              <a:t>Pedrito</a:t>
            </a:r>
            <a:r>
              <a:rPr lang="pt-BR" sz="3500" dirty="0">
                <a:latin typeface="Arial" pitchFamily="34" charset="0"/>
                <a:cs typeface="Arial" pitchFamily="34" charset="0"/>
              </a:rPr>
              <a:t>/Rio Grande Do Sul (R/S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pt-BR" sz="3500" dirty="0" smtClean="0">
                <a:latin typeface="Arial" pitchFamily="34" charset="0"/>
                <a:cs typeface="Arial" pitchFamily="34" charset="0"/>
              </a:rPr>
              <a:t>Melhorar os indicadores da cobertura e qualidades nos usuários hipertensos e diabéticos da área adstrita na UBS. </a:t>
            </a:r>
          </a:p>
          <a:p>
            <a:pPr>
              <a:buFont typeface="Wingdings" pitchFamily="2" charset="2"/>
              <a:buChar char="Ø"/>
            </a:pPr>
            <a:r>
              <a:rPr lang="pt-BR" sz="3500" dirty="0" smtClean="0">
                <a:latin typeface="Arial" pitchFamily="34" charset="0"/>
                <a:cs typeface="Arial" pitchFamily="34" charset="0"/>
              </a:rPr>
              <a:t> Manter o controle destas doenças na UBS</a:t>
            </a:r>
          </a:p>
          <a:p>
            <a:pPr>
              <a:buNone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b="1" dirty="0" smtClean="0"/>
          </a:p>
          <a:p>
            <a:pPr>
              <a:buNone/>
            </a:pPr>
            <a:endParaRPr lang="pt-BR" b="1" dirty="0" smtClean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pt-BR" b="1" dirty="0" smtClean="0"/>
              <a:t>Meta 12:  </a:t>
            </a:r>
            <a:r>
              <a:rPr lang="pt-BR" dirty="0" smtClean="0"/>
              <a:t>Buscar 100% dos diabéticos faltosos às consultas na unidade de saúde conforme a periodicidade recomendada.</a:t>
            </a:r>
          </a:p>
          <a:p>
            <a:pPr lvl="0"/>
            <a:endParaRPr lang="pt-BR" dirty="0" smtClean="0"/>
          </a:p>
          <a:p>
            <a:pPr lvl="0"/>
            <a:endParaRPr lang="pt-BR" dirty="0" smtClean="0"/>
          </a:p>
          <a:p>
            <a:pPr lvl="0"/>
            <a:endParaRPr lang="pt-BR" dirty="0" smtClean="0"/>
          </a:p>
          <a:p>
            <a:pPr lvl="0">
              <a:buNone/>
            </a:pPr>
            <a:r>
              <a:rPr lang="pt-BR" dirty="0" smtClean="0"/>
              <a:t>I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b="1" dirty="0" smtClean="0"/>
              <a:t>Figura 4: Proporção de diabéticos faltosos às consultas com busca ativa. UBS </a:t>
            </a:r>
            <a:r>
              <a:rPr lang="es-ES_tradnl" b="1" dirty="0" smtClean="0"/>
              <a:t> </a:t>
            </a:r>
            <a:r>
              <a:rPr lang="pt-PT" b="1" dirty="0" smtClean="0"/>
              <a:t>COHAB, Dom Pedrito/RS.</a:t>
            </a:r>
            <a:r>
              <a:rPr lang="pt-BR" b="1" dirty="0" smtClean="0"/>
              <a:t> </a:t>
            </a:r>
            <a:endParaRPr lang="es-ES_tradnl" b="1" dirty="0" smtClean="0"/>
          </a:p>
          <a:p>
            <a:pPr lvl="0">
              <a:buNone/>
            </a:pPr>
            <a:endParaRPr lang="pt-BR" dirty="0" smtClean="0"/>
          </a:p>
          <a:p>
            <a:pPr lvl="0">
              <a:buNone/>
            </a:pPr>
            <a:endParaRPr lang="pt-BR" dirty="0" smtClean="0"/>
          </a:p>
          <a:p>
            <a:pPr lvl="0">
              <a:buNone/>
            </a:pPr>
            <a:endParaRPr lang="pt-BR" dirty="0" smtClean="0"/>
          </a:p>
          <a:p>
            <a:pPr lvl="0">
              <a:buNone/>
            </a:pPr>
            <a:endParaRPr lang="pt-BR" dirty="0" smtClean="0"/>
          </a:p>
          <a:p>
            <a:pPr lvl="0">
              <a:buNone/>
            </a:pPr>
            <a:endParaRPr lang="pt-BR" dirty="0" smtClean="0"/>
          </a:p>
          <a:p>
            <a:endParaRPr lang="es-ES_tradnl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1500166" y="2786058"/>
          <a:ext cx="4562475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pt-BR" sz="5100" b="1" dirty="0" smtClean="0">
                <a:latin typeface="Arial" pitchFamily="34" charset="0"/>
                <a:cs typeface="Arial" pitchFamily="34" charset="0"/>
              </a:rPr>
              <a:t>Meta 13: </a:t>
            </a:r>
            <a:r>
              <a:rPr lang="pt-BR" sz="5100" dirty="0" smtClean="0">
                <a:latin typeface="Arial" pitchFamily="34" charset="0"/>
                <a:cs typeface="Arial" pitchFamily="34" charset="0"/>
              </a:rPr>
              <a:t>Manter ficha de acompanhamento de 100% dos hipertensos cadastrados na unidade de saúde.</a:t>
            </a:r>
          </a:p>
          <a:p>
            <a:pPr lvl="0" algn="just">
              <a:buFont typeface="Wingdings" pitchFamily="2" charset="2"/>
              <a:buChar char="Ø"/>
            </a:pPr>
            <a:r>
              <a:rPr lang="pt-BR" sz="5100" b="1" dirty="0" smtClean="0">
                <a:latin typeface="Arial" pitchFamily="34" charset="0"/>
                <a:cs typeface="Arial" pitchFamily="34" charset="0"/>
              </a:rPr>
              <a:t>Meta 14: </a:t>
            </a:r>
            <a:r>
              <a:rPr lang="pt-BR" sz="5100" dirty="0" smtClean="0">
                <a:latin typeface="Arial" pitchFamily="34" charset="0"/>
                <a:cs typeface="Arial" pitchFamily="34" charset="0"/>
              </a:rPr>
              <a:t>Manter ficha de acompanhamento de 100% dos diabéticos cadastrados na unidade de saúde.</a:t>
            </a:r>
          </a:p>
          <a:p>
            <a:pPr lvl="0" algn="just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4200" b="1" dirty="0" smtClean="0">
                <a:latin typeface="Arial" pitchFamily="34" charset="0"/>
                <a:cs typeface="Arial" pitchFamily="34" charset="0"/>
              </a:rPr>
              <a:t>                     Hipertensos  </a:t>
            </a:r>
            <a:r>
              <a:rPr lang="pt-BR" sz="42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pt-BR" sz="4200" b="1" dirty="0" smtClean="0">
                <a:latin typeface="Arial" pitchFamily="34" charset="0"/>
                <a:cs typeface="Arial" pitchFamily="34" charset="0"/>
              </a:rPr>
              <a:t>Diabéticos</a:t>
            </a:r>
          </a:p>
          <a:p>
            <a:pPr>
              <a:buNone/>
            </a:pPr>
            <a:r>
              <a:rPr lang="pt-BR" sz="4200" b="1" dirty="0" smtClean="0">
                <a:latin typeface="Arial" pitchFamily="34" charset="0"/>
                <a:cs typeface="Arial" pitchFamily="34" charset="0"/>
              </a:rPr>
              <a:t>Mês 1</a:t>
            </a:r>
            <a:r>
              <a:rPr lang="pt-BR" sz="4200" dirty="0" smtClean="0">
                <a:latin typeface="Arial" pitchFamily="34" charset="0"/>
                <a:cs typeface="Arial" pitchFamily="34" charset="0"/>
              </a:rPr>
              <a:t>                     101                                  31</a:t>
            </a:r>
          </a:p>
          <a:p>
            <a:pPr>
              <a:buNone/>
            </a:pPr>
            <a:r>
              <a:rPr lang="pt-BR" sz="4200" b="1" dirty="0" smtClean="0">
                <a:latin typeface="Arial" pitchFamily="34" charset="0"/>
                <a:cs typeface="Arial" pitchFamily="34" charset="0"/>
              </a:rPr>
              <a:t>Mês 2</a:t>
            </a:r>
            <a:r>
              <a:rPr lang="pt-BR" sz="4200" dirty="0" smtClean="0">
                <a:latin typeface="Arial" pitchFamily="34" charset="0"/>
                <a:cs typeface="Arial" pitchFamily="34" charset="0"/>
              </a:rPr>
              <a:t>                     236                                  66</a:t>
            </a:r>
          </a:p>
          <a:p>
            <a:pPr>
              <a:buNone/>
            </a:pPr>
            <a:r>
              <a:rPr lang="pt-BR" sz="4200" b="1" dirty="0" smtClean="0">
                <a:latin typeface="Arial" pitchFamily="34" charset="0"/>
                <a:cs typeface="Arial" pitchFamily="34" charset="0"/>
              </a:rPr>
              <a:t>Mês 3</a:t>
            </a:r>
            <a:r>
              <a:rPr lang="pt-BR" sz="4200" dirty="0" smtClean="0">
                <a:latin typeface="Arial" pitchFamily="34" charset="0"/>
                <a:cs typeface="Arial" pitchFamily="34" charset="0"/>
              </a:rPr>
              <a:t>                     356                                 103</a:t>
            </a:r>
          </a:p>
          <a:p>
            <a:pPr lvl="0" algn="just">
              <a:buNone/>
            </a:pPr>
            <a:endParaRPr lang="pt-BR" sz="42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5100" b="1" dirty="0" smtClean="0">
                <a:latin typeface="Arial" pitchFamily="34" charset="0"/>
                <a:cs typeface="Arial" pitchFamily="34" charset="0"/>
              </a:rPr>
              <a:t>As metas cumpridas integralmente,todos os usuários hipertensos e diabéticos  tiveram seus registros atualizados durante a intervenção</a:t>
            </a:r>
            <a:r>
              <a:rPr lang="pt-BR" sz="51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algn="ctr">
              <a:buNone/>
            </a:pPr>
            <a:endParaRPr lang="pt-BR" sz="4200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Meta15: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estratificação do risco cardiovascular em 100% dos hipertensos cadastrados na unidade de saúde.</a:t>
            </a:r>
          </a:p>
          <a:p>
            <a:pPr lvl="0" algn="just">
              <a:buFont typeface="Wingdings" pitchFamily="2" charset="2"/>
              <a:buChar char="Ø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Meta16: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estratificação do risco cardiovascular em 100% dos diabéticos cadastrados na unidade de saúde.</a:t>
            </a:r>
          </a:p>
          <a:p>
            <a:pPr lvl="0" algn="just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As metas foram cumpridas integralmente.Tendo em conta os protocolos, fatores de risco, as doenças familiares, sempre fazendo orientações de modos e estilos de vidas mais saudáveis em todas as consultas e visitas domiciliares.</a:t>
            </a:r>
            <a:endParaRPr lang="pt-BR" b="1" dirty="0" smtClean="0">
              <a:solidFill>
                <a:schemeClr val="accent2"/>
              </a:solidFill>
            </a:endParaRPr>
          </a:p>
          <a:p>
            <a:endParaRPr lang="es-ES_tradn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 </a:t>
            </a:r>
            <a:endParaRPr lang="es-ES_tradnl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Meta 17: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Garantir orientação nutricional sobre alimentação saudável a 100% dos hipertensos.</a:t>
            </a:r>
          </a:p>
          <a:p>
            <a:pPr lvl="0" algn="just">
              <a:buFont typeface="Wingdings" pitchFamily="2" charset="2"/>
              <a:buChar char="Ø"/>
            </a:pP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Meta 18: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Garantir orientação nutricional sobre alimentação saudável a 100% dos diabéticos.</a:t>
            </a:r>
          </a:p>
          <a:p>
            <a:pPr lvl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Hipertensos 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Diabéticos</a:t>
            </a:r>
          </a:p>
          <a:p>
            <a:pPr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Mês 1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                    101                                  31</a:t>
            </a:r>
          </a:p>
          <a:p>
            <a:pPr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Mês 2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                    236                                  66</a:t>
            </a:r>
          </a:p>
          <a:p>
            <a:pPr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Mês 3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                    356                                 103</a:t>
            </a:r>
          </a:p>
          <a:p>
            <a:pPr lvl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pt-BR" dirty="0" smtClean="0"/>
              <a:t> 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As metas foram cumpridas integralmente </a:t>
            </a:r>
          </a:p>
          <a:p>
            <a:pPr>
              <a:buNone/>
            </a:pPr>
            <a:endParaRPr lang="es-ES_tradn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Resultados </a:t>
            </a:r>
            <a:endParaRPr lang="es-ES_tradnl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Meta 19: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Garantir orientação em relação à prática regular de atividade física a 100% dos hipertensos.</a:t>
            </a:r>
          </a:p>
          <a:p>
            <a:pPr lvl="0" algn="just">
              <a:buFont typeface="Wingdings" pitchFamily="2" charset="2"/>
              <a:buChar char="Ø"/>
            </a:pP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Meta 20: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Garantir orientação em relação à prática regular de atividade física a 100% dos diabéticos.</a:t>
            </a:r>
          </a:p>
          <a:p>
            <a:pPr lvl="0" algn="just">
              <a:buNone/>
            </a:pP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Hipertensos 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Diabéticos</a:t>
            </a:r>
          </a:p>
          <a:p>
            <a:pPr>
              <a:buNone/>
            </a:pP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Mês 1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                    101                                  31</a:t>
            </a:r>
          </a:p>
          <a:p>
            <a:pPr>
              <a:buNone/>
            </a:pP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Mês 2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                    236                                  66</a:t>
            </a:r>
          </a:p>
          <a:p>
            <a:pPr>
              <a:buNone/>
            </a:pP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Mês 3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                     356                                 103</a:t>
            </a:r>
          </a:p>
          <a:p>
            <a:pPr lvl="0" algn="just">
              <a:buFont typeface="Wingdings" pitchFamily="2" charset="2"/>
              <a:buChar char="Ø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pt-BR" sz="4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As metas foram cumpridas integralmente </a:t>
            </a:r>
          </a:p>
          <a:p>
            <a:pPr algn="ctr">
              <a:buNone/>
            </a:pPr>
            <a:endParaRPr lang="pt-BR" b="1" dirty="0" smtClean="0">
              <a:solidFill>
                <a:schemeClr val="accent2"/>
              </a:solidFill>
            </a:endParaRPr>
          </a:p>
          <a:p>
            <a:endParaRPr lang="es-ES_tradnl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Font typeface="Wingdings" pitchFamily="2" charset="2"/>
              <a:buChar char="Ø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orientação sobre os riscos do tabagismo a 100% dos hipertensos.</a:t>
            </a:r>
          </a:p>
          <a:p>
            <a:pPr lvl="0" algn="just">
              <a:buFont typeface="Wingdings" pitchFamily="2" charset="2"/>
              <a:buChar char="Ø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orientação sobre os riscos do tabagismo a 100% dos diabéticos.</a:t>
            </a:r>
          </a:p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                     Hipertensos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Diabéticos</a:t>
            </a:r>
          </a:p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Mês 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   101                                  31</a:t>
            </a:r>
          </a:p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Mês 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   236                                  66</a:t>
            </a:r>
          </a:p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Mês 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   356                                 103</a:t>
            </a:r>
          </a:p>
          <a:p>
            <a:pPr lvl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As metas foram cumpridas integralmente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pt-BR" sz="28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endParaRPr lang="es-ES_tradn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Meta 23: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Garantir orientação sobre higiene bucal a 100% dos hipertensos.</a:t>
            </a:r>
          </a:p>
          <a:p>
            <a:pPr>
              <a:buFont typeface="Wingdings" pitchFamily="2" charset="2"/>
              <a:buChar char="Ø"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Meta 24: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Garantir orientação sobre higiene bucal a 100% dos diabéticos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Hipertensos  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Diabéticos</a:t>
            </a:r>
          </a:p>
          <a:p>
            <a:pPr>
              <a:buNone/>
            </a:pP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Mês 1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                     101                                  31</a:t>
            </a:r>
          </a:p>
          <a:p>
            <a:pPr>
              <a:buNone/>
            </a:pP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Mês 2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                     236                                  66</a:t>
            </a:r>
          </a:p>
          <a:p>
            <a:pPr>
              <a:buNone/>
            </a:pP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Mês 3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                     356                                 103</a:t>
            </a:r>
          </a:p>
          <a:p>
            <a:pPr lvl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r>
              <a:rPr lang="pt-BR" sz="3100" b="1" dirty="0" smtClean="0">
                <a:latin typeface="Arial" pitchFamily="34" charset="0"/>
                <a:cs typeface="Arial" pitchFamily="34" charset="0"/>
              </a:rPr>
              <a:t>As metas foram cumpridas integralmente </a:t>
            </a:r>
          </a:p>
          <a:p>
            <a:pPr lvl="0" algn="ctr">
              <a:buNone/>
            </a:pPr>
            <a:endParaRPr lang="pt-BR" b="1" dirty="0" smtClean="0"/>
          </a:p>
          <a:p>
            <a:pPr algn="just">
              <a:buNone/>
            </a:pPr>
            <a:r>
              <a:rPr lang="pt-BR" dirty="0" smtClean="0"/>
              <a:t>	 </a:t>
            </a:r>
          </a:p>
          <a:p>
            <a:pPr algn="just">
              <a:buNone/>
            </a:pPr>
            <a:endParaRPr lang="es-ES_tradnl" dirty="0" smtClean="0"/>
          </a:p>
          <a:p>
            <a:pPr algn="just">
              <a:buNone/>
            </a:pPr>
            <a:endParaRPr lang="es-ES_tradn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</a:t>
            </a: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As ações  de promoção à saúde desenvolvidas pela equipe dentro da comunidade no âmbito das consultas e visitas domiciliaria, com a realização de palestras desenvolvidas nos grupos de hipertensos e diabéticos, no grupo de atividades realizadas pelo professor de educação física, com assessorias de nutricionistas que apoiam a intervenção, a psicóloga, e também o esforço da equipe, todas as ações realizadas favorecerem ter alcançados ótimos resultados, fruto do trabalho em equipe e pela dedicação de todos.</a:t>
            </a: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endParaRPr lang="es-ES_tradn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 </a:t>
            </a: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Importância da intervenção:</a:t>
            </a:r>
          </a:p>
          <a:p>
            <a:pPr lvl="1" algn="just">
              <a:buFont typeface="Wingdings" pitchFamily="2" charset="2"/>
              <a:buChar char="Ø"/>
            </a:pPr>
            <a:r>
              <a:rPr lang="pt-BR" sz="9600" b="1" dirty="0" smtClean="0"/>
              <a:t>Para a equipe</a:t>
            </a:r>
            <a:r>
              <a:rPr lang="pt-BR" sz="7400" b="1" dirty="0" smtClean="0"/>
              <a:t>:</a:t>
            </a:r>
          </a:p>
          <a:p>
            <a:pPr lvl="1" algn="just">
              <a:buFont typeface="Wingdings" pitchFamily="2" charset="2"/>
              <a:buChar char="§"/>
            </a:pPr>
            <a:r>
              <a:rPr lang="pt-BR" sz="7400" dirty="0" smtClean="0">
                <a:latin typeface="Arial" pitchFamily="34" charset="0"/>
                <a:cs typeface="Arial" pitchFamily="34" charset="0"/>
              </a:rPr>
              <a:t>conseguiu interagir com os usuários e melhorar seu acolhimento</a:t>
            </a:r>
            <a:endParaRPr lang="pt-BR" sz="7400" b="1" dirty="0" smtClean="0">
              <a:latin typeface="Arial" pitchFamily="34" charset="0"/>
              <a:cs typeface="Arial" pitchFamily="34" charset="0"/>
            </a:endParaRPr>
          </a:p>
          <a:p>
            <a:pPr lvl="2" algn="just">
              <a:buFont typeface="Wingdings" pitchFamily="2" charset="2"/>
              <a:buChar char="§"/>
            </a:pPr>
            <a:r>
              <a:rPr lang="pt-BR" sz="7400" dirty="0" smtClean="0">
                <a:latin typeface="Arial" pitchFamily="34" charset="0"/>
                <a:cs typeface="Arial" pitchFamily="34" charset="0"/>
              </a:rPr>
              <a:t>Possibilitou uma maior capacitação da equipe</a:t>
            </a:r>
          </a:p>
          <a:p>
            <a:pPr lvl="2" algn="just">
              <a:buFont typeface="Wingdings" pitchFamily="2" charset="2"/>
              <a:buChar char="§"/>
            </a:pPr>
            <a:r>
              <a:rPr lang="pt-BR" sz="7400" dirty="0" smtClean="0">
                <a:latin typeface="Arial" pitchFamily="34" charset="0"/>
                <a:cs typeface="Arial" pitchFamily="34" charset="0"/>
              </a:rPr>
              <a:t>Propiciando uma maior integração dos profissionais da equipe</a:t>
            </a:r>
          </a:p>
          <a:p>
            <a:pPr lvl="2" algn="just">
              <a:buFont typeface="Wingdings" pitchFamily="2" charset="2"/>
              <a:buChar char="§"/>
            </a:pPr>
            <a:r>
              <a:rPr lang="pt-BR" sz="7400" dirty="0" smtClean="0">
                <a:latin typeface="Arial" pitchFamily="34" charset="0"/>
                <a:cs typeface="Arial" pitchFamily="34" charset="0"/>
              </a:rPr>
              <a:t>Melhorias intelectuais,culturais e maior integração social com a comunidade</a:t>
            </a:r>
            <a:endParaRPr lang="es-ES_tradnl" sz="7400" dirty="0" smtClean="0">
              <a:latin typeface="Arial" pitchFamily="34" charset="0"/>
              <a:cs typeface="Arial" pitchFamily="34" charset="0"/>
            </a:endParaRPr>
          </a:p>
          <a:p>
            <a:pPr lvl="2" algn="just">
              <a:buNone/>
            </a:pPr>
            <a:endParaRPr lang="pt-BR" sz="5000" dirty="0" smtClean="0"/>
          </a:p>
          <a:p>
            <a:pPr>
              <a:buNone/>
            </a:pPr>
            <a:endParaRPr lang="es-ES_tradnl" sz="8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 </a:t>
            </a: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11200" b="1" dirty="0" smtClean="0">
                <a:latin typeface="Arial" pitchFamily="34" charset="0"/>
                <a:cs typeface="Arial" pitchFamily="34" charset="0"/>
              </a:rPr>
              <a:t>Importância da intervenção:</a:t>
            </a:r>
          </a:p>
          <a:p>
            <a:pPr marL="971550" lvl="1" indent="-457200" algn="just">
              <a:buFont typeface="Wingdings" pitchFamily="2" charset="2"/>
              <a:buChar char="Ø"/>
            </a:pPr>
            <a:r>
              <a:rPr lang="pt-BR" sz="11200" b="1" dirty="0" smtClean="0">
                <a:latin typeface="Arial" pitchFamily="34" charset="0"/>
                <a:cs typeface="Arial" pitchFamily="34" charset="0"/>
              </a:rPr>
              <a:t>Para o serviço:</a:t>
            </a:r>
          </a:p>
          <a:p>
            <a:pPr marL="971550" lvl="1" indent="-457200" algn="just">
              <a:buFont typeface="Wingdings" pitchFamily="2" charset="2"/>
              <a:buChar char="§"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Organização de   todas as ações no serviço de maneira que o processo de trabalho segue com maior tranquilidade.</a:t>
            </a:r>
          </a:p>
          <a:p>
            <a:pPr marL="971550" lvl="1" indent="-457200" algn="just">
              <a:buFont typeface="Wingdings" pitchFamily="2" charset="2"/>
              <a:buChar char="§"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melhorias nos registros, nos agendamentos das consultas e visitas domiciliares, na atenção das demandas espontâneas, priorizando os usuários com riscos, Implantação de um registro específico.</a:t>
            </a:r>
          </a:p>
          <a:p>
            <a:pPr marL="971550" lvl="1" indent="-457200" algn="just">
              <a:buFont typeface="Wingdings" pitchFamily="2" charset="2"/>
              <a:buChar char="§"/>
            </a:pPr>
            <a:r>
              <a:rPr lang="pt-BR" sz="9600" dirty="0" smtClean="0">
                <a:latin typeface="Arial" pitchFamily="34" charset="0"/>
                <a:cs typeface="Arial" pitchFamily="34" charset="0"/>
              </a:rPr>
              <a:t>um atendimento com mais qualidades na atenção ao usuário hipertenso e diabético</a:t>
            </a:r>
            <a:r>
              <a:rPr lang="pt-BR" sz="9600" dirty="0" smtClean="0"/>
              <a:t>.</a:t>
            </a:r>
          </a:p>
          <a:p>
            <a:pPr>
              <a:buNone/>
            </a:pPr>
            <a:endParaRPr lang="es-ES_tradnl" sz="8000" dirty="0"/>
          </a:p>
        </p:txBody>
      </p:sp>
    </p:spTree>
    <p:extLst>
      <p:ext uri="{BB962C8B-B14F-4D97-AF65-F5344CB8AC3E}">
        <p14:creationId xmlns:p14="http://schemas.microsoft.com/office/powerpoint/2010/main" val="358435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es-ES_tradnl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Município DOM PEDRITO/RS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População - 38.916 habitantes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UBS - 5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ESF - 3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UBS tradicionais - 2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PRONTO SOCORRO - 1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HOSPITAL - 1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CAPS -1</a:t>
            </a:r>
          </a:p>
          <a:p>
            <a:pPr>
              <a:buFont typeface="Wingdings" pitchFamily="2" charset="2"/>
              <a:buChar char="Ø"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Importância da intervenção:</a:t>
            </a:r>
          </a:p>
          <a:p>
            <a:pPr lvl="1"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Para a comunidade: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Organização de  todas as ações no serviço de maneira que o processo de trabalho segue com maior tranqüilidade.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Ampliação das dos indicadores de coberturas e qualidades na ação programática.  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Promoveu um maior engajamento público.</a:t>
            </a:r>
          </a:p>
          <a:p>
            <a:pPr lvl="1">
              <a:buNone/>
            </a:pPr>
            <a:endParaRPr lang="pt-BR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Importância da intervenção:</a:t>
            </a:r>
          </a:p>
          <a:p>
            <a:pPr lvl="1">
              <a:buFont typeface="Wingdings" pitchFamily="2" charset="2"/>
              <a:buChar char="Ø"/>
            </a:pP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Para a comunidade:</a:t>
            </a:r>
          </a:p>
          <a:p>
            <a:pPr lvl="1">
              <a:buFont typeface="Wingdings" pitchFamily="2" charset="2"/>
              <a:buChar char="Ø"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reviu as atribuições da equipe viabilizando a atenção a um maior número de pessoas,com melhorias nos registros,nos agendamentos das consultas e visitas domiciliarias,na atenção das demandas espontâneas,priorizando os usuários com riscos.</a:t>
            </a:r>
          </a:p>
          <a:p>
            <a:pPr lvl="1">
              <a:buFont typeface="Wingdings" pitchFamily="2" charset="2"/>
              <a:buChar char="Ø"/>
            </a:pPr>
            <a:endParaRPr lang="es-ES_tradnl" dirty="0" smtClean="0"/>
          </a:p>
          <a:p>
            <a:pPr lvl="1">
              <a:buFont typeface="Wingdings" pitchFamily="2" charset="2"/>
              <a:buChar char="Ø"/>
            </a:pPr>
            <a:endParaRPr lang="pt-BR" dirty="0" smtClean="0"/>
          </a:p>
          <a:p>
            <a:pPr lvl="1">
              <a:buFont typeface="Wingdings" pitchFamily="2" charset="2"/>
              <a:buChar char="Ø"/>
            </a:pPr>
            <a:endParaRPr lang="pt-BR" dirty="0" smtClean="0"/>
          </a:p>
          <a:p>
            <a:pPr lvl="1">
              <a:buFont typeface="Wingdings" pitchFamily="2" charset="2"/>
              <a:buChar char="Ø"/>
            </a:pPr>
            <a:endParaRPr lang="pt-BR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01613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Importância da intervenção:</a:t>
            </a:r>
          </a:p>
          <a:p>
            <a:pPr lvl="1">
              <a:buFont typeface="Wingdings" pitchFamily="2" charset="2"/>
              <a:buChar char="Ø"/>
            </a:pP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Para a comunidade:</a:t>
            </a:r>
          </a:p>
          <a:p>
            <a:pPr lvl="1">
              <a:buFont typeface="Wingdings" pitchFamily="2" charset="2"/>
              <a:buChar char="Ø"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Qualificação do atendimento aos usuários hipertensos e diabéticos.</a:t>
            </a:r>
          </a:p>
          <a:p>
            <a:pPr lvl="1">
              <a:buFont typeface="Wingdings" pitchFamily="2" charset="2"/>
              <a:buChar char="Ø"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Educação da população na prevenção das doenças e como evitar fatores de risco para aparição delas.</a:t>
            </a:r>
          </a:p>
          <a:p>
            <a:pPr lvl="1">
              <a:buFont typeface="Wingdings" pitchFamily="2" charset="2"/>
              <a:buChar char="Ø"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Modificação na população de  Modos e estilos de vidas mais  saudáveis.</a:t>
            </a:r>
            <a:r>
              <a:rPr lang="pt-BR" sz="33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endParaRPr lang="es-ES_tradnl" dirty="0" smtClean="0"/>
          </a:p>
          <a:p>
            <a:pPr lvl="1">
              <a:buFont typeface="Wingdings" pitchFamily="2" charset="2"/>
              <a:buChar char="Ø"/>
            </a:pPr>
            <a:endParaRPr lang="pt-BR" dirty="0" smtClean="0"/>
          </a:p>
          <a:p>
            <a:pPr lvl="1">
              <a:buFont typeface="Wingdings" pitchFamily="2" charset="2"/>
              <a:buChar char="Ø"/>
            </a:pPr>
            <a:endParaRPr lang="pt-BR" dirty="0" smtClean="0"/>
          </a:p>
          <a:p>
            <a:pPr lvl="1">
              <a:buFont typeface="Wingdings" pitchFamily="2" charset="2"/>
              <a:buChar char="Ø"/>
            </a:pPr>
            <a:endParaRPr lang="pt-BR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0100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Constitui já uma rotina diária na UBS o desenvolvimento das ações programáticas,sua continuidade e sua viabilidade no posto de saúde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Melhorias Importantes na UBS</a:t>
            </a:r>
          </a:p>
          <a:p>
            <a:pPr algn="just">
              <a:buFont typeface="Wingdings" pitchFamily="2" charset="2"/>
              <a:buChar char="§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Realização do projeto arquitetônico para reformar o posto de saúde da COHAB previsto realizar neste </a:t>
            </a:r>
            <a:r>
              <a:rPr lang="pt-BR" sz="2800" smtClean="0">
                <a:latin typeface="Arial" pitchFamily="34" charset="0"/>
                <a:cs typeface="Arial" pitchFamily="34" charset="0"/>
              </a:rPr>
              <a:t>ano 2015.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None/>
            </a:pPr>
            <a:endParaRPr lang="pt-BR" sz="2400" dirty="0" smtClean="0"/>
          </a:p>
          <a:p>
            <a:pPr lvl="1" algn="just">
              <a:buNone/>
            </a:pPr>
            <a:endParaRPr lang="pt-BR" sz="2400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3000" b="1" dirty="0" smtClean="0">
                <a:latin typeface="Arial" pitchFamily="34" charset="0"/>
                <a:cs typeface="Arial" pitchFamily="34" charset="0"/>
              </a:rPr>
              <a:t>Melhorias Importantes na UBS</a:t>
            </a:r>
          </a:p>
          <a:p>
            <a:pPr algn="just">
              <a:buFont typeface="Wingdings" pitchFamily="2" charset="2"/>
              <a:buChar char="§"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Investir na ampliação de cobertura dos hipertensos e diabéticos na comunidade.</a:t>
            </a:r>
            <a:endParaRPr lang="pt-BR" sz="3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Manter os registros específicos para estes usuários.</a:t>
            </a:r>
          </a:p>
          <a:p>
            <a:pPr algn="just">
              <a:buFont typeface="Wingdings" pitchFamily="2" charset="2"/>
              <a:buChar char="§"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Investimentos em outras ações programáticas,como é atenção ao pré-natal e ao puerpério, à prevenção do câncer de mamas e do colo uterino, dentre outras.</a:t>
            </a:r>
          </a:p>
          <a:p>
            <a:pPr lvl="1" algn="just">
              <a:buNone/>
            </a:pPr>
            <a:endParaRPr lang="pt-BR" sz="2400" dirty="0" smtClean="0"/>
          </a:p>
          <a:p>
            <a:pPr lvl="1" algn="just">
              <a:buNone/>
            </a:pPr>
            <a:endParaRPr lang="pt-BR" sz="2400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936725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Reflexão critica sobre o processo de aprendizagem </a:t>
            </a: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>
              <a:buFont typeface="Wingdings" pitchFamily="2" charset="2"/>
              <a:buChar char="Ø"/>
              <a:defRPr/>
            </a:pPr>
            <a:r>
              <a:rPr lang="pt-BR" sz="8600" b="1" dirty="0" smtClean="0"/>
              <a:t>Aprendizados mais relevantes com o desenvolvimento do curso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pt-BR" sz="8600" dirty="0" smtClean="0">
                <a:latin typeface="Arial" pitchFamily="34" charset="0"/>
                <a:cs typeface="Arial" pitchFamily="34" charset="0"/>
              </a:rPr>
              <a:t>Aquisição e Renovação do conhecimentos científicos 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pt-BR" sz="8600" dirty="0" smtClean="0">
                <a:latin typeface="Arial" pitchFamily="34" charset="0"/>
                <a:cs typeface="Arial" pitchFamily="34" charset="0"/>
              </a:rPr>
              <a:t>melhoria na parte educativa e conhecimentos sobre as ações programáticas e protocolos no Brasil 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pt-BR" sz="8600" dirty="0" smtClean="0">
                <a:latin typeface="Arial" pitchFamily="34" charset="0"/>
                <a:cs typeface="Arial" pitchFamily="34" charset="0"/>
              </a:rPr>
              <a:t>Interagi com a população da comunidade, e adquirir um bom vínculo com a equipe conseguindo que a população e também nossa equipe tiveram uma visão diferente sobre o trabalho da estratégia de saúde das famílias.</a:t>
            </a:r>
          </a:p>
          <a:p>
            <a:pPr lvl="0">
              <a:buFont typeface="Wingdings" pitchFamily="2" charset="2"/>
              <a:buChar char="Ø"/>
              <a:defRPr/>
            </a:pPr>
            <a:endParaRPr lang="pt-BR" sz="8000" dirty="0" smtClean="0"/>
          </a:p>
          <a:p>
            <a:pPr lvl="1">
              <a:buNone/>
            </a:pPr>
            <a:endParaRPr lang="es-ES_tradnl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Reflexão critica sobre o processo de aprendizagem </a:t>
            </a: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>
              <a:buFont typeface="Wingdings" pitchFamily="2" charset="2"/>
              <a:buChar char="Ø"/>
              <a:defRPr/>
            </a:pPr>
            <a:r>
              <a:rPr lang="pt-BR" sz="8600" b="1" dirty="0" smtClean="0"/>
              <a:t>Aprendizados mais relevantes com o desenvolvimento do curso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pt-BR" sz="8600" dirty="0" smtClean="0">
                <a:latin typeface="Arial" pitchFamily="34" charset="0"/>
                <a:cs typeface="Arial" pitchFamily="34" charset="0"/>
              </a:rPr>
              <a:t>Organização dos processos do trabalho nas ESF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pt-BR" sz="8600" dirty="0" smtClean="0">
                <a:latin typeface="Arial" pitchFamily="34" charset="0"/>
                <a:cs typeface="Arial" pitchFamily="34" charset="0"/>
              </a:rPr>
              <a:t>A participação dos fóruns de saúde coletiva e da clínica, propiciaram aportes e conhecimentos científicos, amizades, alianças e interações com outros colegas, intercâmbios de experiências, critérios médicos no desenvolvimento de casos complicados e os seguimentos adequados deles.</a:t>
            </a:r>
          </a:p>
          <a:p>
            <a:pPr lvl="0">
              <a:buFont typeface="Wingdings" pitchFamily="2" charset="2"/>
              <a:buChar char="Ø"/>
              <a:defRPr/>
            </a:pPr>
            <a:r>
              <a:rPr lang="pt-BR" sz="8600" dirty="0" smtClean="0">
                <a:latin typeface="Arial" pitchFamily="34" charset="0"/>
                <a:cs typeface="Arial" pitchFamily="34" charset="0"/>
              </a:rPr>
              <a:t>Melhorias da gramática no português.</a:t>
            </a:r>
          </a:p>
          <a:p>
            <a:pPr lvl="0">
              <a:buFont typeface="Wingdings" pitchFamily="2" charset="2"/>
              <a:buChar char="Ø"/>
              <a:defRPr/>
            </a:pPr>
            <a:endParaRPr lang="pt-BR" sz="8000" dirty="0" smtClean="0"/>
          </a:p>
          <a:p>
            <a:pPr lvl="1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729818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Referências</a:t>
            </a:r>
            <a:r>
              <a:rPr lang="es-ES_tradnl" b="1" dirty="0" smtClean="0"/>
              <a:t/>
            </a:r>
            <a:br>
              <a:rPr lang="es-ES_tradnl" b="1" dirty="0" smtClean="0"/>
            </a:b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sz="9600" dirty="0" smtClean="0"/>
              <a:t>BRASIL, Ministério da Saúde. </a:t>
            </a:r>
            <a:r>
              <a:rPr lang="pt-BR" sz="9600" b="1" dirty="0" smtClean="0"/>
              <a:t>Caderno de atenção básica: </a:t>
            </a:r>
            <a:r>
              <a:rPr lang="pt-BR" sz="9600" dirty="0" smtClean="0"/>
              <a:t>Diabetes </a:t>
            </a:r>
            <a:r>
              <a:rPr lang="pt-BR" sz="9600" dirty="0" err="1" smtClean="0"/>
              <a:t>mellitus</a:t>
            </a:r>
            <a:r>
              <a:rPr lang="pt-BR" sz="9600" dirty="0" smtClean="0"/>
              <a:t>. 1. ed. n. 16. Brasília: Ministério da saúde, 2006. 64p. </a:t>
            </a:r>
            <a:endParaRPr lang="es-ES_tradnl" sz="9600" dirty="0" smtClean="0"/>
          </a:p>
          <a:p>
            <a:pPr>
              <a:buNone/>
            </a:pPr>
            <a:r>
              <a:rPr lang="pt-BR" sz="9600" dirty="0" smtClean="0"/>
              <a:t> </a:t>
            </a:r>
            <a:endParaRPr lang="es-ES_tradnl" sz="9600" dirty="0" smtClean="0"/>
          </a:p>
          <a:p>
            <a:pPr>
              <a:buFont typeface="Wingdings" pitchFamily="2" charset="2"/>
              <a:buChar char="Ø"/>
            </a:pPr>
            <a:r>
              <a:rPr lang="pt-BR" sz="9600" dirty="0" smtClean="0"/>
              <a:t>BRASIL, Ministério da Saúde. </a:t>
            </a:r>
            <a:r>
              <a:rPr lang="pt-BR" sz="9600" b="1" dirty="0" smtClean="0"/>
              <a:t>Caderno de atenção básica: </a:t>
            </a:r>
            <a:r>
              <a:rPr lang="pt-BR" sz="9600" dirty="0" smtClean="0"/>
              <a:t>Hipertensão arterial sistêmica. 1. ed. n. 15. Brasília: Ministério da saúde, 2006. 58p.</a:t>
            </a:r>
            <a:endParaRPr lang="es-ES_tradnl" sz="9600" dirty="0" smtClean="0"/>
          </a:p>
          <a:p>
            <a:pPr>
              <a:buNone/>
            </a:pPr>
            <a:r>
              <a:rPr lang="pt-BR" sz="9600" dirty="0" smtClean="0"/>
              <a:t> </a:t>
            </a:r>
            <a:endParaRPr lang="es-ES_tradnl" sz="9600" dirty="0" smtClean="0"/>
          </a:p>
          <a:p>
            <a:pPr>
              <a:buFont typeface="Wingdings" pitchFamily="2" charset="2"/>
              <a:buChar char="Ø"/>
            </a:pPr>
            <a:r>
              <a:rPr lang="pt-BR" sz="9600" dirty="0" smtClean="0"/>
              <a:t>BRASIL, Ministério da Saúde. </a:t>
            </a:r>
            <a:r>
              <a:rPr lang="pt-BR" sz="9600" b="1" dirty="0" smtClean="0"/>
              <a:t>Caderno de atenção básica</a:t>
            </a:r>
            <a:r>
              <a:rPr lang="pt-BR" sz="9600" dirty="0" smtClean="0"/>
              <a:t>:A Demanda Espontânea, n.28. Volume II.Brasília-DF,2012.</a:t>
            </a:r>
            <a:endParaRPr lang="es-ES_tradnl" sz="9600" dirty="0" smtClean="0"/>
          </a:p>
          <a:p>
            <a:pPr>
              <a:buNone/>
            </a:pPr>
            <a:r>
              <a:rPr lang="pt-BR" sz="9600" dirty="0" smtClean="0"/>
              <a:t> </a:t>
            </a:r>
            <a:endParaRPr lang="es-ES_tradnl" sz="9600" dirty="0" smtClean="0"/>
          </a:p>
          <a:p>
            <a:pPr>
              <a:buFont typeface="Wingdings" pitchFamily="2" charset="2"/>
              <a:buChar char="Ø"/>
            </a:pPr>
            <a:r>
              <a:rPr lang="pt-BR" sz="9600" dirty="0" smtClean="0"/>
              <a:t>BRASIL, Ministério da Saúde. </a:t>
            </a:r>
            <a:r>
              <a:rPr lang="pt-BR" sz="9600" b="1" dirty="0" smtClean="0"/>
              <a:t>Caderno 7</a:t>
            </a:r>
            <a:r>
              <a:rPr lang="pt-BR" sz="9600" dirty="0" smtClean="0"/>
              <a:t>.Hipertensão arterial sistêmica –HAS e Diabetes </a:t>
            </a:r>
            <a:r>
              <a:rPr lang="pt-BR" sz="9600" dirty="0" err="1" smtClean="0"/>
              <a:t>mellitus-DM</a:t>
            </a:r>
            <a:r>
              <a:rPr lang="pt-BR" sz="9600" dirty="0" smtClean="0"/>
              <a:t>.</a:t>
            </a:r>
            <a:r>
              <a:rPr lang="pt-BR" sz="9600" b="1" dirty="0" smtClean="0"/>
              <a:t>PROTOCOLO</a:t>
            </a:r>
            <a:r>
              <a:rPr lang="pt-BR" sz="9600" dirty="0" smtClean="0"/>
              <a:t>.Brasília -2001.</a:t>
            </a:r>
            <a:endParaRPr lang="es-ES_tradnl" sz="9600" dirty="0" smtClean="0"/>
          </a:p>
          <a:p>
            <a:pPr>
              <a:buNone/>
            </a:pPr>
            <a:r>
              <a:rPr lang="pt-BR" sz="9600" dirty="0" smtClean="0"/>
              <a:t> </a:t>
            </a:r>
            <a:endParaRPr lang="es-ES_tradnl" sz="9600" dirty="0" smtClean="0"/>
          </a:p>
          <a:p>
            <a:pPr>
              <a:buNone/>
            </a:pPr>
            <a:r>
              <a:rPr lang="pt-BR" dirty="0" smtClean="0"/>
              <a:t> </a:t>
            </a:r>
            <a:endParaRPr lang="es-ES_tradnl" dirty="0" smtClean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Capacitação da equipe </a:t>
            </a:r>
            <a:endParaRPr lang="es-ES_tradnl" b="1" dirty="0"/>
          </a:p>
        </p:txBody>
      </p:sp>
      <p:pic>
        <p:nvPicPr>
          <p:cNvPr id="4" name="Espaço Reservado para Conteúdo 3" descr="foto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5746837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Ações de promoção da saúde </a:t>
            </a:r>
            <a:r>
              <a:rPr lang="pt-BR" dirty="0" smtClean="0"/>
              <a:t/>
            </a:r>
            <a:br>
              <a:rPr lang="pt-BR" dirty="0" smtClean="0"/>
            </a:br>
            <a:endParaRPr lang="es-ES_tradnl" dirty="0"/>
          </a:p>
        </p:txBody>
      </p:sp>
      <p:pic>
        <p:nvPicPr>
          <p:cNvPr id="4" name="Espaço Reservado para Conteúdo 3" descr="DSC_96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2344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es-ES_tradnl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UBS tipo 1 da COHAB (ESF)</a:t>
            </a:r>
          </a:p>
          <a:p>
            <a:pPr>
              <a:buFont typeface="Wingdings" pitchFamily="2" charset="2"/>
              <a:buChar char="Ø"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Localização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:Comunidade da COHAB (Local Adaptado) uma unidade adaptada para funcionar como UBS</a:t>
            </a:r>
          </a:p>
          <a:p>
            <a:pPr>
              <a:buFont typeface="Wingdings" pitchFamily="2" charset="2"/>
              <a:buChar char="Ø"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População área adstrita: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3838</a:t>
            </a:r>
          </a:p>
          <a:p>
            <a:pPr>
              <a:buNone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Pelo caderno de ações programáticas:</a:t>
            </a:r>
          </a:p>
          <a:p>
            <a:pPr>
              <a:buFont typeface="Wingdings" pitchFamily="2" charset="2"/>
              <a:buChar char="Ø"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HAS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- 858</a:t>
            </a:r>
          </a:p>
          <a:p>
            <a:pPr>
              <a:buFont typeface="Wingdings" pitchFamily="2" charset="2"/>
              <a:buChar char="Ø"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DM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- 245</a:t>
            </a:r>
          </a:p>
          <a:p>
            <a:pPr>
              <a:buFont typeface="Wingdings" pitchFamily="2" charset="2"/>
              <a:buChar char="Ø"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No entanto consideramos na planilha de coleta de dados o valor do  SIAB que são:</a:t>
            </a:r>
            <a:endParaRPr lang="pt-BR" sz="9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HAS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- 391          </a:t>
            </a:r>
          </a:p>
          <a:p>
            <a:pPr>
              <a:buFont typeface="Wingdings" pitchFamily="2" charset="2"/>
              <a:buChar char="Ø"/>
            </a:pPr>
            <a:r>
              <a:rPr lang="pt-BR" sz="9600" b="1" dirty="0" smtClean="0">
                <a:latin typeface="Arial" pitchFamily="34" charset="0"/>
                <a:cs typeface="Arial" pitchFamily="34" charset="0"/>
              </a:rPr>
              <a:t>DM </a:t>
            </a:r>
            <a:r>
              <a:rPr lang="pt-BR" sz="9600" dirty="0" smtClean="0">
                <a:latin typeface="Arial" pitchFamily="34" charset="0"/>
                <a:cs typeface="Arial" pitchFamily="34" charset="0"/>
              </a:rPr>
              <a:t>- 103 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Contato  com  lideranças comunitárias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endParaRPr lang="es-ES_tradnl" dirty="0"/>
          </a:p>
        </p:txBody>
      </p:sp>
      <p:pic>
        <p:nvPicPr>
          <p:cNvPr id="4" name="Espaço Reservado para Conteúdo 3" descr="DSC_96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790120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5400" b="1" dirty="0" smtClean="0"/>
              <a:t>Muito Obrigada!</a:t>
            </a:r>
          </a:p>
          <a:p>
            <a:pPr>
              <a:buNone/>
            </a:pPr>
            <a:r>
              <a:rPr lang="pt-BR" sz="5400" b="1" dirty="0" smtClean="0"/>
              <a:t> </a:t>
            </a:r>
            <a:endParaRPr lang="es-ES_tradnl" sz="5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Introdução</a:t>
            </a:r>
            <a:endParaRPr lang="es-ES_tradnl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Na UBS da COHAB(ESF)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A EQUIPE esta composta: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 Médica clínica Geral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 Enfermeira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1Técnica de enfermagem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6 Agentes comunitárias de saúde </a:t>
            </a: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 1 Odontóloga </a:t>
            </a:r>
          </a:p>
          <a:p>
            <a:pPr>
              <a:buFont typeface="Wingdings" pitchFamily="2" charset="2"/>
              <a:buChar char="Ø"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Objetivos </a:t>
            </a:r>
            <a:endParaRPr lang="es-ES_tradnl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 Geral da Intervenção </a:t>
            </a:r>
          </a:p>
          <a:p>
            <a:pPr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Melhorar a atenção à saúde dos</a:t>
            </a:r>
          </a:p>
          <a:p>
            <a:pPr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usuários com Hipertensão e/ou</a:t>
            </a:r>
          </a:p>
          <a:p>
            <a:pPr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Diabetes na UBS da COHAB, Dom</a:t>
            </a:r>
          </a:p>
          <a:p>
            <a:pPr>
              <a:buNone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Pedrito/ RS.</a:t>
            </a:r>
            <a:endParaRPr lang="es-ES_tradnl" sz="3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s-ES_tradnl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Objetivos </a:t>
            </a:r>
            <a:endParaRPr lang="es-ES_tradnl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Objetivos Específicos </a:t>
            </a:r>
          </a:p>
          <a:p>
            <a:r>
              <a:rPr lang="pt-BR" sz="3300" dirty="0" smtClean="0">
                <a:latin typeface="Arial" pitchFamily="34" charset="0"/>
                <a:cs typeface="Arial" pitchFamily="34" charset="0"/>
              </a:rPr>
              <a:t>Ampliar a cobertura de usuários hipertensos e/ou diabéticos na UBS.</a:t>
            </a:r>
            <a:endParaRPr lang="es-ES_tradnl" sz="33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300" dirty="0" smtClean="0">
                <a:latin typeface="Arial" pitchFamily="34" charset="0"/>
                <a:cs typeface="Arial" pitchFamily="34" charset="0"/>
              </a:rPr>
              <a:t>Melhorar a qualidade da atenção ao hipertensos e/ou diabéticos na UBS.</a:t>
            </a:r>
            <a:endParaRPr lang="es-ES_tradnl" sz="33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300" dirty="0" smtClean="0">
                <a:latin typeface="Arial" pitchFamily="34" charset="0"/>
                <a:cs typeface="Arial" pitchFamily="34" charset="0"/>
              </a:rPr>
              <a:t>Melhorar a adesão de usuários hipertensos e/ou diabéticos ao programa na UBS.</a:t>
            </a:r>
            <a:endParaRPr lang="es-ES_tradnl" sz="33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3262410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Objetivos </a:t>
            </a:r>
            <a:endParaRPr lang="es-ES_tradnl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sz="4400" b="1" dirty="0" smtClean="0">
                <a:latin typeface="Arial" pitchFamily="34" charset="0"/>
                <a:cs typeface="Arial" pitchFamily="34" charset="0"/>
              </a:rPr>
              <a:t>Objetivos Específicos </a:t>
            </a:r>
          </a:p>
          <a:p>
            <a:r>
              <a:rPr lang="pt-BR" sz="3300" dirty="0" smtClean="0">
                <a:latin typeface="Arial" pitchFamily="34" charset="0"/>
                <a:cs typeface="Arial" pitchFamily="34" charset="0"/>
              </a:rPr>
              <a:t>Melhorar o registro das informações dos usuários hipertensos ou diabéticos na UBS.</a:t>
            </a:r>
            <a:endParaRPr lang="es-ES_tradnl" sz="33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300" dirty="0" smtClean="0">
                <a:latin typeface="Arial" pitchFamily="34" charset="0"/>
                <a:cs typeface="Arial" pitchFamily="34" charset="0"/>
              </a:rPr>
              <a:t>Mapear hipertensos e diabéticos de risco para doença cardiovascular.</a:t>
            </a:r>
            <a:endParaRPr lang="es-ES_tradnl" sz="33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3300" dirty="0" smtClean="0">
                <a:latin typeface="Arial" pitchFamily="34" charset="0"/>
                <a:cs typeface="Arial" pitchFamily="34" charset="0"/>
              </a:rPr>
              <a:t>Promover a saúde de hipertensos e diabéticos na UBS.</a:t>
            </a:r>
            <a:endParaRPr lang="es-ES_tradnl" sz="33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1945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Metodologia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Conseguimos realizar ações nos quatro eixos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Monitoramento e Avaliação: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Ficha espelho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Planilha do curso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Prontuários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Organização e Gestão do serviço:</a:t>
            </a:r>
            <a:endParaRPr lang="es-ES_tradnl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Distribuição de tarefas para cada membro da equipe</a:t>
            </a:r>
          </a:p>
          <a:p>
            <a:pPr algn="just">
              <a:buFont typeface="Wingdings" pitchFamily="2" charset="2"/>
              <a:buChar char="§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Capacitação dos profissionais de acordo com os protocolos adotados. </a:t>
            </a:r>
          </a:p>
          <a:p>
            <a:pPr>
              <a:buFont typeface="Wingdings" pitchFamily="2" charset="2"/>
              <a:buChar char="§"/>
            </a:pPr>
            <a:endParaRPr lang="es-ES_tradnl" dirty="0" smtClean="0"/>
          </a:p>
          <a:p>
            <a:pPr>
              <a:buFont typeface="Wingdings" pitchFamily="2" charset="2"/>
              <a:buChar char="Ø"/>
            </a:pPr>
            <a:endParaRPr lang="es-ES_trad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2002</Words>
  <Application>Microsoft Office PowerPoint</Application>
  <PresentationFormat>Apresentação na tela (4:3)</PresentationFormat>
  <Paragraphs>332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Tema do Office</vt:lpstr>
      <vt:lpstr> Melhoria da Atenção à Saúde dos usuários com hipertensão e/ou diabetes na UBS da COHAB Dom Pedrito/RS.  </vt:lpstr>
      <vt:lpstr>Introdução  </vt:lpstr>
      <vt:lpstr>Introdução</vt:lpstr>
      <vt:lpstr>Introdução</vt:lpstr>
      <vt:lpstr>Introdução</vt:lpstr>
      <vt:lpstr>Objetivos </vt:lpstr>
      <vt:lpstr>Objetivos </vt:lpstr>
      <vt:lpstr>Objetivos </vt:lpstr>
      <vt:lpstr>Metodologia </vt:lpstr>
      <vt:lpstr>Metodologia </vt:lpstr>
      <vt:lpstr>RESULTADOS </vt:lpstr>
      <vt:lpstr>RESULTADOS</vt:lpstr>
      <vt:lpstr>RESULTADOS </vt:lpstr>
      <vt:lpstr>Resultados </vt:lpstr>
      <vt:lpstr>Resultados </vt:lpstr>
      <vt:lpstr>RESULTADOS </vt:lpstr>
      <vt:lpstr>RESULTADOS </vt:lpstr>
      <vt:lpstr>RESULTADOS </vt:lpstr>
      <vt:lpstr>Resultados 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Resultados </vt:lpstr>
      <vt:lpstr>Discussão </vt:lpstr>
      <vt:lpstr>Discussão </vt:lpstr>
      <vt:lpstr>Discussão</vt:lpstr>
      <vt:lpstr>Discussão</vt:lpstr>
      <vt:lpstr>Discussão</vt:lpstr>
      <vt:lpstr>Discussão</vt:lpstr>
      <vt:lpstr>Discussão</vt:lpstr>
      <vt:lpstr>Reflexão critica sobre o processo de aprendizagem </vt:lpstr>
      <vt:lpstr>Reflexão critica sobre o processo de aprendizagem </vt:lpstr>
      <vt:lpstr>Referências </vt:lpstr>
      <vt:lpstr>Capacitação da equipe </vt:lpstr>
      <vt:lpstr>Ações de promoção da saúde  </vt:lpstr>
      <vt:lpstr>Contato  com  lideranças comunitárias  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TCC</dc:title>
  <dc:creator>Lis</dc:creator>
  <cp:lastModifiedBy>Usuário</cp:lastModifiedBy>
  <cp:revision>326</cp:revision>
  <dcterms:created xsi:type="dcterms:W3CDTF">2015-08-02T22:38:35Z</dcterms:created>
  <dcterms:modified xsi:type="dcterms:W3CDTF">2015-08-11T00:21:05Z</dcterms:modified>
</cp:coreProperties>
</file>