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257" r:id="rId3"/>
    <p:sldId id="309" r:id="rId4"/>
    <p:sldId id="310" r:id="rId5"/>
    <p:sldId id="258" r:id="rId6"/>
    <p:sldId id="260" r:id="rId7"/>
    <p:sldId id="261" r:id="rId8"/>
    <p:sldId id="263" r:id="rId9"/>
    <p:sldId id="264" r:id="rId10"/>
    <p:sldId id="262" r:id="rId11"/>
    <p:sldId id="266" r:id="rId12"/>
    <p:sldId id="268" r:id="rId13"/>
    <p:sldId id="311" r:id="rId14"/>
    <p:sldId id="275" r:id="rId15"/>
    <p:sldId id="318" r:id="rId16"/>
    <p:sldId id="319" r:id="rId17"/>
    <p:sldId id="314" r:id="rId18"/>
    <p:sldId id="293" r:id="rId19"/>
    <p:sldId id="297" r:id="rId20"/>
    <p:sldId id="315" r:id="rId21"/>
    <p:sldId id="316" r:id="rId22"/>
    <p:sldId id="317" r:id="rId23"/>
    <p:sldId id="301" r:id="rId24"/>
    <p:sldId id="30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90" autoAdjust="0"/>
  </p:normalViewPr>
  <p:slideViewPr>
    <p:cSldViewPr>
      <p:cViewPr>
        <p:scale>
          <a:sx n="76" d="100"/>
          <a:sy n="76" d="100"/>
        </p:scale>
        <p:origin x="-120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541"/>
          <c:y val="0.25448117747947985"/>
          <c:w val="0.84677502714590469"/>
          <c:h val="0.63441082273053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Pre-Natal_VERSÃO FINAL_2_RESULTADOS.xls]Indicadores'!$C$5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'[Coleta de dados Pre-Natal_VERSÃO FINAL_2_RESULTADOS.xls]Indicadores'!$D$4:$G$4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de dados Pre-Natal_VERSÃO FINAL_2_RESULTADOS.xls]Indicadores'!$D$5:$G$5</c:f>
              <c:numCache>
                <c:formatCode>0.0%</c:formatCode>
                <c:ptCount val="4"/>
                <c:pt idx="0">
                  <c:v>0.39393939393939392</c:v>
                </c:pt>
                <c:pt idx="1">
                  <c:v>0.59090909090909094</c:v>
                </c:pt>
                <c:pt idx="2">
                  <c:v>0.75757575757575757</c:v>
                </c:pt>
                <c:pt idx="3">
                  <c:v>0.96969696969696972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88416"/>
        <c:axId val="75389952"/>
      </c:barChart>
      <c:catAx>
        <c:axId val="7538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389952"/>
        <c:crosses val="autoZero"/>
        <c:auto val="1"/>
        <c:lblAlgn val="ctr"/>
        <c:lblOffset val="100"/>
        <c:noMultiLvlLbl val="0"/>
      </c:catAx>
      <c:valAx>
        <c:axId val="753899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388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541"/>
          <c:y val="0.25448117747947985"/>
          <c:w val="0.84677502714590469"/>
          <c:h val="0.63441082273053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0.83333333333333337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600896"/>
        <c:axId val="81602432"/>
      </c:barChart>
      <c:catAx>
        <c:axId val="8160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602432"/>
        <c:crosses val="autoZero"/>
        <c:auto val="1"/>
        <c:lblAlgn val="ctr"/>
        <c:lblOffset val="100"/>
        <c:noMultiLvlLbl val="0"/>
      </c:catAx>
      <c:valAx>
        <c:axId val="816024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6008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541"/>
          <c:y val="0.28268600010697348"/>
          <c:w val="0.84677502714590469"/>
          <c:h val="0.60424132522865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Pre-Natal_VERSÃO FINAL_2_RESULTADOS.xls]Indicadores'!$C$11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'[Coleta de dados Pre-Natal_VERSÃO FINAL_2_RESULTADOS.xls]Indicadores'!$D$10:$G$10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de dados Pre-Natal_VERSÃO FINAL_2_RESULTADOS.xls]Indicadores'!$D$11:$G$11</c:f>
              <c:numCache>
                <c:formatCode>0.0%</c:formatCode>
                <c:ptCount val="4"/>
                <c:pt idx="0">
                  <c:v>0.69230769230769229</c:v>
                </c:pt>
                <c:pt idx="1">
                  <c:v>0.71794871794871795</c:v>
                </c:pt>
                <c:pt idx="2">
                  <c:v>0.74</c:v>
                </c:pt>
                <c:pt idx="3">
                  <c:v>0.734375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652352"/>
        <c:axId val="81654144"/>
      </c:barChart>
      <c:catAx>
        <c:axId val="8165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654144"/>
        <c:crosses val="autoZero"/>
        <c:auto val="1"/>
        <c:lblAlgn val="ctr"/>
        <c:lblOffset val="100"/>
        <c:noMultiLvlLbl val="0"/>
      </c:catAx>
      <c:valAx>
        <c:axId val="816541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6523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159619778407"/>
          <c:y val="0.28417266187050361"/>
          <c:w val="0.84950577187671317"/>
          <c:h val="0.60071942446043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Pre-Natal_VERSÃO FINAL_2_RESULTADOS.xls]Indicadores'!$C$17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'[Coleta de dados Pre-Natal_VERSÃO FINAL_2_RESULTADOS.xls]Indicadores'!$D$16:$G$16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de dados Pre-Natal_VERSÃO FINAL_2_RESULTADOS.xls]Indicadores'!$D$17:$G$17</c:f>
              <c:numCache>
                <c:formatCode>0.0%</c:formatCode>
                <c:ptCount val="4"/>
                <c:pt idx="0">
                  <c:v>0.92307692307692313</c:v>
                </c:pt>
                <c:pt idx="1">
                  <c:v>0.84615384615384615</c:v>
                </c:pt>
                <c:pt idx="2">
                  <c:v>0.78</c:v>
                </c:pt>
                <c:pt idx="3">
                  <c:v>0.90625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25184"/>
        <c:axId val="84126720"/>
      </c:barChart>
      <c:catAx>
        <c:axId val="841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126720"/>
        <c:crosses val="autoZero"/>
        <c:auto val="1"/>
        <c:lblAlgn val="ctr"/>
        <c:lblOffset val="100"/>
        <c:noMultiLvlLbl val="0"/>
      </c:catAx>
      <c:valAx>
        <c:axId val="84126720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41251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77171-32EF-4F4D-B97A-7C0EF8CA25DA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5689D-8540-4C80-85EF-C52AB2C82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84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689D-8540-4C80-85EF-C52AB2C8273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39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689D-8540-4C80-85EF-C52AB2C8273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86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591DDA-14CA-49F1-97EE-93A62FB82F36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838F4FB-F131-4ABC-9CAF-4D74868BF0D2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512167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Faculdade de Medicina </a:t>
            </a:r>
            <a:b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Departamento de Medicina Social</a:t>
            </a:r>
            <a:b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Especialização em Saúde da Família</a:t>
            </a: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280920" cy="3672408"/>
          </a:xfrm>
        </p:spPr>
        <p:txBody>
          <a:bodyPr>
            <a:normAutofit lnSpcReduction="10000"/>
          </a:bodyPr>
          <a:lstStyle/>
          <a:p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Qualificação da atenção ao pré-natal e puerpério na </a:t>
            </a:r>
            <a:r>
              <a:rPr lang="pt-BR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pt-BR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BS</a:t>
            </a:r>
            <a:r>
              <a:rPr lang="pt-BR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Maria Plácido Gomez, Fonte Boa/AM.</a:t>
            </a:r>
            <a:endParaRPr lang="pt-BR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Aluna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Lisbet Darlines </a:t>
            </a:r>
            <a:r>
              <a:rPr lang="pt-B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Ledea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Ramirez</a:t>
            </a:r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Orientador: Thiago Santos de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Souza</a:t>
            </a:r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Pelotas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pt-B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2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216024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1: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100% a cobertura do pré-natal e atenção as puérperas na unidade.</a:t>
            </a:r>
            <a:r>
              <a:rPr lang="pt-BR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1.1:</a:t>
            </a:r>
            <a:r>
              <a:rPr lang="pt-BR" sz="2000" dirty="0">
                <a:solidFill>
                  <a:schemeClr val="tx1"/>
                </a:solidFill>
              </a:rPr>
              <a:t>Alcançar 100% de cobertura das gestantes cadastradas no Programa de Pré-natal da unidade de saúde.</a:t>
            </a:r>
            <a:br>
              <a:rPr lang="pt-BR" sz="2000" dirty="0">
                <a:solidFill>
                  <a:schemeClr val="tx1"/>
                </a:solidFill>
              </a:rPr>
            </a:b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66124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acordo com o caderno de ações programáticas, para uma população de 4401 usuários devem existir 66 gestantes, entretanto a intervenção conseguiu atingir 64 gestantes alcançando 97% de cobertura na área adstrita.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506752799"/>
              </p:ext>
            </p:extLst>
          </p:nvPr>
        </p:nvGraphicFramePr>
        <p:xfrm>
          <a:off x="1691680" y="2348880"/>
          <a:ext cx="5184576" cy="294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125946"/>
              </p:ext>
            </p:extLst>
          </p:nvPr>
        </p:nvGraphicFramePr>
        <p:xfrm>
          <a:off x="1763688" y="2132856"/>
          <a:ext cx="5256584" cy="302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72819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 referentes ao objetivo de ampliar a cobertura do puerpério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1.1. Garantir a 100% das puérperas cadastradas no programa de Pré-Natal e Puerpério da Unidade de Saúde consulta puerperal antes dos 42 dias após o parto.</a:t>
            </a:r>
            <a:b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515719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intervenção o cadastramento foi realizado de forma sistemática. No primeiro mês de 12 puérperas que tivemos nós cadastramos 10, (83,3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%). 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segundo, terceiro e quarto meses atingimos 100%, com 9, 6 e 10 puérperas cadastradas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17632" cy="2304256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qualidade da atenção ao pré-natal e puerpério realizado na Unidade.</a:t>
            </a:r>
            <a:b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 relacionadas ao pré-natal: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2.1. Garantir a 100% das gestantes o ingresso no Programa de Pré-Natal no primeiro trimestre de gestação.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842" y="472514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Ao </a:t>
            </a:r>
            <a:r>
              <a:rPr lang="pt-BR" dirty="0"/>
              <a:t>longo da intervenção fomos trabalhando com a captação das gestantes e no primeiro mês das 26 gestantes, 18 começaram a assistência ao pré-natal no primeiro trimestre (69,2%). Buscamos então intensificar a ação, no segundo mês chegamos a 28 usuárias (71,8%), no terceiro mês tivemos 37 de 50 cadastradas (74%), e no quarto mês atingimos 47 grávidas que iniciaram o pré-natal no primeiro trimestre (73.4%). 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54644333"/>
              </p:ext>
            </p:extLst>
          </p:nvPr>
        </p:nvGraphicFramePr>
        <p:xfrm>
          <a:off x="2209800" y="2081213"/>
          <a:ext cx="4724400" cy="264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27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762790"/>
              </p:ext>
            </p:extLst>
          </p:nvPr>
        </p:nvGraphicFramePr>
        <p:xfrm>
          <a:off x="1835696" y="1844825"/>
          <a:ext cx="482453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pPr algn="l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qualidade da atenção ao pré-natal e puerpério realizado na Unidade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2.2 . 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 menos um exame ginecológico por trimestre em 100% das gestantes.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5013176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mês de 26 usuárias, 24 tinham exame ginecológico realizado (92,3%). N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segundo e no terceiro mês abrangendo 33 e 39 mulheres, 84,6% e 78% respectivamente. N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último mês da intervenção de 64 usuárias que tinham que fazer o exame atingimos 58 (90,6%)</a:t>
            </a:r>
          </a:p>
        </p:txBody>
      </p:sp>
    </p:spTree>
    <p:extLst>
      <p:ext uri="{BB962C8B-B14F-4D97-AF65-F5344CB8AC3E}">
        <p14:creationId xmlns:p14="http://schemas.microsoft.com/office/powerpoint/2010/main" val="7295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08912" cy="5760640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qualidade da atenção ao pré-natal e puerpério realizado na Unidade.</a:t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 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referentes ao objetivo de melhorar a qualidade da atenção ao pré-natal realizado na 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Unidade</a:t>
            </a:r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2.3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Realizar pelo menos um exame de mamas em 100% das gestantes.</a:t>
            </a:r>
            <a:b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2.4. Garantir a 100% das gestantes a solicitação de exames laboratoriais de acordo com protocolo</a:t>
            </a:r>
            <a:b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2.5. Garantir a 100% das gestantes a prescrição de sulfato ferroso e ácido fólico conforme protocolo.</a:t>
            </a:r>
            <a:b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2.8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Realizar avaliação da necessidade de atendimento odontológico em 100% das gestantes durante o pré-natal.</a:t>
            </a:r>
            <a:b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Obtivemos 100% em todos os meses para as </a:t>
            </a:r>
            <a:r>
              <a:rPr lang="pt-BR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 acima, assim como para as metas desse objetivo do puerpério.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245858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794528"/>
          </a:xfrm>
        </p:spPr>
        <p:txBody>
          <a:bodyPr>
            <a:noAutofit/>
          </a:bodyPr>
          <a:lstStyle/>
          <a:p>
            <a:pPr algn="l"/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3. Metas referentes ao objetivo de melhorar a adesão ao pré-natal e puerpério</a:t>
            </a:r>
            <a:b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3.1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Proporção de busca ativa realizada às gestantes faltosas às consultas de pré-natal. </a:t>
            </a:r>
            <a:b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3.1. Realizar busca ativa em 100% das puérperas que não realizaram a consulta de puerpério até 30 dias após o parto</a:t>
            </a:r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8450" y="3645024"/>
            <a:ext cx="75608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Arial" pitchFamily="34" charset="0"/>
                <a:cs typeface="Arial" pitchFamily="34" charset="0"/>
              </a:rPr>
              <a:t>Em relação ao pré-natal, a partir do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2º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mês tivemos 2, 3 e 7 usuárias faltosas e que receberam busca ativa.</a:t>
            </a:r>
          </a:p>
          <a:p>
            <a:pPr algn="ctr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200" dirty="0" smtClean="0">
                <a:latin typeface="Arial" pitchFamily="34" charset="0"/>
                <a:cs typeface="Arial" pitchFamily="34" charset="0"/>
              </a:rPr>
              <a:t>Em relação ao puerpério, tivemos 2, 1, 0 e 1 usuárias faltosas e que receberam busca ativa.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794528"/>
          </a:xfrm>
        </p:spPr>
        <p:txBody>
          <a:bodyPr>
            <a:noAutofit/>
          </a:bodyPr>
          <a:lstStyle/>
          <a:p>
            <a:pPr algn="l"/>
            <a:r>
              <a:rPr lang="pt-B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4. Metas referentes ao objetivo de melhorar registro das informações</a:t>
            </a:r>
            <a:br>
              <a:rPr lang="pt-B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4.1. Manter registro na ficha espelho de pré-natal/vacinação em 100% das gestantes</a:t>
            </a:r>
            <a:r>
              <a:rPr lang="pt-B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4.1. Manter registro na ficha de acompanhamento do Programa 100% das puérperas</a:t>
            </a:r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8450" y="3645024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itchFamily="34" charset="0"/>
                <a:cs typeface="Arial" pitchFamily="34" charset="0"/>
              </a:rPr>
              <a:t>Durante a intervenção foi possível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manter o registro adequado para 100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% das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gestantes (26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, 39, 50 e 64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mulheres) e puérperas (10, 9, 6 e 10).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5: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Mapear as gestantes de risco.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Meta. 5.1.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Avaliar risco gestacional em 100% das gestantes.</a:t>
            </a:r>
            <a:b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708920"/>
            <a:ext cx="51125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Durante a intervenção foi possível avaliar o risco em 100% das gestantes, ou seja, ao longo dos quatro meses trabalhamos com o total de 26, 39, 50 e 64 mulheres respectivamente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Imagem 6" descr="F:\Fotos novas\Consulta a gestantes\IMG_20150209_134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21088"/>
            <a:ext cx="3495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6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464496"/>
          </a:xfrm>
        </p:spPr>
        <p:txBody>
          <a:bodyPr>
            <a:normAutofit fontScale="90000"/>
          </a:bodyPr>
          <a:lstStyle/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saúde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pré-natal e puerpério.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>..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oi 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possível 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alcançar 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metas de 100% para promover a saúde para todas as gestantes e puérperas, ou seja, ao longo dos quatro meses trabalhamos com o total de 26, 39, 50 e 64 gestantes respectivamente, além de 10, 9,6 e 10 puérperas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 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9832" y="26064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en-US" sz="28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4294967295"/>
          </p:nvPr>
        </p:nvSpPr>
        <p:spPr>
          <a:xfrm>
            <a:off x="323529" y="1341438"/>
            <a:ext cx="8820472" cy="47847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intervenção propiciou 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ampliação da cobertura da atenção às gestantes e puérperas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Nós melhoramos a qualidade da consulta com destaque no exame ginecológico por trimestre e na avaliação do risco gestacional. </a:t>
            </a:r>
            <a:endParaRPr lang="pt-B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Tivemos 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ainda um melhor controle sobre as vacinas das grávidas e uma melhoria dos registros através da implementação das fichas espelhos. </a:t>
            </a:r>
            <a:endParaRPr lang="pt-B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umentamos 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indicadores de qualidade como a realização do exame de mama e abdômen, bem como a avaliação das intercorrências 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obstétricas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Realizamos a 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busca ativa das gestantes e puérperas faltosas às consultas, melhorando assim a adesão ao programa.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9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04864"/>
            <a:ext cx="8280920" cy="2880319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atenção ao pré-natal e puerpério tem uma importância primordial, pois a saúde materna infantil é essencial no desenvolvimento do país e indica qualidade de vida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Apesar da redução importante da mortalidade infantil no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Brasil,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 últimas décadas, os indicadores de óbitos neonatais apresentaram uma velocidade de queda aquém do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desejado.</a:t>
            </a: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Uma consulta pré-natal de qualidade, permite a entrega de um recém-nascido saudável.</a:t>
            </a:r>
          </a:p>
          <a:p>
            <a:pPr>
              <a:lnSpc>
                <a:spcPct val="170000"/>
              </a:lnSpc>
            </a:pP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 </a:t>
            </a: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347864" y="3217316"/>
            <a:ext cx="3384376" cy="284117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IMPORTÂNCIA DA INTERVENSÃO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395536" y="2204864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Para </a:t>
            </a:r>
            <a:r>
              <a:rPr lang="pt-BR" b="1" dirty="0" smtClean="0">
                <a:solidFill>
                  <a:schemeClr val="tx1"/>
                </a:solidFill>
              </a:rPr>
              <a:t>equipe:                                              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3212976"/>
            <a:ext cx="2736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000" dirty="0" smtClean="0"/>
              <a:t>Organização</a:t>
            </a:r>
            <a:endParaRPr lang="pt-BR" sz="2000" dirty="0" smtClean="0"/>
          </a:p>
          <a:p>
            <a:pPr marL="285750" indent="-285750">
              <a:buFont typeface="Wingdings" pitchFamily="2" charset="2"/>
              <a:buChar char="Ø"/>
            </a:pPr>
            <a:endParaRPr lang="pt-BR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 smtClean="0"/>
              <a:t>Capacitação</a:t>
            </a:r>
            <a:endParaRPr lang="pt-BR" sz="2000" dirty="0" smtClean="0"/>
          </a:p>
          <a:p>
            <a:pPr marL="285750" indent="-285750">
              <a:buFont typeface="Wingdings" pitchFamily="2" charset="2"/>
              <a:buChar char="Ø"/>
            </a:pPr>
            <a:endParaRPr lang="pt-BR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 smtClean="0"/>
              <a:t>Trabalho </a:t>
            </a:r>
            <a:r>
              <a:rPr lang="pt-BR" sz="2000" dirty="0" smtClean="0"/>
              <a:t>integrado</a:t>
            </a:r>
            <a:endParaRPr lang="pt-BR" sz="2000" dirty="0" smtClean="0"/>
          </a:p>
          <a:p>
            <a:endParaRPr lang="pt-BR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/>
              <a:t>Responsabilidade</a:t>
            </a:r>
          </a:p>
        </p:txBody>
      </p:sp>
      <p:pic>
        <p:nvPicPr>
          <p:cNvPr id="9" name="Imagem 8" descr="F:\Fotos area 8. Dra Lisbet\Reuniao da equipe\20141126_094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084" y="3212976"/>
            <a:ext cx="35851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5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9" y="2675467"/>
            <a:ext cx="7596832" cy="3450696"/>
          </a:xfrm>
        </p:spPr>
        <p:txBody>
          <a:bodyPr numCol="2"/>
          <a:lstStyle/>
          <a:p>
            <a:pPr>
              <a:buFont typeface="Wingdings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 na qualidade de atendimento.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Maior 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número 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gestantes e puérperas cadastradas.</a:t>
            </a:r>
          </a:p>
          <a:p>
            <a:pPr lvl="0">
              <a:buFont typeface="Wingdings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 nos indicadores do Programa de atenção pré-natal e puerpério</a:t>
            </a:r>
            <a:r>
              <a:rPr lang="pt-BR" sz="22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IMPORTÂNCIA DA INTERVENSÃO</a:t>
            </a:r>
            <a:endParaRPr lang="pt-BR" sz="2000" dirty="0"/>
          </a:p>
        </p:txBody>
      </p:sp>
      <p:pic>
        <p:nvPicPr>
          <p:cNvPr id="4" name="Imagem 3" descr="F:\Fotos novas\Consulta a gestantes\IMG_20150209_134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80928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971600" y="1948464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600" b="1" dirty="0">
                <a:solidFill>
                  <a:schemeClr val="tx1"/>
                </a:solidFill>
                <a:latin typeface="Arial"/>
                <a:cs typeface="Arial"/>
              </a:rPr>
              <a:t>PARA O </a:t>
            </a:r>
            <a:r>
              <a:rPr lang="pt-BR" sz="1600" b="1" dirty="0" smtClean="0">
                <a:solidFill>
                  <a:schemeClr val="tx1"/>
                </a:solidFill>
                <a:latin typeface="Arial"/>
                <a:cs typeface="Arial"/>
              </a:rPr>
              <a:t>SERVIÇO:</a:t>
            </a:r>
            <a:endParaRPr lang="pt-BR" sz="1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2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IMPORTÂNCIA DA INTERVENSÃO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683568" y="2060848"/>
            <a:ext cx="27363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just"/>
            <a:r>
              <a:rPr lang="pt-BR" b="1" dirty="0" smtClean="0">
                <a:solidFill>
                  <a:schemeClr val="tx1"/>
                </a:solidFill>
                <a:latin typeface="Arial"/>
                <a:cs typeface="Arial"/>
              </a:rPr>
              <a:t>PARA A </a:t>
            </a:r>
            <a:r>
              <a:rPr lang="pt-BR" b="1" dirty="0" smtClean="0">
                <a:solidFill>
                  <a:schemeClr val="tx1"/>
                </a:solidFill>
                <a:latin typeface="Arial"/>
                <a:cs typeface="Arial"/>
              </a:rPr>
              <a:t>COMUNIDADE:</a:t>
            </a:r>
            <a:endParaRPr lang="pt-B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3212976"/>
            <a:ext cx="37444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200" dirty="0"/>
              <a:t>I</a:t>
            </a:r>
            <a:r>
              <a:rPr lang="pt-BR" sz="2200" dirty="0" smtClean="0"/>
              <a:t>mportância </a:t>
            </a:r>
            <a:r>
              <a:rPr lang="pt-BR" sz="2200" dirty="0"/>
              <a:t>da atenção ao pré-natal e puerpério, e a facilidade de fazer o atendimento na unidade de saúde</a:t>
            </a:r>
            <a:r>
              <a:rPr lang="pt-BR" sz="22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2200" dirty="0" smtClean="0"/>
              <a:t>Maior participação nas atividades da UBS.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2200" dirty="0" smtClean="0"/>
              <a:t>Participação ativa nas atividades de educação e promoção de saúde.</a:t>
            </a:r>
          </a:p>
          <a:p>
            <a:endParaRPr lang="pt-BR" dirty="0"/>
          </a:p>
        </p:txBody>
      </p:sp>
      <p:pic>
        <p:nvPicPr>
          <p:cNvPr id="6" name="Imagem 5" descr="F:\Fotos area 8. Dra Lisbet\Atividade con o grupo de gestantes\20150226_2122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8998"/>
            <a:ext cx="3457575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3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0219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Resistência inicial por ser especialista;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Reconhecimento da importância da especialização;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no serviço;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Aprendizado;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Reconhecimento da população.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3568" y="2420888"/>
            <a:ext cx="756084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pt-B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MUITO </a:t>
            </a:r>
            <a:r>
              <a:rPr lang="pt-BR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OBRIGADA</a:t>
            </a:r>
            <a:endParaRPr lang="pt-BR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F:\Fotos area 8. Dra Lisbet\Apresentaçao da intervançao na UBS\20150609_2259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980" y="1910397"/>
            <a:ext cx="5400040" cy="303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24380" y="5885656"/>
            <a:ext cx="478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Obrigada.</a:t>
            </a:r>
            <a:endParaRPr lang="pt-BR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221088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Fonte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Boa,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pertencente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à Mesorregião do Sudoeste Amazonense e Microrregião do Alto Solimões, localiza-se ao oeste de Manaus, capital 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Estado. 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acordo com estimativas atuais tem uma população de 22.817 habitantes (IBGE, 2010). </a:t>
            </a:r>
          </a:p>
          <a:p>
            <a:endParaRPr lang="pt-BR" sz="2000" dirty="0"/>
          </a:p>
          <a:p>
            <a:pPr>
              <a:lnSpc>
                <a:spcPct val="170000"/>
              </a:lnSpc>
            </a:pPr>
            <a:endParaRPr lang="pt-BR" sz="2000" dirty="0"/>
          </a:p>
        </p:txBody>
      </p:sp>
      <p:sp>
        <p:nvSpPr>
          <p:cNvPr id="3" name="AutoShape 2" descr="data:image/jpeg;base64,/9j/4AAQSkZJRgABAQAAAQABAAD/2wCEAAkGBxQSEhUUExQWFRUXGCAbGBgYGR4fIRoeHBoeIB0bIB8eHCgiHh8lIh0dITEhJysrMS4uHyEzODMsNygtLisBCgoKDg0OGxAQGzQkICQsLCwvLCwsLCwsNDQsLDQsLCwsNCwsLCwsLC0vLCwsLCwsLCwsLCwsLCwsLCwsLCwsLP/AABEIALABHgMBIgACEQEDEQH/xAAcAAACAwEBAQEAAAAAAAAAAAAEBQIDBgcBAAj/xABIEAACAQIEBAQDBQUGAwUJAAABAhEDIQAEEjEFIkFRBhNhcTKBkRQjQqHwUmKxwdEHFTPU4fFDgpIWNERyxCRTY5OitMLS0//EABkBAAMBAQEAAAAAAAAAAAAAAAABAgMEBf/EAC4RAAICAQMCBQMEAgMAAAAAAAABAhEhAxIxQdEEE1GRklJh4RQiMnFCgYKxwf/aAAwDAQACEQMRAD8AQjiLuSdXX4Rt9LDFWZq6tlgzMmP5XnANSm42GmepEE4tWjUjnF9yb2x0Ouhy0ypTF1i4m2/tETjxGl5v6ET6dvngimaUaix9YAg/12x7V8uoJVrdo7eww949o3yNX7Ryuv3iiS9oN++wgRJ6zg45NaSF6kwBJG/8BfCHhWf0uIgCYJ6drmbTYD3w14znUVVYAEkagPcbG3Y7HGMt1msdtZPaGZWpLf4VK4MltRm+uSxntAj2wRRylGoWVPOa2uREAd4JF5B6TjMDPhW1vpUEi3X0Ha2Ca1YeWQDUInXBe4J9APyxd0S0hl/dtEkgs0iDfdR8tsErwalvBN+p2xn6/EW8sU4UggSYUG2xJ0zY7T13xPL8bdamokPAAh+YEReQPbff+ctN8Maa9B/WyCKuoUy0AlQZuR0H8MXJlkJB8sBh3UAx8/rhDnPEbuxdaKIoGkBSUt1MhomeuIUPFNVVDKoE/EZmBH7xg7bDEuMzROJq6GVUAlmCjsAsmekSI6CcV6lgHmHW+/5E974Qr4nqNYjVPyG3b5gfL1sNV4y4MMiqsETEc0Wi9tv1FpqQ90eg6/vKHUMjLqkD4TtN7e3znBVGsjDUDbqJA+o6HGXrZl30nTBgapJHQbwLkdsfZdSdWhp3DXiLdJF/ywNE2apNCC0QT0iJi/SOmFucGYck0yAt47wD6+xwp+01QCPMlT+GQO87D9dN8U0qokgE/XbvA3G3p+WBCcrRdX8wCWLETYjre0QYxSc2VBnWe3L7dBfHj0CbhtMW3m8iR/pi1wNiR/Pbbv8A7YrejOiJzGm8MRMA7zj5CwFzN4gQJ9B8rY9NQXCzKgwt+tvf0n2wM+a0tciQs7md+0wcO76BQRUjUJlQbfIzeDYXxdQpoZKnzB3G9txYA4BZgzINQW0gCzXv+vni51Kkw3SAsqI/n+c4ly6BQUFXdbgWhdRjczY+v5Y+cAke3SOvzneMVZedPKwJP7Q2iDtqPf8AhgOpmGloBHNpAMbnZhNyN+uFz1HQe1SF7EjrePlucUPVPUmwuQOwF8Ks3XZZNyDsNM36nsf9sX5NqggFVve0/Tp1xajSsVDB6I0SW02kzb9HFdOgdM02ViepJPaAP0cWDNnSAyBgb9I7/iN+mIniopsE8uBvCWiTsYAuOuI3T9A2oqfJVhdiAJ6LYXtJMH12x7lqb7tVjaLAdPmDgjMVtcaFWd+djHrBMifTF/Bcw1Rgj0xTE2doAO5MDdjH7M4anJrgNuQwVlC3Qe5Av69cSp58EgMBMG42ntffvi8UlAJRlUD2A+k2xXrS5EXiSNibfTcfljK+hrtrk9ohGsygEGL3kd8TGTTYKpH67YAXOrGn4mnZAb3sNpm4sN8e089TLEBiDG3Wx9TOFbFgAr51FRYlmPViCVgyL+kfh7YTvm5JYvvYmfnH1wwznC6ikNVC0gwtCjYTdQIDe4MdzJwAlxCmdIvawvabx9euOxYM6ImDa25m09Lj+F8WZfLyyosc1hKmCe0AfLBlDIIyqUrB6pGrRpK2CyeZrRYnYbjCmrmtEixOwIM9dv19cUmNRNrwzhtHyyzBtS9Im8weuk7iBO+04zWcpup0y4v+IBTHSxk7Yu8P+InoujiYBGu52naTadO38sN8xncrVqgJS1I56KQ4IPUK11j9kkz06GNzvI3GzMMpXeCwi83vY2EdMFZQOQNBFtwA1h76Y+p640+W8JIzPV5RTDaeWoNWvfTdbCJNx0FsT4LwYc2h3BJuNIWFN+abN3mIjpg3JrIbWCZXIKQHd1KAXKmSxj4YaDv1jphFxii9N4AB1RqI3Me9u8D1xuuI16NNIchE0wDpBJjqBG/tsMIRSyL8z16jGY0mRPaAFuOnbGa1I80U406MfTDGWNVoEQQsiSdrnv064NNAlFMSxBM3HSP2rDfGmpZjJ06gAW9NuUwOVhtGx6flg5c7km6Kb6mhYhu3MIboYgi9sD1n6DUU1yZCnpU6oOmeaWJFxA7k7/L8zVSzZaoGLWJssbwd9MTaOu/buz4plcu9VtNUKApbkXUo0gQok2JJjc3X2BzyPUYqtMhB3Zggj3MD88WlZPUe184zEAAzBJEH17j8v6Yp4eysRLFF3AAEkyIsBb1F98KMtmXpli9QLO4PS/QxhnTp1KiDSWuAQQrTBv7mf69sS1Q7Cs3lCx/xQfWBbvHofTv13wIIpGVnmI1G8/EREHb5byMRQGIDMz3hdJM2uQvt3H+rHh1A1AwXXKWeVMAwbG1jfYwdsQ3SFaJUArCWbSFIJEx6gXk/KLYIGXpuwOkVIPUzeDBG1xbftgXM8O0DUagUAXMdPkfzwHll0HkdeW9pkyT+787dT16585TBSHWYoU3AUKV1duvUbSO+As1SWmCSEdTsVWw7z0tilqtcBtLFjE8pn57+9sejiVVYadLNvA2AHWNo9YnBkbaYxbU2kjYjqFkSOlgR09fpiqpTadWgCV3kAknb+eDeHUzVpc4CswlLwWAiW0zIvbfAVVUZkpIrzdmO8AG8EiB06/LGatYHtwVipZVJIO11gg9bkfL6d8W02gnVpZvSxgwBsb9Me5ngTNB1a4mI5SCP2psd/qMBZzJGmyzCA/EQAZgzH0w8NULa0WwKjGFImw17EHsCCD6bdcE8PoDpTBm+omAB0GnSbz6jfHmZUMCxVysRMWHrJMfPEskE0NdQQTpQMDsBeRI9oJ6YW50G094pkAykwZ+VvyGFKZbmEsoXooAJMDeQYv64YJxJS0AWF+a8+0e97Yr4nntA0kBS8HSAPhANrgG569e2Kg5rAmgzg+VpaXACvHWpNvnrE+9sV5rgJUC5Cm4JEiALQRI9hgDK58aWQ2LEAaxYKTzHex2gfnOGrpTC61K1dAAgO3Lp2IA636HFNyT5KSTWSfAGqvyKarrBnzEkRP4bRbYj8xjSplvs5LmirKTzEhSY69SAdrjsPkr8I5k1Eq+ZXqU9PKPvFmSJPK3QCIj88F1eLirSJR6khipWqEJtEEQkdd+kYJN82ONEOOZfzFDZVWRi12uBHWItMxa+3TAmX4HmY+E7zcMRJibRaYF/TFa1FQS2nV1J/wBthiS59SNUrB6/q3+2OfzHZqtn+Rj8xUzLlGZGOgbsp2EiW1AiIm9rCfXFOSzOarOlGiGYTZUWxIBMiBcj+pxDJZCtmz/jonT7xzqMmTpUAsepiAPngvi+X8l/I11FA31i5ETqVQALiTe+PT45OaqI8X8P5hHph2peZUIia1MtfoRr5fn7YBzvCmosUJBqDeCI2kAcxBJtscF53MLoUKrsTfz63xEKANCWsoO8HqJ2wsrguFOojVsfYmYv364NzWBpDOhwckDVFx5geQFVNrjTqJb0IG4xq/CWTpU6RzEVqjKeWDoVSDc6ku28RbrM4V5Lg1OomWipzNai1Wpp1FmMgXErJK9txhtw3gyVXfyNJWm2ltAIlhIjmut4ho74hyspK8EuM+IqrPTYLSDkxVUMboSAS4LkEwLHcSPbBOb8VZbLwqlm1SYRtM6Y5dUTsZBBBgG98ZbxRUgxVpU6JF10kamWYBOgwxnvucKUqk2Q3g/EfS8Abf198Q8u2FtcDDivFqmaqKzMFIsqgfACJCjr9ZPqeg2Xy5LHYxcCPaD19cRyRTzVWw1kT9LsQSBYCYnHS8hkuHDJGoa7GqsywXSfiE8kkbepjeOmByoSjZzrO1XlS7lnUgDc2UQBvtAA/wBsD0qDVKmgatZ9QAI+M6tgNpJNvTDXiPFVRyiU1ZJMa15hJtzwHAsNiBvGBzxV9KUkXy7k8jRqPqLAdBaJJMzgTCi+rwZaCFmr05LQRTOpoBjUIOg39Z98RrZyimjy6b1mB1few0/uwmk9SBHSLThlQ8PrVoPWepqqtzlFYVGg7csWYmd2G3ex84R4OMaq6tTPU1WZVDSIK6SuwkEN1Ppgvqx7bFfEctmiCWy32anaSKZpKzRuLQTbqZODOFVxWYLUZszUQLoQBQGAvpLuDPLqa9oW84dV6eWoUw71ftLJyKjMNpLhQosQD3np6YE4r4mV6dJqaqSvMAUny2MggSY23ED19Y8xvhD2pcmqytJ0WtSBKo4YMVcNIYKACpUIoA1CxURHKd8BUKlKnQSlSqgaTFSpAqagtyo8xiFJBggW6bHGQr+LMwwCBwikk6EppEzzECN59cKaVUsxDKTIvI6n1Iv8t4xP7uWzR6mnWInQswMrmVHmAKBG6hA8mWEquxAUSBsABpucLfEmSyKMlNEdVII8xCujV+G2pyguBJE7m8YxtCpVFTTqgzGgCZG03WZEgYe5fg2YADECi0wBUOhjtOlZ1E3sIv3uMP8Ad/oxbt8H3E+FmggenVV6ciSJ5WbaekH9q1+gOFtPiKgSVcsGKsYAXqR67aT8/rsct4Wr1FprWBJUcinlEGICltVRSQqExTtfe5w4pf2ZNo1MyoRPJTRm1TsNVQzIk3j1PfA0nyNwyczytXXcABZabEGZ5oBm24PtiWaKox0GXFMzzSIJva8yb9cdRq+BqT1ArIlJ/LhKbSVYgXc6CCTBNyd+lsIvFvhfLU8nTqLSLVDAtULAqQeZtUDqLDTc9YnAmhODRlMhxYhTqIIXqN7DcgAC+NlXqoCVVBuYbXGpWHLsIJPUbXPoMZGtwZfs4q66SrJVl5g8/iixULEgPIB74ecY8zyzVorKMCxJZJA/ZGtpJ3GmDtjOUP3KjSEmkwHPWDS4Am6yDAFvptiqhl4Rl8wcqqwsCDO1xEG0X9MKTmX0kA6yRMnr2G5MX3wVka0lpYAabc12N/rG/wDvgbpGV5Cf7qplvMJIOkA3KwTHLDAyBYyDFjc4AzHCGJMMRblMzsI6R3/W+L6eZYuqHfsLkgfCbC/UwL/lgrNm2lYLWB6dJ6i8/wAsQ9SSdCFqcM0MCWU6RckSfQxMevy9MU5WC4Eyp6KfiN72G8b+xvhvSySup1ueawUH8/n+p3xVVylOgh8vc9TLbWhVA32Fh0GK8y8MaRHOVChPO76o5QBY2AuBqPTcnHlHjsFfuyS21zfvAmJH9exwOPOZfhO3aDvYAEi8GTMYqp5cmpJGhoAB0Xv01Bj+f54P2VkaD+Nr5t0BHQkmBbpET1mcC5aiq/dvrqC7COmwsAZj1OBDXZToY6FO2qCSbRAmZtisqwaxLCLaQSQJ6gSPn7YcU0qB5LRxevSUMKjI2gBqsOCZMkamgj9mFABI6zJWVM2SQSzMxaS5JJIMcpvsCJ+d9sdczXDcnUSnTSlyGYeoKhZiLBiSyqVm5FhjOv4EydOqy1M4Q5FqYFORMDYVJJnYY6/uwRf4IyWZzSB0zwpCmdLI1Q7LOnZxAGqw2sDhVxh2q5t8uKhzdWmPu2X4QoBlQTUCqqyebb+OGme8ME5daNB2AdvMPmUtLhTEpYlhNzpvcXIOD+B+HEyqqfKWpUVjDmkHYWnkEGSLmDfexxMpJFqNibLeDqxpebWy7Vm0gLTJECJAiKpJER0vbDds/wAQp0Afs6qV/CvmgruJZhUAm3xX6X6DRJmGQGqSSqcxLBQABKy8TI2EAzIGMtxXjrVqmmjURKZXUzMlPSCDGo6jyqpjedpm+IWomiljDED+KeJIWWpmWt8QLa9M7Aq9xN/lY74FfxDXrUnU1T5UyyGYYzPMLE+526G0Yc0eCVQNMVCzKGX7rSYIs2kAfnONDwdk0ClmkSnTWJ8qjzNG2p3Zn6fhA+WJeqrwiVG2c+qOEp8uXQnTZ1Q6h3Ajofab774aUfEtFQytk72VSqCRMc8EEk+ntsRJ3fGa2WI008oqamE1K6rTBE2Atqieqx74x3GsxTy7gLWR1BEimhjVE6QGMsvQtJ3+WGpXwgdjvL1cpmKQBy9KnUaVceS9o2L1VqqEVgASOm25wTwzglHJFalWqjK0rNOxZWA1KpVtSkABoFxvOOX8S4pVZ/LJblG22mLwIF94wxp5HNqoNSjVUGY1IVPJGoiRMAHeIxTToFZ0HinEqNIUF4agZXllJdzpa4ICO7EmJsBaSffE8S8OZ1qi/dkPWI0/HAkxLSPnFzeYxPJZLNAy1CqhUBlDpcKdmiAVBIYdze3Y+hw7N1RUrGov3aEkmqGcAqfwAlg2/K0TtucS3kE75M4nBMywqGRCEqWGqHIJWEkCST+1EdcOcv4Nq1DTXSyy2khqbBQVO5iYW9h3Ha+LanhfO1GWm3k02DhUWpVXUBpkkgTazCR12sJwIvh/NUgrkKYIGtKlMAayVDCWDWkDYGACYBw3Yh7kf7Pasc9RKdoCKokwebVrdIgRtO5nAj+HKFNmSpmvKZJjSitu3xMwrEbdJJE9dsZ7g1WtTfWKsyGXWbATAmw/h64gcrUL6QUuW1P5i87D4iNidjc+vbEt5Br0OjcDz3C1CzmmpGBqApRqZR8RaHI6jTqj0kzhlR8U8NIOitXQruILO2wnWSTaQYVgd7b45NluFV6jLoFN9aSpNRFU9SRLCGjYb+mCK/BK9IrVqoFCaSClRCxc3K6VqTFiNUbe84deo7Z2/MeJsnkUktTJa4YG5AKg6p5g0t8AB2NhfA2Z8dLXC08tWoo7mJfzJXfcGkFU2N2PSwO2OK8Q4Jm2Go0kpqSujnWSbMJTVqAjuALXiMWZng1RDpD0wgALvrVvimNOlis2Np5eu4lOwujdZDxWq16qU286vVBRKshrC7MSekDlO3TtgU8QybGlSzSB2B0oX8yQSYuFcW7Aj1xiFpHW1R6ixYDTfoJmQAASem8Ww/8AD/hSmUAqV30MWJalRdqhXSWBB8sgDbeC0mLiMKMaeBW6Nh/2aoJJqZceWTKeW9cwQTqFqp0sD7QIEyDAPAKBy6VFam6IXOhQ0lEMSwLECbAmSdid8OuBeIcvw+lSptTc0nNTVWdGDGahuVKS0nUTJtthnxrNU67CpSJ0JIYFHW9p/DGxncHDbdlqjk3GuFUVqlqXnaSplaiDeZnUCRaAPTCnLxqIGk/hOm3xC9h19j/AY7Vxvw9Sqgs2WWGGlC2bZZtynTBWTuN8c7reCXWsVUsF5ijJodmGyksDC+oEmw7ypP8Asz2tmepUkNXzRWNNlkArpMjbqtj0iMW8ZLOuumzNqN5C8pFpGoiZE7H1wy4r4aNOlSIDKWB84xrNO/cRA2UCTsZPU3U/Bop0k11qlJRpJd6NTn1EEwdEAbwJkyACd8So27vgKaENfJP5bPTVtRFlZhPvZzO3U9cUVqjQGqQOWSANr9Jgkz6gY0q8Fd2mkVqoVLAyARpg6mViCrTtuJG82wtrZtZ5kkqJhok26noMRclhomhJl+MsrvuYF2HTmjuZjtH1thrwzir1PxDSAZkXNwJ+WLFemACCEJkwRtvJvaNxPbBf2ai6agIkSNMDfZrb974ic49YjtgIqqtXzBVldM/hgwYk2n1nbEA9QOxWvTuBdxB9o0956/LFfD8s1lrUkIUj7yR7SQGF/XfBec4JcDQHFzckQflg3RTrsLdRv8o4yNCmrZdc2zuoYNVWs5ZouEOw6hQpPU9TgXj/AIdzLV6marU6GTpafLU06mhipOxYEQSIEQT0ECcTyQrZCoVqBsxmGBIQ1tLGQYsgYiw9JjqcZXjdPiOdZXqUHOmdNM6nVJvdWcwQP2pJ9evemky2mWr4uqpSNGi9CUQgOtNJAuA6Rewi/tjPDjWafVSOZq6YA06ydgRDHYiCZmbW9MEZbglerUqtVrUaEbpWLBmMCwVOYmb7W+uAuE8Kes8UmpPdp1OiEcs6oaDpieYjc97YjPIqFrZsswpoCTcdriZJ6AYt11KayBJmzSLGYHte/wDTDOr4ZzaaqhytZaaxqYwu4nSAbk9wASOsYDThGaqk66FaE/B5TTDHlYqRcb9MKhnua4pWsWq1HdQRr5iRvIBa8R+U4nkuM1qB106zh2lQwJBv6gfLf+eI5Dgz16lQUVLvSl6mq2gD1so69emK+KUGoBPMVQxEuqkMwAFgxFgT/Ge2HQIqz2ezFVtdSo7s3xF3LegF5jYf6YMynE9KMupILBvhAItB2/DsY6Ylw7wlWrsoWsjhlVmZdR06ibGUBMAX0g+mCqvhKtNT7OXrCSNRoVFjmIiIPLtzbTA6ThuNqhg/C8wTUYUgNNLU7lnKmIEwdQJMxAH0jGlz2Zy9Sl9sYFVo1Dp55qVahJIOmoXAQbyFsfbCvw9ls7VK5OrXK0kVrGTpH7q9TeBqsAT6Aj8O4Zw4K/2upVqVS5UKikKgVoEm2s7E3AAMAk3D23hAsFfGvEC16zNSVgHuTy6hEi5FgBb5gH0xpfBOQzS6qwrrQpXDGs8lpuBoFRSbXFx2vhFleGZVMuKoq1AxYhF8saTJATW2qQdjMEC+5xbV8P16dWmBWSoZLkQ67LYgtTtvaRJMWEmI20wqzWZXxUKKKKrfeEQfLkmmCsyEep6yRO9tsZfifjOpmUKo9RCNWr72pFXV0IeoRYaiV2gjaMIM/lqlIpUrkhXAZQAR8mlRDf164deEPAy5palTzH8zlCqiFgHYktrfTpVQukySCZaNoMqGcjk7FhzI0xDErdSCQDa1wYj1237TiurUZj8Rk2mxnaNt4E9+uNfnPA6UYpBqx5wjVEUBNTFb6CdUKAQQCYC94kXhfhug1KrUepXDCt5dOotMaZYgajNkAn4ZmJPWAttA0W+EfDaZhzUfMKooOeRijSQLlgT3v0uJHQ4ceHsxlnatTZoFVpWmUWmkGBKLICsYBJJmTa84WPwjJ5eslKjnKtU1nUEeXSIAJAnUVkGAIAHcdTh54h4UvkvUphaTroRAaRLAEBQ8jlVQT1HwqexlyapIcVSsV+KPGT/8GpVA0srBifhIg2k9hzTaLROM1XzjLqpSY1tbUINt+nSP4YYcb4bRo1qbV64rqZNQqhUGJDquvcMOo3Bt0ODPEHkVFoeVlqdAMwYvQfzCRpsGEKBuDqBMacRbeWSo2hFkcu1Q6KjBqZcOykyFgQBZhYiBB7T0xpslxXLqBSKVKaKb+UoHKBF78xtuTtv3wgo8GWoKlP7QyFH1jk5ngCCAWlheAoknfEqvBYpvUp1y7Kx1U0Ukz0B0sSBYc0QNsKm+GKmH5zilBlVKSVNJqcvmzy6gOeSNj1ExvNzezh2fpZdwjmASRa/QWEzpIFxbffHmb8GGi1Cm1cmmbMwEgAKSRqDlVkiIZgTNotgGv4ZWtV0+aSqNOoA8x/Z1FgAIBEibgjcHFJNYQU+TqFENnsjpUpoIhSdWoMuxgC0GBt0OMlxjgmcy6MyEWW9SmTy7T8YW5E7dsG+C8mNFRKrqEVzUBCBiOUg8sHT7CZnYYG4x4cytcvmGzVShpJWooo8o0mF1AmBIg2It2vg27qtZQ2uphzxR6KTUY806REmbAH4oJMTAEX+eIZni1SoSKjVGEhYMyYECxNyCSBtAMY0+X8G5NmTRm6utp/xKTqqKocloESJWBfs3S7NvBmXFAkVFqNqQjSpBTYXINxzAQYmNyTefL6i2mEyXG3ouy0ajKCOdVJuoYEAmRYH8ut8O8jxvLMmnNLSqO5gahOlYsdQGuLzpB6bd/cj4MDmrpbL5a8B6lQks5ElVUuVIjrEgnqMDQ+TqigK9OnrMO4uhFjqJCkwAQLCZ+WKapiaY5y3hzKVqgqKddFBNV9baHb4rAPKoAF76ixHQxceAZW/lgFzr0+XVZFM/tBqZAUDooZiQPXHnEvtWVcB6pr0qS2ZKo0DVYTy6iREgSDImTthh4e8YVq1FaB8qoxqaV8wTYyVJN7DlEm8Xi9k5bcNDwzFcUpHLuKQfWZsbqQQCTKnbbr3GxtinI8b5YcmZPxAMRBgj9d8afj/hbMVMyzGtQYkaqhVw0w2mOcgglgRAEWYYT1fCRBBdxBkRpFm5ZEh9xe37wPXErTTfAnCzK5ni1esTLvUZhB1EkmJgTj6rmqiqFdjA2BI5bAQPl6/zxPL54025Qr+6zaP1c+uKajtUJJA8wknsIAifXt8sdEkgyRLcpAB9wNo6WvinKNUVw6nSFIcXvI/Ib/lj2gzMTzNpEE6VJCgnrAt2nFgr1EpdTLTftYdehg/U4WVwUadvGNYNTbSENPrT8xS0xOpvMJYbWMi22Nhw3j2YzqMcplnpzVDO75nVqIjlv6BfhHQCLY5NkaFWvWSnTDDUx+FSxCz8UDtvM43nCso/DiyITXYgBmSnHkEkDWSdQDRItERfaMPhWxpGrHhxahrUstQpKQulqughVYD/AAyTULObk6iLY53m+HV6VUrn0DCDY1qbMDYg6Qzdz2F/TBec8cZqmcxSoFUpF9AVVEyZv8IJYjckAk+2MxVzRramqEsReCbCbgDtE7DbEX1od1hG28G+KKOWLCvUreXY6KUBWbaI1CBAHrv3AF3i/wAeNXrxl200dJEggarEMTE2AOkAdbzO3O8/QY0h8IBMqBEx0JiwEEYc5bhzqhmkXWiup3pU2KKQJ5nAgbXBi57Ybk0iXnk9TPZimj0qbuisoVlkQRt1kiIjphU9bMadBIGkQNX7OqeWxI5jJj59cXVcyHLSSvJqFo2M2M7XjpvvhrwDheZrVaWnLPURjOooxp6bglmER9fTfYju6jwFcBbiRCOyV3yiKSoFHzFvqBIDQDDEmJtvFsPeDZDMVRWzJKUVJAp600ooDBQSKYN2J2E3O98aWtlqlR/sSMqAjVWjdKZYgqs1GKloZbWX54nnkrZ0tSycNTphGUqaekFWEatQswg6QP2TJFjhvUf8UVtSW4xHiTP1eVy45CwO8ECxMMdV7kSo6YC4P4pqZditSpXgSRTDVVMEESIABAa9/YHFHH8lmRUbzaT6SxpMyICurVpiVGj4rG+9u8X53gYpNo1MXbk1WMEXLFgJIjSYECxEd8nd2yUs4PBxKqpWrOoBtRR5bUXeXBJILXMyf2QDMXFzfF2ZCSZCEsIGkAGW+EHTO97GIHQY84tkAxSlSdq1UyNFNNMkmFIEm09Z94xDP+GszldVOsvlssM5HMFU2mQCALGJ7E4ShatjkmnTB/70d081EJIaA3UkFenTcQQN99sQTN12SKjSSZ1EgwYNpkmOsDbBD8MalBKvTQGVDgwT+0trjruZv03lkuFs2W1hjy3bSJ1SSZF5BM9un0eEgSbA8lnzTqKdRGowQIuIE777mf6Y0fDOI19brpFQ1lWkgsLs6jqQEvHNJACtaGkZReF1mYVFpVNIP+IylVkbiWETfbfFtao9NCyrqtAYLaZC7x3JWBPXBKF0TXodn8BeDc3Srh80Puw5YU2dWAGkhSNJMmYPT64u/tWy1cPTaiUp0ysFi9NJaTbmYE2wk/si4lXoHTm6Ry9MUuU1U8stLE8g8uW2LG9pHpgD+1TjFKtnppsDooqkRBJDOzRO45gNuh6YmS2xaBvAdwbIZ9aBq1k0ophai1UbUDaeRj1MYM01LkNWNujtH9MY3+zWtl6+YdaoDU1QvLBVVdIJBYyL6gPTHXcvkMvUpsaao8fFpKkAgggMLkG0jGcoO8FxTaEnAkBqlKjsTMK5ljG8yTaP5jtjVZjJ09BaajiJLFlgA+8LabTsYxm8zSFLMroW0K4WFuGW+1yZ2PTFuS4FQRFqpRarVDuQXKsqcxN1ZlsC0i0jvscbaXowkqQB4gdaVJvLoOGJCUy9fQxJ03VFUqxvFj0O18Zap4szVOkENLQzQxkaiu/UAlQRcqbj640PH/GeZomqr16fw8qCmrG9t1a0H33GOYLVrVqjPRgEHVTWDEggSF0ndjMHeDFsGpzRO58F/GfEmZdBTeozI52AUncneNpG09eggYAy2cqKJPbre+1upAw1z/Bsw7B/suYpgqNCBG1NEyYglp9hboIOFlPgFZ2SnqNISF+8ESzsQix+ydu0mLYTvhksIzPFWemFdYCzzhQHE3IDabj6wR636f4Z4MGXRlxppBAwDNqUzF4URMgR3vYYw/EPAOaytA5iswqEkLoWeQA2YxIiT/D1gPwpxKhla+qvQaqBAENdSTEmJlQJt3Ii+Gqi6Yv6Nnxvg70S1SvmSlBm0qnlmro2IWTUU20yGiINyScZ7P5mjTCEV4LgmAgMAGPxEDG94rnslUpeVXSKdSIX7y/SdXlqVjlM9PnjJcW8MU6TKKX2qsrLqDIFa884gLywSLeo+blGnSo08ySj9jVZrw/QZgw4dkbLeapi25YBIKqPxNsZwvzfh3LM8qeGjy00qtFJGt2sXOrnOwVGNzqMWkcZz3EarCGrMYAAMmYA2udsVjOkQySCoEMDBBA7zv6i9sa2RVHZ+Ga6Ltw/L5eg9NUL1gUOlnj/AIoT4r/h2GxAgAB5Twaa9ZXzNCgVZiXFIOnKP8OmsqqKvVh8TW5otjIf2b1lNY1mzbUdJAKeYimpYyWDWZf5nBeTpZyvWajkjXTLCsUBSsw0rqknUWgEjm6A6vXA2+WNLJvsktU0iMrl8lq1NTY00JFMKSsSoGrRHwn4iDcTb3McSp8JoLQQoGdwKlU1FFQF4L1GQKSHg7mwkWgRj2jm8twajSpHLVxqkL5dSkdZF2MCuCQJ3K2n1xzPxPWqZvOVCLKXElhJpgQJaCZ0xtJ2jfEu8FX0Rvc/msucyqPlcizNSIoms001Iky5ZCXdjBk3tAuxJQcZymTpU8qjrRWk4JqVaShqjSoKlgUACc+sKq7FIAXfBZmnUUySBBsZtpE6WME6Tb+OLcvWqayCwZmOmZ7LYg/19cLcFV0NpxkUqtCcuaNClScDQ1JQzACEkyWYgW2A3Prh/wAK8O0csv2jTSdnEK2iV59N1gsvrImJsbknA+HeMnLVUc86IWZFJLIJXSKkTE6TA9MM+L+LVrU6ZqKKbzrWrTMHTMBSigCI9QbD1xm3m0y4uK6Wb/gNbLUXKV6+XWp5RerU0jWwPKSGLMEiw0gTYTPT3iHFOH06BFLiFUlF0pTpVgCxJtMLbcEkCwGMxw3xUrOPNzC6Co0Qh1BQAY+5AIA7sx9bzLrh32TO5rWqCtSp0xreo1WG1aiAFdyDBAMxEk9RjZSUVdkVukHcGq0Tl4fMsRW2aoi6yCCec01UgNvqcwQw74qrceocMGhM0lQuzO4pANB2VSWLekXG1hE4XZjMgOxrClUVGPlqrU0FNApEMRr8wCeVdIIi045vxJHapUf4UlntBVbx0FxFrd7YztJfdlTbs6lxXxG3kaqGdphaLLoVacmoSl4mpOkBiS0XIne+Mcaq8Qrh8xndJ1gstTkATRBdTrgEQOUaiSeguMqlFtCahuBYR8OoD5GxvOx6QMUZiogEXBkaV9ze8+m3ocG8jg1nh3iSCo9SlTdVy4LBlAYQhkVCxmWMGF5gdxhn/wBvF+0Gk9Ss/nVEmsFQFSF0geXpPKJg803YweuDyPF3pytN9KsOYdCqz+Qjpf3wLnApcsBc3uNjuOtv12xW7I7ZvfGOZy61BQ+2NX5ZGmmqgG6hC2qdW9ojYEg4s+z5KgtJlzTVE06mNOnqF7lGKvfTzXBnecc4yuXZpeRBtHedx/pa+LqSHVDMvcQYuYBge0X+mBuPAWzXZzxNlxSqZbVmBlwzNTVFUDUWD31trgm0TOnqcEeF+M0Hp0ycwaVbLytCiUDB1f8A80U9QdiZZu1rDGGqpTQEPcmLnqBaZE9fXtfpiivUuIMbR7fXCVMR0TMeJ6uYYH7QCEUrTIpU7RIsNIKiPUn5Wxns1orOv2io4B5TVCgx+K66l20dwY6m2F/DAAo1EkAGy7AzH6+WLzWYKVpjTIBBBmAWABN9gBiJNt8kUbHK+FuHVaS06fEqdEhCzTRUBhI31VJJBP7R+UYaeC+HilnKtGhxHzS6K5amFXzIkHUQWMqxNp6g9Tjm/BeDAPL1H5wQCgG5aPxEbR2vIjbGt4Vnxw/LVEo1KvntUDGB/wANVAXcG8nV2MH2xO+N7epUeckF4s54gKlc1QYNMqGDQyTpWSvwkggxjfcG4+Xy9GolNSah0uFYa2HMAqxe+nVEbdLkjmtSg9cmsakVGioW0lStUGWmVUBgZNrXBGOp+EaSPkqcL5ZAUtBIKm0yyiZBF233w21GqN6i3gw/iXh32dKtV6TwzBVL0yI1MYWTvAEbdo3sBwHiG1KWAZtT0StNqRKiNRkluhkAj8hjfeJEerQZAXJBJB80MrwOWFfOsYJ6lZ9Fxy+vwitSM1Q6T8RRQV1BiIn3EdrGJ6mpFwyjnXqjZUeO5jMJVUZzL0Tl1mlC6J3EqXqtEAxPqBPfP+H+PocyftNUrK6/NWmGkiBcre0CDfY+mMwubALsvMEgGVuC2qOvcDoMfPmQunUAptERIHSTYXmPlbbEuUpcgm1k69xjxhQ0w1TzW0GDK+XAG5nlvEjrcdbY5nX4iGfWoQMZJCIqauosiiT6mTgL7Wj6ANSzqblTcdrjr13364orV+eEIkxpmY73+Ugf7YcpSkwHGW4q61fMfU7AgwAhDfVTa+/+mOmeE/EauXIpnTAksKYGr2HWOygY4vmOKaRYTfmIF94AuPcX7dNjdw3iBJa03gTBsPeIwLclbBNoS5ShXrE+WjVCFk6VLQBMsYG29z3x0Xwj/Z4MwBUalU0qQYLWYi5E0gY7QYjvjW8ZpvWQURQNCkxAqDLmmDUUH4STpv8Al/DGmTxA1LL+XRy1RNKwkeTAt+9XufU9bmcdO6PqVtl6GT467tUTh1NFD1CA4VvhXcgsFUgwQbGY33xrOC/2d0MvQWkGZwDrYkm7D0JiOwxjvDFR8rXqstIVc7UXUxdyVRSSdAqXvN2aBqN8abMeKc+ojyMuGiSDXI+h8szf22OC7W4Kp7UMeE8EzVB6lXkqFgNFI1CFp2vfy5Ynv9BjF/2o8Xz1RqeSoeWlQqWqrSfVpBNjUZlAW1wPc3gEPW8W8RFJqho5QaQSF8x6jPHRdKgTtY/UYwK+MmzIzBYZbL1mdRyqqVqhMggn4jAgGYnbbAtWK5yTKErE2c4U2tm5q2hORaat8Vue4iOoHqDIIxOt4fzVCg1erl/uiD95qEgbCFgEXsLYa+F/FtbLpmFTTLGNdiwibAkiet9vyxmPEXijMVlUPVqPuNRJjVFisnoeoxi3GTpIp5HXBPC2Y4hrajSjR8TVpUSVkKJB1MGO1o64S+IPDmYyqRWo1lCuR5mkhCSwEAhYuTaJmOmOleCPEP3aChWy9MGHNCRGoqoYMzTUnVafptGGnH83nKtXLMz5XyaLNUqBWIDSpUf4htpBNx3n0w1tjyylCXQ41S4HmKVJkdSmoydYdToG8SgHQ/CxmSDjUcEq1eF0EoMAalWp5jqQSqxsLAMTaDEjscafOrV4jnadYVqD5SlPIHHLUCQBBnurg9IERuROI8CarnNdStQR2aaYNZdRRVIAC6dgTJAJuTBxMmrpFxWLFebarXdUGVoXjUuXoVCdMmzKusoSLT0kbRcHMeHa1VimWyVWkzqS4IcBAFG3mtYwYINz2sMafjPEG4YtVaFVNVYKdQgvAJlVGowLi8SbwBGPfCPFcxUqO9XMUVOZ3DVF1aaaBVRUabE3LCJM4tuL6kbWznnEaDI10kAhTEso2gF5hTI6mdzF8UVuFZirNdaZNKGpuaYm+m6SRJNwCwmCb3x2/wANZTNZNXRfsrrVrPVqu7GSznYCw5QAtz9MJqnBKmYotor5daZrtUGjYlnll1Be3JF4WN98CUUr6BTujklXhpYrUXST+KeXvAtY2g7dr4Z8D8KVc0zwICUxUqM+uAWkKqlVYEQse22xhl4p4X9n1+cquGUsGpMSBeNI5VgievTr0DTwbwusKFenSzlAU6qn8Tq0tN21UQeovM2ABiIz059ZcC2sx7eF61GgKlYqFdBVpx/xNY5YtewJgX9MKMlkqrVdDUXVzIPI0jSJNiDHrjsnCuAGmuX+056lW+zkBBCwqhSFUSuqdxvYKPXC/wAP8byuZzmYq1KppMCuinUMEGedwANJJ29LRvJ0c45ora7Rz8eG67VmR6NR6mku6OpXRAPWbgWECD6WwFlPDuZzZY06LKlMhWJVoWbgEhTBgj2F9sda4xxFKGcbM0uIrSFeFqKyyLEkX0kLuLkdD3OKuDMuUFSm2fB+01C/JTDczCJM0zYelgO1sJThd2TtZy/M5ZRTADHU8LqPRTYdNmtufnfBPDOAtmBUKlfLpgB6jEqAJkgHboAB3xvOK8WWpWXMVK6Va1HWgQ0lm4VdRWeYATGqY1H0wfkuJZPL5R9btUOZJLoiKIEkXE6SALRPWY7Z74p8hT5ZgMrlatNlOtaRXQQzUy8SGUjQUOruJFoG040efpagCrFqgA5gmgMQPi0CyTG2CeO8YyD00qnM1KulRTZPLUFSASCx1ADc95PXF3DuJZKrlA9PzGrEQAzCFcdImYPrO+MNVNu4lR42mf4BwnOVq/wIVPxXMKP2juoPQn+gx1DhtZcrlq1KiRVr0U1OkwBr6iYkAAtPWPXHP6fi+pmafkoyU2VStSklNufs+wAfrYHbGT/7Uvlqp0vUnSVfdWHYdPc2wKEnK6yCaiN83x11LFqk3uxO9osQb9vYdMCjxQ1I04cFV59E2lpk2PLIME+/fCo5mpUXTUpkho0kEHlMzcHf07SYtinMcMJIpIwn8TBiQRHZiDc2gADGm1f5EX1R1/L+GcvWojQoppVUOYMgki0/W3S+FOe8JZZSPMZ0paoaJYNYCIM3hRBERfe2MpwDOVMurKHcLtpZyQIN4BAAEzgLifGmddLV4B3XSJET+doxioy3UmbS1INfxG1DL5almxQNEMtQ8kuDCseUlzIMAA3BnoNsaLxr4SFACtTWggNk0rBPL+2VliwANyYk98YvgHEqwXSVSoI0rUaGICmw1atUdhcXtGNHkvHmYbL+RXoI/wAQQLqBSLAkl/U9gfbGsm8ozuLM1m8sSUFIqB1UR9RHa9yRj1uHKp1AFiekWjvbAWdzIZmdXCtIBUWv337k3mPpgLMguq6iBb4Qsxcnv2OHCLxkz6n6NHirKk8tUknfSwAPuCYHvYz9MNclxkVKbw66p5QxQEW6w9wPl/PH5o/vd0OkCY2HtA/Rw6yXF6q6pJA/qNv9fbBc48mr1ItZR1bOVGq60zFKnUE8hWtTBPS/3sDr69sYjinAHoItYrTpwmmoBmHqVCWmSh1nSl9iTImxJGAaXjBkjl2PWOkXHf5Y+4p4oWqxRjGkCYvBNvken0wlqzSpIuT02rvIr47x2swUSzaAERFBIgDoB33J6nE+HsGBdaPle6iT6nrvO+KM7WCkFKwViJuLkd/QdsV5fPIkrUqmo3sCAY+sntHyxEk2sL/sw3BH9yqWZpMv0UwARcG3XCatw+mlY02LMirBkgX2MAnl2j0GNXlKw0lwrG1gIJPqLwYj88L85wSpVqg6F5h1cyAI7W67E9/XDhq7W1Ngn6mc4jxGWNNbCwUKbR0FvfecM/73eQtUqwC3HNBIg3YEET3t1xZV8MlGFQ1QveSJ326g/LtgD+5qYYP52q/XqYmJ6+2NN2lJYHZ7weuv2kmSigHUPYiLXPbf2w+zmYp1HRgeVSdUyPSw66j+QtgfLJRpVFEElz+EdzYz/sMe8WrUEotoPMYAO5Jv33sDb5Yyk901SZObCPteXzRWkW1n4tJkbdoMG3ScG8O4RQy9VKi0wpVwZLG8EEASTE7WvjD0eJV6dT7pSJ5yukEke5BJEf6RjY8VzRRV1Qogm/5yZJmZ7jbbBPScGkn/AKsHFrJuKfiipMqiqQLczGRqBjmawvMgTOn2wFneI1K/kqw8oU2ZiKTMAdQI5rwd5gAfPHLOF8eq03kAsjPpEEwC0SOxNhv9MbCrnH5o+AFb3N7zbfqBF8VqS1Y/tbGkDcczEqzuFqAAyoN2BEyS0R+cx3iLeCZlloiKCUiwkKI3OzHuY6GDbGS4rw+q9bUp8zY/hkAnYx8W/wCpw/zeQkCSVUAqwBA7yZ3gx+t8RqQW1JvkKZ7l+MVfMZnaAFPKNMzY33gDvtfFeW41zatCIzTzhQC8ReyzHS5vGAMrwhA7UxqC1ANM9DGr4p/dA+Z9cMMn4UcU3NDS7JeNJJvMElVNhGxtfFVp8DVjDM8UJTpq0yBInURIEd/l/TCtsu1ek2t2JiVid5uswRaN/wApxTwbhlTUXJN2BgHlJMmLA23iI/pKrxnyG0xNS3KLAz7i3TERjTahkWbJ8LpsFZVI1QdZKmWkkkG9+953OAE8PPcirNISYBIIudpkb/kTjR0Kysuo6gCtgY7Cx2veMWcLylVqg5QQZBTflNgOg6g/LCWrJNvgqKbMvkeBmmtSoxLqCATp3aCY67SDP/lwwyOVCppUkCWnpckEW2mIE40ed4XVUMjfBOwiJkgzG/8Av0wgzWTqs4AgCQZBJi56RE7fTe2B6rlyxTVcAOQCIjU1ILMZdS4Ie50zAiIO3T54or8PQprrEF4O3KAOnW/X027HBGX8PxUDSTAgtB3PWD6WtbBee4aCRKgrYyyiY7SdtumLetFS5JcgPJ5QCrrqVSzMBYkW1Xnt06d+sY9XJV1rSTT8sAgEyBfrEi+36OGWT4apcFKYLfuqDHTp2741XCuGwKodDoAs3KSGtuIPLb8hjPzm3aCF2Yyrw/VT0odBN5Hc3JJ3j5zPYDAea4Y9IaTVgILMwksxmyqJ6yb/AMcazPZTWGUoUIgyCRcTEmLzJ/ROLMnlDWAHUCNQBM+59P69sKOs0sDbvCMUMrmKhXywwAJYsVYKdMAgAiRAO20HFpV08zzBpUHUCDaIvbfp+pnHROH8QqZYCk4FWmCTpaQNrCQJteJ9IiBhNVo/aHAYIrSSGHQdiDv77+hxpLUwhbfcwubz1MrBFh0sI9ut53v8sUVadR4KrYgGFU9t7CBjYZrhAU6XpqCDN1H1FtvUb4IR1QRpn2B/1wLxMU6SFb4MzRyxHK8hZEkHeL3gTe3TpjyrTOoASy2JA6R1J3PS21sCjiLswASP/NuQf4emC62dqIOVAWNvr6fMCPfGr3pjcZBNPKgX1bbR167E/PfH1Dg+uWsbyTAF7227mZvgl6T0dPmwDAJ2G46dYmB8j2OF9TxDMiktgSAZ/MXjucZJ6j/iGxhdbIcpkSCbk9iNpMnEvsiBb/hkgECJPY97G/zxHh760qCoXDsZVpA0gDUw2ta1ryOmFOaypcrzWmDJmQIufTfFxT4bLem6yahOKUkQFSXLDoLm02i3e18Kzx01NUTqHWbep6R39sQyvDx5enqjSI7NMb23nEfsmgELJ1A3EHpEbn9GcSo6di2pMW5ZqrLJJaJJUhSWk73jqZ3xXSbTU0kgADVYXJGw97zhnkMiSwV5Qbkt1vYfMC+NBn6RTSiunlgIQVVSXKkNOqBHMI+o742erFWMz7qKVLzCG85rrYSLRAmdIgnBfD6S+WyEAiWImJADGLtEbyP6YG4h5zJqVeZmsAbgR1m09Iw0+xEIpNQGpAuVmO9uk/S+I3pLPUamokQ+wIALHYmTExE+sDpgLiXFhLswAhoU7nYyVJ98Mcp5qOwSkNB3awJ9l/jgTM8IDDmOq9wTYdbdN9z1xNx3XImU7ZVTpUfKSoNTQzPqb10i4EXkNbucNM2PKy4ZtUtLBQskLaAI6m7Htg7JqKdNbnSCdKdLhZMemlfyxfW4h5kArpiIYE2ABB6fEZuZH54hzTeS4cCvhuWfUjEFVmWItK3MC/Wwkn6Tg85TVUddIYFjJLBQB6gfF2kesYMy+aZSVsAdgfbefbr8xhgUp00Y6lFvVutu3WNhilDc8luDsVcF8Pl3bM833UkAkkG8kCdpHX1APXD7hdNQWdWKoViqoJJMkwRHb2vNo2xWmcRFA82ahWYA5TbcxJJAHpeJGBk4iKdWRLyAYiB9I64eyhxhRVxA/aGL0qoelUMrJ+AxOk2BU/un5zvgH+42a5ZWKkTeSP8AX3w5z+ZZkIWmG/EoJMBhcbbHrP8AGcSoPW8scmm0xzQCdwDHMBJwS0YydkvSj1E/2FWQjzFBFyoUfnzAYsyqgEQxFhv/APVYHDnPcNeiqtmCiamChdaaiSYWADHbfFFLhKBm5j6WEz0JH+o/liXoRgVCMVlA+YClAWeS0eYF7iecTPS5E3wPTopLLqkCQDET/TDHL5AXmQNtr9DMH5/L3xM8MXoTHa36OBxh1Lcb5M++U7vb93cfM4ZUMyiLCp89zf8AeMk4ZLkV6z7Y+ahT6gfr88JbI8IS0kuAKnmiJgswFwJ77iPfEauYYkVFGwho9dpwW1SiO38cVDO01sJ9oxal9inSBKdR2DKGJBUmL/M/kfpivh5qKZ0kEbSN536XEfq2HOX4pTUR5QM/iMzHQSG2wvSsVqB1d0IIIACxI2JuSe+4xcXB5bM230Lc5QdxLJaJmNu9+xwsNBxsv1AP8cOc9mq2lRVrVWQwwhzB2I1APG4Bgj5YozOa82dZq1P3ZMC/QAhRhT2AvVizyiykOJ03BIv6ie3WPTHuTTSzEwOlxPb6YYPm+9N/ytb3B2xIcQqOxZlBHQEKI/I/xwtN6b/lgJP0OWUir8wNiN/1/DGl8KcAGZrI1ZX0C6ctiwjcgjlEyT7Ylw/whSQKHJqQ2o89AT3H/etjtGNpT4nBkgkLakNeWApi/KIzFxfGsoSvDXvHuVDR1Ltxfs+xi/7R+JDN5wIvw0V0Agm/UsRPedr7YyFCgUJYEXO0gW9v1/XYcQ8NvVcuKwWTMD7P9P8AvW2Aq/gsuL17zP8AwP8AN4uOm6pte67ielqvOx+z7CpFYwbkHsP57YhTFTRUKhhJME7zHY/x9cafh3hnyk0eYWEzc5f/ADWCDwKYlzboGy8f/c4zcJXSqv7XcT0tZ/4P2Yg8NZeqwqebbQvSJJJiCewwxTLVBfQZ/DIkzfv+oxpsuqooUL78+Xv2/wDEdMXpUQboTf8A97Q+X/icQ9Gcnbr5LuT+n1XzF+z7GW/u9lgtExtb8u3TEadUgiINrSOnzEjfGsztSlVHNTM9xUy4/IZjCw8PSbA/N6B/9Tif0sr/AJL3XcP0upeIv2fYVUAHcwYUAlieg7kj6R1kAXIwXSenVYIi1nc2CrTUk9bAOZ/0xLN5FyoSmECbktWogsfWKpgDoJ6k9QBLgeXq5eutWEJUPEV6O7U2VT/idCwPyx6eh4Tw6hepJOXpuX/jIl4fWvEH7M9UQobRmNOlmDeUIKoQHM64hSQCehInHj5MyJpZm7af8HdtGvT8W+jmjeL7Y0Of4uaxZWohabLWSEzFCUWstInTLwTrploP7WLaPiGoHb7lCjO7aftFCRNKlTpsDr+JfLM9Idhi/J8L6L5fkP0+t9D9n2M9SpEqyilmStMF3ApWUMoKsea3KJB6g4lW4W1PVNLMEKwDMtKwYxyzqieYD3wXxSp9opNSqU4gq1MrmMv8a5dKPOC9xySCLgEjBvEuN1nYGnTppNR2cmtQLFHNIlFPmcs+XfvbtivK8Njj5fkry/EfS/i+wkqZfkdzRzQRDodvKgKQYKk6oBBsQdjbEHyYNBT5OZCMRFQUeViTAAOqDJsL3w5zefL+Y/lAVClekn/tFDRozFR3JYa51DWRAsSFPTEcpnDTWmVpA1VoLQacxQ0aFreaWA1yW6CSAN74a0/DL0+X5Hs8T9L+L7FFCmquKb5XOnMQWVQuk6ZNxTg2F7++K5AV3bL5nRTJV2NPlUgwQxmxGxuIOCK+Y/8AaqtenRpxUpVVKM+VA1VA12VWCuOYSWkt1JxWlZvJCmkgqrRrUU018uKWmuWJJQNaNR5RYwu0Yfl+GdcfL8i8vxH0v2fYMy3EKysRRy+bp1VlTooyVLKCJViRqC3GoGzTGKuJ5+sYrZhc+VpNvUQBFZhpuAAASGiD3GCuJcbes9J2opNPOLXB8+hJRCSqH7z4hqIB7ADphRmE15NaBpp5iO7K3mZUjncMeYtrWwjlInrIwRh4eqbS/wCX5B6Wvd7X8X2LmSmHVjka/mVTKE0RLk3JXqT1t74uq8VYNUU0K6tTGqoPKugtzNLWERc+mDMxxjUAvkjSylahFfLqwDZdaJK6W5m5QwZ5McthtHK8W8uFGXVk0JROrM0ZNFKdRY5aoGs+Y1jKgBR0BGfk+FeXXy/I9niPpfx/ArpcfVzpDOCbDUFAnoCQTE7THvAkiK52sxgo6wSDLdvePoMJf7nq/wDw/wD51H/+mG9IVSqioRqW2patBtQtEzWFxET1EdZJy8X4bRSvRa/rcu5cI6/EoP2ZNw4NmTvdT/8AtjzzKxsPLHrB/mNsSp0B1JP/AD5cf+pxML7/APXQ/wAzjzlDVXp8o9ytmr9D9mRq5cHcXi8WviynQ0DYfW/vbEfLHWT/AM+X/wAzjxkPQx/zZf8AzOI8nU9F8o9yXp6v0P2fYjXsJEYppyRIN+wjFjZedyT/AM9D/M48+zdiR/zZf/M4l6Gr9vlHuS9HV+iXsydF4DKxMHpPqD/EA/LFesjYTiw0PU/9eX/zOJLTgR/+WX/zOH5Oq+a+Ue4eTrfS/Zgz1mNhOPFqVAdz+vbBPlep/wCrL/5nHjUZ6n/qy/8AmcNaOp9vlHuLyNX6Zez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65" y="708122"/>
            <a:ext cx="5001975" cy="308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23728" y="404664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UBS Maria Plácido Gomes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899592" y="4725144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Duas ESF (dois médicos, dois técnicos de enfermagem,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dois enfermeiros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dois dentistas, 2 técnicos de Odontologia, 18 agentes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 recepcionistas,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2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auxiliares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farmácia.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Cobre 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proximadamente 7.497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usuários.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uario\Documents\Fotos hoy\20150618_025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1206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898028"/>
            <a:ext cx="83529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/>
              <a:t>AÇÃO PROGRAMÁTICA ANTES </a:t>
            </a:r>
            <a:r>
              <a:rPr lang="pt-BR" sz="2400" b="1" dirty="0" smtClean="0"/>
              <a:t>DA</a:t>
            </a:r>
            <a:r>
              <a:rPr lang="pt-BR" sz="2400" dirty="0" smtClean="0"/>
              <a:t> </a:t>
            </a:r>
            <a:r>
              <a:rPr lang="pt-BR" sz="2400" dirty="0" smtClean="0"/>
              <a:t> </a:t>
            </a:r>
            <a:r>
              <a:rPr lang="pt-BR" sz="2400" b="1" dirty="0" smtClean="0"/>
              <a:t>INTERVENÇÃO</a:t>
            </a:r>
            <a:r>
              <a:rPr lang="pt-BR" sz="2400" dirty="0"/>
              <a:t/>
            </a:r>
            <a:br>
              <a:rPr lang="pt-BR" sz="2400" dirty="0"/>
            </a:b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havia nenhum protocolo para atenção pré-natal e puerpério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Baixa cobertura na atenção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pré-natal (74%)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puerpério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42%).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Existia dificuldades com o registro, cadastramento e busca ativa de gestantes e puérperas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organização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 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trabalho com a comunidade também tinham muitos problemas.</a:t>
            </a:r>
          </a:p>
          <a:p>
            <a:pPr>
              <a:lnSpc>
                <a:spcPct val="150000"/>
              </a:lnSpc>
            </a:pP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132856"/>
            <a:ext cx="7408333" cy="29131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Qualificar a atenção ao pré-natal e puerpério na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UBS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Maria Plácido Gomez Fonte Boa/AM.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708920"/>
            <a:ext cx="8568951" cy="341724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Capacitação dos profissionais de saúde da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 sobre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protocolo de pré-natal e puerpério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Estabelecimento do papel de cada profissional na ação programática.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Cadastramento de todas as gestantes da área adstrita no programa.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Contato com lideranças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comunitárias;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endParaRPr lang="pt-BR" sz="24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AÇÕES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7" cy="399330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Atendimento clínico das gestantes e puérperas.</a:t>
            </a:r>
          </a:p>
          <a:p>
            <a:pPr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Grupo de gestantes.</a:t>
            </a:r>
          </a:p>
          <a:p>
            <a:pPr>
              <a:buFont typeface="Wingdings" pitchFamily="2" charset="2"/>
              <a:buChar char="Ø"/>
            </a:pP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Capacitação dos ACS para realização de busca ativa de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gestantes e puérperas faltosas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Busca ativa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gestantes e puérperas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faltosas às consultas.</a:t>
            </a:r>
          </a:p>
          <a:p>
            <a:pPr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Monitoramento da intervenção.</a:t>
            </a:r>
          </a:p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AÇÕES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59" cy="44253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realizar a intervenção no programa de Pré-natal e Puerpério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adotamos o Manual Técnico de Pré-natal e Puerpério do Ministério da Saúde, 2012.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Utilizamos o  cartão  da gestante e a ficha espelho pré-natal/vacinação. Fizemos contato com o gestor municipal.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Trabalhamos em equipe para garantir o cumprimento de todas as ações e objetivos. 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7444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1014</Words>
  <Application>Microsoft Office PowerPoint</Application>
  <PresentationFormat>Apresentação na tela (4:3)</PresentationFormat>
  <Paragraphs>110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Forma de Onda</vt:lpstr>
      <vt:lpstr>Universidade Federal de Pelotas  Faculdade de Medicina  Departamento de Medicina Social Especialização em Saúde da Família</vt:lpstr>
      <vt:lpstr>INTRODUÇÃO </vt:lpstr>
      <vt:lpstr>Apresentação do PowerPoint</vt:lpstr>
      <vt:lpstr>Apresentação do PowerPoint</vt:lpstr>
      <vt:lpstr>Apresentação do PowerPoint</vt:lpstr>
      <vt:lpstr>OBJETIVO GERAL</vt:lpstr>
      <vt:lpstr>AÇÕES</vt:lpstr>
      <vt:lpstr>AÇÕES</vt:lpstr>
      <vt:lpstr>LOGÍSTICA</vt:lpstr>
      <vt:lpstr>OBJETIVO 1: Ampliar para 100% a cobertura do pré-natal e atenção as puérperas na unidade.  Meta 1.1:Alcançar 100% de cobertura das gestantes cadastradas no Programa de Pré-natal da unidade de saúde. </vt:lpstr>
      <vt:lpstr>Metas referentes ao objetivo de ampliar a cobertura do puerpério 1.1. Garantir a 100% das puérperas cadastradas no programa de Pré-Natal e Puerpério da Unidade de Saúde consulta puerperal antes dos 42 dias após o parto. </vt:lpstr>
      <vt:lpstr>OBJETIVO 2: Melhorar a qualidade da atenção ao pré-natal e puerpério realizado na Unidade. Metas relacionadas ao pré-natal: 2.1. Garantir a 100% das gestantes o ingresso no Programa de Pré-Natal no primeiro trimestre de gestação.  </vt:lpstr>
      <vt:lpstr>OBJETIVO 2: Melhorar a qualidade da atenção ao pré-natal e puerpério realizado na Unidade. Meta 2.2 . Realizar pelo menos um exame ginecológico por trimestre em 100% das gestantes.  </vt:lpstr>
      <vt:lpstr>OBJETIVO 2: Melhorar a qualidade da atenção ao pré-natal e puerpério realizado na Unidade. Metas referentes ao objetivo de melhorar a qualidade da atenção ao pré-natal realizado na Unidade:  2.3. Realizar pelo menos um exame de mamas em 100% das gestantes. 2.4. Garantir a 100% das gestantes a solicitação de exames laboratoriais de acordo com protocolo 2.5. Garantir a 100% das gestantes a prescrição de sulfato ferroso e ácido fólico conforme protocolo. 2.8. Realizar avaliação da necessidade de atendimento odontológico em 100% das gestantes durante o pré-natal.   Obtivemos 100% em todos os meses para as metas acima, assim como para as metas desse objetivo do puerpério.  </vt:lpstr>
      <vt:lpstr>Objetivo 3. Metas referentes ao objetivo de melhorar a adesão ao pré-natal e puerpério  3.1. Proporção de busca ativa realizada às gestantes faltosas às consultas de pré-natal.  3.1. Realizar busca ativa em 100% das puérperas que não realizaram a consulta de puerpério até 30 dias após o parto  </vt:lpstr>
      <vt:lpstr>Objetivo 4. Metas referentes ao objetivo de melhorar registro das informações 4.1. Manter registro na ficha espelho de pré-natal/vacinação em 100% das gestantes 4.1. Manter registro na ficha de acompanhamento do Programa 100% das puérperas   </vt:lpstr>
      <vt:lpstr>Objetivo 5: Mapear as gestantes de risco. Meta. 5.1. Avaliar risco gestacional em 100% das gestantes.   </vt:lpstr>
      <vt:lpstr>            OBJETIVO 6: Promover a saúde no pré-natal e puerpério.      .. Foi possível alcançar as metas de 100% para promover a saúde para todas as gestantes e puérperas, ou seja, ao longo dos quatro meses trabalhamos com o total de 26, 39, 50 e 64 gestantes respectivamente, além de 10, 9,6 e 10 puérperas.                  </vt:lpstr>
      <vt:lpstr>Apresentação do PowerPoint</vt:lpstr>
      <vt:lpstr>IMPORTÂNCIA DA INTERVENSÃO</vt:lpstr>
      <vt:lpstr>IMPORTÂNCIA DA INTERVENSÃO</vt:lpstr>
      <vt:lpstr>IMPORTÂNCIA DA INTERVENSÃO</vt:lpstr>
      <vt:lpstr>Reflexão crítica sobre o processo pessoal de aprendizagem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 Faculdade de Medicina  Departamento de Medicina Social Especialização em Saúde da Família</dc:title>
  <dc:creator>Tiago</dc:creator>
  <cp:lastModifiedBy>Tiago</cp:lastModifiedBy>
  <cp:revision>8</cp:revision>
  <dcterms:modified xsi:type="dcterms:W3CDTF">2015-06-18T23:18:49Z</dcterms:modified>
</cp:coreProperties>
</file>