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70" r:id="rId4"/>
    <p:sldId id="269" r:id="rId5"/>
    <p:sldId id="271" r:id="rId6"/>
    <p:sldId id="268" r:id="rId7"/>
    <p:sldId id="302" r:id="rId8"/>
    <p:sldId id="303" r:id="rId9"/>
    <p:sldId id="272" r:id="rId10"/>
    <p:sldId id="273" r:id="rId11"/>
    <p:sldId id="260" r:id="rId12"/>
    <p:sldId id="261" r:id="rId13"/>
    <p:sldId id="291" r:id="rId14"/>
    <p:sldId id="294" r:id="rId15"/>
    <p:sldId id="262" r:id="rId16"/>
    <p:sldId id="304" r:id="rId17"/>
    <p:sldId id="305" r:id="rId18"/>
    <p:sldId id="275" r:id="rId19"/>
    <p:sldId id="306" r:id="rId20"/>
    <p:sldId id="307" r:id="rId21"/>
    <p:sldId id="279" r:id="rId22"/>
    <p:sldId id="308" r:id="rId23"/>
    <p:sldId id="312" r:id="rId24"/>
    <p:sldId id="314" r:id="rId25"/>
    <p:sldId id="281" r:id="rId26"/>
    <p:sldId id="309" r:id="rId27"/>
    <p:sldId id="282" r:id="rId28"/>
    <p:sldId id="311" r:id="rId29"/>
    <p:sldId id="265" r:id="rId30"/>
    <p:sldId id="301" r:id="rId31"/>
    <p:sldId id="266" r:id="rId32"/>
    <p:sldId id="292" r:id="rId33"/>
    <p:sldId id="293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>
    <p:restoredLeft sz="15906" autoAdjust="0"/>
    <p:restoredTop sz="94710" autoAdjust="0"/>
  </p:normalViewPr>
  <p:slideViewPr>
    <p:cSldViewPr>
      <p:cViewPr>
        <p:scale>
          <a:sx n="50" d="100"/>
          <a:sy n="50" d="100"/>
        </p:scale>
        <p:origin x="-1080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Odontologia\planilha%20lisiane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Odontologia\planilha%20lisiane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Odontologia\planilha%20lisiane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Odontologia\planilha%20lisiane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Odontologia\planilha%20lisiane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lang="en-US"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917734171499002"/>
          <c:y val="0.29154653836531108"/>
          <c:w val="0.85443136994339497"/>
          <c:h val="0.580177611346967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0.184782608695652</c:v>
                </c:pt>
                <c:pt idx="1">
                  <c:v>0.36956521739130432</c:v>
                </c:pt>
                <c:pt idx="2">
                  <c:v>0.54347826086956497</c:v>
                </c:pt>
                <c:pt idx="3">
                  <c:v>0.75000000000000189</c:v>
                </c:pt>
              </c:numCache>
            </c:numRef>
          </c:val>
        </c:ser>
        <c:axId val="48418176"/>
        <c:axId val="37151872"/>
      </c:barChart>
      <c:catAx>
        <c:axId val="48418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37151872"/>
        <c:crosses val="autoZero"/>
        <c:auto val="1"/>
        <c:lblAlgn val="ctr"/>
        <c:lblOffset val="100"/>
      </c:catAx>
      <c:valAx>
        <c:axId val="371518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48418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lang="en-US"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759506140028029"/>
          <c:y val="0.29850876796628101"/>
          <c:w val="0.85601365025810916"/>
          <c:h val="0.5701517468155928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Indicadores!$C$96</c:f>
              <c:strCache>
                <c:ptCount val="1"/>
                <c:pt idx="0">
                  <c:v>Proporção de crianças com avaliação de risco para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Indicadores!$D$95:$G$95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Indicadores!$D$96:$G$96</c:f>
              <c:numCache>
                <c:formatCode>0.0%</c:formatCode>
                <c:ptCount val="4"/>
                <c:pt idx="0">
                  <c:v>0.19101123595505601</c:v>
                </c:pt>
                <c:pt idx="1">
                  <c:v>0.38202247191011407</c:v>
                </c:pt>
                <c:pt idx="2">
                  <c:v>0.5730337078651675</c:v>
                </c:pt>
                <c:pt idx="3">
                  <c:v>0.77528089887640461</c:v>
                </c:pt>
              </c:numCache>
            </c:numRef>
          </c:val>
        </c:ser>
        <c:axId val="58881152"/>
        <c:axId val="58882688"/>
      </c:barChart>
      <c:catAx>
        <c:axId val="58881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58882688"/>
        <c:crosses val="autoZero"/>
        <c:auto val="1"/>
        <c:lblAlgn val="ctr"/>
        <c:lblOffset val="100"/>
      </c:catAx>
      <c:valAx>
        <c:axId val="5888268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58881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lang="en-US" sz="2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/>
              <a:t>Proporção de crianças com tratamento odontológico concluído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17734171499002"/>
          <c:y val="0.29325607677638799"/>
          <c:w val="0.85443136994339497"/>
          <c:h val="0.57771447124948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crianças com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0.10112359550561814</c:v>
                </c:pt>
                <c:pt idx="1">
                  <c:v>0.20224719101123662</c:v>
                </c:pt>
                <c:pt idx="2">
                  <c:v>0.32967032967033055</c:v>
                </c:pt>
                <c:pt idx="3">
                  <c:v>0.42391304347826131</c:v>
                </c:pt>
              </c:numCache>
            </c:numRef>
          </c:val>
        </c:ser>
        <c:axId val="58902784"/>
        <c:axId val="60108800"/>
      </c:barChart>
      <c:catAx>
        <c:axId val="58902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60108800"/>
        <c:crosses val="autoZero"/>
        <c:auto val="1"/>
        <c:lblAlgn val="ctr"/>
        <c:lblOffset val="100"/>
      </c:catAx>
      <c:valAx>
        <c:axId val="601088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589027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lang="en-US"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</a:t>
            </a:r>
            <a:r>
              <a:rPr lang="pt-BR" dirty="0" smtClean="0"/>
              <a:t>pais</a:t>
            </a:r>
            <a:r>
              <a:rPr lang="pt-BR" baseline="0" dirty="0" smtClean="0"/>
              <a:t> das crianças </a:t>
            </a:r>
            <a:r>
              <a:rPr lang="pt-BR" dirty="0" smtClean="0"/>
              <a:t>que receberam orientações</a:t>
            </a:r>
            <a:endParaRPr lang="pt-BR" dirty="0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32478029792612"/>
          <c:y val="0.33136130576371386"/>
          <c:w val="0.85369791673822149"/>
          <c:h val="0.535503538778854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Indicadores!$C$103</c:f>
              <c:strCache>
                <c:ptCount val="1"/>
                <c:pt idx="0">
                  <c:v>Proporção de crianças com orientação sobre higiene bucal e prevenção de cárie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Indicadores!$D$102:$G$102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Indicadores!$D$103:$G$103</c:f>
              <c:numCache>
                <c:formatCode>0.0%</c:formatCode>
                <c:ptCount val="4"/>
                <c:pt idx="0">
                  <c:v>0.19101123595505601</c:v>
                </c:pt>
                <c:pt idx="1">
                  <c:v>0.38202247191011429</c:v>
                </c:pt>
                <c:pt idx="2">
                  <c:v>0.5730337078651675</c:v>
                </c:pt>
                <c:pt idx="3">
                  <c:v>0.76404494382022503</c:v>
                </c:pt>
              </c:numCache>
            </c:numRef>
          </c:val>
        </c:ser>
        <c:axId val="60120448"/>
        <c:axId val="60142720"/>
      </c:barChart>
      <c:catAx>
        <c:axId val="60120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60142720"/>
        <c:crosses val="autoZero"/>
        <c:auto val="1"/>
        <c:lblAlgn val="ctr"/>
        <c:lblOffset val="100"/>
      </c:catAx>
      <c:valAx>
        <c:axId val="6014272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601204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lang="en-US"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</a:t>
            </a:r>
            <a:r>
              <a:rPr lang="pt-BR" dirty="0" smtClean="0"/>
              <a:t>de família</a:t>
            </a:r>
            <a:r>
              <a:rPr lang="pt-BR" baseline="0" dirty="0" smtClean="0"/>
              <a:t>s </a:t>
            </a:r>
            <a:r>
              <a:rPr lang="pt-BR" dirty="0" smtClean="0"/>
              <a:t>que receberam promoção</a:t>
            </a:r>
            <a:r>
              <a:rPr lang="pt-BR" baseline="0" dirty="0" smtClean="0"/>
              <a:t> à saúde e prevenção de doenças bucais</a:t>
            </a:r>
            <a:endParaRPr lang="pt-BR" dirty="0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32478029792611"/>
          <c:y val="0.33136130576371364"/>
          <c:w val="0.85369791673822115"/>
          <c:h val="0.535503538778854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Indicadores!$C$103</c:f>
              <c:strCache>
                <c:ptCount val="1"/>
                <c:pt idx="0">
                  <c:v>Proporção de crianças com orientação sobre higiene bucal e prevenção de cárie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Indicadores!$D$102:$G$102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Indicadores!$D$103:$G$103</c:f>
              <c:numCache>
                <c:formatCode>0.0%</c:formatCode>
                <c:ptCount val="4"/>
                <c:pt idx="0">
                  <c:v>0.19101123595505601</c:v>
                </c:pt>
                <c:pt idx="1">
                  <c:v>0.38202247191011407</c:v>
                </c:pt>
                <c:pt idx="2">
                  <c:v>0.5730337078651675</c:v>
                </c:pt>
                <c:pt idx="3">
                  <c:v>0.76404494382022503</c:v>
                </c:pt>
              </c:numCache>
            </c:numRef>
          </c:val>
        </c:ser>
        <c:axId val="59576704"/>
        <c:axId val="59578240"/>
      </c:barChart>
      <c:catAx>
        <c:axId val="59576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59578240"/>
        <c:crosses val="autoZero"/>
        <c:auto val="1"/>
        <c:lblAlgn val="ctr"/>
        <c:lblOffset val="100"/>
      </c:catAx>
      <c:valAx>
        <c:axId val="595782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pt-BR"/>
          </a:p>
        </c:txPr>
        <c:crossAx val="59576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B20C-0146-4B19-836A-6F06B25AF7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126D-0BD3-4DEF-A6EE-5E5C844B0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3E9C-5959-42B1-8772-7F03CAA959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A210-A896-49AD-80DB-0962AC4085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2EB9-2773-47BD-872D-1DB8D949F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C017-8597-4BF0-AE30-D85B6D1390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03216-D9B7-4434-8058-9E75890BB1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5CA9-E1AC-4F8E-88E8-9405EFEEE1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3AF0A-6AD3-4446-BD08-42DC819B2B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14EE7-66EA-4903-9713-FD5022831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53DA-8C59-426C-9D1B-11246E790A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9663006-7D24-42F4-9A4A-3FD096B901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n.ufg.br/revista/v9/n2/v9n2a08.htm" TargetMode="External"/><Relationship Id="rId2" Type="http://schemas.openxmlformats.org/officeDocument/2006/relationships/hyperlink" Target="http://www.dentalmagazine.com.br/artigo/completo/alimentacao-estado-nutricional-e-condicao-bucal-da-crianca_406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48680"/>
            <a:ext cx="1162044" cy="79208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815290" cy="197165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Saúde Bucal de crianças </a:t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0 a 72 meses de idade</a:t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Município de </a:t>
            </a:r>
            <a:r>
              <a:rPr lang="pt-BR" sz="36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Tupanci</a:t>
            </a: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Sul – RS</a:t>
            </a:r>
            <a:r>
              <a:rPr lang="pt-B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411760" y="5373216"/>
            <a:ext cx="6400800" cy="1008112"/>
          </a:xfrm>
        </p:spPr>
        <p:txBody>
          <a:bodyPr/>
          <a:lstStyle/>
          <a:p>
            <a:r>
              <a:rPr lang="en-US" sz="2400" dirty="0" err="1" smtClean="0"/>
              <a:t>Especializando</a:t>
            </a:r>
            <a:r>
              <a:rPr lang="en-US" sz="2400" dirty="0" smtClean="0"/>
              <a:t>: </a:t>
            </a:r>
            <a:r>
              <a:rPr lang="en-US" sz="2400" dirty="0" err="1" smtClean="0"/>
              <a:t>Lisiane</a:t>
            </a:r>
            <a:r>
              <a:rPr lang="en-US" sz="2400" dirty="0" smtClean="0"/>
              <a:t> Vanessa </a:t>
            </a:r>
            <a:r>
              <a:rPr lang="en-US" sz="2400" dirty="0" err="1" smtClean="0"/>
              <a:t>Girelli</a:t>
            </a:r>
            <a:endParaRPr lang="pt-BR" sz="2400" dirty="0" smtClean="0"/>
          </a:p>
          <a:p>
            <a:r>
              <a:rPr lang="pt-BR" sz="2400" dirty="0" smtClean="0"/>
              <a:t>Orientador: Patrícia Osório Guerreiro</a:t>
            </a:r>
          </a:p>
          <a:p>
            <a:endParaRPr lang="pt-B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8680"/>
            <a:ext cx="735401" cy="720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632" y="332656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Universidade Aberta do SUS – UNASUS</a:t>
            </a:r>
          </a:p>
          <a:p>
            <a:pPr algn="ctr"/>
            <a:r>
              <a:rPr lang="pt-BR" sz="2000" dirty="0"/>
              <a:t>Universidade Federal de Pelotas</a:t>
            </a:r>
          </a:p>
          <a:p>
            <a:pPr algn="ctr"/>
            <a:r>
              <a:rPr lang="pt-BR" sz="2000" dirty="0"/>
              <a:t>Especialização em Saúde da Família</a:t>
            </a:r>
          </a:p>
          <a:p>
            <a:pPr algn="ctr"/>
            <a:r>
              <a:rPr lang="pt-BR" sz="2000" dirty="0"/>
              <a:t>Modalidade a Distância</a:t>
            </a:r>
          </a:p>
          <a:p>
            <a:pPr algn="ctr"/>
            <a:r>
              <a:rPr lang="pt-BR" sz="2000" dirty="0"/>
              <a:t>Turma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err="1" smtClean="0"/>
              <a:t>Unidade</a:t>
            </a:r>
            <a:r>
              <a:rPr lang="en-US" u="sng" dirty="0" smtClean="0"/>
              <a:t>- antes da Intervenção</a:t>
            </a:r>
            <a:endParaRPr lang="pt-BR" u="sng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Puericultura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multidisciplinar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Atendimento</a:t>
            </a:r>
            <a:r>
              <a:rPr lang="en-US" dirty="0" smtClean="0"/>
              <a:t> a </a:t>
            </a:r>
            <a:r>
              <a:rPr lang="en-US" dirty="0" err="1" smtClean="0"/>
              <a:t>crianças</a:t>
            </a:r>
            <a:r>
              <a:rPr lang="en-US" dirty="0" smtClean="0"/>
              <a:t> de 0 a 6 </a:t>
            </a:r>
            <a:r>
              <a:rPr lang="en-US" dirty="0" err="1" smtClean="0"/>
              <a:t>anos</a:t>
            </a:r>
            <a:r>
              <a:rPr lang="en-US" dirty="0" smtClean="0"/>
              <a:t> de </a:t>
            </a:r>
            <a:r>
              <a:rPr lang="en-US" dirty="0" err="1" smtClean="0"/>
              <a:t>idade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Objetivo geral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285992"/>
            <a:ext cx="7643866" cy="3357586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Melhorar as condições de Saúde Bucal dos </a:t>
            </a:r>
            <a:r>
              <a:rPr lang="pt-B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Pré-escolares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0 a 6 anos.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Metodologia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Capacitação</a:t>
            </a:r>
            <a:r>
              <a:rPr lang="en-US" dirty="0" smtClean="0"/>
              <a:t> da </a:t>
            </a:r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pt-BR" dirty="0" smtClean="0"/>
              <a:t>manual Caderno de Atenção Básica – Saúde bucal do Ministério da Saúde.</a:t>
            </a:r>
            <a:endParaRPr lang="en-US" dirty="0" smtClean="0"/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Palestras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micro-</a:t>
            </a:r>
            <a:r>
              <a:rPr lang="en-US" dirty="0" err="1" smtClean="0"/>
              <a:t>áreas</a:t>
            </a:r>
            <a:r>
              <a:rPr lang="en-US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Atividades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pré-escolares</a:t>
            </a:r>
            <a:r>
              <a:rPr lang="en-US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Visitas</a:t>
            </a:r>
            <a:r>
              <a:rPr lang="en-US" dirty="0" smtClean="0"/>
              <a:t> </a:t>
            </a:r>
            <a:r>
              <a:rPr lang="en-US" dirty="0" err="1" smtClean="0"/>
              <a:t>domiciliares</a:t>
            </a:r>
            <a:r>
              <a:rPr lang="en-US" dirty="0" smtClean="0"/>
              <a:t>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Metodologia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Agendamento</a:t>
            </a:r>
            <a:r>
              <a:rPr lang="en-US" dirty="0" smtClean="0"/>
              <a:t> de 04 </a:t>
            </a:r>
            <a:r>
              <a:rPr lang="en-US" dirty="0" err="1" smtClean="0"/>
              <a:t>crianças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ativa</a:t>
            </a:r>
            <a:r>
              <a:rPr lang="en-US" dirty="0" smtClean="0"/>
              <a:t> das </a:t>
            </a:r>
            <a:r>
              <a:rPr lang="en-US" dirty="0" err="1" smtClean="0"/>
              <a:t>crianças</a:t>
            </a:r>
            <a:r>
              <a:rPr lang="en-US" dirty="0" smtClean="0"/>
              <a:t> </a:t>
            </a:r>
            <a:r>
              <a:rPr lang="en-US" dirty="0" err="1" smtClean="0"/>
              <a:t>faltosas</a:t>
            </a:r>
            <a:r>
              <a:rPr lang="en-US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Monitoramento</a:t>
            </a:r>
            <a:r>
              <a:rPr lang="en-US" dirty="0" smtClean="0"/>
              <a:t> das </a:t>
            </a:r>
            <a:r>
              <a:rPr lang="en-US" dirty="0" err="1" smtClean="0"/>
              <a:t>crianças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planilha</a:t>
            </a:r>
            <a:r>
              <a:rPr lang="en-US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com a </a:t>
            </a:r>
            <a:r>
              <a:rPr lang="en-US" dirty="0" err="1" smtClean="0"/>
              <a:t>equipe</a:t>
            </a:r>
            <a:r>
              <a:rPr lang="en-US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Orientação</a:t>
            </a:r>
            <a:r>
              <a:rPr lang="en-US" dirty="0" smtClean="0"/>
              <a:t> individual e </a:t>
            </a:r>
            <a:r>
              <a:rPr lang="en-US" dirty="0" err="1" smtClean="0"/>
              <a:t>coletiva</a:t>
            </a:r>
            <a:r>
              <a:rPr lang="en-US" dirty="0" smtClean="0"/>
              <a:t>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légio Criança Feliz (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773453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eunião bolsa (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83235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Objetivos/Metas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1: Ampliar a cobertura </a:t>
            </a:r>
            <a:r>
              <a:rPr lang="pt-BR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atenção a saúde bucal de crianças de 0 a 6 anos</a:t>
            </a:r>
            <a:endParaRPr lang="pt-BR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Ampliar a cobertura de primeira consulta odontológica para 60% das crianças de zero a 6 anos de idade.</a:t>
            </a:r>
          </a:p>
          <a:p>
            <a:pPr lvl="0">
              <a:buFontTx/>
              <a:buChar char="-"/>
            </a:pPr>
            <a:endPara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Captar 60% das crianças da área de abrangência sem atenção à saúde bucal na Unidade Básica da Saúde (UBS) ou em outro serviço.</a:t>
            </a:r>
          </a:p>
          <a:p>
            <a:pPr eaLnBrk="1" hangingPunct="1">
              <a:buFontTx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214414" y="1643050"/>
          <a:ext cx="6572296" cy="402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1472" y="164305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 Antes da intervenção o número de crianças que nunca foram ao dentista era 53. 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7011717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Objetivos/Metas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2: Melhorar a adesão ao atendimento em saúde </a:t>
            </a:r>
            <a:r>
              <a:rPr lang="pt-BR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bucal</a:t>
            </a:r>
            <a:endPara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Fazer busca ativa de 100% das crianças faltosas às consultas</a:t>
            </a: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endPara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800" b="1" dirty="0" smtClean="0"/>
              <a:t>objetivo 3: Melhorar a qualidade do atendimento em saúde bucal da criança</a:t>
            </a:r>
            <a:endParaRPr lang="pt-BR" sz="2800" dirty="0" smtClean="0"/>
          </a:p>
          <a:p>
            <a:pPr lvl="0">
              <a:buFontTx/>
              <a:buChar char="-"/>
            </a:pPr>
            <a:r>
              <a:rPr lang="pt-BR" sz="2800" dirty="0" smtClean="0"/>
              <a:t>Fazer capacitação de 100% dos profissionais.</a:t>
            </a:r>
          </a:p>
          <a:p>
            <a:pPr lvl="0">
              <a:buFontTx/>
              <a:buChar char="-"/>
            </a:pPr>
            <a:r>
              <a:rPr lang="pt-BR" sz="2800" dirty="0" smtClean="0"/>
              <a:t>Garantir atendimento especializado e realização de exames complementares para 50% das crianças.</a:t>
            </a:r>
          </a:p>
          <a:p>
            <a:endParaRPr lang="pt-B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pic>
        <p:nvPicPr>
          <p:cNvPr id="2050" name="Gráfic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8040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Importância da Intervenção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Prevenir </a:t>
            </a:r>
            <a:r>
              <a:rPr lang="en-US" sz="2800" dirty="0" err="1" smtClean="0"/>
              <a:t>doenças</a:t>
            </a:r>
            <a:r>
              <a:rPr lang="en-US" sz="2800" dirty="0" smtClean="0"/>
              <a:t> </a:t>
            </a:r>
            <a:r>
              <a:rPr lang="en-US" sz="2800" dirty="0" err="1" smtClean="0"/>
              <a:t>bucais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 em saúde bucal desde cedo.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Envolver a família, mudança de opinião dos pais, enfatizando a importância do atendimento nesta faixa etária.</a:t>
            </a:r>
          </a:p>
          <a:p>
            <a:pPr eaLnBrk="1" hangingPunct="1"/>
            <a:endParaRPr lang="pt-BR" sz="1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2800" dirty="0" err="1" smtClean="0"/>
              <a:t>Trabalho</a:t>
            </a:r>
            <a:r>
              <a:rPr lang="en-US" sz="2800" dirty="0" smtClean="0"/>
              <a:t> </a:t>
            </a:r>
            <a:r>
              <a:rPr lang="en-US" sz="2800" dirty="0" err="1" smtClean="0"/>
              <a:t>muldidisciplinar</a:t>
            </a:r>
            <a:r>
              <a:rPr lang="en-US" sz="2800" dirty="0" smtClean="0"/>
              <a:t> </a:t>
            </a:r>
            <a:r>
              <a:rPr lang="en-US" sz="2800" dirty="0" err="1" smtClean="0"/>
              <a:t>fornecendo</a:t>
            </a:r>
            <a:r>
              <a:rPr lang="en-US" sz="2800" dirty="0" smtClean="0"/>
              <a:t> </a:t>
            </a:r>
            <a:r>
              <a:rPr lang="en-US" sz="2800" dirty="0" err="1" smtClean="0"/>
              <a:t>condições</a:t>
            </a:r>
            <a:r>
              <a:rPr lang="en-US" sz="2800" dirty="0" smtClean="0"/>
              <a:t> </a:t>
            </a:r>
            <a:r>
              <a:rPr lang="en-US" sz="2800" dirty="0" err="1" smtClean="0"/>
              <a:t>às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melhor</a:t>
            </a:r>
            <a:r>
              <a:rPr lang="en-US" sz="2800" dirty="0" smtClean="0"/>
              <a:t>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</a:t>
            </a:r>
            <a:r>
              <a:rPr lang="en-US" sz="2800" dirty="0" err="1" smtClean="0"/>
              <a:t>bucal</a:t>
            </a:r>
            <a:r>
              <a:rPr lang="en-US" sz="2800" dirty="0" smtClean="0"/>
              <a:t> e </a:t>
            </a:r>
            <a:r>
              <a:rPr lang="en-US" sz="2800" dirty="0" err="1" smtClean="0"/>
              <a:t>geral</a:t>
            </a:r>
            <a:r>
              <a:rPr lang="en-US" sz="2800" dirty="0" smtClean="0"/>
              <a:t>.</a:t>
            </a:r>
            <a:endParaRPr lang="pt-B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pt-BR" sz="105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r>
              <a:rPr lang="pt-BR" sz="2600" dirty="0" smtClean="0"/>
              <a:t>Profissionais da equipe que foram capacitados para o atendimento integral em saúde da criança foi de 100%.</a:t>
            </a:r>
          </a:p>
          <a:p>
            <a:endParaRPr lang="en-US" sz="1100" dirty="0" smtClean="0"/>
          </a:p>
          <a:p>
            <a:endParaRPr lang="pt-BR" sz="1100" dirty="0" smtClean="0"/>
          </a:p>
          <a:p>
            <a:r>
              <a:rPr lang="pt-BR" sz="2600" dirty="0" smtClean="0"/>
              <a:t>Uma criança precisou de atendimento especializado. </a:t>
            </a:r>
          </a:p>
          <a:p>
            <a:endParaRPr lang="en-US" sz="1100" dirty="0" smtClean="0"/>
          </a:p>
          <a:p>
            <a:endParaRPr lang="pt-BR" sz="1100" dirty="0" smtClean="0"/>
          </a:p>
          <a:p>
            <a:r>
              <a:rPr lang="pt-BR" sz="2600" dirty="0" smtClean="0"/>
              <a:t>Nenhuma criança teve a necessidade de exames complementares.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Objetivos/Metas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pt-BR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4: Melhorar o registro </a:t>
            </a:r>
            <a:r>
              <a:rPr lang="pt-BR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informações</a:t>
            </a:r>
            <a:endParaRPr lang="pt-BR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Manter registro atualizado em planilha e/ou prontuário de 100% das crianças cadastradas.</a:t>
            </a:r>
          </a:p>
          <a:p>
            <a:pPr lvl="0">
              <a:buFontTx/>
              <a:buChar char="-"/>
            </a:pPr>
            <a:endParaRPr lang="pt-BR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600" b="1" dirty="0" smtClean="0"/>
              <a:t>objetivo 5: Mapear as crianças da área de abrangência com riscos para problemas de saúde bucal</a:t>
            </a:r>
            <a:endParaRPr lang="pt-BR" sz="2600" dirty="0" smtClean="0"/>
          </a:p>
          <a:p>
            <a:pPr lvl="0">
              <a:buFontTx/>
              <a:buChar char="-"/>
            </a:pPr>
            <a:r>
              <a:rPr lang="pt-BR" sz="2600" dirty="0" smtClean="0"/>
              <a:t>Identificar e acompanhar 70% das crianças com acúmulo de fatores de risco em saúde bucal.</a:t>
            </a:r>
          </a:p>
          <a:p>
            <a:pPr lvl="0">
              <a:buFontTx/>
              <a:buChar char="-"/>
            </a:pPr>
            <a:r>
              <a:rPr lang="pt-BR" sz="2600" dirty="0" smtClean="0"/>
              <a:t>Garantir exame de rastreamento para cárie dentária em 70% das crianças cadastradas no programa.</a:t>
            </a:r>
          </a:p>
          <a:p>
            <a:endParaRPr lang="pt-B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1143008"/>
          </a:xfrm>
        </p:spPr>
        <p:txBody>
          <a:bodyPr/>
          <a:lstStyle/>
          <a:p>
            <a:r>
              <a:rPr lang="en-US" sz="2400" dirty="0" smtClean="0"/>
              <a:t>O </a:t>
            </a:r>
            <a:r>
              <a:rPr lang="en-US" sz="2400" dirty="0" err="1" smtClean="0"/>
              <a:t>registro</a:t>
            </a:r>
            <a:r>
              <a:rPr lang="en-US" sz="2400" dirty="0" smtClean="0"/>
              <a:t> </a:t>
            </a:r>
            <a:r>
              <a:rPr lang="en-US" sz="2400" dirty="0" err="1" smtClean="0"/>
              <a:t>atualizado</a:t>
            </a:r>
            <a:r>
              <a:rPr lang="en-US" sz="2400" dirty="0" smtClean="0"/>
              <a:t> das </a:t>
            </a:r>
            <a:r>
              <a:rPr lang="en-US" sz="2400" dirty="0" err="1" smtClean="0"/>
              <a:t>crianças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smtClean="0"/>
              <a:t>de 100%.</a:t>
            </a:r>
            <a:endParaRPr lang="pt-BR" sz="2400" dirty="0" smtClean="0"/>
          </a:p>
          <a:p>
            <a:r>
              <a:rPr lang="pt-BR" sz="2400" dirty="0" smtClean="0"/>
              <a:t>Das crianças com acúmulo de fatores de risco em saúde bucal o percentual alcançando foi de 78,5%.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14414" y="2928934"/>
          <a:ext cx="6500858" cy="371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2006"/>
          </a:xfrm>
        </p:spPr>
        <p:txBody>
          <a:bodyPr/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exame</a:t>
            </a:r>
            <a:r>
              <a:rPr lang="en-US" sz="2800" dirty="0" smtClean="0"/>
              <a:t> de </a:t>
            </a:r>
            <a:r>
              <a:rPr lang="en-US" sz="2800" dirty="0" err="1" smtClean="0"/>
              <a:t>rastreamento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cárie</a:t>
            </a:r>
            <a:r>
              <a:rPr lang="en-US" sz="2800" dirty="0" smtClean="0"/>
              <a:t> </a:t>
            </a:r>
            <a:r>
              <a:rPr lang="en-US" sz="2800" dirty="0" err="1" smtClean="0"/>
              <a:t>dentária</a:t>
            </a:r>
            <a:r>
              <a:rPr lang="en-US" sz="2800" dirty="0" smtClean="0"/>
              <a:t> </a:t>
            </a:r>
            <a:r>
              <a:rPr lang="en-US" sz="2800" dirty="0" err="1" smtClean="0"/>
              <a:t>alcançou</a:t>
            </a:r>
            <a:r>
              <a:rPr lang="en-US" sz="2800" dirty="0" smtClean="0"/>
              <a:t> 75%, o </a:t>
            </a:r>
            <a:r>
              <a:rPr lang="en-US" sz="2800" dirty="0" err="1" smtClean="0"/>
              <a:t>rastreamento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realizado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consulta</a:t>
            </a:r>
            <a:r>
              <a:rPr lang="en-US" sz="2800" dirty="0" smtClean="0"/>
              <a:t> </a:t>
            </a:r>
            <a:r>
              <a:rPr lang="en-US" sz="2800" dirty="0" err="1" smtClean="0"/>
              <a:t>odontológica</a:t>
            </a:r>
            <a:r>
              <a:rPr lang="en-US" sz="2800" dirty="0" smtClean="0"/>
              <a:t>.</a:t>
            </a:r>
          </a:p>
          <a:p>
            <a:endParaRPr lang="en-US" sz="1400" dirty="0" smtClean="0"/>
          </a:p>
          <a:p>
            <a:endParaRPr lang="pt-BR" sz="1200" dirty="0" smtClean="0"/>
          </a:p>
          <a:p>
            <a:r>
              <a:rPr lang="pt-BR" sz="2800" dirty="0" smtClean="0"/>
              <a:t>Das crianças atendidas mais da metade teve o tratamento odontológico concluído, representando 59,5% das crianças que compareceram ao atendimento. </a:t>
            </a:r>
          </a:p>
          <a:p>
            <a:endParaRPr lang="pt-BR" sz="1200" dirty="0" smtClean="0"/>
          </a:p>
          <a:p>
            <a:endParaRPr lang="pt-BR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1143008"/>
          </a:xfrm>
        </p:spPr>
        <p:txBody>
          <a:bodyPr/>
          <a:lstStyle/>
          <a:p>
            <a:r>
              <a:rPr lang="pt-BR" sz="2400" dirty="0" smtClean="0"/>
              <a:t>Em relação ao número total de crianças no município o percentual de atendimentos concluídos ao final da Intervenção foi de 42,4%. </a:t>
            </a:r>
          </a:p>
          <a:p>
            <a:endParaRPr lang="pt-BR" sz="2400" dirty="0" smtClean="0"/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1285852" y="2786058"/>
          <a:ext cx="6429420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Objetivos/Metas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pt-BR" sz="2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Relativas ao objetivo 6: Promover a saúde bucal das crian</a:t>
            </a:r>
            <a:r>
              <a:rPr lang="pt-BR" sz="2500" b="1" dirty="0" smtClean="0"/>
              <a:t>ças</a:t>
            </a:r>
            <a:endParaRPr lang="pt-BR" sz="25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500" dirty="0" smtClean="0"/>
              <a:t>O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rientações sobre higiene bucal, cárie dental, </a:t>
            </a:r>
            <a:r>
              <a:rPr lang="pt-BR" sz="2500" dirty="0" smtClean="0"/>
              <a:t>hábitos de sucção, nutrição e prevenção de </a:t>
            </a:r>
            <a:r>
              <a:rPr lang="pt-BR" sz="2500" dirty="0" err="1" smtClean="0"/>
              <a:t>oclusopatias</a:t>
            </a:r>
            <a:r>
              <a:rPr lang="pt-BR" sz="2500" dirty="0" smtClean="0"/>
              <a:t> para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 dos responsáveis das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crianças.</a:t>
            </a:r>
            <a:endParaRPr lang="pt-BR" sz="25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endParaRPr lang="pt-BR" sz="1100" dirty="0" smtClean="0"/>
          </a:p>
          <a:p>
            <a:pPr lvl="0">
              <a:buFontTx/>
              <a:buChar char="-"/>
            </a:pPr>
            <a:r>
              <a:rPr lang="pt-BR" sz="2500" dirty="0" smtClean="0"/>
              <a:t>Orientações sobre higiene bucal, cárie dental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80% das crianças a partir de 04 anos de idade. E orientações nutricionais para 60% das crianças a partir de 4 anos de idade.</a:t>
            </a:r>
          </a:p>
          <a:p>
            <a:pPr lvl="0">
              <a:buFontTx/>
              <a:buChar char="-"/>
            </a:pPr>
            <a:endParaRPr lang="pt-BR" sz="1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Ofertar ações educativas e preventivas em saúde bucal da crianças na comunidade.</a:t>
            </a:r>
          </a:p>
          <a:p>
            <a:pPr lvl="0">
              <a:buFontTx/>
              <a:buChar char="-"/>
            </a:pPr>
            <a:endParaRPr lang="pt-B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501122" cy="1757362"/>
          </a:xfrm>
        </p:spPr>
        <p:txBody>
          <a:bodyPr/>
          <a:lstStyle/>
          <a:p>
            <a:r>
              <a:rPr lang="pt-BR" sz="2400" dirty="0" smtClean="0"/>
              <a:t>Todas as crianças a partir de 04 anos de idade foram orientadas.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/>
              <a:t>As </a:t>
            </a:r>
            <a:r>
              <a:rPr lang="pt-BR" sz="2400" dirty="0" smtClean="0"/>
              <a:t>orientações aos responsáveis das crianças </a:t>
            </a:r>
            <a:r>
              <a:rPr lang="en-US" sz="2400" dirty="0" err="1" smtClean="0"/>
              <a:t>foi</a:t>
            </a:r>
            <a:r>
              <a:rPr lang="en-US" sz="2400" dirty="0" smtClean="0"/>
              <a:t> de 75%.</a:t>
            </a:r>
            <a:endParaRPr lang="pt-BR" sz="2400" dirty="0" smtClean="0"/>
          </a:p>
          <a:p>
            <a:pPr>
              <a:buNone/>
            </a:pPr>
            <a:endParaRPr lang="pt-BR" sz="2800" dirty="0" smtClean="0"/>
          </a:p>
          <a:p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1214414" y="2857496"/>
          <a:ext cx="6643734" cy="380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Objetivos/Metas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Relativas ao objetivo 7: Realizar ações de promoção à saúde e prevenção de doenças bucais nas famílias das crianças</a:t>
            </a:r>
          </a:p>
          <a:p>
            <a:endPara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Realizar ações de promoção à saúde e prevenção de doenças bucais em 60% das famílias das crianças.                                                         </a:t>
            </a:r>
          </a:p>
          <a:p>
            <a:pPr lvl="0">
              <a:buFontTx/>
              <a:buChar char="-"/>
            </a:pPr>
            <a:endParaRPr lang="pt-BR" sz="1200" dirty="0" smtClean="0"/>
          </a:p>
          <a:p>
            <a:pPr lvl="0">
              <a:buFontTx/>
              <a:buChar char="-"/>
            </a:pPr>
            <a:r>
              <a:rPr lang="pt-B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Avaliar a situação de risco e vulnerabilidade de 60% das famílias das crianças.</a:t>
            </a:r>
          </a:p>
          <a:p>
            <a:pPr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Resultados/Indicadores</a:t>
            </a:r>
          </a:p>
        </p:txBody>
      </p:sp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1285852" y="1714488"/>
          <a:ext cx="678661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Discussão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Cada vez mais é necessário programas de intervenção educacional para incentivo da população e indivíduo à adoção de hábitos e práticas alimentares adequadas. Tendo o trabalho interdisciplinar como um aliado no tratamento da doença cárie. </a:t>
            </a:r>
          </a:p>
          <a:p>
            <a:pPr eaLnBrk="1" hangingPunct="1"/>
            <a:endParaRPr lang="pt-BR" sz="2800" dirty="0" smtClean="0"/>
          </a:p>
          <a:p>
            <a:pPr algn="r" eaLnBrk="1" hangingPunct="1">
              <a:buNone/>
            </a:pPr>
            <a:r>
              <a:rPr lang="pt-BR" sz="2000" dirty="0" smtClean="0"/>
              <a:t>(BATISTA; MOREIRA; CORSO, 2006).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Município de </a:t>
            </a:r>
            <a:r>
              <a:rPr lang="pt-BR" sz="3600" dirty="0" err="1" smtClean="0"/>
              <a:t>Tupanci</a:t>
            </a:r>
            <a:r>
              <a:rPr lang="pt-BR" sz="3600" dirty="0" smtClean="0"/>
              <a:t> do Sul</a:t>
            </a:r>
          </a:p>
        </p:txBody>
      </p:sp>
      <p:pic>
        <p:nvPicPr>
          <p:cNvPr id="25602" name="Picture 2" descr="http://www.citybrazil.com.br/arquivos/imagens/galfotos/gfu_800_00006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204833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Discussão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dirty="0" smtClean="0"/>
              <a:t>As crianças que recebem ações educativas e preventivas utilizando recursos adequados para sua faixa etária melhoram seus níveis de conhecimento sobre saúde bucal e com isso a redução do índice de placa. </a:t>
            </a:r>
          </a:p>
          <a:p>
            <a:pPr algn="r" eaLnBrk="1" hangingPunct="1">
              <a:buNone/>
            </a:pPr>
            <a:r>
              <a:rPr lang="pt-BR" sz="2000" dirty="0" smtClean="0"/>
              <a:t>(AQUILANTE;  </a:t>
            </a:r>
            <a:r>
              <a:rPr lang="pt-BR" sz="2000" dirty="0" err="1" smtClean="0"/>
              <a:t>et</a:t>
            </a:r>
            <a:r>
              <a:rPr lang="pt-BR" sz="2000" dirty="0" smtClean="0"/>
              <a:t> </a:t>
            </a:r>
            <a:r>
              <a:rPr lang="pt-BR" sz="2000" dirty="0" err="1" smtClean="0"/>
              <a:t>al</a:t>
            </a:r>
            <a:r>
              <a:rPr lang="pt-BR" sz="2000" dirty="0" smtClean="0"/>
              <a:t>, 2003)</a:t>
            </a:r>
          </a:p>
          <a:p>
            <a:pPr algn="r" eaLnBrk="1" hangingPunct="1">
              <a:buNone/>
            </a:pPr>
            <a:endParaRPr lang="en-US" sz="1100" dirty="0" smtClean="0"/>
          </a:p>
          <a:p>
            <a:pPr algn="r" eaLnBrk="1" hangingPunct="1">
              <a:buNone/>
            </a:pPr>
            <a:endParaRPr lang="pt-BR" sz="1100" dirty="0" smtClean="0"/>
          </a:p>
          <a:p>
            <a:pPr eaLnBrk="1" hangingPunct="1"/>
            <a:r>
              <a:rPr lang="pt-BR" sz="2600" dirty="0" smtClean="0"/>
              <a:t>As orientações passadas aos pais das crianças fazem com que estes tenham um maior entendimento de como proceder na educação dos hábitos de seus filhos.</a:t>
            </a:r>
          </a:p>
          <a:p>
            <a:pPr eaLnBrk="1" hangingPunct="1"/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Reflexão crítica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Compreender melhor o ESF e assim seguir seus princípios.</a:t>
            </a:r>
          </a:p>
          <a:p>
            <a:pPr eaLnBrk="1" hangingPunct="1">
              <a:buNone/>
            </a:pPr>
            <a:endParaRPr lang="pt-BR" sz="1100" dirty="0" smtClean="0"/>
          </a:p>
          <a:p>
            <a:pPr eaLnBrk="1" hangingPunct="1"/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ampla</a:t>
            </a:r>
            <a:r>
              <a:rPr lang="en-US" dirty="0" smtClean="0"/>
              <a:t> do </a:t>
            </a:r>
            <a:r>
              <a:rPr lang="en-US" dirty="0" err="1" smtClean="0"/>
              <a:t>trabalho</a:t>
            </a:r>
            <a:r>
              <a:rPr lang="en-US" dirty="0" smtClean="0"/>
              <a:t> individual e </a:t>
            </a:r>
            <a:r>
              <a:rPr lang="en-US" dirty="0" err="1" smtClean="0"/>
              <a:t>coletivo</a:t>
            </a:r>
            <a:r>
              <a:rPr lang="en-US" dirty="0" smtClean="0"/>
              <a:t>.</a:t>
            </a:r>
          </a:p>
          <a:p>
            <a:pPr eaLnBrk="1" hangingPunct="1"/>
            <a:endParaRPr lang="pt-BR" sz="1100" dirty="0" smtClean="0"/>
          </a:p>
          <a:p>
            <a:pPr eaLnBrk="1" hangingPunct="1"/>
            <a:r>
              <a:rPr lang="pt-BR" dirty="0" smtClean="0"/>
              <a:t>Troca de experiências com outros profissionais.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err="1" smtClean="0"/>
              <a:t>Profissional</a:t>
            </a:r>
            <a:r>
              <a:rPr lang="en-US" dirty="0" smtClean="0"/>
              <a:t> </a:t>
            </a:r>
            <a:r>
              <a:rPr lang="en-US" dirty="0" err="1" smtClean="0"/>
              <a:t>capacitado</a:t>
            </a:r>
            <a:r>
              <a:rPr lang="en-US" dirty="0" smtClean="0"/>
              <a:t>.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err="1" smtClean="0"/>
              <a:t>Referências</a:t>
            </a:r>
            <a:endParaRPr lang="pt-BR" sz="4000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dirty="0" smtClean="0"/>
              <a:t>ÂLCANTARA, T. L., ET AL. Fatores associados à saúde bucal de pré-escolares inseridos em programa educativo preventivo no município de Piracicaba/SP.</a:t>
            </a:r>
            <a:r>
              <a:rPr lang="pt-BR" sz="1100" b="1" dirty="0" smtClean="0"/>
              <a:t> Revista Pós </a:t>
            </a:r>
            <a:r>
              <a:rPr lang="pt-BR" sz="1100" b="1" dirty="0" err="1" smtClean="0"/>
              <a:t>Grad</a:t>
            </a:r>
            <a:r>
              <a:rPr lang="pt-BR" sz="1100" dirty="0" smtClean="0"/>
              <a:t>, v.18, n. 2, p.102-107, 2011.</a:t>
            </a:r>
          </a:p>
          <a:p>
            <a:r>
              <a:rPr lang="pt-BR" sz="1100" dirty="0" smtClean="0"/>
              <a:t>AQUILANTE, A. G. ET AL. A Importância da Educação em Saúde Bucal para Pré-Escolares. </a:t>
            </a:r>
            <a:r>
              <a:rPr lang="pt-BR" sz="1100" b="1" dirty="0" smtClean="0"/>
              <a:t>Revista de odontologia da UNESP</a:t>
            </a:r>
            <a:r>
              <a:rPr lang="pt-BR" sz="1100" dirty="0" smtClean="0"/>
              <a:t>, São Paulo, v. 32, n. 1, 2003.</a:t>
            </a:r>
          </a:p>
          <a:p>
            <a:r>
              <a:rPr lang="pt-BR" sz="1100" dirty="0" smtClean="0"/>
              <a:t>BARROS, Claudia </a:t>
            </a:r>
            <a:r>
              <a:rPr lang="pt-BR" sz="1100" dirty="0" err="1" smtClean="0"/>
              <a:t>Marcia</a:t>
            </a:r>
            <a:r>
              <a:rPr lang="pt-BR" sz="1100" dirty="0" smtClean="0"/>
              <a:t> Santos. </a:t>
            </a:r>
            <a:r>
              <a:rPr lang="pt-BR" sz="1100" b="1" dirty="0" smtClean="0"/>
              <a:t>Manual Técnico de Educação em Saúde Bucal.</a:t>
            </a:r>
            <a:r>
              <a:rPr lang="pt-BR" sz="1100" dirty="0" smtClean="0"/>
              <a:t> Rio de Janeiro: SESC, Departamento Nacional, 2007. 132p.</a:t>
            </a:r>
          </a:p>
          <a:p>
            <a:r>
              <a:rPr lang="pt-BR" sz="1100" dirty="0" smtClean="0"/>
              <a:t>BRASIL. Ministério da Saúde. </a:t>
            </a:r>
            <a:r>
              <a:rPr lang="pt-BR" sz="1100" b="1" dirty="0" smtClean="0"/>
              <a:t>Caderno de Atenção Básica: </a:t>
            </a:r>
            <a:r>
              <a:rPr lang="pt-BR" sz="1100" dirty="0" smtClean="0"/>
              <a:t>Saúde Bucal.</a:t>
            </a:r>
            <a:r>
              <a:rPr lang="pt-BR" sz="1100" b="1" dirty="0" smtClean="0"/>
              <a:t> </a:t>
            </a:r>
            <a:r>
              <a:rPr lang="pt-BR" sz="1100" dirty="0" smtClean="0"/>
              <a:t>1.ed. Brasília: Departamento de Atenção Básica, 2006. 92p.</a:t>
            </a:r>
          </a:p>
          <a:p>
            <a:r>
              <a:rPr lang="pt-BR" sz="1100" dirty="0" smtClean="0"/>
              <a:t>BRASIL. Ministério da Saúde. </a:t>
            </a:r>
            <a:r>
              <a:rPr lang="pt-BR" sz="1100" b="1" dirty="0" smtClean="0"/>
              <a:t>Dez passos para uma alimentação saudável: </a:t>
            </a:r>
            <a:r>
              <a:rPr lang="pt-BR" sz="1100" dirty="0" smtClean="0"/>
              <a:t>Guia alimentar para crianças menores de dois anos. Brasília: Série A, Normas e Manuais Técnicos, 2010. </a:t>
            </a:r>
          </a:p>
          <a:p>
            <a:r>
              <a:rPr lang="pt-BR" sz="1100" dirty="0" smtClean="0"/>
              <a:t>BATISTA, L. R. V.; MOREIRA, E. A. M.; CORSO, A. C. T. Alimentação, estado nutricional e condição bucal da criança. Disponível em &lt;</a:t>
            </a:r>
            <a:r>
              <a:rPr lang="pt-BR" sz="1100" u="sng" dirty="0" smtClean="0">
                <a:hlinkClick r:id="rId2"/>
              </a:rPr>
              <a:t>http://www.dentalmagazine.com.br/artigo/completo/alimentacao-estado-nutricional-e-condicao-bucal-da-crianca_406.html</a:t>
            </a:r>
            <a:r>
              <a:rPr lang="pt-BR" sz="1100" dirty="0" smtClean="0"/>
              <a:t>&gt; Acesso em: 01 jul. 2013.</a:t>
            </a:r>
          </a:p>
          <a:p>
            <a:r>
              <a:rPr lang="pt-BR" sz="1100" dirty="0" smtClean="0"/>
              <a:t>FERREIRA, J. M. S; ET AL. Práticas de pais sobre a higiene bucal e dieta de pré-escolares da rede pública. </a:t>
            </a:r>
            <a:r>
              <a:rPr lang="pt-BR" sz="1100" b="1" dirty="0" smtClean="0"/>
              <a:t>RGO - Revista Gaúcha </a:t>
            </a:r>
            <a:r>
              <a:rPr lang="pt-BR" sz="1100" b="1" dirty="0" err="1" smtClean="0"/>
              <a:t>Odontol</a:t>
            </a:r>
            <a:r>
              <a:rPr lang="pt-BR" sz="1100" dirty="0" smtClean="0"/>
              <a:t>, Porto Alegre, v.59, n.2, p.265-270, 2011.</a:t>
            </a:r>
          </a:p>
          <a:p>
            <a:r>
              <a:rPr lang="pt-BR" sz="1100" dirty="0" smtClean="0"/>
              <a:t>LEITE, F. R. M. ET AL. Avaliação das Condições Bucais das Crianças de Cinco</a:t>
            </a:r>
          </a:p>
          <a:p>
            <a:r>
              <a:rPr lang="pt-BR" sz="1100" dirty="0" smtClean="0"/>
              <a:t>e Seis Anos em Duas Creches de Belo Horizonte. </a:t>
            </a:r>
            <a:r>
              <a:rPr lang="pt-BR" sz="1100" b="1" dirty="0" err="1" smtClean="0"/>
              <a:t>Pesq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Bras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Odontoped</a:t>
            </a:r>
            <a:r>
              <a:rPr lang="pt-BR" sz="1100" dirty="0" smtClean="0"/>
              <a:t>, João Pessoa, v. 4, n. 3, p. 205-210, 2004. </a:t>
            </a:r>
          </a:p>
          <a:p>
            <a:r>
              <a:rPr lang="pt-BR" sz="1100" dirty="0" smtClean="0"/>
              <a:t>LOPES, </a:t>
            </a:r>
            <a:r>
              <a:rPr lang="pt-BR" sz="1100" dirty="0" err="1" smtClean="0"/>
              <a:t>L.S.</a:t>
            </a:r>
            <a:r>
              <a:rPr lang="pt-BR" sz="1100" dirty="0" smtClean="0"/>
              <a:t>; ROSSI,T. R. A.;CANGUSSU,M. C. T</a:t>
            </a:r>
            <a:r>
              <a:rPr lang="pt-BR" sz="1100" b="1" dirty="0" smtClean="0"/>
              <a:t>. </a:t>
            </a:r>
            <a:r>
              <a:rPr lang="pt-BR" sz="1100" dirty="0" smtClean="0"/>
              <a:t>Ambiente familiar e cárie dentária em pré-escolares do município de Salvador (BA). </a:t>
            </a:r>
            <a:r>
              <a:rPr lang="pt-BR" sz="1100" b="1" dirty="0" smtClean="0"/>
              <a:t>Revista Baiana</a:t>
            </a:r>
            <a:r>
              <a:rPr lang="pt-BR" sz="1100" dirty="0" smtClean="0"/>
              <a:t>, v.33, n.3, p. 428-439, 2005.</a:t>
            </a:r>
          </a:p>
          <a:p>
            <a:r>
              <a:rPr lang="pt-BR" sz="1100" dirty="0" smtClean="0"/>
              <a:t>MOURA, L. F. A. D, MOURA M. S, TOLEDO, O. A. Conhecimentos e práticas em saúde bucal de mães que frequentaram um programa odontológico de atenção materno-infantil.</a:t>
            </a:r>
            <a:r>
              <a:rPr lang="pt-BR" sz="1100" b="1" dirty="0" smtClean="0"/>
              <a:t> Ciência &amp; Saúde Coletiva</a:t>
            </a:r>
            <a:r>
              <a:rPr lang="pt-BR" sz="1100" dirty="0" smtClean="0"/>
              <a:t>, v.12, n.4, p.1079-1086, 2007.</a:t>
            </a:r>
          </a:p>
          <a:p>
            <a:r>
              <a:rPr lang="pt-BR" sz="1100" dirty="0" smtClean="0"/>
              <a:t>SILVA, J. A. M; ET AL. Capacitação dos trabalhadores de saúde na atenção básica: impactos e perspectivas. Disponível em: &lt;</a:t>
            </a:r>
            <a:r>
              <a:rPr lang="pt-BR" sz="1100" u="sng" dirty="0" smtClean="0">
                <a:hlinkClick r:id="rId3"/>
              </a:rPr>
              <a:t>http://www.fen.ufg.br/revista/v9/n2/v9n2a08.htm</a:t>
            </a:r>
            <a:r>
              <a:rPr lang="pt-BR" sz="1100" dirty="0" smtClean="0"/>
              <a:t>&gt; Acesso em: 01 jul. 2013.</a:t>
            </a:r>
          </a:p>
          <a:p>
            <a:r>
              <a:rPr lang="pt-BR" sz="1100" dirty="0" smtClean="0"/>
              <a:t>SILVA, M. J., ET AL.O Estado de Saúde Oral de Crianças em Idade Pré-Escolar e Escolar de uma Área Urbana. </a:t>
            </a:r>
            <a:r>
              <a:rPr lang="pt-BR" sz="1100" b="1" dirty="0" smtClean="0"/>
              <a:t>Revista Nascer e Crescer</a:t>
            </a:r>
            <a:r>
              <a:rPr lang="pt-BR" sz="1100" dirty="0" smtClean="0"/>
              <a:t>, v. 18, n. 2, p. 78-84, 2009.</a:t>
            </a:r>
          </a:p>
          <a:p>
            <a:r>
              <a:rPr lang="pt-BR" sz="1100" dirty="0" smtClean="0"/>
              <a:t>SZPILMAN, A. R. M. ET AL. Condição de saúde bucal de crianças de zero a dois anos de idade inseridas na estratégia saúde da família (ESF). </a:t>
            </a:r>
            <a:r>
              <a:rPr lang="pt-BR" sz="1100" b="1" dirty="0" smtClean="0"/>
              <a:t>Revista Brasileira de Pesquisa em Saúde</a:t>
            </a:r>
            <a:r>
              <a:rPr lang="pt-BR" sz="1100" dirty="0" smtClean="0"/>
              <a:t>, v.14, n.1, p. 42-48, 2012.</a:t>
            </a:r>
          </a:p>
          <a:p>
            <a:pPr eaLnBrk="1" hangingPunct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err="1" smtClean="0"/>
              <a:t>Obrigada</a:t>
            </a:r>
            <a:r>
              <a:rPr lang="en-US" sz="4000" u="sng" dirty="0" smtClean="0"/>
              <a:t>!!!</a:t>
            </a:r>
            <a:endParaRPr lang="pt-BR" sz="4000" u="sng" dirty="0" smtClean="0"/>
          </a:p>
        </p:txBody>
      </p:sp>
      <p:pic>
        <p:nvPicPr>
          <p:cNvPr id="6" name="Picture 2" descr="D:\Pictures\fotos posto\atend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1376">
            <a:off x="342652" y="1392513"/>
            <a:ext cx="4176000" cy="3132000"/>
          </a:xfrm>
          <a:prstGeom prst="rect">
            <a:avLst/>
          </a:prstGeom>
          <a:noFill/>
        </p:spPr>
      </p:pic>
      <p:pic>
        <p:nvPicPr>
          <p:cNvPr id="7" name="Picture 2" descr="D:\Pictures\fotos escovação\feira saúde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588">
            <a:off x="4723064" y="1375901"/>
            <a:ext cx="4032000" cy="3024000"/>
          </a:xfrm>
          <a:prstGeom prst="rect">
            <a:avLst/>
          </a:prstGeom>
          <a:noFill/>
        </p:spPr>
      </p:pic>
      <p:pic>
        <p:nvPicPr>
          <p:cNvPr id="8" name="Picture 3" descr="D:\Pictures\fotos posto\coleg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85762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u="sng" dirty="0" smtClean="0"/>
              <a:t>Município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População</a:t>
            </a:r>
            <a:r>
              <a:rPr lang="en-US" dirty="0" smtClean="0"/>
              <a:t>: 1.532 </a:t>
            </a:r>
            <a:r>
              <a:rPr lang="en-US" dirty="0" err="1" smtClean="0"/>
              <a:t>habitantes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Atenção </a:t>
            </a:r>
            <a:r>
              <a:rPr lang="en-US" dirty="0" err="1" smtClean="0"/>
              <a:t>primária</a:t>
            </a:r>
            <a:r>
              <a:rPr lang="en-US" dirty="0" smtClean="0"/>
              <a:t>: </a:t>
            </a:r>
          </a:p>
          <a:p>
            <a:pPr algn="ctr" eaLnBrk="1" hangingPunct="1">
              <a:buNone/>
            </a:pPr>
            <a:r>
              <a:rPr lang="en-US" dirty="0" smtClean="0"/>
              <a:t>01 </a:t>
            </a:r>
            <a:r>
              <a:rPr lang="en-US" dirty="0" err="1" smtClean="0"/>
              <a:t>Ambulatório</a:t>
            </a:r>
            <a:r>
              <a:rPr lang="en-US" dirty="0" smtClean="0"/>
              <a:t> Municipal</a:t>
            </a:r>
          </a:p>
          <a:p>
            <a:pPr algn="ctr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Atenção </a:t>
            </a:r>
            <a:r>
              <a:rPr lang="en-US" dirty="0" err="1" smtClean="0"/>
              <a:t>secundária</a:t>
            </a:r>
            <a:r>
              <a:rPr lang="en-US" dirty="0" smtClean="0"/>
              <a:t>:</a:t>
            </a:r>
          </a:p>
          <a:p>
            <a:pPr algn="ctr" eaLnBrk="1" hangingPunct="1">
              <a:buNone/>
            </a:pPr>
            <a:r>
              <a:rPr lang="en-US" dirty="0" err="1" smtClean="0"/>
              <a:t>Encaminhamento</a:t>
            </a:r>
            <a:endParaRPr lang="pt-BR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po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48" y="5000636"/>
            <a:ext cx="6819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/>
              <a:t>AMBULATÓRIO MUNICIPAL DE SAÚDE </a:t>
            </a:r>
          </a:p>
          <a:p>
            <a:r>
              <a:rPr lang="pt-BR" sz="2800" dirty="0"/>
              <a:t>TUPANCI DO SUL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err="1" smtClean="0"/>
              <a:t>Unidade</a:t>
            </a:r>
            <a:endParaRPr lang="pt-BR" sz="4000" u="sng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Horário</a:t>
            </a:r>
            <a:r>
              <a:rPr lang="en-US" dirty="0" smtClean="0"/>
              <a:t> de </a:t>
            </a:r>
            <a:r>
              <a:rPr lang="en-US" dirty="0" err="1" smtClean="0"/>
              <a:t>atendimento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Agendamento</a:t>
            </a:r>
            <a:r>
              <a:rPr lang="en-US" dirty="0" smtClean="0"/>
              <a:t> de </a:t>
            </a:r>
            <a:r>
              <a:rPr lang="en-US" dirty="0" err="1" smtClean="0"/>
              <a:t>consultas</a:t>
            </a:r>
            <a:r>
              <a:rPr lang="en-US" dirty="0" smtClean="0"/>
              <a:t>.</a:t>
            </a:r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pt-BR" dirty="0" smtClean="0"/>
              <a:t>E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strutura física da Unidade.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Pictures\fotos posto\DSCF1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5150400" cy="3862800"/>
          </a:xfrm>
          <a:prstGeom prst="rect">
            <a:avLst/>
          </a:prstGeom>
          <a:noFill/>
        </p:spPr>
      </p:pic>
      <p:pic>
        <p:nvPicPr>
          <p:cNvPr id="10" name="Picture 3" descr="D:\Pictures\fotos escovação\DSCF1036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357562"/>
            <a:ext cx="4648438" cy="33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ictures\fotos posto\posto Tdo 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224000" cy="3168000"/>
          </a:xfrm>
          <a:prstGeom prst="rect">
            <a:avLst/>
          </a:prstGeom>
          <a:noFill/>
        </p:spPr>
      </p:pic>
      <p:pic>
        <p:nvPicPr>
          <p:cNvPr id="9" name="Picture 5" descr="D:\Pictures\fotos posto\posto Tdo 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00438"/>
            <a:ext cx="4059984" cy="3024000"/>
          </a:xfrm>
          <a:prstGeom prst="rect">
            <a:avLst/>
          </a:prstGeom>
          <a:noFill/>
        </p:spPr>
      </p:pic>
      <p:pic>
        <p:nvPicPr>
          <p:cNvPr id="10" name="Picture 4" descr="D:\Pictures\fotos posto\posto Tdo 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err="1" smtClean="0"/>
              <a:t>Equipe</a:t>
            </a:r>
            <a:r>
              <a:rPr lang="en-US" sz="4000" u="sng" dirty="0" smtClean="0"/>
              <a:t> UBS/ESF</a:t>
            </a:r>
            <a:endParaRPr lang="pt-BR" sz="4000" u="sng" dirty="0" smtClean="0"/>
          </a:p>
        </p:txBody>
      </p:sp>
      <p:pic>
        <p:nvPicPr>
          <p:cNvPr id="23553" name="Picture 1" descr="DSCN1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56003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1235</Words>
  <Application>Microsoft Macintosh PowerPoint</Application>
  <PresentationFormat>Apresentação na tela (4:3)</PresentationFormat>
  <Paragraphs>161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Design padrão</vt:lpstr>
      <vt:lpstr>Saúde Bucal de crianças  de 0 a 72 meses de idade   Município de Tupanci do Sul – RS  </vt:lpstr>
      <vt:lpstr>Importância da Intervenção</vt:lpstr>
      <vt:lpstr>Município de Tupanci do Sul</vt:lpstr>
      <vt:lpstr>Município</vt:lpstr>
      <vt:lpstr>Slide 5</vt:lpstr>
      <vt:lpstr>Unidade</vt:lpstr>
      <vt:lpstr>Slide 7</vt:lpstr>
      <vt:lpstr>Slide 8</vt:lpstr>
      <vt:lpstr>Equipe UBS/ESF</vt:lpstr>
      <vt:lpstr>Unidade- antes da Intervenção</vt:lpstr>
      <vt:lpstr>Objetivo geral</vt:lpstr>
      <vt:lpstr>Metodologia</vt:lpstr>
      <vt:lpstr>Metodologia</vt:lpstr>
      <vt:lpstr>Slide 14</vt:lpstr>
      <vt:lpstr>Objetivos/Metas</vt:lpstr>
      <vt:lpstr>Resultados/Indicadores</vt:lpstr>
      <vt:lpstr>Resultados/Indicadores</vt:lpstr>
      <vt:lpstr>Objetivos/Metas</vt:lpstr>
      <vt:lpstr>Resultados/Indicadores</vt:lpstr>
      <vt:lpstr>Resultados/Indicadores</vt:lpstr>
      <vt:lpstr>Objetivos/Metas</vt:lpstr>
      <vt:lpstr>Resultados/Indicadores</vt:lpstr>
      <vt:lpstr>Resultados/Indicadores</vt:lpstr>
      <vt:lpstr>Resultados/Indicadores</vt:lpstr>
      <vt:lpstr>Objetivos/Metas</vt:lpstr>
      <vt:lpstr>Resultados/Indicadores</vt:lpstr>
      <vt:lpstr>Objetivos/Metas</vt:lpstr>
      <vt:lpstr>Resultados/Indicadores</vt:lpstr>
      <vt:lpstr>Discussão</vt:lpstr>
      <vt:lpstr>Discussão</vt:lpstr>
      <vt:lpstr>Reflexão crítica </vt:lpstr>
      <vt:lpstr>Referências</vt:lpstr>
      <vt:lpstr>Obrigada!!!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165</cp:revision>
  <dcterms:created xsi:type="dcterms:W3CDTF">2013-08-05T15:38:30Z</dcterms:created>
  <dcterms:modified xsi:type="dcterms:W3CDTF">2013-09-12T12:03:52Z</dcterms:modified>
</cp:coreProperties>
</file>