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85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sley\Documents\ESPECIALIZA&#199;AO\U.%203%20Interven&#231;ao\Coleta%20de%20dados%20L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sley\Documents\ESPECIALIZA&#199;AO\U.%203%20Interven&#231;ao\Coleta%20de%20dados%20Li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sley\AppData\Roaming\Microsoft\Excel\Coleta%20de%20dados%20Lis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0.95348837209302328</c:v>
                </c:pt>
                <c:pt idx="2">
                  <c:v>0.90789473684210531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20704"/>
        <c:axId val="90165184"/>
      </c:barChart>
      <c:catAx>
        <c:axId val="5652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90165184"/>
        <c:crosses val="autoZero"/>
        <c:auto val="1"/>
        <c:lblAlgn val="ctr"/>
        <c:lblOffset val="100"/>
        <c:noMultiLvlLbl val="0"/>
      </c:catAx>
      <c:valAx>
        <c:axId val="901651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56520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1.3157894736842105E-2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22240"/>
        <c:axId val="111812608"/>
      </c:barChart>
      <c:catAx>
        <c:axId val="5652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111812608"/>
        <c:crosses val="autoZero"/>
        <c:auto val="1"/>
        <c:lblAlgn val="ctr"/>
        <c:lblOffset val="100"/>
        <c:noMultiLvlLbl val="0"/>
      </c:catAx>
      <c:valAx>
        <c:axId val="1118126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565222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Indicadores!$D$74:$G$74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Indicadores!$D$75:$G$75</c:f>
              <c:numCache>
                <c:formatCode>0.0%</c:formatCode>
                <c:ptCount val="4"/>
                <c:pt idx="0">
                  <c:v>1</c:v>
                </c:pt>
                <c:pt idx="1">
                  <c:v>0.93023255813953487</c:v>
                </c:pt>
                <c:pt idx="2">
                  <c:v>0.88157894736842102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152000"/>
        <c:axId val="111814912"/>
      </c:barChart>
      <c:catAx>
        <c:axId val="571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111814912"/>
        <c:crosses val="autoZero"/>
        <c:auto val="1"/>
        <c:lblAlgn val="ctr"/>
        <c:lblOffset val="100"/>
        <c:noMultiLvlLbl val="0"/>
      </c:catAx>
      <c:valAx>
        <c:axId val="1118149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571520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Universidade Aberta do </a:t>
            </a:r>
            <a:r>
              <a:rPr lang="pt-BR" sz="1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</a:t>
            </a: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Universidade Federal de Pelotas </a:t>
            </a:r>
            <a:b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Departamento de Medicina Social</a:t>
            </a:r>
            <a:b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Curso de Especialização em  Saúde da Família - Modalidade à Distância </a:t>
            </a:r>
            <a:b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1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Turma </a:t>
            </a:r>
            <a:r>
              <a:rPr lang="pt-BR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VII</a:t>
            </a:r>
            <a:endParaRPr lang="es-VE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06774" y="2110401"/>
            <a:ext cx="7772400" cy="1584176"/>
          </a:xfrm>
        </p:spPr>
        <p:txBody>
          <a:bodyPr/>
          <a:lstStyle/>
          <a:p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Melhoria da atenção à saúde da criança de zero a 72 meses na UBS Francisco de Sousa Santos, Cruzeiro do Sul, Acre.</a:t>
            </a:r>
            <a:endParaRPr lang="es-VE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4456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 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456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 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456422" y="3244334"/>
            <a:ext cx="763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/>
              <a:t> 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37"/>
            <a:ext cx="12144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960948" y="3880086"/>
            <a:ext cx="2990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/>
              <a:t> </a:t>
            </a:r>
            <a:r>
              <a:rPr lang="pt-BR" b="1" dirty="0"/>
              <a:t>Lisley Lopez Vaz Rodriguez.</a:t>
            </a:r>
            <a:endParaRPr lang="es-VE" dirty="0"/>
          </a:p>
        </p:txBody>
      </p:sp>
      <p:sp>
        <p:nvSpPr>
          <p:cNvPr id="16" name="15 Rectángulo"/>
          <p:cNvSpPr/>
          <p:nvPr/>
        </p:nvSpPr>
        <p:spPr>
          <a:xfrm>
            <a:off x="2721805" y="4621778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/>
              <a:t> </a:t>
            </a:r>
            <a:r>
              <a:rPr lang="pt-BR" b="1" dirty="0" smtClean="0"/>
              <a:t>Orientadora: </a:t>
            </a:r>
            <a:r>
              <a:rPr lang="pt-BR" b="1" dirty="0" err="1"/>
              <a:t>Lenise</a:t>
            </a:r>
            <a:r>
              <a:rPr lang="pt-BR" b="1" dirty="0"/>
              <a:t> Menezes </a:t>
            </a:r>
            <a:r>
              <a:rPr lang="pt-BR" b="1" dirty="0" err="1"/>
              <a:t>Seerig</a:t>
            </a:r>
            <a:endParaRPr lang="es-VE" dirty="0"/>
          </a:p>
        </p:txBody>
      </p:sp>
      <p:sp>
        <p:nvSpPr>
          <p:cNvPr id="17" name="16 Rectángulo"/>
          <p:cNvSpPr/>
          <p:nvPr/>
        </p:nvSpPr>
        <p:spPr>
          <a:xfrm>
            <a:off x="3822532" y="5601894"/>
            <a:ext cx="149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Pelotas, 2015</a:t>
            </a:r>
            <a:endParaRPr lang="es-V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115218"/>
            <a:ext cx="1224136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8435280" cy="5184576"/>
          </a:xfrm>
        </p:spPr>
        <p:txBody>
          <a:bodyPr/>
          <a:lstStyle/>
          <a:p>
            <a:pPr marL="118872" indent="0">
              <a:buNone/>
            </a:pPr>
            <a:r>
              <a:rPr lang="pt-BR" sz="2000" dirty="0" smtClean="0"/>
              <a:t>Objetivo 2. Melhorar a qualidade do atendimento à criança.</a:t>
            </a:r>
          </a:p>
          <a:p>
            <a:pPr marL="118872" indent="0">
              <a:buNone/>
            </a:pPr>
            <a:r>
              <a:rPr lang="es-VE" sz="2000" dirty="0" smtClean="0"/>
              <a:t>Metas: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Realizar a primeira consulta na primeira semana de vida para 100% das crianças cadastradas.</a:t>
            </a:r>
            <a:endParaRPr lang="es-VE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Realizar teste do pezinho em 100% das crianças até sete dias de vida.</a:t>
            </a:r>
            <a:endParaRPr lang="es-VE" sz="2000" dirty="0" smtClean="0"/>
          </a:p>
          <a:p>
            <a:pPr marL="118872" indent="0">
              <a:buNone/>
            </a:pPr>
            <a:endParaRPr lang="es-VE" dirty="0" smtClean="0"/>
          </a:p>
          <a:p>
            <a:pPr marL="118872" indent="0">
              <a:buNone/>
            </a:pPr>
            <a:r>
              <a:rPr lang="es-VE" dirty="0"/>
              <a:t> </a:t>
            </a:r>
            <a:r>
              <a:rPr lang="es-VE" dirty="0" smtClean="0"/>
              <a:t>      </a:t>
            </a:r>
          </a:p>
          <a:p>
            <a:pPr marL="118872" indent="0">
              <a:buNone/>
            </a:pPr>
            <a:r>
              <a:rPr lang="es-VE" dirty="0"/>
              <a:t> </a:t>
            </a:r>
            <a:r>
              <a:rPr lang="es-VE" dirty="0" smtClean="0"/>
              <a:t>      </a:t>
            </a:r>
            <a:r>
              <a:rPr lang="es-VE" dirty="0" err="1" smtClean="0"/>
              <a:t>Mês</a:t>
            </a:r>
            <a:r>
              <a:rPr lang="es-VE" dirty="0" smtClean="0"/>
              <a:t> 1: </a:t>
            </a:r>
            <a:r>
              <a:rPr lang="pt-BR" dirty="0" smtClean="0"/>
              <a:t>28         25(89,3</a:t>
            </a:r>
            <a:r>
              <a:rPr lang="pt-BR" dirty="0"/>
              <a:t>%) </a:t>
            </a:r>
            <a:endParaRPr lang="es-VE" dirty="0" smtClean="0"/>
          </a:p>
          <a:p>
            <a:pPr marL="118872" indent="0">
              <a:buNone/>
            </a:pPr>
            <a:r>
              <a:rPr lang="es-VE" dirty="0" smtClean="0"/>
              <a:t>       </a:t>
            </a:r>
            <a:r>
              <a:rPr lang="es-VE" dirty="0" err="1" smtClean="0"/>
              <a:t>Mês</a:t>
            </a:r>
            <a:r>
              <a:rPr lang="es-VE" dirty="0" smtClean="0"/>
              <a:t> 2: </a:t>
            </a:r>
            <a:r>
              <a:rPr lang="pt-BR" dirty="0" smtClean="0"/>
              <a:t>43         36 </a:t>
            </a:r>
            <a:r>
              <a:rPr lang="pt-BR" dirty="0"/>
              <a:t>(83.7%) </a:t>
            </a:r>
            <a:endParaRPr lang="es-VE" dirty="0"/>
          </a:p>
          <a:p>
            <a:pPr marL="118872" indent="0">
              <a:buNone/>
            </a:pPr>
            <a:r>
              <a:rPr lang="pt-BR" dirty="0" smtClean="0"/>
              <a:t>       Mês 3: 76         60 </a:t>
            </a:r>
            <a:r>
              <a:rPr lang="pt-BR" dirty="0"/>
              <a:t>(</a:t>
            </a:r>
            <a:r>
              <a:rPr lang="pt-BR" dirty="0" smtClean="0"/>
              <a:t>78.9%)</a:t>
            </a:r>
            <a:endParaRPr lang="es-VE" dirty="0"/>
          </a:p>
        </p:txBody>
      </p:sp>
      <p:pic>
        <p:nvPicPr>
          <p:cNvPr id="6146" name="Picture 2" descr="C:\Users\Lisley\Documents\ESPECIALIZAÇAO\Fotos Puericultura\P18-08-15_09.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42798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2339752" y="4005064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Flecha derecha"/>
          <p:cNvSpPr/>
          <p:nvPr/>
        </p:nvSpPr>
        <p:spPr>
          <a:xfrm>
            <a:off x="2312132" y="4365104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Flecha derecha"/>
          <p:cNvSpPr/>
          <p:nvPr/>
        </p:nvSpPr>
        <p:spPr>
          <a:xfrm>
            <a:off x="2312132" y="4725144"/>
            <a:ext cx="3876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893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5"/>
            <a:ext cx="8856984" cy="5373216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pt-BR" sz="2000" dirty="0" smtClean="0"/>
              <a:t> Objetivo </a:t>
            </a:r>
            <a:r>
              <a:rPr lang="pt-BR" sz="2000" dirty="0"/>
              <a:t>2. Melhorar a qualidade do atendimento à criança</a:t>
            </a:r>
            <a:r>
              <a:rPr lang="pt-BR" sz="2000" dirty="0" smtClean="0"/>
              <a:t>.(Cont.)</a:t>
            </a:r>
            <a:endParaRPr lang="pt-BR" sz="2000" dirty="0"/>
          </a:p>
          <a:p>
            <a:pPr marL="118872" indent="0">
              <a:buNone/>
            </a:pPr>
            <a:r>
              <a:rPr lang="es-VE" sz="2000" dirty="0" smtClean="0"/>
              <a:t> Metas: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Monitorar </a:t>
            </a:r>
            <a:r>
              <a:rPr lang="pt-BR" sz="2000" dirty="0"/>
              <a:t>o crescimento em 100% das </a:t>
            </a:r>
            <a:r>
              <a:rPr lang="pt-BR" sz="2000" dirty="0" smtClean="0"/>
              <a:t>crianças</a:t>
            </a:r>
            <a:endParaRPr lang="es-VE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Monitorar </a:t>
            </a:r>
            <a:r>
              <a:rPr lang="pt-BR" sz="2000" dirty="0"/>
              <a:t>100% das crianças com déficit de peso.</a:t>
            </a:r>
            <a:endParaRPr lang="es-VE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Monitorar </a:t>
            </a:r>
            <a:r>
              <a:rPr lang="pt-BR" sz="2000" dirty="0"/>
              <a:t>100% das crianças com excesso de peso.</a:t>
            </a:r>
            <a:endParaRPr lang="es-VE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Monitorar </a:t>
            </a:r>
            <a:r>
              <a:rPr lang="pt-BR" sz="2000" dirty="0"/>
              <a:t>o desenvolvimento em 100% das </a:t>
            </a:r>
            <a:r>
              <a:rPr lang="pt-BR" sz="2000" dirty="0" smtClean="0"/>
              <a:t>crianças.</a:t>
            </a:r>
            <a:endParaRPr lang="es-VE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Realizar suplementação de ferro em 100% das crianças de seis a 24 meses.</a:t>
            </a:r>
            <a:endParaRPr lang="es-VE" sz="2000" dirty="0"/>
          </a:p>
          <a:p>
            <a:pPr marL="118872" indent="0">
              <a:buNone/>
            </a:pPr>
            <a:r>
              <a:rPr lang="es-VE" sz="2000" dirty="0" smtClean="0"/>
              <a:t>                           </a:t>
            </a:r>
          </a:p>
          <a:p>
            <a:pPr marL="118872" indent="0">
              <a:buNone/>
            </a:pPr>
            <a:r>
              <a:rPr lang="es-VE" sz="2000" dirty="0" err="1" smtClean="0"/>
              <a:t>Crescimento</a:t>
            </a:r>
            <a:r>
              <a:rPr lang="es-VE" sz="2000" dirty="0" smtClean="0"/>
              <a:t> e                </a:t>
            </a:r>
            <a:r>
              <a:rPr lang="es-VE" sz="2000" dirty="0" err="1" smtClean="0"/>
              <a:t>Mês</a:t>
            </a:r>
            <a:r>
              <a:rPr lang="es-VE" sz="2000" dirty="0" smtClean="0"/>
              <a:t> 1: 28(100%)</a:t>
            </a:r>
          </a:p>
          <a:p>
            <a:pPr marL="118872" indent="0">
              <a:buNone/>
            </a:pPr>
            <a:r>
              <a:rPr lang="es-VE" sz="2000" dirty="0" err="1" smtClean="0"/>
              <a:t>Desenvolvimento</a:t>
            </a:r>
            <a:r>
              <a:rPr lang="es-VE" sz="2000" dirty="0" smtClean="0"/>
              <a:t>          </a:t>
            </a:r>
            <a:r>
              <a:rPr lang="es-VE" sz="2000" dirty="0" err="1" smtClean="0"/>
              <a:t>Mês</a:t>
            </a:r>
            <a:r>
              <a:rPr lang="es-VE" sz="2000" dirty="0" smtClean="0"/>
              <a:t> 2: 43(100%)</a:t>
            </a:r>
          </a:p>
          <a:p>
            <a:pPr marL="118872" indent="0">
              <a:buNone/>
            </a:pPr>
            <a:r>
              <a:rPr lang="es-VE" sz="2000" dirty="0" smtClean="0"/>
              <a:t>                                              </a:t>
            </a:r>
            <a:r>
              <a:rPr lang="es-VE" sz="2000" dirty="0" err="1" smtClean="0"/>
              <a:t>Mês</a:t>
            </a:r>
            <a:r>
              <a:rPr lang="es-VE" sz="2000" dirty="0" smtClean="0"/>
              <a:t> 3: 76(100%)</a:t>
            </a:r>
          </a:p>
          <a:p>
            <a:pPr marL="118872" indent="0">
              <a:buNone/>
            </a:pPr>
            <a:endParaRPr lang="es-VE" sz="2000" dirty="0" smtClean="0"/>
          </a:p>
          <a:p>
            <a:pPr marL="118872" indent="0">
              <a:buNone/>
            </a:pPr>
            <a:r>
              <a:rPr lang="es-VE" sz="2000" dirty="0" err="1" smtClean="0"/>
              <a:t>Crianças</a:t>
            </a:r>
            <a:r>
              <a:rPr lang="es-VE" sz="2000" dirty="0" smtClean="0"/>
              <a:t> déficit de peso: 2 </a:t>
            </a:r>
            <a:r>
              <a:rPr lang="es-VE" sz="2000" dirty="0" err="1"/>
              <a:t>m</a:t>
            </a:r>
            <a:r>
              <a:rPr lang="es-VE" sz="2000" dirty="0" err="1" smtClean="0"/>
              <a:t>onitoradas</a:t>
            </a:r>
            <a:r>
              <a:rPr lang="es-VE" sz="2000" dirty="0" smtClean="0"/>
              <a:t> 100%</a:t>
            </a:r>
          </a:p>
          <a:p>
            <a:pPr marL="118872" indent="0">
              <a:buNone/>
            </a:pPr>
            <a:r>
              <a:rPr lang="es-VE" sz="2000" dirty="0" err="1" smtClean="0"/>
              <a:t>Crianças</a:t>
            </a:r>
            <a:r>
              <a:rPr lang="es-VE" sz="2000" dirty="0" smtClean="0"/>
              <a:t> </a:t>
            </a:r>
            <a:r>
              <a:rPr lang="es-VE" sz="2000" dirty="0" err="1" smtClean="0"/>
              <a:t>excesso</a:t>
            </a:r>
            <a:r>
              <a:rPr lang="es-VE" sz="2000" dirty="0" smtClean="0"/>
              <a:t> de peso: 0</a:t>
            </a:r>
          </a:p>
          <a:p>
            <a:pPr marL="118872" indent="0">
              <a:buNone/>
            </a:pPr>
            <a:endParaRPr lang="es-VE" dirty="0"/>
          </a:p>
          <a:p>
            <a:pPr marL="118872" indent="0">
              <a:buNone/>
            </a:pPr>
            <a:r>
              <a:rPr lang="es-VE" sz="2000" dirty="0" smtClean="0"/>
              <a:t>Suplemento de ferro: </a:t>
            </a:r>
            <a:r>
              <a:rPr lang="es-VE" sz="2000" dirty="0" err="1" smtClean="0"/>
              <a:t>Mês</a:t>
            </a:r>
            <a:r>
              <a:rPr lang="es-VE" sz="2000" dirty="0" smtClean="0"/>
              <a:t> 1: 13</a:t>
            </a:r>
          </a:p>
          <a:p>
            <a:pPr marL="118872" indent="0">
              <a:buNone/>
            </a:pPr>
            <a:r>
              <a:rPr lang="es-VE" sz="2000" dirty="0"/>
              <a:t> </a:t>
            </a:r>
            <a:r>
              <a:rPr lang="es-VE" sz="2000" dirty="0" smtClean="0"/>
              <a:t>                                            </a:t>
            </a:r>
            <a:r>
              <a:rPr lang="es-VE" sz="2000" dirty="0" err="1" smtClean="0"/>
              <a:t>Mês</a:t>
            </a:r>
            <a:r>
              <a:rPr lang="es-VE" sz="2000" dirty="0" smtClean="0"/>
              <a:t> 2: 19      100%</a:t>
            </a:r>
          </a:p>
          <a:p>
            <a:pPr marL="118872" indent="0">
              <a:buNone/>
            </a:pPr>
            <a:r>
              <a:rPr lang="es-VE" sz="2000" dirty="0"/>
              <a:t> </a:t>
            </a:r>
            <a:r>
              <a:rPr lang="es-VE" sz="2000" dirty="0" smtClean="0"/>
              <a:t>                                            </a:t>
            </a:r>
            <a:r>
              <a:rPr lang="es-VE" sz="2000" dirty="0" err="1" smtClean="0"/>
              <a:t>Mês</a:t>
            </a:r>
            <a:r>
              <a:rPr lang="es-VE" sz="2000" dirty="0" smtClean="0"/>
              <a:t> 3: 23</a:t>
            </a:r>
            <a:endParaRPr lang="es-VE" sz="2000" dirty="0"/>
          </a:p>
        </p:txBody>
      </p:sp>
      <p:sp>
        <p:nvSpPr>
          <p:cNvPr id="4" name="3 Cerrar llave"/>
          <p:cNvSpPr/>
          <p:nvPr/>
        </p:nvSpPr>
        <p:spPr>
          <a:xfrm>
            <a:off x="3563888" y="5733256"/>
            <a:ext cx="252028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Abrir llave"/>
          <p:cNvSpPr/>
          <p:nvPr/>
        </p:nvSpPr>
        <p:spPr>
          <a:xfrm>
            <a:off x="2267744" y="3749726"/>
            <a:ext cx="288032" cy="9034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7" name="6 Imagen" descr="C:\Users\Lisley\Documents\ESPECIALIZAÇAO\Fotos Puericultura\Antroprometicas\SAM_1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5567" y="3469570"/>
            <a:ext cx="3284982" cy="3491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1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07" y="1556792"/>
            <a:ext cx="8856984" cy="5301208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pt-BR" sz="2000" dirty="0" smtClean="0"/>
              <a:t>Objetivo </a:t>
            </a:r>
            <a:r>
              <a:rPr lang="pt-BR" sz="2000" dirty="0"/>
              <a:t>2. Melhorar a qualidade do atendimento à criança.(</a:t>
            </a:r>
            <a:r>
              <a:rPr lang="pt-BR" sz="2000" dirty="0" smtClean="0"/>
              <a:t>Cont</a:t>
            </a:r>
            <a:r>
              <a:rPr lang="pt-BR" sz="2000" dirty="0" smtClean="0"/>
              <a:t>.)</a:t>
            </a:r>
          </a:p>
          <a:p>
            <a:pPr marL="118872" indent="0">
              <a:buNone/>
            </a:pPr>
            <a:r>
              <a:rPr lang="pt-BR" sz="2000" dirty="0" smtClean="0"/>
              <a:t>Meta: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Vacinar </a:t>
            </a:r>
            <a:r>
              <a:rPr lang="pt-BR" sz="2000" dirty="0"/>
              <a:t>100% das crianças de acordo com a idade</a:t>
            </a:r>
            <a:r>
              <a:rPr lang="pt-BR" sz="2000" dirty="0" smtClean="0"/>
              <a:t>.</a:t>
            </a:r>
            <a:endParaRPr lang="es-VE" sz="2000" dirty="0"/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lang="pt-BR" altLang="es-VE" sz="20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Mês 1: 28 –-28 (100%)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altLang="es-VE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Mês 2: 43---41 (95,3%)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altLang="es-VE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Mês 3: 76---69 (90,8%)</a:t>
            </a:r>
            <a:endParaRPr lang="pt-BR" altLang="es-VE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0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</a:t>
            </a:r>
            <a:r>
              <a:rPr lang="pt-BR" altLang="es-VE" sz="1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3 Proporção de crianças com vacinação em dia para a idade. UBS Francisco de Souza Santos, Cruzeiro do Sul/AC, 2015.</a:t>
            </a:r>
            <a:endParaRPr lang="es-VE" altLang="es-VE" sz="10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1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pt-BR" altLang="es-VE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Fonte</a:t>
            </a:r>
            <a:r>
              <a:rPr lang="pt-BR" altLang="es-VE" sz="1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Planilha de coleta de dados 2015.</a:t>
            </a:r>
            <a:endParaRPr lang="pt-BR" altLang="es-VE" sz="1000" dirty="0">
              <a:latin typeface="Arial" pitchFamily="34" charset="0"/>
              <a:cs typeface="Arial" pitchFamily="34" charset="0"/>
            </a:endParaRPr>
          </a:p>
          <a:p>
            <a:endParaRPr lang="es-V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116689243"/>
              </p:ext>
            </p:extLst>
          </p:nvPr>
        </p:nvGraphicFramePr>
        <p:xfrm>
          <a:off x="1619672" y="3573016"/>
          <a:ext cx="52565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1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5"/>
            <a:ext cx="8964488" cy="49160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/>
              <a:t>Objetivo 2. Melhorar a qualidade do atendimento à criança.(</a:t>
            </a:r>
            <a:r>
              <a:rPr lang="pt-BR" sz="2000" dirty="0" smtClean="0"/>
              <a:t>Cont</a:t>
            </a:r>
            <a:r>
              <a:rPr lang="pt-BR" sz="2000" dirty="0"/>
              <a:t>.)</a:t>
            </a:r>
          </a:p>
          <a:p>
            <a:pPr marL="118872" indent="0">
              <a:buNone/>
            </a:pPr>
            <a:r>
              <a:rPr lang="pt-BR" sz="2000" dirty="0" smtClean="0"/>
              <a:t>Meta:</a:t>
            </a: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Realizar triagem auditiva em 100</a:t>
            </a:r>
            <a:r>
              <a:rPr lang="pt-BR" sz="2000" dirty="0" smtClean="0"/>
              <a:t>%  </a:t>
            </a:r>
            <a:r>
              <a:rPr lang="pt-BR" sz="2000" dirty="0"/>
              <a:t>das </a:t>
            </a:r>
            <a:r>
              <a:rPr lang="pt-BR" sz="2000" dirty="0" smtClean="0"/>
              <a:t>crianças.</a:t>
            </a:r>
            <a:endParaRPr lang="es-VE" sz="2000" dirty="0" smtClean="0"/>
          </a:p>
          <a:p>
            <a:pPr marL="118872" indent="0">
              <a:buNone/>
            </a:pPr>
            <a:r>
              <a:rPr lang="es-VE" dirty="0" smtClean="0"/>
              <a:t>                                        </a:t>
            </a:r>
            <a:r>
              <a:rPr lang="es-VE" sz="2000" dirty="0" err="1" smtClean="0"/>
              <a:t>Mês</a:t>
            </a:r>
            <a:r>
              <a:rPr lang="es-VE" sz="2000" dirty="0" smtClean="0"/>
              <a:t> 3: 1 (1,3%)</a:t>
            </a:r>
            <a:endParaRPr lang="es-VE" dirty="0" smtClean="0"/>
          </a:p>
          <a:p>
            <a:pPr marL="118872" indent="0">
              <a:buNone/>
            </a:pPr>
            <a:endParaRPr lang="es-VE" dirty="0"/>
          </a:p>
          <a:p>
            <a:pPr marL="118872" indent="0">
              <a:buNone/>
            </a:pPr>
            <a:endParaRPr lang="es-VE" dirty="0" smtClean="0"/>
          </a:p>
          <a:p>
            <a:pPr marL="118872" indent="0">
              <a:buNone/>
            </a:pPr>
            <a:endParaRPr lang="es-VE" dirty="0"/>
          </a:p>
          <a:p>
            <a:pPr marL="118872" indent="0">
              <a:buNone/>
            </a:pPr>
            <a:endParaRPr lang="es-VE" dirty="0" smtClean="0"/>
          </a:p>
          <a:p>
            <a:pPr marL="118872" indent="0">
              <a:buNone/>
            </a:pPr>
            <a:endParaRPr lang="es-VE" dirty="0"/>
          </a:p>
          <a:p>
            <a:pPr marL="118872" indent="0">
              <a:buNone/>
            </a:pPr>
            <a:endParaRPr lang="es-VE" dirty="0" smtClean="0"/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1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                        Figura </a:t>
            </a:r>
            <a:r>
              <a:rPr lang="pt-BR" altLang="es-VE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4 Proporção de crianças com triagem auditiva. UBS Francisco de Souza Santos, Cruzeiro do Sul/AC, </a:t>
            </a:r>
            <a:r>
              <a:rPr lang="pt-BR" altLang="es-VE" sz="1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2015.</a:t>
            </a:r>
            <a:endParaRPr lang="es-VE" altLang="es-VE" sz="11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1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                        Fonte</a:t>
            </a:r>
            <a:r>
              <a:rPr lang="pt-BR" altLang="es-VE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: Planilha de coleta de dados 2015</a:t>
            </a:r>
            <a:endParaRPr lang="es-V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es-VE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678844246"/>
              </p:ext>
            </p:extLst>
          </p:nvPr>
        </p:nvGraphicFramePr>
        <p:xfrm>
          <a:off x="2166937" y="3212976"/>
          <a:ext cx="4810125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62034" y="2581990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s-V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altLang="es-V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732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/>
              <a:t>Objetivo 2. Melhorar a qualidade do atendimento à criança.(</a:t>
            </a:r>
            <a:r>
              <a:rPr lang="pt-BR" sz="2000" dirty="0" smtClean="0"/>
              <a:t>Cont</a:t>
            </a:r>
            <a:r>
              <a:rPr lang="pt-BR" sz="2000" dirty="0"/>
              <a:t>.)</a:t>
            </a:r>
          </a:p>
          <a:p>
            <a:pPr marL="118872" indent="0">
              <a:buNone/>
            </a:pPr>
            <a:r>
              <a:rPr lang="pt-BR" sz="2000" dirty="0" smtClean="0"/>
              <a:t>Metas:</a:t>
            </a:r>
            <a:endParaRPr lang="es-VE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Realizar avaliação da necessidade de atendimento odontológico em 100% das crianças de seis e 72 meses</a:t>
            </a:r>
            <a:r>
              <a:rPr lang="pt-BR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Realizar primeira consulta odontológica para 100% das crianças de seis a 72 meses de idade moradoras da área de abrangência, cadastradas na unidade de saúde</a:t>
            </a:r>
            <a:r>
              <a:rPr lang="pt-BR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118872" indent="0">
              <a:buNone/>
            </a:pPr>
            <a:r>
              <a:rPr lang="pt-BR" sz="2000" dirty="0" smtClean="0"/>
              <a:t>         Avaliação </a:t>
            </a:r>
            <a:r>
              <a:rPr lang="pt-BR" sz="2000" dirty="0"/>
              <a:t>da necessidade de atendimento odontológico </a:t>
            </a:r>
            <a:r>
              <a:rPr lang="pt-BR" sz="2000" dirty="0" smtClean="0"/>
              <a:t>(ANAO)</a:t>
            </a:r>
          </a:p>
          <a:p>
            <a:pPr marL="118872" indent="0">
              <a:buNone/>
            </a:pPr>
            <a:r>
              <a:rPr lang="pt-BR" sz="2000" dirty="0" smtClean="0"/>
              <a:t>         Primeira </a:t>
            </a:r>
            <a:r>
              <a:rPr lang="pt-BR" sz="2000" dirty="0"/>
              <a:t>consulta odontológica</a:t>
            </a:r>
            <a:endParaRPr lang="es-VE" sz="2000" dirty="0"/>
          </a:p>
          <a:p>
            <a:pPr marL="118872" indent="0">
              <a:buNone/>
            </a:pPr>
            <a:endParaRPr lang="es-VE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61129"/>
              </p:ext>
            </p:extLst>
          </p:nvPr>
        </p:nvGraphicFramePr>
        <p:xfrm>
          <a:off x="611560" y="3933056"/>
          <a:ext cx="7776863" cy="220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122"/>
                <a:gridCol w="1458165"/>
                <a:gridCol w="1296144"/>
                <a:gridCol w="1296144"/>
                <a:gridCol w="1296144"/>
                <a:gridCol w="1296144"/>
              </a:tblGrid>
              <a:tr h="522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V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dirty="0" err="1" smtClean="0"/>
                        <a:t>Crianças</a:t>
                      </a:r>
                      <a:r>
                        <a:rPr lang="es-VE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baseline="0" dirty="0" smtClean="0"/>
                        <a:t>6-72 meses</a:t>
                      </a:r>
                      <a:endParaRPr lang="es-V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dirty="0" smtClean="0"/>
                    </a:p>
                    <a:p>
                      <a:pPr algn="ctr"/>
                      <a:r>
                        <a:rPr lang="es-VE" dirty="0" smtClean="0"/>
                        <a:t>ANAO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dirty="0" smtClean="0"/>
                    </a:p>
                    <a:p>
                      <a:pPr algn="ctr"/>
                      <a:r>
                        <a:rPr lang="es-VE" dirty="0" smtClean="0"/>
                        <a:t>%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dirty="0" smtClean="0"/>
                    </a:p>
                    <a:p>
                      <a:pPr algn="ctr"/>
                      <a:r>
                        <a:rPr lang="es-VE" dirty="0" smtClean="0"/>
                        <a:t>1ra</a:t>
                      </a:r>
                      <a:r>
                        <a:rPr lang="es-VE" baseline="0" dirty="0" smtClean="0"/>
                        <a:t> CO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dirty="0" smtClean="0"/>
                    </a:p>
                    <a:p>
                      <a:pPr algn="ctr"/>
                      <a:r>
                        <a:rPr lang="es-VE" dirty="0" smtClean="0"/>
                        <a:t>%</a:t>
                      </a:r>
                      <a:endParaRPr lang="es-VE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s-VE" dirty="0" err="1" smtClean="0"/>
                        <a:t>Mês</a:t>
                      </a:r>
                      <a:r>
                        <a:rPr lang="es-VE" dirty="0" smtClean="0"/>
                        <a:t> 1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26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26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100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</a:t>
                      </a:r>
                      <a:endParaRPr lang="es-VE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s-VE" dirty="0" err="1" smtClean="0"/>
                        <a:t>Mês</a:t>
                      </a:r>
                      <a:r>
                        <a:rPr lang="es-VE" dirty="0" smtClean="0"/>
                        <a:t> 2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41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41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100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4,9</a:t>
                      </a:r>
                      <a:endParaRPr lang="es-VE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s-VE" dirty="0" err="1" smtClean="0"/>
                        <a:t>Mês</a:t>
                      </a:r>
                      <a:r>
                        <a:rPr lang="es-VE" dirty="0" smtClean="0"/>
                        <a:t> 3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71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71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100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40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56,3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2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229199"/>
          </a:xfrm>
        </p:spPr>
        <p:txBody>
          <a:bodyPr/>
          <a:lstStyle/>
          <a:p>
            <a:pPr marL="118872" indent="0">
              <a:buNone/>
            </a:pPr>
            <a:r>
              <a:rPr lang="pt-BR" sz="2000" dirty="0"/>
              <a:t>Objetivo 3. Melhorar a adesão ao programa de Saúde da </a:t>
            </a:r>
            <a:r>
              <a:rPr lang="pt-BR" sz="2000" dirty="0" smtClean="0"/>
              <a:t>Criança.</a:t>
            </a:r>
            <a:endParaRPr lang="es-VE" sz="2000" dirty="0"/>
          </a:p>
          <a:p>
            <a:pPr marL="118872" indent="0">
              <a:buNone/>
            </a:pPr>
            <a:r>
              <a:rPr lang="pt-BR" sz="2000" dirty="0" smtClean="0"/>
              <a:t>Meta: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Fazer </a:t>
            </a:r>
            <a:r>
              <a:rPr lang="pt-BR" sz="2000" dirty="0"/>
              <a:t>busca ativa de 100% das crianças faltosas às </a:t>
            </a:r>
            <a:r>
              <a:rPr lang="pt-BR" sz="2000" dirty="0" smtClean="0"/>
              <a:t>consultas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118872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Mês 1: 1 </a:t>
            </a:r>
          </a:p>
          <a:p>
            <a:pPr marL="118872" indent="0">
              <a:buNone/>
            </a:pPr>
            <a:r>
              <a:rPr lang="pt-BR" sz="2000" dirty="0" smtClean="0"/>
              <a:t>              Mês 2: 10            100%</a:t>
            </a:r>
          </a:p>
          <a:p>
            <a:pPr marL="118872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Mês 3: 17</a:t>
            </a:r>
            <a:endParaRPr lang="es-VE" sz="2000" dirty="0"/>
          </a:p>
          <a:p>
            <a:pPr marL="118872" indent="0">
              <a:buNone/>
            </a:pPr>
            <a:endParaRPr lang="es-VE" dirty="0"/>
          </a:p>
        </p:txBody>
      </p:sp>
      <p:sp>
        <p:nvSpPr>
          <p:cNvPr id="4" name="3 Cerrar llave"/>
          <p:cNvSpPr/>
          <p:nvPr/>
        </p:nvSpPr>
        <p:spPr>
          <a:xfrm>
            <a:off x="2183892" y="3530951"/>
            <a:ext cx="360040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Lisley\Documents\ESPECIALIZAÇAO\Fotos Puericultura\P11-06-15_14.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292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5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pt-BR" sz="2200" dirty="0"/>
              <a:t>Objetivo 4. Melhorar o registro das informações.</a:t>
            </a:r>
            <a:endParaRPr lang="es-VE" sz="2200" dirty="0"/>
          </a:p>
          <a:p>
            <a:pPr marL="118872" indent="0">
              <a:buNone/>
            </a:pPr>
            <a:r>
              <a:rPr lang="pt-BR" sz="2200" dirty="0" smtClean="0"/>
              <a:t>Meta: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 smtClean="0"/>
              <a:t>Manter </a:t>
            </a:r>
            <a:r>
              <a:rPr lang="pt-BR" sz="2200" dirty="0"/>
              <a:t>registro na ficha de acompanhamento/espelho da saúde da criança de 100% das crianças que consultam no </a:t>
            </a:r>
            <a:r>
              <a:rPr lang="pt-BR" sz="2200" dirty="0" smtClean="0"/>
              <a:t>serviço.</a:t>
            </a:r>
            <a:endParaRPr lang="es-VE" sz="2200" dirty="0"/>
          </a:p>
          <a:p>
            <a:pPr marL="118872" indent="0">
              <a:buNone/>
            </a:pPr>
            <a:r>
              <a:rPr lang="es-VE" sz="2200" dirty="0" smtClean="0"/>
              <a:t>                                  </a:t>
            </a:r>
            <a:endParaRPr lang="es-VE" sz="2200" dirty="0"/>
          </a:p>
          <a:p>
            <a:pPr marL="118872" indent="0">
              <a:buNone/>
            </a:pPr>
            <a:r>
              <a:rPr lang="es-VE" sz="2200" dirty="0" smtClean="0"/>
              <a:t>                                                         </a:t>
            </a:r>
            <a:r>
              <a:rPr lang="es-VE" sz="2200" dirty="0" err="1" smtClean="0"/>
              <a:t>Mês</a:t>
            </a:r>
            <a:r>
              <a:rPr lang="es-VE" sz="2200" dirty="0" smtClean="0"/>
              <a:t> 1: 28---28 (100%)</a:t>
            </a:r>
          </a:p>
          <a:p>
            <a:pPr marL="118872" indent="0">
              <a:buNone/>
            </a:pPr>
            <a:r>
              <a:rPr lang="es-VE" sz="2200" dirty="0"/>
              <a:t> </a:t>
            </a:r>
            <a:r>
              <a:rPr lang="es-VE" sz="2200" dirty="0" smtClean="0"/>
              <a:t>                                                        </a:t>
            </a:r>
            <a:r>
              <a:rPr lang="es-VE" sz="2200" dirty="0" err="1" smtClean="0"/>
              <a:t>Mês</a:t>
            </a:r>
            <a:r>
              <a:rPr lang="es-VE" sz="2200" dirty="0" smtClean="0"/>
              <a:t> 2: 43---40 (93%)</a:t>
            </a:r>
          </a:p>
          <a:p>
            <a:pPr marL="118872" indent="0">
              <a:buNone/>
            </a:pPr>
            <a:r>
              <a:rPr lang="es-VE" sz="2200" dirty="0"/>
              <a:t> </a:t>
            </a:r>
            <a:r>
              <a:rPr lang="es-VE" sz="2200" dirty="0" smtClean="0"/>
              <a:t>                                                        </a:t>
            </a:r>
            <a:r>
              <a:rPr lang="es-VE" sz="2200" dirty="0" err="1" smtClean="0"/>
              <a:t>Mês</a:t>
            </a:r>
            <a:r>
              <a:rPr lang="es-VE" sz="2200" dirty="0" smtClean="0"/>
              <a:t> 3: 76---67 (88,2%) </a:t>
            </a:r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 smtClean="0"/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es-VE" sz="1100" dirty="0" smtClean="0">
              <a:solidFill>
                <a:srgbClr val="80808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1100" dirty="0" smtClean="0">
                <a:solidFill>
                  <a:srgbClr val="808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Fig</a:t>
            </a:r>
            <a:r>
              <a:rPr lang="pt-BR" altLang="es-VE" sz="1100" dirty="0">
                <a:solidFill>
                  <a:srgbClr val="808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7 Proporção de crianças com registro atualizado. UBS Francisco de Souza Santos, Cruzeiro do Sul/AC, 2015.</a:t>
            </a:r>
            <a:endParaRPr lang="es-VE" altLang="es-VE" sz="11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VE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             </a:t>
            </a:r>
            <a:r>
              <a:rPr lang="pt-BR" altLang="es-VE" sz="1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   Fonte</a:t>
            </a:r>
            <a:r>
              <a:rPr lang="pt-BR" altLang="es-VE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anose="020B0604020202020204" pitchFamily="34" charset="0"/>
              </a:rPr>
              <a:t>: Planilha de coleta de dados 2015.</a:t>
            </a:r>
            <a:endParaRPr lang="pt-BR" altLang="es-VE" sz="1100" dirty="0">
              <a:latin typeface="Arial" pitchFamily="34" charset="0"/>
              <a:cs typeface="Arial" pitchFamily="34" charset="0"/>
            </a:endParaRPr>
          </a:p>
          <a:p>
            <a:endParaRPr lang="es-V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17754552"/>
              </p:ext>
            </p:extLst>
          </p:nvPr>
        </p:nvGraphicFramePr>
        <p:xfrm>
          <a:off x="2123728" y="3789040"/>
          <a:ext cx="4724400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1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Resultados: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69999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/>
              <a:t>Objetivo 5. Mapear as crianças de risco pertencentes à área de </a:t>
            </a:r>
            <a:r>
              <a:rPr lang="pt-BR" sz="2000" dirty="0" smtClean="0"/>
              <a:t>abrangência.</a:t>
            </a:r>
            <a:endParaRPr lang="es-VE" sz="2000" dirty="0"/>
          </a:p>
          <a:p>
            <a:pPr marL="118872" indent="0">
              <a:buNone/>
            </a:pPr>
            <a:r>
              <a:rPr lang="pt-BR" sz="2000" dirty="0" smtClean="0"/>
              <a:t>Meta: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Realizar </a:t>
            </a:r>
            <a:r>
              <a:rPr lang="pt-BR" sz="2000" dirty="0"/>
              <a:t>avaliação de risco em 100% das crianças cadastradas no programa.</a:t>
            </a:r>
            <a:endParaRPr lang="es-VE" sz="2000" dirty="0"/>
          </a:p>
          <a:p>
            <a:endParaRPr lang="es-VE" sz="2000" dirty="0" smtClean="0"/>
          </a:p>
          <a:p>
            <a:endParaRPr lang="es-VE" sz="2000" dirty="0" smtClean="0"/>
          </a:p>
          <a:p>
            <a:pPr marL="118872" indent="0">
              <a:buNone/>
            </a:pPr>
            <a:endParaRPr lang="es-VE" sz="2000" dirty="0"/>
          </a:p>
          <a:p>
            <a:pPr marL="118872" indent="0">
              <a:buNone/>
            </a:pPr>
            <a:r>
              <a:rPr lang="pt-BR" sz="2000" dirty="0" smtClean="0"/>
              <a:t>            Mês </a:t>
            </a:r>
            <a:r>
              <a:rPr lang="pt-BR" sz="2000" dirty="0"/>
              <a:t>1: </a:t>
            </a:r>
            <a:r>
              <a:rPr lang="pt-BR" sz="2000" dirty="0" smtClean="0"/>
              <a:t>28</a:t>
            </a:r>
            <a:endParaRPr lang="pt-BR" sz="2000" dirty="0"/>
          </a:p>
          <a:p>
            <a:pPr marL="118872" indent="0">
              <a:buNone/>
            </a:pPr>
            <a:r>
              <a:rPr lang="pt-BR" sz="2000" dirty="0"/>
              <a:t>            </a:t>
            </a:r>
            <a:r>
              <a:rPr lang="pt-BR" sz="2000" dirty="0" smtClean="0"/>
              <a:t>Mês </a:t>
            </a:r>
            <a:r>
              <a:rPr lang="pt-BR" sz="2000" dirty="0"/>
              <a:t>2: </a:t>
            </a:r>
            <a:r>
              <a:rPr lang="pt-BR" sz="2000" dirty="0" smtClean="0"/>
              <a:t>43            </a:t>
            </a:r>
            <a:r>
              <a:rPr lang="pt-BR" sz="2000" dirty="0"/>
              <a:t>100%</a:t>
            </a:r>
          </a:p>
          <a:p>
            <a:pPr marL="118872" indent="0">
              <a:buNone/>
            </a:pPr>
            <a:r>
              <a:rPr lang="pt-BR" sz="2000" dirty="0"/>
              <a:t>            </a:t>
            </a:r>
            <a:r>
              <a:rPr lang="pt-BR" sz="2000" dirty="0" smtClean="0"/>
              <a:t>Mês </a:t>
            </a:r>
            <a:r>
              <a:rPr lang="pt-BR" sz="2000" dirty="0"/>
              <a:t>3: </a:t>
            </a:r>
            <a:r>
              <a:rPr lang="pt-BR" sz="2000" dirty="0" smtClean="0"/>
              <a:t>76</a:t>
            </a:r>
            <a:endParaRPr lang="es-VE" sz="2000" dirty="0"/>
          </a:p>
          <a:p>
            <a:endParaRPr lang="es-VE" sz="2000" dirty="0"/>
          </a:p>
        </p:txBody>
      </p:sp>
      <p:sp>
        <p:nvSpPr>
          <p:cNvPr id="4" name="3 Cerrar llave"/>
          <p:cNvSpPr/>
          <p:nvPr/>
        </p:nvSpPr>
        <p:spPr>
          <a:xfrm>
            <a:off x="2173288" y="3645024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26" name="Picture 2" descr="C:\Users\Lisley\Documents\ESPECIALIZAÇAO\Fotos Puericultura\Creche\SAM_1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3105336"/>
            <a:ext cx="4824536" cy="37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800" dirty="0"/>
              <a:t>Objetivo 6. Promover a saúde das </a:t>
            </a:r>
            <a:r>
              <a:rPr lang="pt-BR" sz="1800" dirty="0" smtClean="0"/>
              <a:t>crianças.</a:t>
            </a:r>
            <a:endParaRPr lang="es-VE" sz="1800" dirty="0"/>
          </a:p>
          <a:p>
            <a:pPr marL="118872" indent="0">
              <a:buNone/>
            </a:pPr>
            <a:r>
              <a:rPr lang="pt-BR" sz="1800" dirty="0" smtClean="0"/>
              <a:t>Metas: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/>
              <a:t>Dar </a:t>
            </a:r>
            <a:r>
              <a:rPr lang="pt-BR" sz="1800" dirty="0"/>
              <a:t>orientações para prevenir acidentes na infância em 100% das consultas de saúde da criança. </a:t>
            </a:r>
            <a:endParaRPr lang="es-VE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1800" dirty="0"/>
              <a:t>Fornecer orientações nutricionais de acordo com a faixa etária </a:t>
            </a:r>
            <a:r>
              <a:rPr lang="pt-BR" sz="1800" dirty="0" smtClean="0"/>
              <a:t>para </a:t>
            </a:r>
            <a:r>
              <a:rPr lang="pt-BR" sz="1800" dirty="0"/>
              <a:t>100% das </a:t>
            </a:r>
            <a:r>
              <a:rPr lang="pt-BR" sz="1800" dirty="0" smtClean="0"/>
              <a:t>crianças.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dirty="0"/>
              <a:t>Fornecer orientações sobre higiene bucal, etiologia e prevenção da cárie para 100% das crianças de acordo com a faixa etária</a:t>
            </a:r>
            <a:r>
              <a:rPr lang="pt-BR" sz="1800" dirty="0" smtClean="0"/>
              <a:t>.</a:t>
            </a:r>
          </a:p>
          <a:p>
            <a:pPr marL="118872" indent="0" algn="ctr">
              <a:buNone/>
            </a:pPr>
            <a:r>
              <a:rPr lang="pt-BR" sz="1800" dirty="0"/>
              <a:t>  Mês 1: </a:t>
            </a:r>
            <a:r>
              <a:rPr lang="pt-BR" sz="1800" dirty="0" smtClean="0"/>
              <a:t>28; </a:t>
            </a:r>
            <a:r>
              <a:rPr lang="pt-BR" sz="1800" dirty="0"/>
              <a:t>Mês 2: </a:t>
            </a:r>
            <a:r>
              <a:rPr lang="pt-BR" sz="1800" dirty="0" smtClean="0"/>
              <a:t>43; Mês </a:t>
            </a:r>
            <a:r>
              <a:rPr lang="pt-BR" sz="1800" dirty="0"/>
              <a:t>3: 76</a:t>
            </a:r>
            <a:endParaRPr lang="es-VE" sz="1800" dirty="0"/>
          </a:p>
        </p:txBody>
      </p:sp>
      <p:pic>
        <p:nvPicPr>
          <p:cNvPr id="11269" name="Picture 5" descr="C:\Users\Lisley\Documents\ESPECIALIZAÇAO\Fotos Puericultura\Atividade com gestantes 5  Abril\20150504_083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1" y="3789040"/>
            <a:ext cx="4660899" cy="30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Lisley\Documents\ESPECIALIZAÇAO\Fotos Puericultura\Atividade com gestantes 5  Abril\20150504_092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499992" cy="30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28801"/>
            <a:ext cx="8579296" cy="4772000"/>
          </a:xfrm>
        </p:spPr>
        <p:txBody>
          <a:bodyPr/>
          <a:lstStyle/>
          <a:p>
            <a:pPr marL="118872" indent="0">
              <a:buNone/>
            </a:pPr>
            <a:r>
              <a:rPr lang="pt-BR" sz="2000" dirty="0"/>
              <a:t>Objetivo 6. Promover a saúde das </a:t>
            </a:r>
            <a:r>
              <a:rPr lang="pt-BR" sz="2000" dirty="0" smtClean="0"/>
              <a:t>crianças.</a:t>
            </a:r>
            <a:endParaRPr lang="es-VE" sz="2000" dirty="0"/>
          </a:p>
          <a:p>
            <a:pPr marL="118872" indent="0">
              <a:buNone/>
            </a:pPr>
            <a:r>
              <a:rPr lang="pt-BR" sz="2000" dirty="0" smtClean="0"/>
              <a:t>Meta: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Colocar </a:t>
            </a:r>
            <a:r>
              <a:rPr lang="pt-BR" sz="2000" dirty="0"/>
              <a:t>100% das crianças para mamar durante a primeira consulta.</a:t>
            </a:r>
            <a:endParaRPr lang="es-VE" sz="2000" dirty="0"/>
          </a:p>
          <a:p>
            <a:pPr marL="118872" indent="0">
              <a:buNone/>
            </a:pPr>
            <a:r>
              <a:rPr lang="es-VE" sz="2000" dirty="0" smtClean="0"/>
              <a:t>                                                         </a:t>
            </a:r>
            <a:r>
              <a:rPr lang="es-VE" sz="2000" dirty="0" err="1" smtClean="0"/>
              <a:t>Mês</a:t>
            </a:r>
            <a:r>
              <a:rPr lang="es-VE" sz="2000" dirty="0" smtClean="0"/>
              <a:t> </a:t>
            </a:r>
            <a:r>
              <a:rPr lang="es-VE" sz="2000" dirty="0"/>
              <a:t>1: 28-</a:t>
            </a:r>
            <a:r>
              <a:rPr lang="es-VE" sz="2000" dirty="0" smtClean="0"/>
              <a:t>--</a:t>
            </a:r>
            <a:r>
              <a:rPr lang="es-VE" sz="2000" dirty="0"/>
              <a:t>1</a:t>
            </a:r>
            <a:r>
              <a:rPr lang="es-VE" sz="2000" dirty="0" smtClean="0"/>
              <a:t> (3,6%)</a:t>
            </a:r>
            <a:endParaRPr lang="es-VE" sz="2000" dirty="0"/>
          </a:p>
          <a:p>
            <a:pPr marL="118872" indent="0">
              <a:buNone/>
            </a:pPr>
            <a:r>
              <a:rPr lang="es-VE" sz="2000" dirty="0"/>
              <a:t>                                                         </a:t>
            </a:r>
            <a:r>
              <a:rPr lang="es-VE" sz="2000" dirty="0" err="1"/>
              <a:t>Mês</a:t>
            </a:r>
            <a:r>
              <a:rPr lang="es-VE" sz="2000" dirty="0"/>
              <a:t> 2: 43-</a:t>
            </a:r>
            <a:r>
              <a:rPr lang="es-VE" sz="2000" dirty="0" smtClean="0"/>
              <a:t>--</a:t>
            </a:r>
            <a:r>
              <a:rPr lang="es-VE" sz="2000" dirty="0"/>
              <a:t>3</a:t>
            </a:r>
            <a:r>
              <a:rPr lang="es-VE" sz="2000" dirty="0" smtClean="0"/>
              <a:t> (7,0%)</a:t>
            </a:r>
            <a:endParaRPr lang="es-VE" sz="2000" dirty="0"/>
          </a:p>
          <a:p>
            <a:pPr marL="118872" indent="0">
              <a:buNone/>
            </a:pPr>
            <a:r>
              <a:rPr lang="es-VE" sz="2000" dirty="0"/>
              <a:t>                                                         </a:t>
            </a:r>
            <a:r>
              <a:rPr lang="es-VE" sz="2000" dirty="0" err="1"/>
              <a:t>Mês</a:t>
            </a:r>
            <a:r>
              <a:rPr lang="es-VE" sz="2000" dirty="0"/>
              <a:t> 3: 76-</a:t>
            </a:r>
            <a:r>
              <a:rPr lang="es-VE" sz="2000" dirty="0" smtClean="0"/>
              <a:t>--</a:t>
            </a:r>
            <a:r>
              <a:rPr lang="es-VE" sz="2000" dirty="0"/>
              <a:t>8</a:t>
            </a:r>
            <a:r>
              <a:rPr lang="es-VE" sz="2000" dirty="0" smtClean="0"/>
              <a:t> (10,5%) </a:t>
            </a:r>
            <a:endParaRPr lang="es-VE" sz="2000" dirty="0"/>
          </a:p>
          <a:p>
            <a:pPr marL="118872" indent="0">
              <a:buNone/>
            </a:pPr>
            <a:endParaRPr lang="es-VE" dirty="0" smtClean="0"/>
          </a:p>
          <a:p>
            <a:pPr marL="118872" indent="0">
              <a:buNone/>
            </a:pPr>
            <a:endParaRPr lang="es-VE" dirty="0" smtClean="0"/>
          </a:p>
          <a:p>
            <a:pPr marL="118872" indent="0">
              <a:buNone/>
            </a:pPr>
            <a:endParaRPr lang="es-V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5762625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err="1" smtClean="0"/>
              <a:t>Introdução</a:t>
            </a:r>
            <a:r>
              <a:rPr lang="es-VE" dirty="0" smtClean="0"/>
              <a:t> 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8245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Taxas </a:t>
            </a:r>
            <a:r>
              <a:rPr lang="pt-BR" dirty="0"/>
              <a:t>de mortalidade infantil </a:t>
            </a:r>
            <a:r>
              <a:rPr lang="pt-BR" dirty="0" smtClean="0"/>
              <a:t>no Brasil. </a:t>
            </a:r>
            <a:endParaRPr lang="pt-BR" dirty="0" smtClean="0"/>
          </a:p>
          <a:p>
            <a:pPr marL="118872" indent="0" algn="just">
              <a:buNone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Morte por </a:t>
            </a:r>
            <a:r>
              <a:rPr lang="pt-BR" dirty="0"/>
              <a:t>doenças </a:t>
            </a:r>
            <a:r>
              <a:rPr lang="pt-BR" dirty="0" err="1"/>
              <a:t>preveníveis</a:t>
            </a:r>
            <a:r>
              <a:rPr lang="pt-BR" dirty="0"/>
              <a:t> e evitáveis por ações dos serviços de </a:t>
            </a:r>
            <a:r>
              <a:rPr lang="pt-BR" dirty="0" smtClean="0"/>
              <a:t>saúde</a:t>
            </a:r>
            <a:r>
              <a:rPr lang="pt-BR" dirty="0" smtClean="0"/>
              <a:t>.</a:t>
            </a:r>
          </a:p>
          <a:p>
            <a:pPr marL="118872" indent="0" algn="just">
              <a:buNone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atenção primária de saúde </a:t>
            </a:r>
            <a:r>
              <a:rPr lang="pt-BR" dirty="0" smtClean="0"/>
              <a:t>papel fundamental.</a:t>
            </a:r>
          </a:p>
          <a:p>
            <a:pPr marL="118872" indent="0" algn="just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700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err="1"/>
              <a:t>Discussão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16831"/>
            <a:ext cx="8435280" cy="4483969"/>
          </a:xfrm>
        </p:spPr>
        <p:txBody>
          <a:bodyPr>
            <a:normAutofit fontScale="85000"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pt-BR" dirty="0"/>
              <a:t>Ampliação da cobertura da atenção as </a:t>
            </a:r>
            <a:r>
              <a:rPr lang="pt-BR" dirty="0" smtClean="0"/>
              <a:t>crianças de zero a 72 meses pertencentes </a:t>
            </a:r>
            <a:r>
              <a:rPr lang="pt-BR" dirty="0"/>
              <a:t>a nossa área de abrangência.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t-BR" dirty="0"/>
              <a:t>Capacitação e treinamento profissional </a:t>
            </a:r>
            <a:r>
              <a:rPr lang="pt-BR" dirty="0" smtClean="0"/>
              <a:t>das equipes </a:t>
            </a:r>
            <a:r>
              <a:rPr lang="pt-BR" dirty="0"/>
              <a:t>de saúde.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t-BR" dirty="0"/>
              <a:t>Ampliamos o vínculo entre a equipe de saúde e a comunidade.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t-BR" dirty="0"/>
              <a:t>Melhoria da qualidade dos registros.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t-BR" dirty="0" smtClean="0"/>
              <a:t>Satisfação </a:t>
            </a:r>
            <a:r>
              <a:rPr lang="pt-BR" dirty="0"/>
              <a:t>da comunidade com o trabalho realizado.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t-BR" dirty="0"/>
              <a:t>Foco na educação em saúde e prevenção.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t-BR" dirty="0"/>
              <a:t>Próximo passo organizar as ações direcionadas a outros focos. 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514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7488"/>
          </a:xfrm>
        </p:spPr>
        <p:txBody>
          <a:bodyPr>
            <a:normAutofit fontScale="90000"/>
          </a:bodyPr>
          <a:lstStyle/>
          <a:p>
            <a:r>
              <a:rPr lang="pt-BR" dirty="0"/>
              <a:t>Reflexão crítica sobre o processo pessoal de aprendizagem</a:t>
            </a:r>
            <a:br>
              <a:rPr lang="pt-BR" dirty="0"/>
            </a:b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5191"/>
            <a:ext cx="8784976" cy="4822161"/>
          </a:xfrm>
        </p:spPr>
        <p:txBody>
          <a:bodyPr/>
          <a:lstStyle/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/>
              <a:t>Superação de dificuldades e novos desafios(o </a:t>
            </a:r>
            <a:r>
              <a:rPr lang="pt-BR" dirty="0" smtClean="0"/>
              <a:t>idioma</a:t>
            </a:r>
            <a:r>
              <a:rPr lang="pt-BR" dirty="0"/>
              <a:t> </a:t>
            </a:r>
            <a:r>
              <a:rPr lang="pt-BR" dirty="0" smtClean="0"/>
              <a:t>principalmente).</a:t>
            </a:r>
            <a:endParaRPr lang="pt-BR" dirty="0"/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/>
              <a:t>Conhecimento sobre o SUS  e o trabalho na Estratégia de Saúde da Família do Brasil.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/>
              <a:t>Conhecimento da realidade do serviço e intervenções positivas.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/>
              <a:t>Qualificação das práticas profissionais individuais e coletivas da equipe.</a:t>
            </a:r>
          </a:p>
          <a:p>
            <a:pPr marL="118872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5087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3085850" y="2967335"/>
            <a:ext cx="297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Obrigada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Cruzeiro do Sul</a:t>
            </a:r>
            <a:endParaRPr lang="es-V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752528" cy="5112568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pt-BR" dirty="0"/>
              <a:t>2da maior cidade do estado.</a:t>
            </a:r>
          </a:p>
          <a:p>
            <a:pPr marL="118872" indent="0">
              <a:buNone/>
            </a:pPr>
            <a:endParaRPr lang="pt-BR" dirty="0" smtClean="0"/>
          </a:p>
          <a:p>
            <a:pPr marL="118872" indent="0">
              <a:buNone/>
            </a:pPr>
            <a:r>
              <a:rPr lang="pt-BR" dirty="0" smtClean="0"/>
              <a:t>80 </a:t>
            </a:r>
            <a:r>
              <a:rPr lang="pt-BR" dirty="0"/>
              <a:t>953 habitantes (IBGE, 2014).</a:t>
            </a:r>
          </a:p>
          <a:p>
            <a:pPr marL="118872" indent="0">
              <a:buNone/>
            </a:pPr>
            <a:endParaRPr lang="pt-BR" dirty="0" smtClean="0"/>
          </a:p>
          <a:p>
            <a:pPr marL="118872" indent="0">
              <a:buNone/>
            </a:pPr>
            <a:endParaRPr lang="pt-BR" dirty="0" smtClean="0"/>
          </a:p>
          <a:p>
            <a:pPr marL="118872" indent="0">
              <a:buNone/>
            </a:pPr>
            <a:r>
              <a:rPr lang="pt-BR" dirty="0" smtClean="0"/>
              <a:t>29 UBS          13 Urbanas</a:t>
            </a:r>
          </a:p>
          <a:p>
            <a:pPr marL="118872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16 Rurais</a:t>
            </a:r>
          </a:p>
          <a:p>
            <a:pPr marL="118872" indent="0">
              <a:buNone/>
            </a:pPr>
            <a:r>
              <a:rPr lang="pt-BR" dirty="0" smtClean="0"/>
              <a:t>                  </a:t>
            </a:r>
          </a:p>
          <a:p>
            <a:pPr marL="118872" indent="0">
              <a:buNone/>
            </a:pPr>
            <a:r>
              <a:rPr lang="pt-BR" dirty="0" smtClean="0"/>
              <a:t>Hospital Geral</a:t>
            </a:r>
          </a:p>
          <a:p>
            <a:pPr marL="118872" indent="0">
              <a:buNone/>
            </a:pPr>
            <a:r>
              <a:rPr lang="pt-BR" dirty="0" smtClean="0"/>
              <a:t>Hospital Dermatológico</a:t>
            </a:r>
          </a:p>
          <a:p>
            <a:pPr marL="118872" indent="0">
              <a:buNone/>
            </a:pPr>
            <a:r>
              <a:rPr lang="pt-BR" dirty="0" smtClean="0"/>
              <a:t>Maternidade</a:t>
            </a:r>
          </a:p>
          <a:p>
            <a:pPr marL="118872" indent="0">
              <a:buNone/>
            </a:pPr>
            <a:r>
              <a:rPr lang="pt-BR" dirty="0" smtClean="0"/>
              <a:t>CAPS</a:t>
            </a:r>
          </a:p>
          <a:p>
            <a:pPr marL="118872" indent="0">
              <a:buNone/>
            </a:pPr>
            <a:r>
              <a:rPr lang="pt-BR" dirty="0" smtClean="0"/>
              <a:t>Laboratório Clinico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57200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Abrir llave"/>
          <p:cNvSpPr/>
          <p:nvPr/>
        </p:nvSpPr>
        <p:spPr>
          <a:xfrm>
            <a:off x="1560583" y="3140968"/>
            <a:ext cx="189735" cy="1212275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098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VE" dirty="0" smtClean="0"/>
              <a:t>UBS/ESF Francisco de Souza Santos</a:t>
            </a:r>
            <a:endParaRPr lang="es-V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896544" cy="5256584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s-VE" sz="1900" b="1" dirty="0" smtClean="0"/>
              <a:t>Localizada no centro da </a:t>
            </a:r>
            <a:r>
              <a:rPr lang="es-VE" sz="1900" b="1" dirty="0" err="1" smtClean="0"/>
              <a:t>ciudade</a:t>
            </a:r>
            <a:r>
              <a:rPr lang="es-VE" sz="1900" b="1" dirty="0" smtClean="0"/>
              <a:t>.</a:t>
            </a:r>
          </a:p>
          <a:p>
            <a:pPr marL="118872" indent="0">
              <a:buNone/>
            </a:pPr>
            <a:r>
              <a:rPr lang="es-VE" sz="1900" b="1" dirty="0" smtClean="0"/>
              <a:t>Composta 3 equipes, cada equipe </a:t>
            </a:r>
            <a:r>
              <a:rPr lang="es-VE" sz="1900" b="1" dirty="0" err="1" smtClean="0"/>
              <a:t>com</a:t>
            </a:r>
            <a:r>
              <a:rPr lang="es-VE" sz="1900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VE" sz="1900" b="1" dirty="0" smtClean="0"/>
              <a:t>Médico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VE" sz="1900" b="1" dirty="0" err="1" smtClean="0"/>
              <a:t>Enfermeira</a:t>
            </a:r>
            <a:endParaRPr lang="es-VE" sz="19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VE" sz="1900" b="1" dirty="0" err="1" smtClean="0"/>
              <a:t>Tec</a:t>
            </a:r>
            <a:r>
              <a:rPr lang="es-VE" sz="1900" b="1" dirty="0" smtClean="0"/>
              <a:t>. </a:t>
            </a:r>
            <a:r>
              <a:rPr lang="es-VE" sz="1900" b="1" dirty="0" err="1" smtClean="0"/>
              <a:t>Enfermagem</a:t>
            </a:r>
            <a:endParaRPr lang="es-VE" sz="19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VE" sz="1900" b="1" dirty="0" smtClean="0"/>
              <a:t>3 ACS</a:t>
            </a:r>
          </a:p>
          <a:p>
            <a:pPr marL="118872" indent="0" algn="just">
              <a:buNone/>
            </a:pPr>
            <a:r>
              <a:rPr lang="es-VE" sz="1900" b="1" dirty="0" err="1" smtClean="0"/>
              <a:t>Ademais</a:t>
            </a:r>
            <a:r>
              <a:rPr lang="es-VE" sz="1900" b="1" dirty="0" smtClean="0"/>
              <a:t> de 2 equipes odontológicas, 2 recepcionistas, o administrador, </a:t>
            </a:r>
            <a:r>
              <a:rPr lang="pt-BR" sz="1900" b="1" dirty="0" smtClean="0"/>
              <a:t>a </a:t>
            </a:r>
            <a:r>
              <a:rPr lang="pt-BR" sz="1900" b="1" dirty="0"/>
              <a:t>farmacêutica, 2</a:t>
            </a:r>
            <a:r>
              <a:rPr lang="pt-BR" sz="1900" b="1" dirty="0" smtClean="0"/>
              <a:t> </a:t>
            </a:r>
            <a:r>
              <a:rPr lang="pt-BR" sz="1900" b="1" dirty="0"/>
              <a:t>auxiliares de limpeza e os vigias</a:t>
            </a:r>
            <a:r>
              <a:rPr lang="pt-BR" sz="1900" b="1" dirty="0" smtClean="0"/>
              <a:t>.</a:t>
            </a:r>
          </a:p>
          <a:p>
            <a:pPr marL="118872" indent="0">
              <a:buNone/>
            </a:pP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364088" y="1773936"/>
            <a:ext cx="3322712" cy="4623816"/>
          </a:xfrm>
        </p:spPr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pt-BR" dirty="0"/>
              <a:t>Projeto </a:t>
            </a:r>
          </a:p>
          <a:p>
            <a:pPr marL="118872" indent="0" algn="ctr">
              <a:buNone/>
            </a:pPr>
            <a:endParaRPr lang="pt-BR" dirty="0"/>
          </a:p>
          <a:p>
            <a:pPr marL="118872" indent="0" algn="ctr">
              <a:buNone/>
            </a:pPr>
            <a:r>
              <a:rPr lang="pt-BR" dirty="0"/>
              <a:t>2 equipes </a:t>
            </a:r>
          </a:p>
          <a:p>
            <a:pPr marL="118872" indent="0" algn="ctr">
              <a:buNone/>
            </a:pPr>
            <a:endParaRPr lang="pt-BR" dirty="0"/>
          </a:p>
          <a:p>
            <a:pPr marL="118872" indent="0" algn="ctr">
              <a:buNone/>
            </a:pPr>
            <a:r>
              <a:rPr lang="pt-BR" dirty="0"/>
              <a:t>2487 habitantes </a:t>
            </a:r>
          </a:p>
          <a:p>
            <a:pPr marL="118872" indent="0">
              <a:buNone/>
            </a:pPr>
            <a:endParaRPr lang="pt-BR" dirty="0"/>
          </a:p>
          <a:p>
            <a:pPr marL="118872" indent="0" algn="ctr">
              <a:buNone/>
            </a:pPr>
            <a:r>
              <a:rPr lang="pt-BR" dirty="0"/>
              <a:t>1178 </a:t>
            </a:r>
            <a:r>
              <a:rPr lang="pt-BR" dirty="0" smtClean="0"/>
              <a:t>M             1309 F</a:t>
            </a:r>
          </a:p>
          <a:p>
            <a:pPr marL="118872" indent="0" algn="ctr">
              <a:buNone/>
            </a:pPr>
            <a:r>
              <a:rPr lang="pt-BR" dirty="0" smtClean="0"/>
              <a:t>(</a:t>
            </a:r>
            <a:r>
              <a:rPr lang="pt-BR" dirty="0"/>
              <a:t>47,4%) </a:t>
            </a:r>
            <a:r>
              <a:rPr lang="pt-BR" dirty="0" smtClean="0"/>
              <a:t>          (52,6</a:t>
            </a:r>
            <a:r>
              <a:rPr lang="pt-BR" dirty="0"/>
              <a:t>%)</a:t>
            </a:r>
            <a:endParaRPr lang="es-VE" dirty="0"/>
          </a:p>
          <a:p>
            <a:pPr marL="118872" indent="0">
              <a:buNone/>
            </a:pPr>
            <a:endParaRPr lang="pt-BR" dirty="0" smtClean="0"/>
          </a:p>
          <a:p>
            <a:pPr marL="118872" indent="0" algn="ctr">
              <a:buNone/>
            </a:pPr>
            <a:r>
              <a:rPr lang="pt-BR" dirty="0" smtClean="0"/>
              <a:t>Estimativa </a:t>
            </a:r>
            <a:r>
              <a:rPr lang="pt-BR" dirty="0"/>
              <a:t>de 124 crianças entre zero e 72 meses.</a:t>
            </a:r>
            <a:endParaRPr lang="es-VE" dirty="0"/>
          </a:p>
          <a:p>
            <a:endParaRPr lang="es-VE" dirty="0"/>
          </a:p>
        </p:txBody>
      </p:sp>
      <p:sp>
        <p:nvSpPr>
          <p:cNvPr id="6" name="5 Flecha abajo"/>
          <p:cNvSpPr/>
          <p:nvPr/>
        </p:nvSpPr>
        <p:spPr>
          <a:xfrm>
            <a:off x="7020272" y="2348880"/>
            <a:ext cx="45719" cy="21602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Flecha abajo"/>
          <p:cNvSpPr/>
          <p:nvPr/>
        </p:nvSpPr>
        <p:spPr>
          <a:xfrm>
            <a:off x="7043131" y="303295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Flecha abajo"/>
          <p:cNvSpPr/>
          <p:nvPr/>
        </p:nvSpPr>
        <p:spPr>
          <a:xfrm>
            <a:off x="7065990" y="3789040"/>
            <a:ext cx="45719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7452320" y="378904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6444208" y="378904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Lisley\Documents\ESPECIALIZAÇAO\Fotos Puericultura\SAM_1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480248" cy="287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Situação </a:t>
            </a:r>
            <a:r>
              <a:rPr lang="pt-BR" sz="4000" dirty="0"/>
              <a:t>da atenção à </a:t>
            </a:r>
            <a:r>
              <a:rPr lang="pt-BR" sz="4000" dirty="0" smtClean="0"/>
              <a:t>saúde as crianças  antes </a:t>
            </a:r>
            <a:r>
              <a:rPr lang="pt-BR" sz="4000" dirty="0"/>
              <a:t>do início da intervenção.</a:t>
            </a:r>
            <a:br>
              <a:rPr lang="pt-BR" sz="4000" dirty="0"/>
            </a:br>
            <a:endParaRPr lang="es-VE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775191"/>
            <a:ext cx="8856984" cy="4894169"/>
          </a:xfrm>
        </p:spPr>
        <p:txBody>
          <a:bodyPr>
            <a:normAutofit fontScale="92500" lnSpcReduction="20000"/>
          </a:bodyPr>
          <a:lstStyle/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/>
              <a:t>Os indicadores de cobertura encontravam-se baixos.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/>
              <a:t>Só fazíamos acompanhamento de 14 (28.5%) crianças menores de um ano</a:t>
            </a:r>
            <a:r>
              <a:rPr lang="pt-BR" dirty="0" smtClean="0"/>
              <a:t>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/>
              <a:t>Não </a:t>
            </a:r>
            <a:r>
              <a:rPr lang="pt-BR" dirty="0" smtClean="0"/>
              <a:t>contávamos </a:t>
            </a:r>
            <a:r>
              <a:rPr lang="pt-BR" dirty="0"/>
              <a:t>com dados que </a:t>
            </a:r>
            <a:r>
              <a:rPr lang="pt-BR" dirty="0" smtClean="0"/>
              <a:t>quantificaram </a:t>
            </a:r>
            <a:r>
              <a:rPr lang="pt-BR" dirty="0"/>
              <a:t>as crianças menores de </a:t>
            </a:r>
            <a:r>
              <a:rPr lang="pt-BR" dirty="0" smtClean="0"/>
              <a:t>seis </a:t>
            </a:r>
            <a:r>
              <a:rPr lang="pt-BR" dirty="0"/>
              <a:t>anos na </a:t>
            </a:r>
            <a:r>
              <a:rPr lang="pt-BR" dirty="0" smtClean="0"/>
              <a:t>área.</a:t>
            </a:r>
            <a:endParaRPr lang="pt-BR" dirty="0"/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 smtClean="0"/>
              <a:t>Não existiam </a:t>
            </a:r>
            <a:r>
              <a:rPr lang="pt-BR" dirty="0"/>
              <a:t> registros específicos para o programa.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pt-BR" dirty="0" smtClean="0"/>
              <a:t>Porém</a:t>
            </a:r>
            <a:r>
              <a:rPr lang="pt-BR" dirty="0"/>
              <a:t>, realizávamos ações de atenção à saúde da criança </a:t>
            </a:r>
            <a:r>
              <a:rPr lang="pt-BR" dirty="0" smtClean="0"/>
              <a:t>como o </a:t>
            </a:r>
            <a:r>
              <a:rPr lang="pt-BR" dirty="0"/>
              <a:t>diagnóstico e tratamento de problemas clínicos em geral e em saúde bucal</a:t>
            </a:r>
            <a:r>
              <a:rPr lang="pt-BR" dirty="0" smtClean="0"/>
              <a:t>, acompanhamento do crescimento e desenvolvimento,  </a:t>
            </a:r>
            <a:r>
              <a:rPr lang="pt-BR" dirty="0"/>
              <a:t>imunizações, </a:t>
            </a:r>
            <a:r>
              <a:rPr lang="pt-BR" dirty="0" smtClean="0"/>
              <a:t>o </a:t>
            </a:r>
            <a:r>
              <a:rPr lang="pt-BR" dirty="0"/>
              <a:t>teste do </a:t>
            </a:r>
            <a:r>
              <a:rPr lang="pt-BR" dirty="0" smtClean="0"/>
              <a:t>pezinho, e outras.</a:t>
            </a:r>
            <a:endParaRPr lang="pt-BR" dirty="0"/>
          </a:p>
          <a:p>
            <a:pPr marL="118872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0104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Objetivos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5191"/>
            <a:ext cx="8784976" cy="4966177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t-BR" b="1" u="sng" dirty="0"/>
              <a:t>Objetivo Geral: </a:t>
            </a:r>
            <a:endParaRPr lang="pt-B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b="1" dirty="0" smtClean="0"/>
              <a:t> </a:t>
            </a:r>
            <a:r>
              <a:rPr lang="pt-BR" dirty="0"/>
              <a:t>Melhorar a saúde da criança de zero a 72 meses na UBS Francisco de Sousa Santos, Cruzeiro do Sul, Acre.</a:t>
            </a:r>
            <a:endParaRPr lang="es-VE" dirty="0"/>
          </a:p>
          <a:p>
            <a:pPr marL="118872" indent="0">
              <a:buNone/>
            </a:pPr>
            <a:endParaRPr lang="pt-BR" b="1" u="sng" dirty="0" smtClean="0"/>
          </a:p>
          <a:p>
            <a:pPr marL="118872" indent="0">
              <a:buNone/>
            </a:pPr>
            <a:r>
              <a:rPr lang="pt-BR" b="1" u="sng" dirty="0" smtClean="0"/>
              <a:t>Objetivos </a:t>
            </a:r>
            <a:r>
              <a:rPr lang="pt-BR" b="1" u="sng" dirty="0"/>
              <a:t>específicos:</a:t>
            </a:r>
            <a:endParaRPr lang="es-VE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1. Ampliar a cobertura do Programa de Saúde da </a:t>
            </a:r>
            <a:r>
              <a:rPr lang="pt-BR" dirty="0" smtClean="0"/>
              <a:t>Criança.</a:t>
            </a:r>
            <a:endParaRPr lang="es-VE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2. Melhorar a qualidade do atendimento à </a:t>
            </a:r>
            <a:r>
              <a:rPr lang="pt-BR" dirty="0" smtClean="0"/>
              <a:t>criança.</a:t>
            </a:r>
            <a:endParaRPr lang="es-VE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3. Melhorar a adesão ao programa de Saúde da </a:t>
            </a:r>
            <a:r>
              <a:rPr lang="pt-BR" dirty="0" smtClean="0"/>
              <a:t>Criança.</a:t>
            </a:r>
            <a:endParaRPr lang="es-VE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4. Melhorar o registro das </a:t>
            </a:r>
            <a:r>
              <a:rPr lang="pt-BR" dirty="0" smtClean="0"/>
              <a:t>informações.</a:t>
            </a:r>
            <a:endParaRPr lang="es-VE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5. Mapear as crianças de risco pertencentes à área de </a:t>
            </a:r>
            <a:r>
              <a:rPr lang="pt-BR" dirty="0" smtClean="0"/>
              <a:t>abrangência.</a:t>
            </a:r>
            <a:endParaRPr lang="es-VE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6. Promover a saúde das </a:t>
            </a:r>
            <a:r>
              <a:rPr lang="pt-BR" dirty="0" smtClean="0"/>
              <a:t>crianças.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556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625609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pt-BR" dirty="0" smtClean="0"/>
              <a:t>Local</a:t>
            </a:r>
            <a:r>
              <a:rPr lang="pt-BR" dirty="0"/>
              <a:t>: </a:t>
            </a:r>
            <a:r>
              <a:rPr lang="pt-BR" dirty="0" smtClean="0"/>
              <a:t>UBS Francisco de Souza Santos.</a:t>
            </a:r>
            <a:endParaRPr lang="pt-BR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pt-BR" dirty="0"/>
              <a:t>Base teórica: Caderno de Atenção Básica nº 33</a:t>
            </a:r>
            <a:r>
              <a:rPr lang="pt-BR" dirty="0" smtClean="0"/>
              <a:t>, </a:t>
            </a:r>
            <a:r>
              <a:rPr lang="pt-BR" dirty="0"/>
              <a:t>Saúde da Criança: Crescimento e Desenvolvimento</a:t>
            </a:r>
            <a:r>
              <a:rPr lang="pt-BR" dirty="0" smtClean="0"/>
              <a:t>.</a:t>
            </a:r>
            <a:r>
              <a:rPr lang="pt-BR" dirty="0"/>
              <a:t> </a:t>
            </a:r>
            <a:r>
              <a:rPr lang="pt-BR" dirty="0" smtClean="0"/>
              <a:t>MS, 2012.</a:t>
            </a:r>
            <a:endParaRPr lang="pt-BR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pt-BR" dirty="0"/>
              <a:t>Grupo alvo: 124 crianças entre zero e 72 </a:t>
            </a:r>
            <a:r>
              <a:rPr lang="pt-BR" dirty="0" smtClean="0"/>
              <a:t>meses pertencentes </a:t>
            </a:r>
            <a:r>
              <a:rPr lang="pt-BR" dirty="0"/>
              <a:t>a área de abrangência.</a:t>
            </a:r>
          </a:p>
          <a:p>
            <a:pPr marL="118872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694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Capacitação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das equipes.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Cadastramento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das crianças.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Atendimento prioritário.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Busca ativa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das faltosas.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Monitoramento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das crianças.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Ações de Educação em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Saúde.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Imunizações.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Prevenção da anemia.</a:t>
            </a:r>
          </a:p>
          <a:p>
            <a:pPr marL="118872" indent="0">
              <a:spcBef>
                <a:spcPts val="1800"/>
              </a:spcBef>
              <a:buNone/>
              <a:defRPr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5493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5"/>
          </a:xfrm>
        </p:spPr>
        <p:txBody>
          <a:bodyPr/>
          <a:lstStyle/>
          <a:p>
            <a:pPr marL="118872" indent="0" algn="just">
              <a:buNone/>
            </a:pPr>
            <a:r>
              <a:rPr lang="pt-BR" sz="2000" dirty="0"/>
              <a:t>Objetivo 1. Ampliar a cobertura do Programa de Saúde da </a:t>
            </a:r>
            <a:r>
              <a:rPr lang="pt-BR" sz="2000" dirty="0" smtClean="0"/>
              <a:t>Criança.</a:t>
            </a:r>
            <a:endParaRPr lang="es-VE" sz="2000" dirty="0"/>
          </a:p>
          <a:p>
            <a:pPr marL="118872" indent="0" algn="just">
              <a:buNone/>
            </a:pPr>
            <a:r>
              <a:rPr lang="pt-BR" sz="2000" dirty="0" smtClean="0"/>
              <a:t>Meta: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Ampliar </a:t>
            </a:r>
            <a:r>
              <a:rPr lang="pt-BR" sz="2000" dirty="0"/>
              <a:t>a cobertura da atenção à saúde para 60% das crianças entre zero e 72 meses pertencentes à área de abrangência da unidade saúde.</a:t>
            </a:r>
            <a:endParaRPr lang="es-VE" sz="2000" dirty="0"/>
          </a:p>
          <a:p>
            <a:pPr marL="118872" indent="0">
              <a:buNone/>
            </a:pPr>
            <a:endParaRPr lang="pt-BR" sz="2000" dirty="0" smtClean="0"/>
          </a:p>
          <a:p>
            <a:pPr marL="118872" indent="0" algn="ctr">
              <a:buNone/>
            </a:pPr>
            <a:r>
              <a:rPr lang="pt-BR" sz="2000" dirty="0" smtClean="0"/>
              <a:t>Mês 1: 28 (22,5%); Mês 2: 43 (34,6%); Mês 3: </a:t>
            </a:r>
            <a:r>
              <a:rPr lang="pt-BR" sz="2000" dirty="0"/>
              <a:t>76 </a:t>
            </a:r>
            <a:r>
              <a:rPr lang="pt-BR" sz="2000" dirty="0" smtClean="0"/>
              <a:t>(61.1%).</a:t>
            </a:r>
          </a:p>
          <a:p>
            <a:pPr marL="118872" indent="0">
              <a:buNone/>
            </a:pPr>
            <a:endParaRPr lang="es-VE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63" y="3068960"/>
            <a:ext cx="5762625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9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8136</TotalTime>
  <Words>1336</Words>
  <Application>Microsoft Office PowerPoint</Application>
  <PresentationFormat>Presentación en pantalla (4:3)</PresentationFormat>
  <Paragraphs>265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Módulo</vt:lpstr>
      <vt:lpstr>Universidade Aberta do SUS  Universidade Federal de Pelotas   Departamento de Medicina Social Curso de Especialização em  Saúde da Família - Modalidade à Distância  Turma VII</vt:lpstr>
      <vt:lpstr>Introdução </vt:lpstr>
      <vt:lpstr>Cruzeiro do Sul</vt:lpstr>
      <vt:lpstr>UBS/ESF Francisco de Souza Santos</vt:lpstr>
      <vt:lpstr> Situação da atenção à saúde as crianças  antes do início da intervenção. </vt:lpstr>
      <vt:lpstr>Objetivos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Resultados:</vt:lpstr>
      <vt:lpstr>Resultados</vt:lpstr>
      <vt:lpstr>Resultados</vt:lpstr>
      <vt:lpstr>Discussão</vt:lpstr>
      <vt:lpstr>Reflexão crítica sobre o processo pessoal de aprendizagem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Sistema Único de Saúde  Universidade Federal de Pelotas   Departamento de Medicina Social Curso de Especialização em  Saúde da Família - Modalidade à Distância  Turma VII</dc:title>
  <dc:creator>Lisley Lopez Vaz Rodriguez</dc:creator>
  <cp:lastModifiedBy>Lisley Lopez Vaz Rodriguez</cp:lastModifiedBy>
  <cp:revision>53</cp:revision>
  <dcterms:created xsi:type="dcterms:W3CDTF">2015-09-10T00:34:24Z</dcterms:created>
  <dcterms:modified xsi:type="dcterms:W3CDTF">2015-10-13T18:11:12Z</dcterms:modified>
</cp:coreProperties>
</file>