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4" r:id="rId5"/>
    <p:sldId id="259" r:id="rId6"/>
    <p:sldId id="260" r:id="rId7"/>
    <p:sldId id="262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BA599B9-55FC-4153-BF90-FF5E76688179}">
          <p14:sldIdLst>
            <p14:sldId id="256"/>
            <p14:sldId id="257"/>
            <p14:sldId id="258"/>
            <p14:sldId id="284"/>
            <p14:sldId id="259"/>
            <p14:sldId id="260"/>
            <p14:sldId id="262"/>
            <p14:sldId id="263"/>
            <p14:sldId id="26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Sección sin título" id="{5C7E0377-3164-4258-B723-C22B4D6CE88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\Desktop\Tarefas%20Liudmila\PLANILHA%20DE%20COLETA%20DE%20DADOS.%20FINAL.%20LIUDMILA.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\Desktop\Tarefas%20Liudmila\PLANILHA%20DE%20COLETA%20DE%20DADOS.%20FINAL.%20LIUDMILA.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\Desktop\Tarefas%20Liudmila\PLANILHA%20DE%20COLETA%20DE%20DADOS.%20FINAL.%20LIUDMILA.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\Desktop\Tarefas%20Liudmila\PLANILHA%20DE%20COLETA%20DE%20DADOS.%20FINAL.%20LIUDMILA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9069097634483"/>
          <c:y val="0.24509745256622298"/>
          <c:w val="0.8584915546823807"/>
          <c:h val="0.6225475295182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4.8138056312443236E-2</c:v>
                </c:pt>
                <c:pt idx="1">
                  <c:v>9.1734786557674836E-2</c:v>
                </c:pt>
                <c:pt idx="2">
                  <c:v>0.13260672116257946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64960"/>
        <c:axId val="33088256"/>
      </c:barChart>
      <c:catAx>
        <c:axId val="358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3088256"/>
        <c:crosses val="autoZero"/>
        <c:auto val="1"/>
        <c:lblAlgn val="ctr"/>
        <c:lblOffset val="100"/>
        <c:noMultiLvlLbl val="0"/>
      </c:catAx>
      <c:valAx>
        <c:axId val="330882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586496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4002888617202"/>
          <c:y val="8.1387514202877792E-2"/>
          <c:w val="0.86823323472337477"/>
          <c:h val="0.81726472970257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6.2953995157384993E-2</c:v>
                </c:pt>
                <c:pt idx="1">
                  <c:v>9.9273607748184015E-2</c:v>
                </c:pt>
                <c:pt idx="2">
                  <c:v>0.14527845036319612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78784"/>
        <c:axId val="39480320"/>
      </c:barChart>
      <c:catAx>
        <c:axId val="394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9480320"/>
        <c:crosses val="autoZero"/>
        <c:auto val="1"/>
        <c:lblAlgn val="ctr"/>
        <c:lblOffset val="100"/>
        <c:noMultiLvlLbl val="0"/>
      </c:catAx>
      <c:valAx>
        <c:axId val="394803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9478784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0.96226415094339623</c:v>
                </c:pt>
                <c:pt idx="1">
                  <c:v>0.98019801980198018</c:v>
                </c:pt>
                <c:pt idx="2">
                  <c:v>0.99315068493150682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57088"/>
        <c:axId val="36058624"/>
      </c:barChart>
      <c:catAx>
        <c:axId val="360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058624"/>
        <c:crosses val="autoZero"/>
        <c:auto val="1"/>
        <c:lblAlgn val="ctr"/>
        <c:lblOffset val="100"/>
        <c:noMultiLvlLbl val="0"/>
      </c:catAx>
      <c:valAx>
        <c:axId val="360586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05708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0842315151243"/>
          <c:y val="8.0351894635925E-2"/>
          <c:w val="0.8663516203681394"/>
          <c:h val="0.8195899539503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53408"/>
        <c:axId val="40759296"/>
      </c:barChart>
      <c:catAx>
        <c:axId val="407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759296"/>
        <c:crosses val="autoZero"/>
        <c:auto val="1"/>
        <c:lblAlgn val="ctr"/>
        <c:lblOffset val="100"/>
        <c:noMultiLvlLbl val="0"/>
      </c:catAx>
      <c:valAx>
        <c:axId val="4075929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753408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5041927572053"/>
          <c:y val="0.27567622138187825"/>
          <c:w val="0.85436842576203531"/>
          <c:h val="0.57837952329139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23840"/>
        <c:axId val="36541184"/>
      </c:barChart>
      <c:catAx>
        <c:axId val="7632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541184"/>
        <c:crosses val="autoZero"/>
        <c:auto val="1"/>
        <c:lblAlgn val="ctr"/>
        <c:lblOffset val="100"/>
        <c:noMultiLvlLbl val="0"/>
      </c:catAx>
      <c:valAx>
        <c:axId val="3654118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3238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0.76363636363636367</c:v>
                </c:pt>
                <c:pt idx="1">
                  <c:v>0.87037037037037035</c:v>
                </c:pt>
                <c:pt idx="2">
                  <c:v>0.875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92512"/>
        <c:axId val="36994048"/>
      </c:barChart>
      <c:catAx>
        <c:axId val="3699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994048"/>
        <c:crosses val="autoZero"/>
        <c:auto val="1"/>
        <c:lblAlgn val="ctr"/>
        <c:lblOffset val="100"/>
        <c:noMultiLvlLbl val="0"/>
      </c:catAx>
      <c:valAx>
        <c:axId val="369940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99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2201132703507"/>
          <c:y val="0.19047643652400137"/>
          <c:w val="0.85257908544524286"/>
          <c:h val="0.67195853995967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0.81481481481481477</c:v>
                </c:pt>
                <c:pt idx="1">
                  <c:v>0.75510204081632648</c:v>
                </c:pt>
                <c:pt idx="2">
                  <c:v>0.79012345679012341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48704"/>
        <c:axId val="37050240"/>
      </c:barChart>
      <c:catAx>
        <c:axId val="370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7050240"/>
        <c:crosses val="autoZero"/>
        <c:auto val="1"/>
        <c:lblAlgn val="ctr"/>
        <c:lblOffset val="100"/>
        <c:noMultiLvlLbl val="0"/>
      </c:catAx>
      <c:valAx>
        <c:axId val="370502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704870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0.76363636363636367</c:v>
                </c:pt>
                <c:pt idx="1">
                  <c:v>0.87037037037037035</c:v>
                </c:pt>
                <c:pt idx="2">
                  <c:v>0.875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67776"/>
        <c:axId val="37069568"/>
      </c:barChart>
      <c:catAx>
        <c:axId val="370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7069568"/>
        <c:crosses val="autoZero"/>
        <c:auto val="1"/>
        <c:lblAlgn val="ctr"/>
        <c:lblOffset val="100"/>
        <c:noMultiLvlLbl val="0"/>
      </c:catAx>
      <c:valAx>
        <c:axId val="370695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706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016BD-8515-4AF4-9B3C-7098C790F4A2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EE448-EF6D-4FDA-A6F3-D603F473C0A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4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EE448-EF6D-4FDA-A6F3-D603F473C0A7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691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903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331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24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25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45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18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1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501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02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627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30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AAF8-7872-4795-AD35-21FB4BB74455}" type="datetimeFigureOut">
              <a:rPr lang="es-MX" smtClean="0"/>
              <a:t>13/08/2015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8F2F-1972-48FD-AA5B-D34047FB793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715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692697"/>
            <a:ext cx="6910536" cy="129614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UNASUS - UFPEL</a:t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 Saúde da Família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Turma nº8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2087311"/>
            <a:ext cx="5864696" cy="1197673"/>
          </a:xfrm>
        </p:spPr>
        <p:txBody>
          <a:bodyPr>
            <a:normAutofit fontScale="25000" lnSpcReduction="20000"/>
          </a:bodyPr>
          <a:lstStyle/>
          <a:p>
            <a:endParaRPr lang="es-MX" dirty="0" smtClean="0"/>
          </a:p>
          <a:p>
            <a:r>
              <a:rPr lang="pt-BR" sz="9600" b="1" dirty="0">
                <a:solidFill>
                  <a:schemeClr val="tx1"/>
                </a:solidFill>
              </a:rPr>
              <a:t> </a:t>
            </a:r>
            <a:endParaRPr lang="es-MX" sz="9600" dirty="0">
              <a:solidFill>
                <a:schemeClr val="tx1"/>
              </a:solidFill>
            </a:endParaRP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Melhoraria da Atenção à Prevenção e Controle do câncer de colo de útero e de mama na UBS Das Indústrias, Estrela/RS</a:t>
            </a:r>
            <a:endParaRPr lang="es-MX" sz="9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b="1" dirty="0" smtClean="0">
                <a:solidFill>
                  <a:schemeClr val="tx1"/>
                </a:solidFill>
              </a:rPr>
              <a:t>   </a:t>
            </a:r>
          </a:p>
          <a:p>
            <a:endParaRPr lang="es-MX" sz="9600" b="1" dirty="0">
              <a:solidFill>
                <a:schemeClr val="tx1"/>
              </a:solidFill>
            </a:endParaRP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Aluno: Liudmila </a:t>
            </a:r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Romero </a:t>
            </a: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Perez</a:t>
            </a:r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pt-BR" sz="9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Mateus Casanova dos Santos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Co-orientador: Amanda Ramalho Silva</a:t>
            </a:r>
            <a:endParaRPr lang="es-MX" sz="9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9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/>
              <a:t/>
            </a:r>
            <a:br>
              <a:rPr lang="pt-BR" b="1" dirty="0"/>
            </a:b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2015.</a:t>
            </a:r>
            <a:endParaRPr lang="es-MX" sz="9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64754" y="751147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44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Metodología: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4200" u="sng" dirty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es-MX" sz="3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Prontuário clinico.</a:t>
            </a:r>
            <a:endParaRPr lang="es-MX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Ficha espelho. </a:t>
            </a:r>
            <a:endParaRPr lang="es-MX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Planilha eletrônica de coleta de dados. </a:t>
            </a:r>
            <a:endParaRPr lang="es-MX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Básica. Controle dos cânceres do colo do útero e da mama do ano de 2013.</a:t>
            </a:r>
            <a:endParaRPr lang="es-MX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MX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6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b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de útero das mulheres na faixa etária entre 25 e 64 anos de idade para 100%.</a:t>
            </a:r>
          </a:p>
          <a:p>
            <a:endParaRPr lang="es-MX" sz="2800" dirty="0" smtClean="0"/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1°Mes: 53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(4,8%).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2°Mes: 101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(9,1%).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3°Mes: 146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(13,3%).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54109923"/>
              </p:ext>
            </p:extLst>
          </p:nvPr>
        </p:nvGraphicFramePr>
        <p:xfrm>
          <a:off x="4139952" y="2492896"/>
          <a:ext cx="46108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82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mama das mulheres na faixa etária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50 e 69 anos de idade para 100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dirty="0" smtClean="0"/>
              <a:t>.</a:t>
            </a:r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26(6,3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Mês 2. mulheres 41(9,9%).</a:t>
            </a: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Mês 3. mulheres 60(14,5%)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116927412"/>
              </p:ext>
            </p:extLst>
          </p:nvPr>
        </p:nvGraphicFramePr>
        <p:xfrm>
          <a:off x="4716016" y="2852936"/>
          <a:ext cx="421196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00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Obter 100% de coleta de amostras satisfatórias do exame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colo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útero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1° Mes: 51(96,2%)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2° Mes: 99(98%)</a:t>
            </a: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3° Mes: 145(99,3%)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13127728"/>
              </p:ext>
            </p:extLst>
          </p:nvPr>
        </p:nvGraphicFramePr>
        <p:xfrm>
          <a:off x="4283968" y="2636912"/>
          <a:ext cx="468934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5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Identificar 100% das mulheres com exame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alterado sem acompanhamento pela unidade de saúde</a:t>
            </a:r>
            <a:r>
              <a:rPr lang="pt-BR" dirty="0"/>
              <a:t>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2° Mes: 1(33,3%)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3° Mes: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1(33,3%</a:t>
            </a:r>
            <a:r>
              <a:rPr lang="es-MX" dirty="0"/>
              <a:t>)</a:t>
            </a:r>
          </a:p>
          <a:p>
            <a:endParaRPr lang="es-MX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11356668"/>
              </p:ext>
            </p:extLst>
          </p:nvPr>
        </p:nvGraphicFramePr>
        <p:xfrm>
          <a:off x="4283968" y="3068960"/>
          <a:ext cx="4669155" cy="355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80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100% das mulheres com mamografia alterada sem acompanhamento pela unidade de saúde.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período estudado, de um total de 60 mulheres de 50 a 69 anos acompanhadas, nenhuma presento exame alterado</a:t>
            </a:r>
            <a:r>
              <a:rPr lang="pt-BR" dirty="0"/>
              <a:t>.</a:t>
            </a:r>
            <a:endParaRPr lang="es-MX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5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exame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alterado sem acompanhamento pela unidade de saúde</a:t>
            </a:r>
            <a:r>
              <a:rPr lang="pt-BR" dirty="0" smtClean="0"/>
              <a:t>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2° Mes: 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(100%).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249522054"/>
              </p:ext>
            </p:extLst>
          </p:nvPr>
        </p:nvGraphicFramePr>
        <p:xfrm>
          <a:off x="4211960" y="3212976"/>
          <a:ext cx="4621530" cy="329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95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MX" b="1" dirty="0"/>
              <a:t>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busca ativa em 100% de mulheres com mamografia alterada sem acompanhamento pela unidade de saúde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foi realizada busca activa porque todas as mulheres retornaram para o resultado da mamografia.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66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MX" b="1" dirty="0"/>
              <a:t>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registro da coleta de exame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colo de útero em registro específico em 100% das mulheres cadastradas.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1° Mes: 42(76,4%)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2° Mes: 94(87,0%)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3° Mes: 154(87,5%)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92370585"/>
              </p:ext>
            </p:extLst>
          </p:nvPr>
        </p:nvGraphicFramePr>
        <p:xfrm>
          <a:off x="4355976" y="3284985"/>
          <a:ext cx="45548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2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registro da realização da mamografia em registro específico em 100% das mulheres cadastradas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1° Mes. 22(81,5%)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2° Mes. 37(75,5%)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3° Mes. 64(79,0%)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541212933"/>
              </p:ext>
            </p:extLst>
          </p:nvPr>
        </p:nvGraphicFramePr>
        <p:xfrm>
          <a:off x="4499992" y="2780928"/>
          <a:ext cx="4392488" cy="369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0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Introdução:</a:t>
            </a: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509" y="980906"/>
            <a:ext cx="8784976" cy="570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Caraterização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Municipio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Estrela/RS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Estado Rio Grande do Sul.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Total: 30000 habitantes.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4" name="3 Elipse"/>
          <p:cNvSpPr/>
          <p:nvPr/>
        </p:nvSpPr>
        <p:spPr>
          <a:xfrm>
            <a:off x="2155954" y="2760890"/>
            <a:ext cx="4968552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843808" y="40770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2843808" y="3498442"/>
            <a:ext cx="57255" cy="5786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462642" y="3498442"/>
            <a:ext cx="0" cy="902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1619672" y="4293096"/>
            <a:ext cx="2448272" cy="6146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UBS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436096" y="4509120"/>
            <a:ext cx="2088232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ES</a:t>
            </a:r>
            <a:r>
              <a:rPr lang="es-MX" sz="2400" dirty="0" smtClean="0">
                <a:solidFill>
                  <a:schemeClr val="tx1"/>
                </a:solidFill>
              </a:rPr>
              <a:t>F</a:t>
            </a:r>
            <a:endParaRPr lang="es-MX" sz="2400" dirty="0">
              <a:solidFill>
                <a:schemeClr val="tx1"/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H="1">
            <a:off x="1403648" y="4859930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2155954" y="5013176"/>
            <a:ext cx="399822" cy="899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3096549" y="5013176"/>
            <a:ext cx="612854" cy="899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3888673" y="4708192"/>
            <a:ext cx="323287" cy="485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6163385" y="5229200"/>
            <a:ext cx="74411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2" idx="5"/>
          </p:cNvCxnSpPr>
          <p:nvPr/>
        </p:nvCxnSpPr>
        <p:spPr>
          <a:xfrm>
            <a:off x="7218514" y="5123747"/>
            <a:ext cx="449830" cy="304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Elipse"/>
          <p:cNvSpPr/>
          <p:nvPr/>
        </p:nvSpPr>
        <p:spPr>
          <a:xfrm>
            <a:off x="107504" y="5265843"/>
            <a:ext cx="2160240" cy="4674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Industrias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539553" y="5912636"/>
            <a:ext cx="2556996" cy="6127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Auxiliador</a:t>
            </a:r>
            <a:r>
              <a:rPr lang="es-MX" sz="2400" dirty="0" smtClean="0">
                <a:solidFill>
                  <a:schemeClr val="tx1"/>
                </a:solidFill>
              </a:rPr>
              <a:t>a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3275856" y="5912636"/>
            <a:ext cx="1872208" cy="7567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 União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3709403" y="5229200"/>
            <a:ext cx="1726693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pt-BR" sz="2400" dirty="0" smtClean="0">
                <a:solidFill>
                  <a:schemeClr val="tx1"/>
                </a:solidFill>
              </a:rPr>
              <a:t>l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7" name="56 Elipse"/>
          <p:cNvSpPr/>
          <p:nvPr/>
        </p:nvSpPr>
        <p:spPr>
          <a:xfrm>
            <a:off x="5148065" y="5733256"/>
            <a:ext cx="2376264" cy="5577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Imigrantes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59 Elipse"/>
          <p:cNvSpPr/>
          <p:nvPr/>
        </p:nvSpPr>
        <p:spPr>
          <a:xfrm>
            <a:off x="7218514" y="5428501"/>
            <a:ext cx="1925486" cy="5836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oinhos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99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s-MX" b="1" dirty="0"/>
              <a:t>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Manter registro da coleta de exame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colo de útero em registro específico em 100% das mulheres cadastradas.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1° Mes: 42(76,4%)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2° Mes: 94(87,0%)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3° Mes: 154(87,5%)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174833627"/>
              </p:ext>
            </p:extLst>
          </p:nvPr>
        </p:nvGraphicFramePr>
        <p:xfrm>
          <a:off x="4355976" y="3284985"/>
          <a:ext cx="45548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71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Pesquisar sinais de alerta para câncer de colo de útero em 100% das mulheres entre 25 e 64 anos (Dor e sangramento após relação sexual e/ou corrimento vaginal excessivo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1: 55 mulheres(100%)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2: 108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3: 176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3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de risco para câncer de mama em 100% das mulheres entre 50 e 69 anos.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27 mulheres(100%)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70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doenças sexualmente transmissíveis (DST) e fatores de risco para câncer de colo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útero.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Mês 1:  55 mulheres(100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176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41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DST e fatores de risco para câncer de mama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1: 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mulheres(100%)</a:t>
            </a: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sz="3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s-MX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sz="3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s-MX" sz="3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s-MX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  <a:r>
              <a:rPr lang="es-MX" sz="3800" dirty="0"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elhoria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programa de detecção precoce de câncer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cervicouterino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Melhorou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qualidade 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qualidade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mpliação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mulheres beneficiadas com a realização da mamografia bilateral de rastreamento.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entre 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87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de aprendizagem</a:t>
            </a:r>
            <a:endParaRPr lang="es-MX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Melhorou 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conhecimento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prática profissional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dos membros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equipe.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atualizar os programas de atenção básica oferecendo um serviço de melhor qualidade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á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Possibilitou o intercâmbio frequente de ideias e experiências com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outros.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especializados e orientadores nos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fóruns.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Fortaleceu o trabalho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equipe.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de aprendizagem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Permitiu identificar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problemas de saúde da comunidade e as falências em nosso atuar diário na atenção aos diferentes programas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nosso conhecimento sobre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Brasil e sua aplicação na atenção básica em saúde.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43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Controle dos cânceres do colo do útero e da mama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. Brasília: Ministério da Saúde, 2013a. 124p.</a:t>
            </a:r>
            <a:endParaRPr lang="es-MX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7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Rastreamento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. Brasília: Ministério da Saúde, 2013b. 124p.</a:t>
            </a:r>
            <a:endParaRPr lang="es-MX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7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BRASIL. INSTITUTO NACIONAL DO CÂNCER JOSE ALENCAR GOMES DE SILVA. INCA.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Diretrizes para o rastreamento de câncer de colo de útero.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Rio de Janeiro: INCA, 2011.</a:t>
            </a:r>
            <a:endParaRPr lang="es-MX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008112" cy="120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89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pt-BR" sz="4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s-MX" sz="4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sz="4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UBS Das Industrias</a:t>
            </a:r>
            <a:r>
              <a:rPr lang="es-MX" sz="4000" dirty="0" smtClean="0"/>
              <a:t>: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Bairro das Industrias.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População: 4000 Habitantes.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Funciona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um local adaptado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Inadequada.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Equipe de Saúde incompleto.</a:t>
            </a: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51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s-MX" sz="3600" b="1" u="sng" dirty="0" smtClean="0"/>
              <a:t>UBS das Industrias</a:t>
            </a:r>
            <a:endParaRPr lang="pt-BR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omar\Downloads\11418_1562615923967792_23420714754276912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96752"/>
            <a:ext cx="8572500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80728"/>
            <a:ext cx="785921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400" dirty="0" smtClean="0"/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1101 mulheres da faixa etária de 25 a 64 anos para realização de CP.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653 mulheres estão atualizada.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58 mulheres com exames em atraso.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inadequado de mulheres com exames alterados.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413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mulheres de 50 a 69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realização de Mamografias.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informação nos prontuários.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existem registros específicos.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3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es-MX" sz="4000" b="1" dirty="0" smtClean="0"/>
              <a:t>: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prevenção do câncer de colo de útero e 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ontrole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câncer de mama nas mulheres de 25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anos na UBS Das Indústrias,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Estrela/RS.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2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12768" cy="720080"/>
          </a:xfrm>
        </p:spPr>
        <p:txBody>
          <a:bodyPr>
            <a:noAutofit/>
          </a:bodyPr>
          <a:lstStyle/>
          <a:p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  <a:endParaRPr lang="es-MX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1. Ampliar a cobertura de detecção precoce do câncer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colo de útero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do câncer de mama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2. Melhorar a qualidade do atendimento das mulheres que realizam detecção precoce de câncer de colo de útero e de mama na unidade de saúde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3. Melhorar a adesão das mulheres à realização de exame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colo de útero e mamografia.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800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14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  <a:endParaRPr lang="es-MX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4. Melhorar o registro das informações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5. Mapear as mulheres de risco para câncer de colo de útero e de mama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6. Promover a saúde das mulheres que realizam detecção precoce de câncer de colo de útero e de mama na unidade de saúde.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7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Metodología:</a:t>
            </a:r>
            <a:endParaRPr lang="es-MX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Açoes realizadas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Analice situacional.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de foco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 das informações.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analise das informações.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7504" y="67013"/>
            <a:ext cx="1104900" cy="133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6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472</TotalTime>
  <Words>1116</Words>
  <Application>Microsoft Office PowerPoint</Application>
  <PresentationFormat>Presentación en pantalla (4:3)</PresentationFormat>
  <Paragraphs>188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UNASUS - UFPEL Especialização em Saúde da Família EaD Turma nº8 </vt:lpstr>
      <vt:lpstr>Introdução:</vt:lpstr>
      <vt:lpstr>Introdução.  UBS Das Industrias:</vt:lpstr>
      <vt:lpstr>UBS das Industrias</vt:lpstr>
      <vt:lpstr>Introdução. </vt:lpstr>
      <vt:lpstr>Objetivo Geral:</vt:lpstr>
      <vt:lpstr>Objetivos Específicos:</vt:lpstr>
      <vt:lpstr>Objetivos Específicos:</vt:lpstr>
      <vt:lpstr>Metodología:</vt:lpstr>
      <vt:lpstr>Metodología:</vt:lpstr>
      <vt:lpstr>Resultados: 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Discussão </vt:lpstr>
      <vt:lpstr>Reflexão crítica sobre o processo de aprendizagem</vt:lpstr>
      <vt:lpstr>Reflexão crítica sobre o processo de aprendizagem</vt:lpstr>
      <vt:lpstr>Referências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nº8</dc:title>
  <dc:creator>OMAR Y LIUDMILA</dc:creator>
  <cp:lastModifiedBy>OMAR Y LIUDMILA</cp:lastModifiedBy>
  <cp:revision>38</cp:revision>
  <dcterms:created xsi:type="dcterms:W3CDTF">2015-07-30T23:32:11Z</dcterms:created>
  <dcterms:modified xsi:type="dcterms:W3CDTF">2015-08-13T23:24:10Z</dcterms:modified>
</cp:coreProperties>
</file>