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8" r:id="rId4"/>
    <p:sldId id="309" r:id="rId5"/>
    <p:sldId id="258" r:id="rId6"/>
    <p:sldId id="259" r:id="rId7"/>
    <p:sldId id="261" r:id="rId8"/>
    <p:sldId id="262" r:id="rId9"/>
    <p:sldId id="260" r:id="rId10"/>
    <p:sldId id="263" r:id="rId11"/>
    <p:sldId id="264" r:id="rId12"/>
    <p:sldId id="265" r:id="rId13"/>
    <p:sldId id="266" r:id="rId14"/>
    <p:sldId id="267" r:id="rId15"/>
    <p:sldId id="268" r:id="rId16"/>
    <p:sldId id="269" r:id="rId17"/>
    <p:sldId id="271" r:id="rId18"/>
    <p:sldId id="270" r:id="rId19"/>
    <p:sldId id="272" r:id="rId20"/>
    <p:sldId id="273" r:id="rId21"/>
    <p:sldId id="274" r:id="rId22"/>
    <p:sldId id="284" r:id="rId23"/>
    <p:sldId id="285" r:id="rId24"/>
    <p:sldId id="275" r:id="rId25"/>
    <p:sldId id="276" r:id="rId26"/>
    <p:sldId id="277" r:id="rId27"/>
    <p:sldId id="278" r:id="rId28"/>
    <p:sldId id="279" r:id="rId29"/>
    <p:sldId id="280" r:id="rId30"/>
    <p:sldId id="281" r:id="rId31"/>
    <p:sldId id="286" r:id="rId32"/>
    <p:sldId id="282" r:id="rId33"/>
    <p:sldId id="283"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CD0B5BD-025D-4BBF-B0F9-F97F06E17A08}" type="datetimeFigureOut">
              <a:rPr lang="pt-BR" smtClean="0"/>
              <a:t>06/12/2013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49B4345-BF88-46EC-B189-9E0DFE0172D5}"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CD0B5BD-025D-4BBF-B0F9-F97F06E17A08}" type="datetimeFigureOut">
              <a:rPr lang="pt-BR" smtClean="0"/>
              <a:t>06/12/2013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49B4345-BF88-46EC-B189-9E0DFE0172D5}"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CD0B5BD-025D-4BBF-B0F9-F97F06E17A08}" type="datetimeFigureOut">
              <a:rPr lang="pt-BR" smtClean="0"/>
              <a:t>06/12/2013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49B4345-BF88-46EC-B189-9E0DFE0172D5}"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CD0B5BD-025D-4BBF-B0F9-F97F06E17A08}" type="datetimeFigureOut">
              <a:rPr lang="pt-BR" smtClean="0"/>
              <a:t>06/12/2013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49B4345-BF88-46EC-B189-9E0DFE0172D5}"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BCD0B5BD-025D-4BBF-B0F9-F97F06E17A08}" type="datetimeFigureOut">
              <a:rPr lang="pt-BR" smtClean="0"/>
              <a:t>06/12/2013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49B4345-BF88-46EC-B189-9E0DFE0172D5}"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CD0B5BD-025D-4BBF-B0F9-F97F06E17A08}" type="datetimeFigureOut">
              <a:rPr lang="pt-BR" smtClean="0"/>
              <a:t>06/12/2013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49B4345-BF88-46EC-B189-9E0DFE0172D5}"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CD0B5BD-025D-4BBF-B0F9-F97F06E17A08}" type="datetimeFigureOut">
              <a:rPr lang="pt-BR" smtClean="0"/>
              <a:t>06/12/2013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49B4345-BF88-46EC-B189-9E0DFE0172D5}"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BCD0B5BD-025D-4BBF-B0F9-F97F06E17A08}" type="datetimeFigureOut">
              <a:rPr lang="pt-BR" smtClean="0"/>
              <a:t>06/12/2013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49B4345-BF88-46EC-B189-9E0DFE0172D5}"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CD0B5BD-025D-4BBF-B0F9-F97F06E17A08}" type="datetimeFigureOut">
              <a:rPr lang="pt-BR" smtClean="0"/>
              <a:t>06/12/2013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49B4345-BF88-46EC-B189-9E0DFE0172D5}"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BCD0B5BD-025D-4BBF-B0F9-F97F06E17A08}" type="datetimeFigureOut">
              <a:rPr lang="pt-BR" smtClean="0"/>
              <a:t>06/12/2013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49B4345-BF88-46EC-B189-9E0DFE0172D5}"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BCD0B5BD-025D-4BBF-B0F9-F97F06E17A08}" type="datetimeFigureOut">
              <a:rPr lang="pt-BR" smtClean="0"/>
              <a:t>06/12/2013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49B4345-BF88-46EC-B189-9E0DFE0172D5}"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D0B5BD-025D-4BBF-B0F9-F97F06E17A08}" type="datetimeFigureOut">
              <a:rPr lang="pt-BR" smtClean="0"/>
              <a:t>06/12/2013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9B4345-BF88-46EC-B189-9E0DFE0172D5}"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15616" y="332656"/>
            <a:ext cx="6912768" cy="1656184"/>
          </a:xfrm>
        </p:spPr>
        <p:txBody>
          <a:bodyPr>
            <a:normAutofit fontScale="90000"/>
          </a:bodyPr>
          <a:lstStyle/>
          <a:p>
            <a:r>
              <a:rPr lang="pt-BR" dirty="0"/>
              <a:t/>
            </a:r>
            <a:br>
              <a:rPr lang="pt-BR" dirty="0"/>
            </a:br>
            <a:r>
              <a:rPr lang="pt-BR" sz="3300" dirty="0"/>
              <a:t> Universidade Aberta do Brasil - UNASUS </a:t>
            </a:r>
            <a:r>
              <a:rPr lang="pt-BR" dirty="0"/>
              <a:t/>
            </a:r>
            <a:br>
              <a:rPr lang="pt-BR" dirty="0"/>
            </a:br>
            <a:r>
              <a:rPr lang="pt-BR" sz="3300" dirty="0"/>
              <a:t>Universidade Federal de Pelotas - </a:t>
            </a:r>
            <a:r>
              <a:rPr lang="pt-BR" sz="3300" dirty="0" err="1"/>
              <a:t>UFPel</a:t>
            </a:r>
            <a:r>
              <a:rPr lang="pt-BR" sz="3300" dirty="0"/>
              <a:t> </a:t>
            </a:r>
            <a:br>
              <a:rPr lang="pt-BR" sz="3300" dirty="0"/>
            </a:br>
            <a:r>
              <a:rPr lang="pt-BR" sz="3300" dirty="0"/>
              <a:t>Especialização em Saúde da Família - Modalidade à Distância </a:t>
            </a:r>
            <a:r>
              <a:rPr lang="pt-BR" sz="3300" dirty="0" smtClean="0"/>
              <a:t>Turma  2 A </a:t>
            </a:r>
            <a:endParaRPr lang="pt-BR" sz="3300" dirty="0"/>
          </a:p>
        </p:txBody>
      </p:sp>
      <p:sp>
        <p:nvSpPr>
          <p:cNvPr id="3" name="Subtítulo 2"/>
          <p:cNvSpPr>
            <a:spLocks noGrp="1"/>
          </p:cNvSpPr>
          <p:nvPr>
            <p:ph type="subTitle" idx="1"/>
          </p:nvPr>
        </p:nvSpPr>
        <p:spPr>
          <a:xfrm>
            <a:off x="251520" y="2348880"/>
            <a:ext cx="8748464" cy="2448272"/>
          </a:xfrm>
        </p:spPr>
        <p:txBody>
          <a:bodyPr>
            <a:normAutofit fontScale="92500" lnSpcReduction="20000"/>
          </a:bodyPr>
          <a:lstStyle/>
          <a:p>
            <a:endParaRPr lang="pt-BR" dirty="0">
              <a:solidFill>
                <a:schemeClr val="tx1"/>
              </a:solidFill>
            </a:endParaRPr>
          </a:p>
          <a:p>
            <a:r>
              <a:rPr lang="pt-BR" b="1" dirty="0">
                <a:solidFill>
                  <a:srgbClr val="0070C0"/>
                </a:solidFill>
              </a:rPr>
              <a:t> A prevenção do Câncer de Colo do útero e de mama na Unidade Básica de Saúde Dr. </a:t>
            </a:r>
            <a:r>
              <a:rPr lang="pt-BR" b="1" dirty="0" err="1">
                <a:solidFill>
                  <a:srgbClr val="0070C0"/>
                </a:solidFill>
              </a:rPr>
              <a:t>Felippe</a:t>
            </a:r>
            <a:r>
              <a:rPr lang="pt-BR" b="1" dirty="0">
                <a:solidFill>
                  <a:srgbClr val="0070C0"/>
                </a:solidFill>
              </a:rPr>
              <a:t> Cardoso, Rio de </a:t>
            </a:r>
            <a:r>
              <a:rPr lang="pt-BR" b="1" dirty="0" err="1">
                <a:solidFill>
                  <a:srgbClr val="0070C0"/>
                </a:solidFill>
              </a:rPr>
              <a:t>Janeiro-RJ</a:t>
            </a:r>
            <a:r>
              <a:rPr lang="pt-BR" b="1" dirty="0">
                <a:solidFill>
                  <a:srgbClr val="0070C0"/>
                </a:solidFill>
              </a:rPr>
              <a:t>: A importância da atuação de uma Equipe de Saúde da Família na Prevenção e Diagnóstico</a:t>
            </a:r>
            <a:r>
              <a:rPr lang="pt-BR" dirty="0">
                <a:solidFill>
                  <a:schemeClr val="tx1"/>
                </a:solidFill>
              </a:rPr>
              <a:t>. </a:t>
            </a:r>
            <a:r>
              <a:rPr lang="pt-BR" dirty="0" smtClean="0">
                <a:solidFill>
                  <a:schemeClr val="tx1"/>
                </a:solidFill>
              </a:rPr>
              <a:t> </a:t>
            </a:r>
            <a:endParaRPr lang="pt-BR"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0" y="260648"/>
            <a:ext cx="1068185" cy="108012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7848972" y="260648"/>
            <a:ext cx="1295028" cy="869700"/>
          </a:xfrm>
          <a:prstGeom prst="rect">
            <a:avLst/>
          </a:prstGeom>
          <a:noFill/>
          <a:ln w="9525">
            <a:noFill/>
            <a:miter lim="800000"/>
            <a:headEnd/>
            <a:tailEnd/>
          </a:ln>
        </p:spPr>
      </p:pic>
      <p:sp>
        <p:nvSpPr>
          <p:cNvPr id="8" name="Retângulo 7"/>
          <p:cNvSpPr/>
          <p:nvPr/>
        </p:nvSpPr>
        <p:spPr>
          <a:xfrm>
            <a:off x="1115616" y="4941168"/>
            <a:ext cx="7056784" cy="1015663"/>
          </a:xfrm>
          <a:prstGeom prst="rect">
            <a:avLst/>
          </a:prstGeom>
        </p:spPr>
        <p:txBody>
          <a:bodyPr wrap="square">
            <a:spAutoFit/>
          </a:bodyPr>
          <a:lstStyle/>
          <a:p>
            <a:pPr algn="ctr">
              <a:buNone/>
            </a:pPr>
            <a:r>
              <a:rPr lang="pt-BR" sz="3000" dirty="0" smtClean="0"/>
              <a:t>Autor: Lívia de Souza Câmara</a:t>
            </a:r>
          </a:p>
          <a:p>
            <a:pPr algn="ctr">
              <a:buNone/>
            </a:pPr>
            <a:r>
              <a:rPr lang="pt-BR" sz="3000" dirty="0" smtClean="0"/>
              <a:t>Orientador: Everton </a:t>
            </a:r>
            <a:r>
              <a:rPr lang="pt-BR" sz="3000" dirty="0" err="1" smtClean="0"/>
              <a:t>Fantinel</a:t>
            </a:r>
            <a:endParaRPr lang="pt-BR" sz="3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0070C0"/>
                </a:solidFill>
              </a:rPr>
              <a:t>Análise estratégica – Projeto de Intervenção </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dirty="0"/>
              <a:t>Em relação ao câncer de mama, no Brasil as taxas de mortalidade são elevadas, na maioria dos casos pelo diagnóstico realizado tardiamente. Os riscos crescem progressivamente após os 35 anos de idade. Em 2010, este câncer foi responsável por 12.852 mortes, sendo 147 em homens e 12.705 em mulheres (2010). Estimou-se para o ano de 2012, 52.680 casos novos (INCA, 2012).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0070C0"/>
                </a:solidFill>
              </a:rPr>
              <a:t>Análise estratégica – Projeto de Intervenção </a:t>
            </a:r>
            <a:endParaRPr lang="pt-BR" dirty="0"/>
          </a:p>
        </p:txBody>
      </p:sp>
      <p:sp>
        <p:nvSpPr>
          <p:cNvPr id="3" name="Espaço Reservado para Conteúdo 2"/>
          <p:cNvSpPr>
            <a:spLocks noGrp="1"/>
          </p:cNvSpPr>
          <p:nvPr>
            <p:ph idx="1"/>
          </p:nvPr>
        </p:nvSpPr>
        <p:spPr/>
        <p:txBody>
          <a:bodyPr/>
          <a:lstStyle/>
          <a:p>
            <a:pPr algn="just"/>
            <a:r>
              <a:rPr lang="pt-BR" b="1" dirty="0" smtClean="0"/>
              <a:t>Panorama da equipe:  </a:t>
            </a:r>
            <a:r>
              <a:rPr lang="pt-BR" dirty="0" smtClean="0"/>
              <a:t>986 </a:t>
            </a:r>
            <a:r>
              <a:rPr lang="pt-BR" dirty="0"/>
              <a:t>mulheres cadastrada nessa na faixa etária </a:t>
            </a:r>
            <a:r>
              <a:rPr lang="pt-BR" dirty="0" smtClean="0"/>
              <a:t>de 25 a 64 anos  </a:t>
            </a:r>
            <a:r>
              <a:rPr lang="pt-BR" dirty="0"/>
              <a:t>de um total de 1851 de usuários do sexo feminino, representando 53,26% do quantitativo de mulheres cadastradas na equipe. A população entre 50 a 69 anos é de 410 mulheres. </a:t>
            </a:r>
            <a:endParaRPr lang="pt-BR" dirty="0" smtClean="0"/>
          </a:p>
          <a:p>
            <a:pPr algn="just"/>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solidFill>
                  <a:srgbClr val="0070C0"/>
                </a:solidFill>
              </a:rPr>
              <a:t>Análise estratégica – Projeto de Intervenção </a:t>
            </a:r>
            <a:endParaRPr lang="pt-BR" dirty="0"/>
          </a:p>
        </p:txBody>
      </p:sp>
      <p:sp>
        <p:nvSpPr>
          <p:cNvPr id="3" name="Espaço Reservado para Conteúdo 2"/>
          <p:cNvSpPr>
            <a:spLocks noGrp="1"/>
          </p:cNvSpPr>
          <p:nvPr>
            <p:ph idx="1"/>
          </p:nvPr>
        </p:nvSpPr>
        <p:spPr/>
        <p:txBody>
          <a:bodyPr>
            <a:normAutofit lnSpcReduction="10000"/>
          </a:bodyPr>
          <a:lstStyle/>
          <a:p>
            <a:r>
              <a:rPr lang="pt-BR" b="1" dirty="0" smtClean="0"/>
              <a:t>Alguns problemas encontrados;</a:t>
            </a:r>
          </a:p>
          <a:p>
            <a:pPr algn="just"/>
            <a:r>
              <a:rPr lang="pt-BR" b="1" dirty="0" smtClean="0"/>
              <a:t>Alto índice de absenteísmo: </a:t>
            </a:r>
            <a:r>
              <a:rPr lang="pt-BR" dirty="0" smtClean="0"/>
              <a:t>Em</a:t>
            </a:r>
            <a:r>
              <a:rPr lang="pt-BR" dirty="0"/>
              <a:t> </a:t>
            </a:r>
            <a:r>
              <a:rPr lang="pt-BR" dirty="0" smtClean="0"/>
              <a:t>2011 </a:t>
            </a:r>
            <a:r>
              <a:rPr lang="pt-BR" dirty="0"/>
              <a:t>a unidade apenas atingiu 30% das mulheres de maior risco em todas as equipes. Na equipe de saúde da família que sofrerá intervenção, o total foi de 181 coletas. </a:t>
            </a:r>
            <a:endParaRPr lang="pt-BR" dirty="0" smtClean="0"/>
          </a:p>
          <a:p>
            <a:pPr algn="just"/>
            <a:r>
              <a:rPr lang="pt-BR" b="1" dirty="0" smtClean="0"/>
              <a:t>Responsabilização do Enfermeiro: </a:t>
            </a:r>
            <a:r>
              <a:rPr lang="pt-BR" dirty="0" smtClean="0"/>
              <a:t>Toda a demanda em saúde da mulher é direcionada ao profissional enfermeiro.</a:t>
            </a:r>
          </a:p>
          <a:p>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Objetivos e metas:</a:t>
            </a:r>
            <a:endParaRPr lang="pt-BR" b="1" dirty="0">
              <a:solidFill>
                <a:srgbClr val="0070C0"/>
              </a:solidFill>
            </a:endParaRPr>
          </a:p>
        </p:txBody>
      </p:sp>
      <p:sp>
        <p:nvSpPr>
          <p:cNvPr id="3" name="Espaço Reservado para Conteúdo 2"/>
          <p:cNvSpPr>
            <a:spLocks noGrp="1"/>
          </p:cNvSpPr>
          <p:nvPr>
            <p:ph idx="1"/>
          </p:nvPr>
        </p:nvSpPr>
        <p:spPr/>
        <p:txBody>
          <a:bodyPr>
            <a:normAutofit/>
          </a:bodyPr>
          <a:lstStyle/>
          <a:p>
            <a:r>
              <a:rPr lang="pt-BR" b="1" dirty="0"/>
              <a:t>Objetivo Geral </a:t>
            </a:r>
          </a:p>
          <a:p>
            <a:pPr algn="just"/>
            <a:r>
              <a:rPr lang="pt-BR" dirty="0"/>
              <a:t> Melhorar a qualidade da atenção à saúde da mulher das usuárias cadastradas na equipe Aparecida da unidade de saúde da Família Clínica Dr. </a:t>
            </a:r>
            <a:r>
              <a:rPr lang="pt-BR" dirty="0" err="1"/>
              <a:t>Felippe</a:t>
            </a:r>
            <a:r>
              <a:rPr lang="pt-BR" dirty="0"/>
              <a:t> Cardoso. </a:t>
            </a:r>
            <a:endParaRPr lang="pt-BR" dirty="0" smtClean="0"/>
          </a:p>
          <a:p>
            <a:pPr algn="just"/>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Objetivos:</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b="1" dirty="0" smtClean="0"/>
              <a:t>Objetivo específico 1</a:t>
            </a:r>
            <a:r>
              <a:rPr lang="pt-BR" dirty="0" smtClean="0"/>
              <a:t>: Melhorar a adesão das mulheres à realização de exame </a:t>
            </a:r>
            <a:r>
              <a:rPr lang="pt-BR" dirty="0" err="1" smtClean="0"/>
              <a:t>citopatológico</a:t>
            </a:r>
            <a:r>
              <a:rPr lang="pt-BR" dirty="0" smtClean="0"/>
              <a:t> de colo uterino e mamografia </a:t>
            </a:r>
          </a:p>
          <a:p>
            <a:pPr algn="just"/>
            <a:r>
              <a:rPr lang="pt-BR" b="1" dirty="0" smtClean="0"/>
              <a:t>Objetivo específico 2</a:t>
            </a:r>
            <a:r>
              <a:rPr lang="pt-BR" dirty="0" smtClean="0"/>
              <a:t>: Melhorar a qualidade do atendimento às mulheres que realizam detecção precoce de câncer de colo de útero e câncer de mama na UBS </a:t>
            </a:r>
          </a:p>
          <a:p>
            <a:pPr algn="just"/>
            <a:r>
              <a:rPr lang="pt-BR" b="1" dirty="0"/>
              <a:t>Objetivo específico 3: </a:t>
            </a:r>
            <a:r>
              <a:rPr lang="pt-BR" dirty="0"/>
              <a:t>Realizar ações de promoção à saúde e prevenção de doenças nas famílias das mulheres </a:t>
            </a:r>
            <a:r>
              <a:rPr lang="pt-BR" dirty="0" smtClean="0"/>
              <a:t>cadastradas;</a:t>
            </a:r>
            <a:endParaRPr lang="pt-BR" dirty="0" smtClean="0"/>
          </a:p>
          <a:p>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Metas</a:t>
            </a:r>
            <a:endParaRPr lang="pt-BR" b="1" dirty="0">
              <a:solidFill>
                <a:srgbClr val="0070C0"/>
              </a:solidFill>
            </a:endParaRPr>
          </a:p>
        </p:txBody>
      </p:sp>
      <p:sp>
        <p:nvSpPr>
          <p:cNvPr id="3" name="Espaço Reservado para Conteúdo 2"/>
          <p:cNvSpPr>
            <a:spLocks noGrp="1"/>
          </p:cNvSpPr>
          <p:nvPr>
            <p:ph idx="1"/>
          </p:nvPr>
        </p:nvSpPr>
        <p:spPr/>
        <p:txBody>
          <a:bodyPr>
            <a:normAutofit fontScale="92500"/>
          </a:bodyPr>
          <a:lstStyle/>
          <a:p>
            <a:r>
              <a:rPr lang="pt-BR" b="1" dirty="0"/>
              <a:t>Relativas ao objetivo específico 1 </a:t>
            </a:r>
          </a:p>
          <a:p>
            <a:r>
              <a:rPr lang="pt-BR" dirty="0"/>
              <a:t>1. Realizar busca ativa de 100% das mulheres de 25 a 64 anos com atraso na realização de exame de detecção precoce de câncer de colo uterino, conforme periodicidade recomendada. </a:t>
            </a:r>
          </a:p>
          <a:p>
            <a:r>
              <a:rPr lang="pt-BR" dirty="0"/>
              <a:t>2. Realizar busca ativa de 100% das mulheres de 50 a 69 anos com atraso na realização de exame de detecção precoce de câncer de mama, conforme periodicidade recomendada.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88640"/>
            <a:ext cx="8229600" cy="1143000"/>
          </a:xfrm>
        </p:spPr>
        <p:txBody>
          <a:bodyPr/>
          <a:lstStyle/>
          <a:p>
            <a:r>
              <a:rPr lang="pt-BR" b="1" dirty="0" smtClean="0">
                <a:solidFill>
                  <a:srgbClr val="0070C0"/>
                </a:solidFill>
              </a:rPr>
              <a:t>Metas</a:t>
            </a:r>
            <a:endParaRPr lang="pt-BR" dirty="0"/>
          </a:p>
        </p:txBody>
      </p:sp>
      <p:sp>
        <p:nvSpPr>
          <p:cNvPr id="3" name="Espaço Reservado para Conteúdo 2"/>
          <p:cNvSpPr>
            <a:spLocks noGrp="1"/>
          </p:cNvSpPr>
          <p:nvPr>
            <p:ph idx="1"/>
          </p:nvPr>
        </p:nvSpPr>
        <p:spPr>
          <a:xfrm>
            <a:off x="323528" y="1196752"/>
            <a:ext cx="8820472" cy="5256584"/>
          </a:xfrm>
        </p:spPr>
        <p:txBody>
          <a:bodyPr>
            <a:noAutofit/>
          </a:bodyPr>
          <a:lstStyle/>
          <a:p>
            <a:r>
              <a:rPr lang="pt-BR" sz="2500" b="1" dirty="0"/>
              <a:t>Relativas ao objetivo específico 2: </a:t>
            </a:r>
          </a:p>
          <a:p>
            <a:r>
              <a:rPr lang="pt-BR" sz="2500" dirty="0"/>
              <a:t>1. Capacitar 100% dos profissionais para a prevenção e detecção precoce dos cânceres de colo de útero e de mama de acordo com os protocolos adotados pela UBS. </a:t>
            </a:r>
          </a:p>
          <a:p>
            <a:r>
              <a:rPr lang="pt-BR" sz="2500" dirty="0"/>
              <a:t>2. Garantir a adoção de conduta terapêutica para exame de detecção precoce de câncer de colo uterino conforme fluxograma adotado pela UBS para 100% das mulheres de 25 a 64 anos </a:t>
            </a:r>
          </a:p>
          <a:p>
            <a:r>
              <a:rPr lang="pt-BR" sz="2500" dirty="0"/>
              <a:t>3. Garantir a adoção de conduta terapêutica para exame de detecção precoce de câncer de mama conforme fluxograma adotado pela UBS para 100% das mulheres de 50 a 69 anos.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Metas</a:t>
            </a:r>
            <a:endParaRPr lang="pt-BR" dirty="0"/>
          </a:p>
        </p:txBody>
      </p:sp>
      <p:sp>
        <p:nvSpPr>
          <p:cNvPr id="3" name="Espaço Reservado para Conteúdo 2"/>
          <p:cNvSpPr>
            <a:spLocks noGrp="1"/>
          </p:cNvSpPr>
          <p:nvPr>
            <p:ph idx="1"/>
          </p:nvPr>
        </p:nvSpPr>
        <p:spPr/>
        <p:txBody>
          <a:bodyPr>
            <a:normAutofit fontScale="92500"/>
          </a:bodyPr>
          <a:lstStyle/>
          <a:p>
            <a:r>
              <a:rPr lang="pt-BR" dirty="0" smtClean="0"/>
              <a:t>4. Encaminhar para referência e </a:t>
            </a:r>
            <a:r>
              <a:rPr lang="pt-BR" dirty="0" err="1" smtClean="0"/>
              <a:t>contra-referência</a:t>
            </a:r>
            <a:r>
              <a:rPr lang="pt-BR" dirty="0" smtClean="0"/>
              <a:t> 100% das mulheres de 25 a 64 anos com exame de detecção precoce para câncer de colo uterino alterado, de acordo com o preconizado. </a:t>
            </a:r>
          </a:p>
          <a:p>
            <a:r>
              <a:rPr lang="pt-BR" dirty="0" smtClean="0"/>
              <a:t>5. Encaminhar para referência e </a:t>
            </a:r>
            <a:r>
              <a:rPr lang="pt-BR" dirty="0" err="1" smtClean="0"/>
              <a:t>contra-referência</a:t>
            </a:r>
            <a:r>
              <a:rPr lang="pt-BR" dirty="0" smtClean="0"/>
              <a:t> 100% das mulheres de 50 a 69 anos com exame de detecção precoce para câncer de mama alterado, de acordo com o preconizado. </a:t>
            </a:r>
          </a:p>
          <a:p>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Metas</a:t>
            </a:r>
            <a:endParaRPr lang="pt-BR" dirty="0"/>
          </a:p>
        </p:txBody>
      </p:sp>
      <p:sp>
        <p:nvSpPr>
          <p:cNvPr id="3" name="Espaço Reservado para Conteúdo 2"/>
          <p:cNvSpPr>
            <a:spLocks noGrp="1"/>
          </p:cNvSpPr>
          <p:nvPr>
            <p:ph idx="1"/>
          </p:nvPr>
        </p:nvSpPr>
        <p:spPr/>
        <p:txBody>
          <a:bodyPr/>
          <a:lstStyle/>
          <a:p>
            <a:pPr>
              <a:buNone/>
            </a:pPr>
            <a:r>
              <a:rPr lang="pt-BR" b="1" dirty="0"/>
              <a:t>Relativas ao objetivo específico 3</a:t>
            </a:r>
            <a:r>
              <a:rPr lang="pt-BR" b="1" dirty="0" smtClean="0"/>
              <a:t>:</a:t>
            </a:r>
            <a:endParaRPr lang="pt-BR" dirty="0"/>
          </a:p>
          <a:p>
            <a:r>
              <a:rPr lang="pt-BR" dirty="0"/>
              <a:t>1. Orientar 100% das mulheres cadastradas para que incentivem as mulheres de sua família quanto à participação das ações de prevenção e detecção precoce dos cânceres de colo uterino e mama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0070C0"/>
                </a:solidFill>
              </a:rPr>
              <a:t>Metodologia:</a:t>
            </a:r>
            <a:endParaRPr lang="pt-BR" dirty="0">
              <a:solidFill>
                <a:srgbClr val="0070C0"/>
              </a:solidFill>
            </a:endParaRPr>
          </a:p>
        </p:txBody>
      </p:sp>
      <p:sp>
        <p:nvSpPr>
          <p:cNvPr id="3" name="Espaço Reservado para Conteúdo 2"/>
          <p:cNvSpPr>
            <a:spLocks noGrp="1"/>
          </p:cNvSpPr>
          <p:nvPr>
            <p:ph idx="1"/>
          </p:nvPr>
        </p:nvSpPr>
        <p:spPr>
          <a:xfrm>
            <a:off x="395536" y="1340768"/>
            <a:ext cx="8291264" cy="4853136"/>
          </a:xfrm>
        </p:spPr>
        <p:txBody>
          <a:bodyPr>
            <a:normAutofit fontScale="85000" lnSpcReduction="20000"/>
          </a:bodyPr>
          <a:lstStyle/>
          <a:p>
            <a:pPr algn="just"/>
            <a:r>
              <a:rPr lang="pt-BR" dirty="0"/>
              <a:t>Trata-se de um estudo quantitativo descritivo-exploratório (RODRIGUES, 2007), </a:t>
            </a:r>
            <a:endParaRPr lang="pt-BR" dirty="0" smtClean="0"/>
          </a:p>
          <a:p>
            <a:pPr algn="just"/>
            <a:r>
              <a:rPr lang="pt-BR" dirty="0" smtClean="0"/>
              <a:t>Para </a:t>
            </a:r>
            <a:r>
              <a:rPr lang="pt-BR" dirty="0"/>
              <a:t>a realização do projeto em questão, optamos por seguir o Controle dos cânceres do colo do útero e da mama (2006), por ser uma obra de referência para os serviços de saúde. </a:t>
            </a:r>
            <a:endParaRPr lang="pt-BR" dirty="0" smtClean="0"/>
          </a:p>
          <a:p>
            <a:pPr algn="just"/>
            <a:r>
              <a:rPr lang="pt-BR" dirty="0" smtClean="0"/>
              <a:t>Será </a:t>
            </a:r>
            <a:r>
              <a:rPr lang="pt-BR" dirty="0"/>
              <a:t>elaborada uma ficha para registrar algumas informações essenciais como a data da realização dos últimos exames </a:t>
            </a:r>
            <a:r>
              <a:rPr lang="pt-BR" dirty="0" err="1"/>
              <a:t>citopatológicos</a:t>
            </a:r>
            <a:r>
              <a:rPr lang="pt-BR" dirty="0"/>
              <a:t> do colo uterino, exames clínicos de mamas e mamografias, quando aplicável, assim como os resultados destes exames</a:t>
            </a:r>
            <a:r>
              <a:rPr lang="pt-BR" dirty="0" smtClean="0"/>
              <a:t>.</a:t>
            </a:r>
          </a:p>
          <a:p>
            <a:pPr algn="just"/>
            <a:r>
              <a:rPr lang="pt-BR" dirty="0" smtClean="0"/>
              <a:t>Para coleta de dados, utilizamos a planilha pré-disponiblizada na pós-graduação;</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Introdução</a:t>
            </a:r>
            <a:endParaRPr lang="pt-BR" b="1" dirty="0">
              <a:solidFill>
                <a:srgbClr val="0070C0"/>
              </a:solidFill>
            </a:endParaRPr>
          </a:p>
        </p:txBody>
      </p:sp>
      <p:sp>
        <p:nvSpPr>
          <p:cNvPr id="3" name="Espaço Reservado para Conteúdo 2"/>
          <p:cNvSpPr>
            <a:spLocks noGrp="1"/>
          </p:cNvSpPr>
          <p:nvPr>
            <p:ph idx="1"/>
          </p:nvPr>
        </p:nvSpPr>
        <p:spPr/>
        <p:txBody>
          <a:bodyPr>
            <a:normAutofit lnSpcReduction="10000"/>
          </a:bodyPr>
          <a:lstStyle/>
          <a:p>
            <a:pPr algn="just">
              <a:buNone/>
            </a:pPr>
            <a:r>
              <a:rPr lang="pt-BR" dirty="0" smtClean="0"/>
              <a:t>		Este </a:t>
            </a:r>
            <a:r>
              <a:rPr lang="pt-BR" dirty="0"/>
              <a:t>trabalho descreve o processo de planejamento e execução de uma intervenção aplicada a equipe Aparecida da unidade de saúde da Família Clínica Dr. </a:t>
            </a:r>
            <a:r>
              <a:rPr lang="pt-BR" dirty="0" err="1"/>
              <a:t>Felippe</a:t>
            </a:r>
            <a:r>
              <a:rPr lang="pt-BR" dirty="0"/>
              <a:t> Cardoso, Rio de Janeiro, RJ, que teve por objetivo a melhoria da atenção à mulher focando na qualificação das ações programáticas do rastreamento do câncer de colo uterino e de mama em mulheres de 25 a 64 anos e 50 a 69 anos, respectivamente. </a:t>
            </a:r>
            <a:endParaRPr lang="pt-BR"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Ações</a:t>
            </a:r>
            <a:endParaRPr lang="pt-BR" b="1" dirty="0">
              <a:solidFill>
                <a:srgbClr val="0070C0"/>
              </a:solidFill>
            </a:endParaRPr>
          </a:p>
        </p:txBody>
      </p:sp>
      <p:sp>
        <p:nvSpPr>
          <p:cNvPr id="3" name="Espaço Reservado para Conteúdo 2"/>
          <p:cNvSpPr>
            <a:spLocks noGrp="1"/>
          </p:cNvSpPr>
          <p:nvPr>
            <p:ph idx="1"/>
          </p:nvPr>
        </p:nvSpPr>
        <p:spPr>
          <a:xfrm>
            <a:off x="395536" y="1268760"/>
            <a:ext cx="8363272" cy="4637112"/>
          </a:xfrm>
        </p:spPr>
        <p:txBody>
          <a:bodyPr>
            <a:normAutofit fontScale="85000" lnSpcReduction="20000"/>
          </a:bodyPr>
          <a:lstStyle/>
          <a:p>
            <a:pPr algn="just"/>
            <a:r>
              <a:rPr lang="pt-BR" dirty="0"/>
              <a:t>Para a aplicação do objetivo </a:t>
            </a:r>
            <a:r>
              <a:rPr lang="pt-BR" dirty="0" smtClean="0"/>
              <a:t>1:  </a:t>
            </a:r>
            <a:r>
              <a:rPr lang="pt-BR" dirty="0"/>
              <a:t>faremos um inquérito populacional, através dos agentes comunitários de saúde nas visitas domiciliares, com os seguintes </a:t>
            </a:r>
            <a:r>
              <a:rPr lang="pt-BR" dirty="0" smtClean="0"/>
              <a:t>questionamentos. </a:t>
            </a:r>
          </a:p>
          <a:p>
            <a:r>
              <a:rPr lang="pt-BR" dirty="0" smtClean="0"/>
              <a:t>Já </a:t>
            </a:r>
            <a:r>
              <a:rPr lang="pt-BR" dirty="0"/>
              <a:t>realizou preventivo; </a:t>
            </a:r>
            <a:endParaRPr lang="pt-BR" dirty="0" smtClean="0"/>
          </a:p>
          <a:p>
            <a:r>
              <a:rPr lang="pt-BR" dirty="0" smtClean="0"/>
              <a:t>Quando </a:t>
            </a:r>
            <a:r>
              <a:rPr lang="pt-BR" dirty="0"/>
              <a:t>foi o seu último preventivo</a:t>
            </a:r>
            <a:r>
              <a:rPr lang="pt-BR" dirty="0" smtClean="0"/>
              <a:t>;</a:t>
            </a:r>
          </a:p>
          <a:p>
            <a:r>
              <a:rPr lang="pt-BR" dirty="0" smtClean="0"/>
              <a:t> </a:t>
            </a:r>
            <a:r>
              <a:rPr lang="pt-BR" dirty="0"/>
              <a:t>em qual local; qual foi o resultado; </a:t>
            </a:r>
            <a:endParaRPr lang="pt-BR" dirty="0" smtClean="0"/>
          </a:p>
          <a:p>
            <a:r>
              <a:rPr lang="pt-BR" dirty="0" smtClean="0"/>
              <a:t>e </a:t>
            </a:r>
            <a:r>
              <a:rPr lang="pt-BR" dirty="0"/>
              <a:t>para avaliação do câncer de mama serão questionadas</a:t>
            </a:r>
            <a:r>
              <a:rPr lang="pt-BR" dirty="0" smtClean="0"/>
              <a:t>:</a:t>
            </a:r>
          </a:p>
          <a:p>
            <a:r>
              <a:rPr lang="pt-BR" dirty="0" smtClean="0"/>
              <a:t> </a:t>
            </a:r>
            <a:r>
              <a:rPr lang="pt-BR" dirty="0"/>
              <a:t>já fez mamografia</a:t>
            </a:r>
            <a:r>
              <a:rPr lang="pt-BR" dirty="0" smtClean="0"/>
              <a:t>;</a:t>
            </a:r>
          </a:p>
          <a:p>
            <a:r>
              <a:rPr lang="pt-BR" dirty="0" smtClean="0"/>
              <a:t> </a:t>
            </a:r>
            <a:r>
              <a:rPr lang="pt-BR" dirty="0"/>
              <a:t>já fez exame clinico das mamas; </a:t>
            </a:r>
            <a:endParaRPr lang="pt-BR" dirty="0" smtClean="0"/>
          </a:p>
          <a:p>
            <a:r>
              <a:rPr lang="pt-BR" dirty="0" smtClean="0"/>
              <a:t>há </a:t>
            </a:r>
            <a:r>
              <a:rPr lang="pt-BR" dirty="0"/>
              <a:t>quanto tempo foi submetida a estes exames;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0"/>
            <a:ext cx="8229600" cy="1143000"/>
          </a:xfrm>
        </p:spPr>
        <p:txBody>
          <a:bodyPr/>
          <a:lstStyle/>
          <a:p>
            <a:r>
              <a:rPr lang="pt-BR" b="1" dirty="0" smtClean="0">
                <a:solidFill>
                  <a:srgbClr val="0070C0"/>
                </a:solidFill>
              </a:rPr>
              <a:t>Ações</a:t>
            </a:r>
            <a:endParaRPr lang="pt-BR" dirty="0"/>
          </a:p>
        </p:txBody>
      </p:sp>
      <p:sp>
        <p:nvSpPr>
          <p:cNvPr id="3" name="Espaço Reservado para Conteúdo 2"/>
          <p:cNvSpPr>
            <a:spLocks noGrp="1"/>
          </p:cNvSpPr>
          <p:nvPr>
            <p:ph idx="1"/>
          </p:nvPr>
        </p:nvSpPr>
        <p:spPr>
          <a:xfrm>
            <a:off x="0" y="980728"/>
            <a:ext cx="8964488" cy="5184576"/>
          </a:xfrm>
        </p:spPr>
        <p:txBody>
          <a:bodyPr>
            <a:noAutofit/>
          </a:bodyPr>
          <a:lstStyle/>
          <a:p>
            <a:pPr algn="just"/>
            <a:r>
              <a:rPr lang="pt-BR" sz="2400" dirty="0"/>
              <a:t>No objetivo 2 Pretende-se melhorar a qualidade da abordagem da prevenção do câncer de colo do útero e de mama.  </a:t>
            </a:r>
            <a:r>
              <a:rPr lang="pt-BR" sz="2400" dirty="0" smtClean="0"/>
              <a:t>Para </a:t>
            </a:r>
            <a:r>
              <a:rPr lang="pt-BR" sz="2400" dirty="0"/>
              <a:t>tanto, faz-se necessário a realização de cursos de capacitações dos profissionais de saúde que realizam a consulta em saúde da mulher. </a:t>
            </a:r>
            <a:endParaRPr lang="pt-BR" sz="2400" dirty="0" smtClean="0"/>
          </a:p>
          <a:p>
            <a:pPr algn="just"/>
            <a:endParaRPr lang="pt-BR" sz="2400" dirty="0" smtClean="0"/>
          </a:p>
          <a:p>
            <a:pPr algn="just"/>
            <a:r>
              <a:rPr lang="pt-BR" sz="2400" dirty="0" smtClean="0"/>
              <a:t>Para o objetivo </a:t>
            </a:r>
            <a:r>
              <a:rPr lang="pt-BR" sz="2400" dirty="0"/>
              <a:t>3, será criada uma planilha por equipe com o nome da mulher, número de prontuário e espaço para o resultado, seu uso será obrigatório. </a:t>
            </a:r>
            <a:endParaRPr lang="pt-BR" sz="2400" dirty="0" smtClean="0"/>
          </a:p>
          <a:p>
            <a:r>
              <a:rPr lang="pt-BR" sz="2400" dirty="0"/>
              <a:t>A partir do exposto no objetivo 4, a partir da planilha criada após o inquérito populacional, criamos critérios de classificação de risco por cor (verde, amarelo e vermelho), de acordo com a alteração apresentada, e assim 26 </a:t>
            </a:r>
            <a:r>
              <a:rPr lang="pt-BR" sz="2400" dirty="0" smtClean="0"/>
              <a:t> mapearemos </a:t>
            </a:r>
            <a:r>
              <a:rPr lang="pt-BR" sz="2400" dirty="0"/>
              <a:t>adequadamente essas mulheres de maior risco. As mulheres com a classificação de risco em amarelo, e principalmente em </a:t>
            </a:r>
            <a:r>
              <a:rPr lang="pt-BR" sz="2400" dirty="0" smtClean="0"/>
              <a:t>vermelho, terão acesso mais ampliado. </a:t>
            </a:r>
            <a:endParaRPr lang="pt-BR" sz="22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Ações</a:t>
            </a:r>
            <a:endParaRPr lang="pt-BR" dirty="0"/>
          </a:p>
        </p:txBody>
      </p:sp>
      <p:sp>
        <p:nvSpPr>
          <p:cNvPr id="3" name="Espaço Reservado para Conteúdo 2"/>
          <p:cNvSpPr>
            <a:spLocks noGrp="1"/>
          </p:cNvSpPr>
          <p:nvPr>
            <p:ph idx="1"/>
          </p:nvPr>
        </p:nvSpPr>
        <p:spPr/>
        <p:txBody>
          <a:bodyPr>
            <a:normAutofit lnSpcReduction="10000"/>
          </a:bodyPr>
          <a:lstStyle/>
          <a:p>
            <a:pPr algn="just"/>
            <a:r>
              <a:rPr lang="pt-BR" dirty="0"/>
              <a:t>Para contemplar os objetivos 5 e 6, pretende-se distribuir informativos em massa durante as visitas domiciliares dos agentes comunitários, ida das mulheres ao serviço, independente do motivo que se pretende. Durante as consultas individuais, deve-se tornar uma rotina, a conscientização da mulher sobre o objetivo da realização do preventivo, noções de risco e vulnerabilidade, sinais e sintomas das </a:t>
            </a:r>
            <a:r>
              <a:rPr lang="pt-BR" dirty="0" smtClean="0"/>
              <a:t>DST.</a:t>
            </a: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Ações</a:t>
            </a:r>
            <a:endParaRPr lang="pt-BR" dirty="0"/>
          </a:p>
        </p:txBody>
      </p:sp>
      <p:sp>
        <p:nvSpPr>
          <p:cNvPr id="3" name="Espaço Reservado para Conteúdo 2"/>
          <p:cNvSpPr>
            <a:spLocks noGrp="1"/>
          </p:cNvSpPr>
          <p:nvPr>
            <p:ph idx="1"/>
          </p:nvPr>
        </p:nvSpPr>
        <p:spPr>
          <a:xfrm>
            <a:off x="323528" y="1412776"/>
            <a:ext cx="8363272" cy="4929411"/>
          </a:xfrm>
        </p:spPr>
        <p:txBody>
          <a:bodyPr>
            <a:normAutofit fontScale="77500" lnSpcReduction="20000"/>
          </a:bodyPr>
          <a:lstStyle/>
          <a:p>
            <a:pPr algn="just"/>
            <a:r>
              <a:rPr lang="pt-BR" dirty="0"/>
              <a:t>Conforme mencionado no objetivo 7, no que tange o alto índice de absenteísmo nas Unidades Básicas de Saúde, pretende-se como ação, fazer a busca ativa de todas as usuárias faltosas, afim de detectar o motivo da falta, adequando melhor o agendamento a sua necessidade, bem como, demonstra-la sobre a importância da realização de coleta de exame </a:t>
            </a:r>
            <a:r>
              <a:rPr lang="pt-BR" dirty="0" err="1"/>
              <a:t>citopatológico</a:t>
            </a:r>
            <a:r>
              <a:rPr lang="pt-BR" dirty="0"/>
              <a:t> periódica, afim de monitorar a condição de saúde, em relação ao câncer de colo do útero, bem como o exame clinico das mamas e a solicitação e realização de mamografia conforme condutas protocoladas. Uma das estratégias, baseia-se em grupos de saúde da mulher, abordando temas relacionados a prevenção de DST, prevenção do câncer do útero e de mama e coleta de exame </a:t>
            </a:r>
            <a:r>
              <a:rPr lang="pt-BR" dirty="0" err="1"/>
              <a:t>citopatológico</a:t>
            </a:r>
            <a:r>
              <a:rPr lang="pt-BR" dirty="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Indicadores:</a:t>
            </a:r>
            <a:endParaRPr lang="pt-BR" b="1" dirty="0">
              <a:solidFill>
                <a:srgbClr val="0070C0"/>
              </a:solidFill>
            </a:endParaRPr>
          </a:p>
        </p:txBody>
      </p:sp>
      <p:sp>
        <p:nvSpPr>
          <p:cNvPr id="3" name="Espaço Reservado para Conteúdo 2"/>
          <p:cNvSpPr>
            <a:spLocks noGrp="1"/>
          </p:cNvSpPr>
          <p:nvPr>
            <p:ph idx="1"/>
          </p:nvPr>
        </p:nvSpPr>
        <p:spPr>
          <a:xfrm>
            <a:off x="179512" y="1412776"/>
            <a:ext cx="8676456" cy="5445224"/>
          </a:xfrm>
        </p:spPr>
        <p:txBody>
          <a:bodyPr>
            <a:normAutofit fontScale="70000" lnSpcReduction="20000"/>
          </a:bodyPr>
          <a:lstStyle/>
          <a:p>
            <a:pPr algn="just"/>
            <a:r>
              <a:rPr lang="pt-BR" b="1" dirty="0"/>
              <a:t>Relativos ao objetivo específico 1: </a:t>
            </a:r>
            <a:r>
              <a:rPr lang="pt-BR" dirty="0"/>
              <a:t>Melhorar a adesão das mulheres à realização de exame </a:t>
            </a:r>
            <a:r>
              <a:rPr lang="pt-BR" dirty="0" err="1"/>
              <a:t>citopatológico</a:t>
            </a:r>
            <a:r>
              <a:rPr lang="pt-BR" dirty="0"/>
              <a:t> de colo uterino e mamografia </a:t>
            </a:r>
          </a:p>
          <a:p>
            <a:pPr algn="just"/>
            <a:endParaRPr lang="pt-BR" dirty="0"/>
          </a:p>
          <a:p>
            <a:r>
              <a:rPr lang="pt-BR" b="1" dirty="0"/>
              <a:t>Meta 1: </a:t>
            </a:r>
            <a:r>
              <a:rPr lang="pt-BR" dirty="0" smtClean="0"/>
              <a:t>Realizar </a:t>
            </a:r>
            <a:r>
              <a:rPr lang="pt-BR" dirty="0"/>
              <a:t>busca ativa de 100% das mulheres de 25 a 64 anos com atraso na realização de exame de detecção precoce de câncer de colo uterino, conforme periodicidade recomendada </a:t>
            </a:r>
            <a:endParaRPr lang="pt-BR" dirty="0" smtClean="0"/>
          </a:p>
          <a:p>
            <a:endParaRPr lang="pt-BR" dirty="0"/>
          </a:p>
          <a:p>
            <a:r>
              <a:rPr lang="pt-BR" b="1" dirty="0"/>
              <a:t>Indicador 1</a:t>
            </a:r>
            <a:r>
              <a:rPr lang="pt-BR" dirty="0"/>
              <a:t>: Proporção de mulheres de 25 a 64 anos com atraso na realização de exame de detecção precoce de câncer de colo uterino, que receberam busca ativa </a:t>
            </a:r>
            <a:endParaRPr lang="pt-BR" dirty="0" smtClean="0"/>
          </a:p>
          <a:p>
            <a:endParaRPr lang="pt-BR" dirty="0"/>
          </a:p>
          <a:p>
            <a:pPr algn="just"/>
            <a:r>
              <a:rPr lang="pt-BR" b="1" dirty="0"/>
              <a:t>Numerador 1: </a:t>
            </a:r>
            <a:r>
              <a:rPr lang="pt-BR" dirty="0"/>
              <a:t>Número de mulheres de 25 a 64 anos com atraso na realização de exame de detecção precoce de câncer de colo uterino, que receberam busca ativa </a:t>
            </a:r>
            <a:endParaRPr lang="pt-BR" dirty="0" smtClean="0"/>
          </a:p>
          <a:p>
            <a:pPr algn="just"/>
            <a:endParaRPr lang="pt-BR" dirty="0"/>
          </a:p>
          <a:p>
            <a:pPr algn="just"/>
            <a:r>
              <a:rPr lang="pt-BR" b="1" dirty="0"/>
              <a:t>Denominador 1</a:t>
            </a:r>
            <a:r>
              <a:rPr lang="pt-BR" dirty="0"/>
              <a:t>: Número de </a:t>
            </a:r>
            <a:r>
              <a:rPr lang="pt-BR" dirty="0" smtClean="0"/>
              <a:t>mulheres </a:t>
            </a:r>
            <a:r>
              <a:rPr lang="pt-BR" dirty="0"/>
              <a:t>de 25 a 64 anos com atraso na realização de exame de detecção precoce de câncer de colo uterino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Indicadores:</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b="1" dirty="0"/>
              <a:t>Meta 2: </a:t>
            </a:r>
            <a:r>
              <a:rPr lang="pt-BR" dirty="0"/>
              <a:t>Realizar busca ativa de 100% das mulheres de 50 a 69 anos com atraso na realização de exame de detecção precoce de câncer de mama, conforme periodicidade </a:t>
            </a:r>
            <a:r>
              <a:rPr lang="pt-BR" dirty="0" smtClean="0"/>
              <a:t>recomendada.</a:t>
            </a:r>
            <a:endParaRPr lang="pt-BR" dirty="0"/>
          </a:p>
          <a:p>
            <a:pPr algn="just"/>
            <a:r>
              <a:rPr lang="pt-BR" b="1" dirty="0"/>
              <a:t>Indicador 2: </a:t>
            </a:r>
            <a:r>
              <a:rPr lang="pt-BR" dirty="0"/>
              <a:t>Proporção de mulheres de 50 a 69 anos com atraso na realização de exame de detecção precoce de câncer de mama, que receberam busca ativa </a:t>
            </a:r>
            <a:r>
              <a:rPr lang="pt-BR" dirty="0" smtClean="0"/>
              <a:t>.</a:t>
            </a:r>
            <a:endParaRPr lang="pt-BR" dirty="0"/>
          </a:p>
          <a:p>
            <a:pPr algn="just"/>
            <a:r>
              <a:rPr lang="pt-BR" b="1" dirty="0"/>
              <a:t>Numerador 2</a:t>
            </a:r>
            <a:r>
              <a:rPr lang="pt-BR" dirty="0"/>
              <a:t>: Número de mulheres de 50 a 69 anos com atraso na realização de exame de detecção precoce de câncer de mama, que receberam busca ativa </a:t>
            </a:r>
          </a:p>
          <a:p>
            <a:r>
              <a:rPr lang="pt-BR" b="1" dirty="0"/>
              <a:t>Denominador 2: </a:t>
            </a:r>
            <a:r>
              <a:rPr lang="pt-BR" dirty="0"/>
              <a:t>Número de mulheres de 50 a 69 anos com atraso na realização de exame de detecção precoce de câncer de mama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Indicadores:</a:t>
            </a:r>
            <a:endParaRPr lang="pt-BR" dirty="0"/>
          </a:p>
        </p:txBody>
      </p:sp>
      <p:sp>
        <p:nvSpPr>
          <p:cNvPr id="3" name="Espaço Reservado para Conteúdo 2"/>
          <p:cNvSpPr>
            <a:spLocks noGrp="1"/>
          </p:cNvSpPr>
          <p:nvPr>
            <p:ph idx="1"/>
          </p:nvPr>
        </p:nvSpPr>
        <p:spPr>
          <a:xfrm>
            <a:off x="457200" y="1340768"/>
            <a:ext cx="8435280" cy="5184576"/>
          </a:xfrm>
        </p:spPr>
        <p:txBody>
          <a:bodyPr>
            <a:normAutofit fontScale="77500" lnSpcReduction="20000"/>
          </a:bodyPr>
          <a:lstStyle/>
          <a:p>
            <a:r>
              <a:rPr lang="pt-BR" b="1" dirty="0"/>
              <a:t>Relativas ao objetivo específico 2: </a:t>
            </a:r>
            <a:r>
              <a:rPr lang="pt-BR" dirty="0"/>
              <a:t>Melhorar a qualidade do atendimento às mulheres que realizam detecção precoce de câncer de colo de útero e câncer de mama na UBS </a:t>
            </a:r>
            <a:endParaRPr lang="pt-BR" dirty="0" smtClean="0"/>
          </a:p>
          <a:p>
            <a:endParaRPr lang="pt-BR" dirty="0"/>
          </a:p>
          <a:p>
            <a:r>
              <a:rPr lang="pt-BR" b="1" dirty="0"/>
              <a:t>Meta 1</a:t>
            </a:r>
            <a:r>
              <a:rPr lang="pt-BR" dirty="0"/>
              <a:t>: Capacitar 100% dos profissionais para a prevenção e detecção precoce dos cânceres de colo de útero e de mama de acordo com os protocolos adotados pela UBS </a:t>
            </a:r>
            <a:endParaRPr lang="pt-BR" dirty="0" smtClean="0"/>
          </a:p>
          <a:p>
            <a:r>
              <a:rPr lang="pt-BR" b="1" dirty="0"/>
              <a:t>Indicador 1</a:t>
            </a:r>
            <a:r>
              <a:rPr lang="pt-BR" dirty="0"/>
              <a:t>: Proporção de profissionais capacitados para a prevenção e detecção precoce dos cânceres de colo de útero e de mama de acordo com os protocolos adotados pela UBS </a:t>
            </a:r>
          </a:p>
          <a:p>
            <a:r>
              <a:rPr lang="pt-BR" b="1" dirty="0"/>
              <a:t>Numerador 1</a:t>
            </a:r>
            <a:r>
              <a:rPr lang="pt-BR" dirty="0"/>
              <a:t>: Número de profissionais capacitados para a prevenção e detecção precoce dos cânceres de colo de útero e de mama de acordo com os protocolos adotados pela UBS </a:t>
            </a:r>
          </a:p>
          <a:p>
            <a:r>
              <a:rPr lang="pt-BR" b="1" dirty="0"/>
              <a:t>Denominador 1: </a:t>
            </a:r>
            <a:r>
              <a:rPr lang="pt-BR" dirty="0"/>
              <a:t>Número de profissionais que trabalham na UBS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Indicadores:</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b="1" dirty="0"/>
              <a:t>Meta 2: Garantir a adoção de conduta terapêutica para exame de detecção precoce de câncer de colo uterino conforme fluxograma adotado pela UBS para 100% das mulheres de 25 a 64 anos </a:t>
            </a:r>
            <a:r>
              <a:rPr lang="pt-BR" b="1" dirty="0" smtClean="0"/>
              <a:t>.</a:t>
            </a:r>
          </a:p>
          <a:p>
            <a:endParaRPr lang="pt-BR" b="1" dirty="0"/>
          </a:p>
          <a:p>
            <a:pPr algn="just"/>
            <a:r>
              <a:rPr lang="pt-BR" b="1" dirty="0" smtClean="0"/>
              <a:t>Indicador </a:t>
            </a:r>
            <a:r>
              <a:rPr lang="pt-BR" b="1" dirty="0"/>
              <a:t>2: proporção de mulheres de 25 a 64 anos com conduta terapêutica para exame de detecção precoce de câncer de colo uterino de acordo com fluxograma preconizado </a:t>
            </a:r>
            <a:r>
              <a:rPr lang="pt-BR" b="1" dirty="0" smtClean="0"/>
              <a:t>.</a:t>
            </a:r>
          </a:p>
          <a:p>
            <a:endParaRPr lang="pt-BR" b="1" dirty="0"/>
          </a:p>
          <a:p>
            <a:pPr algn="just"/>
            <a:r>
              <a:rPr lang="pt-BR" b="1" dirty="0"/>
              <a:t>Numerador 2: número de mulheres de 25 a 64 anos com conduta terapêutica para exame de detecção precoce de câncer de colo uterino de acordo com fluxograma preconizado </a:t>
            </a:r>
            <a:r>
              <a:rPr lang="pt-BR" b="1" dirty="0" smtClean="0"/>
              <a:t>.</a:t>
            </a:r>
          </a:p>
          <a:p>
            <a:endParaRPr lang="pt-BR" b="1" dirty="0"/>
          </a:p>
          <a:p>
            <a:pPr algn="just"/>
            <a:r>
              <a:rPr lang="pt-BR" b="1" dirty="0"/>
              <a:t>Denominador 2: número de mulheres de 25 a 64 anos </a:t>
            </a:r>
            <a:r>
              <a:rPr lang="pt-BR" b="1" dirty="0" smtClean="0"/>
              <a:t>cadastradas. </a:t>
            </a:r>
            <a:endParaRPr lang="pt-B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Indicadores:</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b="1" dirty="0"/>
              <a:t>Meta 3: Garantir a adoção de conduta terapêutica para exame de detecção precoce de câncer de mama conforme fluxograma adotado pela UBS para 100% das mulheres de 50 a 69 anos </a:t>
            </a:r>
            <a:r>
              <a:rPr lang="pt-BR" b="1" dirty="0" smtClean="0"/>
              <a:t>.</a:t>
            </a:r>
          </a:p>
          <a:p>
            <a:pPr algn="just"/>
            <a:endParaRPr lang="pt-BR" b="1" dirty="0"/>
          </a:p>
          <a:p>
            <a:pPr algn="just"/>
            <a:r>
              <a:rPr lang="pt-BR" b="1" dirty="0"/>
              <a:t>Indicador 3: proporção de mulheres de 50 a 69 anos com conduta terapêutica para exame de detecção precoce de câncer de mama de acordo com fluxograma preconizado </a:t>
            </a:r>
            <a:r>
              <a:rPr lang="pt-BR" b="1" dirty="0" smtClean="0"/>
              <a:t>.</a:t>
            </a:r>
          </a:p>
          <a:p>
            <a:pPr algn="just"/>
            <a:endParaRPr lang="pt-BR" b="1" dirty="0"/>
          </a:p>
          <a:p>
            <a:pPr algn="just"/>
            <a:r>
              <a:rPr lang="pt-BR" b="1" dirty="0"/>
              <a:t>Numerador 3: número de mulheres de 50 a 69 anos com conduta terapêutica para exame de detecção precoce de câncer de mama de acordo com fluxograma preconizado </a:t>
            </a:r>
            <a:r>
              <a:rPr lang="pt-BR" b="1" dirty="0" smtClean="0"/>
              <a:t>.</a:t>
            </a:r>
          </a:p>
          <a:p>
            <a:pPr algn="just"/>
            <a:endParaRPr lang="pt-BR" b="1" dirty="0"/>
          </a:p>
          <a:p>
            <a:pPr algn="just"/>
            <a:r>
              <a:rPr lang="pt-BR" b="1" dirty="0"/>
              <a:t>Denominador 3: número de mulheres de 50 a 69 anos </a:t>
            </a:r>
            <a:r>
              <a:rPr lang="pt-BR" b="1" dirty="0" smtClean="0"/>
              <a:t>cadastradas. </a:t>
            </a:r>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Indicadores:</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b="1" dirty="0"/>
              <a:t>Meta 4: Encaminhar para referência e </a:t>
            </a:r>
            <a:r>
              <a:rPr lang="pt-BR" b="1" dirty="0" err="1"/>
              <a:t>contra-referência</a:t>
            </a:r>
            <a:r>
              <a:rPr lang="pt-BR" b="1" dirty="0"/>
              <a:t> 100% das mulheres de 25 a 64 anos com exame de detecção precoce para câncer de colo uterino alterado, de acordo com o preconizado </a:t>
            </a:r>
            <a:r>
              <a:rPr lang="pt-BR" b="1" dirty="0" smtClean="0"/>
              <a:t>.</a:t>
            </a:r>
          </a:p>
          <a:p>
            <a:pPr algn="just"/>
            <a:endParaRPr lang="pt-BR" b="1" dirty="0" smtClean="0"/>
          </a:p>
          <a:p>
            <a:pPr algn="just"/>
            <a:r>
              <a:rPr lang="pt-BR" b="1" dirty="0"/>
              <a:t>Indicador 4: proporção de mulheres de 25 a 64 anos com encaminhamento de acordo com o preconizado </a:t>
            </a:r>
            <a:r>
              <a:rPr lang="pt-BR" b="1" dirty="0" smtClean="0"/>
              <a:t>.</a:t>
            </a:r>
          </a:p>
          <a:p>
            <a:pPr algn="just"/>
            <a:endParaRPr lang="pt-BR" b="1" dirty="0"/>
          </a:p>
          <a:p>
            <a:pPr algn="just"/>
            <a:r>
              <a:rPr lang="pt-BR" b="1" dirty="0"/>
              <a:t>Numerador 4: número de mulheres de 25 a 64 anos com encaminhamento de acordo com o preconizado </a:t>
            </a:r>
            <a:r>
              <a:rPr lang="pt-BR" b="1" dirty="0" smtClean="0"/>
              <a:t>.</a:t>
            </a:r>
          </a:p>
          <a:p>
            <a:pPr algn="just"/>
            <a:endParaRPr lang="pt-BR" b="1" dirty="0"/>
          </a:p>
          <a:p>
            <a:r>
              <a:rPr lang="pt-BR" b="1" dirty="0"/>
              <a:t>Denominador 4: número de mulheres de 25 a 64 anos com exame de detecção precoce para câncer de colo uterino alterado e que necessitam de encaminhamento. </a:t>
            </a: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Introdução</a:t>
            </a:r>
            <a:endParaRPr lang="pt-BR" b="1" dirty="0">
              <a:solidFill>
                <a:srgbClr val="0070C0"/>
              </a:solidFill>
            </a:endParaRPr>
          </a:p>
        </p:txBody>
      </p:sp>
      <p:sp>
        <p:nvSpPr>
          <p:cNvPr id="3" name="Espaço Reservado para Conteúdo 2"/>
          <p:cNvSpPr>
            <a:spLocks noGrp="1"/>
          </p:cNvSpPr>
          <p:nvPr>
            <p:ph idx="1"/>
          </p:nvPr>
        </p:nvSpPr>
        <p:spPr/>
        <p:txBody>
          <a:bodyPr>
            <a:normAutofit fontScale="92500" lnSpcReduction="20000"/>
          </a:bodyPr>
          <a:lstStyle/>
          <a:p>
            <a:pPr algn="just"/>
            <a:r>
              <a:rPr lang="pt-BR" dirty="0"/>
              <a:t>Uma das ações prioritárias na Estratégia de Saúde da Família baseia-se na prevenção do câncer de colo do útero (BRASIL, 2001) e de mama. De acordo com o Instituo Nacional do Câncer - INCA (2012) o câncer de colo do útero é o segundo câncer de maior incidência em mulheres em idade reprodutiva. Por ano são 4.800 vítimas fatais e apresenta 18.430 novos casos. As ações de prevenção através do rastreamento, com identificação precoce são cruciais e importantes para a reversão do quadro, reduzindo em 80% o risco de câncer (BRASIL, 2009).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Indicadores:</a:t>
            </a:r>
            <a:endParaRPr lang="pt-BR" dirty="0"/>
          </a:p>
        </p:txBody>
      </p:sp>
      <p:sp>
        <p:nvSpPr>
          <p:cNvPr id="3" name="Espaço Reservado para Conteúdo 2"/>
          <p:cNvSpPr>
            <a:spLocks noGrp="1"/>
          </p:cNvSpPr>
          <p:nvPr>
            <p:ph idx="1"/>
          </p:nvPr>
        </p:nvSpPr>
        <p:spPr/>
        <p:txBody>
          <a:bodyPr>
            <a:normAutofit fontScale="70000" lnSpcReduction="20000"/>
          </a:bodyPr>
          <a:lstStyle/>
          <a:p>
            <a:pPr algn="just"/>
            <a:r>
              <a:rPr lang="pt-BR" b="1" dirty="0"/>
              <a:t>Meta 5: Encaminhar para referência e </a:t>
            </a:r>
            <a:r>
              <a:rPr lang="pt-BR" b="1" dirty="0" err="1"/>
              <a:t>contra-referência</a:t>
            </a:r>
            <a:r>
              <a:rPr lang="pt-BR" b="1" dirty="0"/>
              <a:t> 100% das mulheres de 50 a 69 anos com exame de detecção precoce para câncer de mama alterado, de acordo com o </a:t>
            </a:r>
            <a:r>
              <a:rPr lang="pt-BR" b="1" dirty="0" smtClean="0"/>
              <a:t>preconizado.</a:t>
            </a:r>
          </a:p>
          <a:p>
            <a:pPr algn="just"/>
            <a:endParaRPr lang="pt-BR" b="1" dirty="0"/>
          </a:p>
          <a:p>
            <a:pPr algn="just"/>
            <a:r>
              <a:rPr lang="pt-BR" b="1" dirty="0"/>
              <a:t>Indicador 5: proporção de mulheres de 50 a 69 anos com encaminhamento de acordo com o preconizado </a:t>
            </a:r>
            <a:r>
              <a:rPr lang="pt-BR" b="1" dirty="0" smtClean="0"/>
              <a:t>.</a:t>
            </a:r>
          </a:p>
          <a:p>
            <a:pPr algn="just"/>
            <a:endParaRPr lang="pt-BR" b="1" dirty="0"/>
          </a:p>
          <a:p>
            <a:pPr algn="just"/>
            <a:r>
              <a:rPr lang="pt-BR" b="1" dirty="0"/>
              <a:t>Numerador 5: número de mulheres de 50 a 69 anos com encaminhamento de acordo com o preconizado </a:t>
            </a:r>
            <a:r>
              <a:rPr lang="pt-BR" b="1" dirty="0" smtClean="0"/>
              <a:t>.</a:t>
            </a:r>
          </a:p>
          <a:p>
            <a:pPr algn="just"/>
            <a:endParaRPr lang="pt-BR" b="1" dirty="0"/>
          </a:p>
          <a:p>
            <a:pPr algn="just"/>
            <a:r>
              <a:rPr lang="pt-BR" b="1" dirty="0"/>
              <a:t>Denominador 5: número de mulheres de 50 a 69 anos com exame de detecção precoce para câncer de mama alterado e que necessitam de encaminhamento. </a:t>
            </a:r>
            <a:endParaRPr lang="pt-B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Indicadores:</a:t>
            </a:r>
            <a:endParaRPr lang="pt-BR" dirty="0"/>
          </a:p>
        </p:txBody>
      </p:sp>
      <p:sp>
        <p:nvSpPr>
          <p:cNvPr id="3" name="Espaço Reservado para Conteúdo 2"/>
          <p:cNvSpPr>
            <a:spLocks noGrp="1"/>
          </p:cNvSpPr>
          <p:nvPr>
            <p:ph idx="1"/>
          </p:nvPr>
        </p:nvSpPr>
        <p:spPr>
          <a:xfrm>
            <a:off x="457200" y="1600200"/>
            <a:ext cx="8363272" cy="5257800"/>
          </a:xfrm>
        </p:spPr>
        <p:txBody>
          <a:bodyPr>
            <a:normAutofit fontScale="70000" lnSpcReduction="20000"/>
          </a:bodyPr>
          <a:lstStyle/>
          <a:p>
            <a:pPr algn="just"/>
            <a:r>
              <a:rPr lang="pt-BR" b="1" dirty="0"/>
              <a:t>Relativas ao objetivo específico 3: Realizar ações de promoção à saúde e prevenção de doenças nas famílias das mulheres cadastradas </a:t>
            </a:r>
          </a:p>
          <a:p>
            <a:pPr algn="just"/>
            <a:r>
              <a:rPr lang="pt-BR" b="1" dirty="0"/>
              <a:t>Meta 1: Orientar 100% das mulheres cadastradas para que incentivem as mulheres de sua família quanto à participação das ações de prevenção e detecção precoce dos cânceres de colo uterino e mama </a:t>
            </a:r>
          </a:p>
          <a:p>
            <a:pPr algn="just"/>
            <a:r>
              <a:rPr lang="pt-BR" b="1" dirty="0"/>
              <a:t>Indicador 1: proporção de mulheres que foram orientadas a incentivar as mulheres de sua família quanto à participação das ações de prevenção e detecção precoce dos cânceres de colo uterino e mama </a:t>
            </a:r>
          </a:p>
          <a:p>
            <a:pPr algn="just"/>
            <a:r>
              <a:rPr lang="pt-BR" b="1" dirty="0"/>
              <a:t>Numerador 1: número de mulheres que foram orientadas a incentivar as mulheres de sua família quanto à participação das ações de prevenção e detecção precoce dos cânceres de colo uterino e mama </a:t>
            </a:r>
          </a:p>
          <a:p>
            <a:pPr algn="just"/>
            <a:r>
              <a:rPr lang="pt-BR" b="1" dirty="0"/>
              <a:t>Denominador 1: número total de mulheres cadastradas na ação programática de prevenção do câncer ginecológico </a:t>
            </a:r>
            <a:endParaRPr lang="pt-B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Indicadores:</a:t>
            </a:r>
            <a:endParaRPr lang="pt-BR" dirty="0"/>
          </a:p>
        </p:txBody>
      </p:sp>
      <p:sp>
        <p:nvSpPr>
          <p:cNvPr id="3" name="Espaço Reservado para Conteúdo 2"/>
          <p:cNvSpPr>
            <a:spLocks noGrp="1"/>
          </p:cNvSpPr>
          <p:nvPr>
            <p:ph idx="1"/>
          </p:nvPr>
        </p:nvSpPr>
        <p:spPr>
          <a:xfrm>
            <a:off x="0" y="1340768"/>
            <a:ext cx="8892480" cy="5517232"/>
          </a:xfrm>
        </p:spPr>
        <p:txBody>
          <a:bodyPr>
            <a:normAutofit fontScale="70000" lnSpcReduction="20000"/>
          </a:bodyPr>
          <a:lstStyle/>
          <a:p>
            <a:pPr algn="just"/>
            <a:r>
              <a:rPr lang="pt-BR" b="1" dirty="0"/>
              <a:t>Relativas ao objetivo específico 3: Realizar ações de promoção à saúde e prevenção de doenças nas famílias das mulheres cadastradas </a:t>
            </a:r>
            <a:r>
              <a:rPr lang="pt-BR" b="1" dirty="0" smtClean="0"/>
              <a:t>.</a:t>
            </a:r>
          </a:p>
          <a:p>
            <a:pPr algn="just"/>
            <a:endParaRPr lang="pt-BR" b="1" dirty="0"/>
          </a:p>
          <a:p>
            <a:pPr algn="just"/>
            <a:r>
              <a:rPr lang="pt-BR" b="1" dirty="0"/>
              <a:t>Meta 1: Orientar 100% das mulheres cadastradas para que incentivem as mulheres de sua família quanto à participação das ações de prevenção e detecção precoce dos cânceres de colo uterino e mama </a:t>
            </a:r>
            <a:r>
              <a:rPr lang="pt-BR" b="1" dirty="0" smtClean="0"/>
              <a:t>.</a:t>
            </a:r>
          </a:p>
          <a:p>
            <a:pPr algn="just"/>
            <a:endParaRPr lang="pt-BR" b="1" dirty="0"/>
          </a:p>
          <a:p>
            <a:pPr algn="just"/>
            <a:r>
              <a:rPr lang="pt-BR" b="1" dirty="0"/>
              <a:t>Indicador 1: proporção de mulheres que foram orientadas a incentivar as mulheres de sua família quanto à participação das ações de prevenção e detecção precoce dos cânceres de colo uterino e mama </a:t>
            </a:r>
            <a:r>
              <a:rPr lang="pt-BR" b="1" dirty="0" smtClean="0"/>
              <a:t>.</a:t>
            </a:r>
          </a:p>
          <a:p>
            <a:pPr algn="just"/>
            <a:endParaRPr lang="pt-BR" b="1" dirty="0"/>
          </a:p>
          <a:p>
            <a:pPr algn="just"/>
            <a:r>
              <a:rPr lang="pt-BR" b="1" dirty="0"/>
              <a:t>Numerador 1: número de mulheres que foram orientadas a incentivar as mulheres de sua família quanto à participação das ações de prevenção e detecção precoce dos cânceres de colo uterino e mama </a:t>
            </a:r>
            <a:r>
              <a:rPr lang="pt-BR" b="1" dirty="0" smtClean="0"/>
              <a:t>.</a:t>
            </a:r>
          </a:p>
          <a:p>
            <a:pPr algn="just"/>
            <a:endParaRPr lang="pt-BR" b="1" dirty="0"/>
          </a:p>
          <a:p>
            <a:pPr algn="just"/>
            <a:r>
              <a:rPr lang="pt-BR" b="1" dirty="0"/>
              <a:t>Denominador 1: número total de mulheres cadastradas na ação programática de prevenção do câncer ginecológico </a:t>
            </a:r>
            <a:r>
              <a:rPr lang="pt-BR" b="1" dirty="0" smtClean="0"/>
              <a:t>.</a:t>
            </a:r>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B0F0"/>
                </a:solidFill>
              </a:rPr>
              <a:t>Resultados:</a:t>
            </a:r>
            <a:endParaRPr lang="pt-BR" b="1" dirty="0">
              <a:solidFill>
                <a:srgbClr val="00B0F0"/>
              </a:solidFill>
            </a:endParaRPr>
          </a:p>
        </p:txBody>
      </p:sp>
      <p:sp>
        <p:nvSpPr>
          <p:cNvPr id="3" name="Espaço Reservado para Conteúdo 2"/>
          <p:cNvSpPr>
            <a:spLocks noGrp="1"/>
          </p:cNvSpPr>
          <p:nvPr>
            <p:ph idx="1"/>
          </p:nvPr>
        </p:nvSpPr>
        <p:spPr/>
        <p:txBody>
          <a:bodyPr/>
          <a:lstStyle/>
          <a:p>
            <a:pPr algn="just"/>
            <a:r>
              <a:rPr lang="pt-BR" b="1" dirty="0" smtClean="0"/>
              <a:t>Câncer de colo do útero: </a:t>
            </a:r>
            <a:r>
              <a:rPr lang="pt-BR" dirty="0" smtClean="0"/>
              <a:t>134 </a:t>
            </a:r>
            <a:r>
              <a:rPr lang="pt-BR" dirty="0"/>
              <a:t>mulheres na faixa etária de 25 a 64 anos participaram da intervenção, representando um percentual de cerca de 15% do total de mulheres desta faixa etária, residentes na área de abrangência.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04664"/>
            <a:ext cx="8229600" cy="1143000"/>
          </a:xfrm>
        </p:spPr>
        <p:txBody>
          <a:bodyPr>
            <a:normAutofit fontScale="90000"/>
          </a:bodyPr>
          <a:lstStyle/>
          <a:p>
            <a:r>
              <a:rPr lang="pt-BR" b="1" dirty="0"/>
              <a:t>Cobertura do programa de prevenção ao câncer de colo uterino 	</a:t>
            </a:r>
            <a:br>
              <a:rPr lang="pt-BR" b="1" dirty="0"/>
            </a:br>
            <a:endParaRPr lang="pt-BR" dirty="0"/>
          </a:p>
        </p:txBody>
      </p:sp>
      <p:sp>
        <p:nvSpPr>
          <p:cNvPr id="3" name="Espaço Reservado para Conteúdo 2"/>
          <p:cNvSpPr>
            <a:spLocks noGrp="1"/>
          </p:cNvSpPr>
          <p:nvPr>
            <p:ph idx="1"/>
          </p:nvPr>
        </p:nvSpPr>
        <p:spPr>
          <a:xfrm>
            <a:off x="755576" y="5212357"/>
            <a:ext cx="7992888" cy="1645643"/>
          </a:xfrm>
        </p:spPr>
        <p:txBody>
          <a:bodyPr>
            <a:normAutofit lnSpcReduction="10000"/>
          </a:bodyPr>
          <a:lstStyle/>
          <a:p>
            <a:r>
              <a:rPr lang="pt-BR" sz="2000" dirty="0"/>
              <a:t>Numerador: número de mulheres entre 25b e 64 residentes na área que frequentam o programa na UBS </a:t>
            </a:r>
            <a:endParaRPr lang="pt-BR" sz="2000" dirty="0" smtClean="0"/>
          </a:p>
          <a:p>
            <a:r>
              <a:rPr lang="pt-BR" sz="2000" dirty="0"/>
              <a:t>Denominador: Número total de mulheres entre 25 e 64 anos residentes na área 	</a:t>
            </a:r>
          </a:p>
          <a:p>
            <a:pPr>
              <a:buNone/>
            </a:pPr>
            <a:r>
              <a:rPr lang="pt-BR" sz="2000" dirty="0"/>
              <a:t>	</a:t>
            </a:r>
          </a:p>
          <a:p>
            <a:endParaRPr lang="pt-BR" dirty="0"/>
          </a:p>
        </p:txBody>
      </p:sp>
      <p:pic>
        <p:nvPicPr>
          <p:cNvPr id="2050" name="Picture 2"/>
          <p:cNvPicPr>
            <a:picLocks noChangeAspect="1" noChangeArrowheads="1"/>
          </p:cNvPicPr>
          <p:nvPr/>
        </p:nvPicPr>
        <p:blipFill>
          <a:blip r:embed="rId2" cstate="print"/>
          <a:srcRect/>
          <a:stretch>
            <a:fillRect/>
          </a:stretch>
        </p:blipFill>
        <p:spPr bwMode="auto">
          <a:xfrm>
            <a:off x="1475656" y="1412776"/>
            <a:ext cx="6492552" cy="3838979"/>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404664"/>
            <a:ext cx="8964488" cy="1440160"/>
          </a:xfrm>
        </p:spPr>
        <p:txBody>
          <a:bodyPr>
            <a:normAutofit fontScale="90000"/>
          </a:bodyPr>
          <a:lstStyle/>
          <a:p>
            <a:pPr algn="just"/>
            <a:r>
              <a:rPr lang="pt-BR" sz="2800" b="1" dirty="0"/>
              <a:t>Proporção de mulheres entre 25 e 64 anos moradoras no território com exame </a:t>
            </a:r>
            <a:r>
              <a:rPr lang="pt-BR" sz="2800" b="1" dirty="0" err="1"/>
              <a:t>citopatológico</a:t>
            </a:r>
            <a:r>
              <a:rPr lang="pt-BR" sz="2800" b="1" dirty="0"/>
              <a:t> para câncer de </a:t>
            </a:r>
            <a:r>
              <a:rPr lang="pt-BR" sz="2800" b="1" dirty="0" err="1" smtClean="0"/>
              <a:t>colouterino</a:t>
            </a:r>
            <a:r>
              <a:rPr lang="pt-BR" sz="2800" b="1" dirty="0" smtClean="0"/>
              <a:t> </a:t>
            </a:r>
            <a:r>
              <a:rPr lang="pt-BR" sz="2800" b="1" dirty="0"/>
              <a:t>em dia </a:t>
            </a:r>
            <a:r>
              <a:rPr lang="pt-BR" b="1" dirty="0"/>
              <a:t>	</a:t>
            </a:r>
            <a:br>
              <a:rPr lang="pt-BR" b="1" dirty="0"/>
            </a:br>
            <a:endParaRPr lang="pt-BR" dirty="0"/>
          </a:p>
        </p:txBody>
      </p:sp>
      <p:sp>
        <p:nvSpPr>
          <p:cNvPr id="3" name="Espaço Reservado para Conteúdo 2"/>
          <p:cNvSpPr>
            <a:spLocks noGrp="1"/>
          </p:cNvSpPr>
          <p:nvPr>
            <p:ph idx="1"/>
          </p:nvPr>
        </p:nvSpPr>
        <p:spPr>
          <a:xfrm>
            <a:off x="1043608" y="5240957"/>
            <a:ext cx="7355160" cy="1617043"/>
          </a:xfrm>
        </p:spPr>
        <p:txBody>
          <a:bodyPr>
            <a:normAutofit fontScale="55000" lnSpcReduction="20000"/>
          </a:bodyPr>
          <a:lstStyle/>
          <a:p>
            <a:r>
              <a:rPr lang="pt-BR" dirty="0"/>
              <a:t>Numerador: número de mulheres entre 25 e 64 anos moradoras no território com exame </a:t>
            </a:r>
            <a:r>
              <a:rPr lang="pt-BR" dirty="0" err="1"/>
              <a:t>citopatológico</a:t>
            </a:r>
            <a:r>
              <a:rPr lang="pt-BR" dirty="0"/>
              <a:t> para câncer de colo uterino em dia. </a:t>
            </a:r>
            <a:endParaRPr lang="pt-BR" dirty="0" smtClean="0"/>
          </a:p>
          <a:p>
            <a:r>
              <a:rPr lang="pt-BR" dirty="0"/>
              <a:t>Denominador: Número total de mulheres entre 25 e 64 anos residentes no território que frequentam o programa na UBS 	</a:t>
            </a:r>
          </a:p>
          <a:p>
            <a:pPr>
              <a:buNone/>
            </a:pPr>
            <a:endParaRPr lang="pt-BR" dirty="0" smtClean="0"/>
          </a:p>
          <a:p>
            <a:pPr>
              <a:buNone/>
            </a:pPr>
            <a:r>
              <a:rPr lang="pt-BR" dirty="0"/>
              <a:t>	</a:t>
            </a:r>
          </a:p>
          <a:p>
            <a:endParaRPr lang="pt-BR" dirty="0"/>
          </a:p>
        </p:txBody>
      </p:sp>
      <p:pic>
        <p:nvPicPr>
          <p:cNvPr id="3074" name="Picture 2"/>
          <p:cNvPicPr>
            <a:picLocks noChangeAspect="1" noChangeArrowheads="1"/>
          </p:cNvPicPr>
          <p:nvPr/>
        </p:nvPicPr>
        <p:blipFill>
          <a:blip r:embed="rId2" cstate="print"/>
          <a:srcRect/>
          <a:stretch>
            <a:fillRect/>
          </a:stretch>
        </p:blipFill>
        <p:spPr bwMode="auto">
          <a:xfrm>
            <a:off x="1547664" y="1412776"/>
            <a:ext cx="6120680" cy="3583343"/>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0528" y="548680"/>
            <a:ext cx="9324528" cy="1143000"/>
          </a:xfrm>
        </p:spPr>
        <p:txBody>
          <a:bodyPr>
            <a:normAutofit fontScale="90000"/>
          </a:bodyPr>
          <a:lstStyle/>
          <a:p>
            <a:pPr algn="just"/>
            <a:r>
              <a:rPr lang="pt-BR" sz="2800" b="1" dirty="0"/>
              <a:t>Proporção de mulheres entre 25 e 64 anos moradoras no território com exame </a:t>
            </a:r>
            <a:r>
              <a:rPr lang="pt-BR" sz="2800" b="1" dirty="0" err="1"/>
              <a:t>citopatológico</a:t>
            </a:r>
            <a:r>
              <a:rPr lang="pt-BR" sz="2800" b="1" dirty="0"/>
              <a:t> para câncer de colo uterino em dia </a:t>
            </a:r>
            <a:r>
              <a:rPr lang="pt-BR" b="1" dirty="0"/>
              <a:t>	</a:t>
            </a:r>
            <a:br>
              <a:rPr lang="pt-BR" b="1" dirty="0"/>
            </a:br>
            <a:endParaRPr lang="pt-BR" dirty="0"/>
          </a:p>
        </p:txBody>
      </p:sp>
      <p:sp>
        <p:nvSpPr>
          <p:cNvPr id="3" name="Espaço Reservado para Conteúdo 2"/>
          <p:cNvSpPr>
            <a:spLocks noGrp="1"/>
          </p:cNvSpPr>
          <p:nvPr>
            <p:ph idx="1"/>
          </p:nvPr>
        </p:nvSpPr>
        <p:spPr>
          <a:xfrm>
            <a:off x="827584" y="5229200"/>
            <a:ext cx="7992888" cy="1112987"/>
          </a:xfrm>
        </p:spPr>
        <p:txBody>
          <a:bodyPr>
            <a:normAutofit fontScale="40000" lnSpcReduction="20000"/>
          </a:bodyPr>
          <a:lstStyle/>
          <a:p>
            <a:pPr algn="just"/>
            <a:r>
              <a:rPr lang="pt-BR" sz="4200" dirty="0"/>
              <a:t>Numerador: número de mulheres entre 25 e 64 anos moradoras no território com exame </a:t>
            </a:r>
            <a:r>
              <a:rPr lang="pt-BR" sz="4200" dirty="0" err="1"/>
              <a:t>citopatológico</a:t>
            </a:r>
            <a:r>
              <a:rPr lang="pt-BR" sz="4200" dirty="0"/>
              <a:t> para câncer de colo uterino em dia. 	</a:t>
            </a:r>
          </a:p>
          <a:p>
            <a:pPr algn="just"/>
            <a:r>
              <a:rPr lang="pt-BR" sz="4200" dirty="0"/>
              <a:t>Denominador: Número total de mulheres entre 25 e 64 anos residentes no território que frequentam o programa na UBS </a:t>
            </a:r>
            <a:r>
              <a:rPr lang="pt-BR" dirty="0"/>
              <a:t>	</a:t>
            </a:r>
          </a:p>
          <a:p>
            <a:endParaRPr lang="pt-BR" dirty="0"/>
          </a:p>
        </p:txBody>
      </p:sp>
      <p:pic>
        <p:nvPicPr>
          <p:cNvPr id="4098" name="Picture 2"/>
          <p:cNvPicPr>
            <a:picLocks noChangeAspect="1" noChangeArrowheads="1"/>
          </p:cNvPicPr>
          <p:nvPr/>
        </p:nvPicPr>
        <p:blipFill>
          <a:blip r:embed="rId2" cstate="print"/>
          <a:srcRect/>
          <a:stretch>
            <a:fillRect/>
          </a:stretch>
        </p:blipFill>
        <p:spPr bwMode="auto">
          <a:xfrm>
            <a:off x="1475656" y="1268760"/>
            <a:ext cx="6048672" cy="3625416"/>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548680"/>
            <a:ext cx="8229600" cy="1143000"/>
          </a:xfrm>
        </p:spPr>
        <p:txBody>
          <a:bodyPr>
            <a:normAutofit fontScale="90000"/>
          </a:bodyPr>
          <a:lstStyle/>
          <a:p>
            <a:r>
              <a:rPr lang="pt-BR" sz="2800" b="1" dirty="0"/>
              <a:t>Proporção de mulheres entre 25 e 64 com registro do resultado do último CP na ficha-espelho ou prontuário 	</a:t>
            </a:r>
            <a:r>
              <a:rPr lang="pt-BR" b="1" dirty="0"/>
              <a:t/>
            </a:r>
            <a:br>
              <a:rPr lang="pt-BR" b="1" dirty="0"/>
            </a:br>
            <a:endParaRPr lang="pt-BR" dirty="0"/>
          </a:p>
        </p:txBody>
      </p:sp>
      <p:sp>
        <p:nvSpPr>
          <p:cNvPr id="3" name="Espaço Reservado para Conteúdo 2"/>
          <p:cNvSpPr>
            <a:spLocks noGrp="1"/>
          </p:cNvSpPr>
          <p:nvPr>
            <p:ph idx="1"/>
          </p:nvPr>
        </p:nvSpPr>
        <p:spPr>
          <a:xfrm>
            <a:off x="539552" y="5168949"/>
            <a:ext cx="7427168" cy="1689051"/>
          </a:xfrm>
        </p:spPr>
        <p:txBody>
          <a:bodyPr>
            <a:normAutofit fontScale="70000" lnSpcReduction="20000"/>
          </a:bodyPr>
          <a:lstStyle/>
          <a:p>
            <a:r>
              <a:rPr lang="pt-BR" dirty="0"/>
              <a:t>Numerador: número de mulheres entre 25 e 64 com registro do último CP na ficha-espelho ou prontuário 	</a:t>
            </a:r>
          </a:p>
          <a:p>
            <a:r>
              <a:rPr lang="pt-BR" dirty="0"/>
              <a:t>Denominador: Número total de mulheres residentes no território que frequentam o programa na UBS 	</a:t>
            </a:r>
          </a:p>
          <a:p>
            <a:endParaRPr lang="pt-BR" dirty="0"/>
          </a:p>
        </p:txBody>
      </p:sp>
      <p:pic>
        <p:nvPicPr>
          <p:cNvPr id="5122" name="Picture 2"/>
          <p:cNvPicPr>
            <a:picLocks noChangeAspect="1" noChangeArrowheads="1"/>
          </p:cNvPicPr>
          <p:nvPr/>
        </p:nvPicPr>
        <p:blipFill>
          <a:blip r:embed="rId2" cstate="print"/>
          <a:srcRect/>
          <a:stretch>
            <a:fillRect/>
          </a:stretch>
        </p:blipFill>
        <p:spPr bwMode="auto">
          <a:xfrm>
            <a:off x="1187624" y="1772816"/>
            <a:ext cx="6372225" cy="3486150"/>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476672"/>
            <a:ext cx="8229600" cy="1143000"/>
          </a:xfrm>
        </p:spPr>
        <p:txBody>
          <a:bodyPr>
            <a:normAutofit fontScale="90000"/>
          </a:bodyPr>
          <a:lstStyle/>
          <a:p>
            <a:r>
              <a:rPr lang="pt-BR" sz="2800" b="1" dirty="0"/>
              <a:t>Proporção de mulheres com resultados de CP com amostras satisfatórias 	</a:t>
            </a:r>
            <a:r>
              <a:rPr lang="pt-BR" b="1" dirty="0"/>
              <a:t/>
            </a:r>
            <a:br>
              <a:rPr lang="pt-BR" b="1" dirty="0"/>
            </a:br>
            <a:endParaRPr lang="pt-BR" dirty="0"/>
          </a:p>
        </p:txBody>
      </p:sp>
      <p:sp>
        <p:nvSpPr>
          <p:cNvPr id="3" name="Espaço Reservado para Conteúdo 2"/>
          <p:cNvSpPr>
            <a:spLocks noGrp="1"/>
          </p:cNvSpPr>
          <p:nvPr>
            <p:ph idx="1"/>
          </p:nvPr>
        </p:nvSpPr>
        <p:spPr>
          <a:xfrm>
            <a:off x="899592" y="5157192"/>
            <a:ext cx="7416824" cy="1152128"/>
          </a:xfrm>
        </p:spPr>
        <p:txBody>
          <a:bodyPr>
            <a:normAutofit fontScale="62500" lnSpcReduction="20000"/>
          </a:bodyPr>
          <a:lstStyle/>
          <a:p>
            <a:r>
              <a:rPr lang="pt-BR" dirty="0"/>
              <a:t>Numerador: número de resultados de exames de CP com amostras satisfatórias 	</a:t>
            </a:r>
          </a:p>
          <a:p>
            <a:r>
              <a:rPr lang="pt-BR" dirty="0"/>
              <a:t>Denominador: Número total de mulheres com exame de CP em dia 	</a:t>
            </a:r>
          </a:p>
          <a:p>
            <a:endParaRPr lang="pt-BR" dirty="0"/>
          </a:p>
        </p:txBody>
      </p:sp>
      <p:pic>
        <p:nvPicPr>
          <p:cNvPr id="6146" name="Picture 2"/>
          <p:cNvPicPr>
            <a:picLocks noChangeAspect="1" noChangeArrowheads="1"/>
          </p:cNvPicPr>
          <p:nvPr/>
        </p:nvPicPr>
        <p:blipFill>
          <a:blip r:embed="rId2" cstate="print"/>
          <a:srcRect/>
          <a:stretch>
            <a:fillRect/>
          </a:stretch>
        </p:blipFill>
        <p:spPr bwMode="auto">
          <a:xfrm>
            <a:off x="2123728" y="1268760"/>
            <a:ext cx="5953125" cy="327660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229600" cy="1143000"/>
          </a:xfrm>
        </p:spPr>
        <p:txBody>
          <a:bodyPr>
            <a:normAutofit fontScale="90000"/>
          </a:bodyPr>
          <a:lstStyle/>
          <a:p>
            <a:r>
              <a:rPr lang="pt-BR" sz="2800" b="1" dirty="0"/>
              <a:t>Proporção de mulheres com encaminhamento conforme fluxograma de resultados de CP do Ministério da Saúde de acordo com o protocolo 	</a:t>
            </a:r>
            <a:r>
              <a:rPr lang="pt-BR" b="1" dirty="0"/>
              <a:t/>
            </a:r>
            <a:br>
              <a:rPr lang="pt-BR" b="1" dirty="0"/>
            </a:br>
            <a:endParaRPr lang="pt-BR" dirty="0"/>
          </a:p>
        </p:txBody>
      </p:sp>
      <p:sp>
        <p:nvSpPr>
          <p:cNvPr id="3" name="Espaço Reservado para Conteúdo 2"/>
          <p:cNvSpPr>
            <a:spLocks noGrp="1"/>
          </p:cNvSpPr>
          <p:nvPr>
            <p:ph idx="1"/>
          </p:nvPr>
        </p:nvSpPr>
        <p:spPr>
          <a:xfrm>
            <a:off x="539552" y="4869160"/>
            <a:ext cx="8604448" cy="3229819"/>
          </a:xfrm>
        </p:spPr>
        <p:txBody>
          <a:bodyPr>
            <a:normAutofit/>
          </a:bodyPr>
          <a:lstStyle/>
          <a:p>
            <a:r>
              <a:rPr lang="pt-BR" sz="2500" dirty="0"/>
              <a:t>Numerador: número de mulheres com encaminhamento 	</a:t>
            </a:r>
          </a:p>
          <a:p>
            <a:r>
              <a:rPr lang="pt-BR" sz="2500" dirty="0"/>
              <a:t>Denominador: número de mulheres residentes no território que frequentam o programa na UBS que necessitaram de encaminhamento 	</a:t>
            </a:r>
          </a:p>
          <a:p>
            <a:endParaRPr lang="pt-BR" sz="2500" dirty="0"/>
          </a:p>
        </p:txBody>
      </p:sp>
      <p:pic>
        <p:nvPicPr>
          <p:cNvPr id="7170" name="Picture 2"/>
          <p:cNvPicPr>
            <a:picLocks noChangeAspect="1" noChangeArrowheads="1"/>
          </p:cNvPicPr>
          <p:nvPr/>
        </p:nvPicPr>
        <p:blipFill>
          <a:blip r:embed="rId2" cstate="print"/>
          <a:srcRect/>
          <a:stretch>
            <a:fillRect/>
          </a:stretch>
        </p:blipFill>
        <p:spPr bwMode="auto">
          <a:xfrm>
            <a:off x="1403648" y="1412776"/>
            <a:ext cx="6705600" cy="34194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70C0"/>
                </a:solidFill>
              </a:rPr>
              <a:t>Introdução</a:t>
            </a:r>
            <a:endParaRPr lang="pt-BR" b="1" dirty="0">
              <a:solidFill>
                <a:srgbClr val="0070C0"/>
              </a:solidFill>
            </a:endParaRPr>
          </a:p>
        </p:txBody>
      </p:sp>
      <p:sp>
        <p:nvSpPr>
          <p:cNvPr id="3" name="Espaço Reservado para Conteúdo 2"/>
          <p:cNvSpPr>
            <a:spLocks noGrp="1"/>
          </p:cNvSpPr>
          <p:nvPr>
            <p:ph idx="1"/>
          </p:nvPr>
        </p:nvSpPr>
        <p:spPr/>
        <p:txBody>
          <a:bodyPr>
            <a:normAutofit lnSpcReduction="10000"/>
          </a:bodyPr>
          <a:lstStyle/>
          <a:p>
            <a:pPr algn="just"/>
            <a:r>
              <a:rPr lang="pt-BR" dirty="0" smtClean="0"/>
              <a:t>Em relação ao câncer de mama, no Brasil as taxas de mortalidade são elevadas, na maioria dos casos pelo diagnóstico realizado tardiamente. Os riscos crescem progressivamente após os 35 anos de idade. Em 2010, este câncer foi responsável por 12.852 mortes, sendo 147 em homens e 12.705 em mulheres (2010). Estimou-se para o ano de 2012, 52.680 casos novos (INCA, 2012). </a:t>
            </a:r>
          </a:p>
          <a:p>
            <a:pPr algn="just"/>
            <a:endParaRPr lang="pt-B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507288" cy="1498178"/>
          </a:xfrm>
        </p:spPr>
        <p:txBody>
          <a:bodyPr>
            <a:normAutofit fontScale="90000"/>
          </a:bodyPr>
          <a:lstStyle/>
          <a:p>
            <a:r>
              <a:rPr lang="pt-BR" sz="2800" b="1" dirty="0"/>
              <a:t>Proporção de mulheres na faixa etária com avaliação de risco para câncer de colo uterino 	</a:t>
            </a:r>
            <a:r>
              <a:rPr lang="pt-BR" b="1" dirty="0"/>
              <a:t/>
            </a:r>
            <a:br>
              <a:rPr lang="pt-BR" b="1" dirty="0"/>
            </a:br>
            <a:endParaRPr lang="pt-BR" dirty="0"/>
          </a:p>
        </p:txBody>
      </p:sp>
      <p:sp>
        <p:nvSpPr>
          <p:cNvPr id="3" name="Espaço Reservado para Conteúdo 2"/>
          <p:cNvSpPr>
            <a:spLocks noGrp="1"/>
          </p:cNvSpPr>
          <p:nvPr>
            <p:ph idx="1"/>
          </p:nvPr>
        </p:nvSpPr>
        <p:spPr>
          <a:xfrm>
            <a:off x="179512" y="4725144"/>
            <a:ext cx="8568952" cy="1800200"/>
          </a:xfrm>
        </p:spPr>
        <p:txBody>
          <a:bodyPr>
            <a:normAutofit fontScale="92500" lnSpcReduction="20000"/>
          </a:bodyPr>
          <a:lstStyle/>
          <a:p>
            <a:r>
              <a:rPr lang="pt-BR" dirty="0"/>
              <a:t>Numerador: Número de mulheres na faixa etária com avaliação de risco para câncer de colo uterino 	</a:t>
            </a:r>
          </a:p>
          <a:p>
            <a:r>
              <a:rPr lang="pt-BR" dirty="0"/>
              <a:t>Denominador: número de mulheres residentes no território que frequentam o programa na UBS 	</a:t>
            </a:r>
          </a:p>
          <a:p>
            <a:endParaRPr lang="pt-BR" dirty="0"/>
          </a:p>
        </p:txBody>
      </p:sp>
      <p:pic>
        <p:nvPicPr>
          <p:cNvPr id="8194" name="Picture 2"/>
          <p:cNvPicPr>
            <a:picLocks noChangeAspect="1" noChangeArrowheads="1"/>
          </p:cNvPicPr>
          <p:nvPr/>
        </p:nvPicPr>
        <p:blipFill>
          <a:blip r:embed="rId2" cstate="print"/>
          <a:srcRect/>
          <a:stretch>
            <a:fillRect/>
          </a:stretch>
        </p:blipFill>
        <p:spPr bwMode="auto">
          <a:xfrm>
            <a:off x="1619672" y="1124744"/>
            <a:ext cx="5876925" cy="3429000"/>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686800" cy="1143000"/>
          </a:xfrm>
        </p:spPr>
        <p:txBody>
          <a:bodyPr>
            <a:normAutofit fontScale="90000"/>
          </a:bodyPr>
          <a:lstStyle/>
          <a:p>
            <a:pPr algn="just"/>
            <a:r>
              <a:rPr lang="pt-BR" sz="2800" b="1" dirty="0"/>
              <a:t>Proporção de mulheres entre 25 e 64 anos que receberam orientação sobre DST </a:t>
            </a:r>
            <a:r>
              <a:rPr lang="pt-BR" b="1" dirty="0"/>
              <a:t>	</a:t>
            </a:r>
            <a:br>
              <a:rPr lang="pt-BR" b="1" dirty="0"/>
            </a:br>
            <a:endParaRPr lang="pt-BR" dirty="0"/>
          </a:p>
        </p:txBody>
      </p:sp>
      <p:sp>
        <p:nvSpPr>
          <p:cNvPr id="3" name="Espaço Reservado para Conteúdo 2"/>
          <p:cNvSpPr>
            <a:spLocks noGrp="1"/>
          </p:cNvSpPr>
          <p:nvPr>
            <p:ph idx="1"/>
          </p:nvPr>
        </p:nvSpPr>
        <p:spPr>
          <a:xfrm>
            <a:off x="251520" y="4869160"/>
            <a:ext cx="8316416" cy="1224136"/>
          </a:xfrm>
        </p:spPr>
        <p:txBody>
          <a:bodyPr>
            <a:normAutofit fontScale="25000" lnSpcReduction="20000"/>
          </a:bodyPr>
          <a:lstStyle/>
          <a:p>
            <a:r>
              <a:rPr lang="pt-BR" sz="7700" dirty="0"/>
              <a:t>Numerador: número de mulheres entre 25 e 64 anos que receberam orientação sobre DST 	</a:t>
            </a:r>
          </a:p>
          <a:p>
            <a:endParaRPr lang="pt-BR" sz="7700" dirty="0" smtClean="0"/>
          </a:p>
          <a:p>
            <a:pPr>
              <a:buNone/>
            </a:pPr>
            <a:r>
              <a:rPr lang="pt-BR" sz="7700" dirty="0"/>
              <a:t>Denominador: Número total de mulheres residentes no território que frequentam o programa na UBS </a:t>
            </a:r>
            <a:r>
              <a:rPr lang="pt-BR" dirty="0"/>
              <a:t>	</a:t>
            </a:r>
          </a:p>
          <a:p>
            <a:pPr>
              <a:buNone/>
            </a:pPr>
            <a:endParaRPr lang="pt-BR" dirty="0"/>
          </a:p>
        </p:txBody>
      </p:sp>
      <p:pic>
        <p:nvPicPr>
          <p:cNvPr id="9219" name="Picture 3"/>
          <p:cNvPicPr>
            <a:picLocks noChangeAspect="1" noChangeArrowheads="1"/>
          </p:cNvPicPr>
          <p:nvPr/>
        </p:nvPicPr>
        <p:blipFill>
          <a:blip r:embed="rId2" cstate="print"/>
          <a:srcRect/>
          <a:stretch>
            <a:fillRect/>
          </a:stretch>
        </p:blipFill>
        <p:spPr bwMode="auto">
          <a:xfrm>
            <a:off x="1403648" y="1340768"/>
            <a:ext cx="6400800" cy="3228975"/>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76672"/>
            <a:ext cx="8229600" cy="1143000"/>
          </a:xfrm>
        </p:spPr>
        <p:txBody>
          <a:bodyPr>
            <a:normAutofit fontScale="90000"/>
          </a:bodyPr>
          <a:lstStyle/>
          <a:p>
            <a:r>
              <a:rPr lang="pt-BR" sz="2800" b="1" dirty="0"/>
              <a:t>Proporção de mulheres entre 25 e 64 anos que receberam orientação sobre fatores de risco para câncer de colo </a:t>
            </a:r>
            <a:r>
              <a:rPr lang="pt-BR" b="1" dirty="0"/>
              <a:t>	</a:t>
            </a:r>
            <a:br>
              <a:rPr lang="pt-BR" b="1" dirty="0"/>
            </a:br>
            <a:endParaRPr lang="pt-BR" dirty="0"/>
          </a:p>
        </p:txBody>
      </p:sp>
      <p:sp>
        <p:nvSpPr>
          <p:cNvPr id="3" name="Espaço Reservado para Conteúdo 2"/>
          <p:cNvSpPr>
            <a:spLocks noGrp="1"/>
          </p:cNvSpPr>
          <p:nvPr>
            <p:ph idx="1"/>
          </p:nvPr>
        </p:nvSpPr>
        <p:spPr>
          <a:xfrm>
            <a:off x="467544" y="5157192"/>
            <a:ext cx="7920880" cy="1324743"/>
          </a:xfrm>
        </p:spPr>
        <p:txBody>
          <a:bodyPr>
            <a:normAutofit fontScale="62500" lnSpcReduction="20000"/>
          </a:bodyPr>
          <a:lstStyle/>
          <a:p>
            <a:r>
              <a:rPr lang="pt-BR" dirty="0"/>
              <a:t>Numerador: número de mulheres entre 25 e 64 anos que receberam orientação sobre fatores de risco para câncer de colo 	</a:t>
            </a:r>
          </a:p>
          <a:p>
            <a:r>
              <a:rPr lang="pt-BR" dirty="0"/>
              <a:t>Denominador: Número total de mulheres residentes no território que frequentam o programa na UBS 	</a:t>
            </a:r>
          </a:p>
          <a:p>
            <a:endParaRPr lang="pt-BR" dirty="0"/>
          </a:p>
        </p:txBody>
      </p:sp>
      <p:pic>
        <p:nvPicPr>
          <p:cNvPr id="10243" name="Picture 3"/>
          <p:cNvPicPr>
            <a:picLocks noChangeAspect="1" noChangeArrowheads="1"/>
          </p:cNvPicPr>
          <p:nvPr/>
        </p:nvPicPr>
        <p:blipFill>
          <a:blip r:embed="rId2" cstate="print"/>
          <a:srcRect/>
          <a:stretch>
            <a:fillRect/>
          </a:stretch>
        </p:blipFill>
        <p:spPr bwMode="auto">
          <a:xfrm>
            <a:off x="1259632" y="1412776"/>
            <a:ext cx="6409134" cy="3628397"/>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229600" cy="1143000"/>
          </a:xfrm>
        </p:spPr>
        <p:txBody>
          <a:bodyPr>
            <a:normAutofit fontScale="90000"/>
          </a:bodyPr>
          <a:lstStyle/>
          <a:p>
            <a:r>
              <a:rPr lang="pt-BR" sz="2800" b="1" dirty="0"/>
              <a:t>Proporção de mulheres entre 25 e 64 anos que receberam orientação sobre detecção precoce de CA de colo </a:t>
            </a:r>
            <a:r>
              <a:rPr lang="pt-BR" b="1" dirty="0"/>
              <a:t>	</a:t>
            </a:r>
            <a:br>
              <a:rPr lang="pt-BR" b="1" dirty="0"/>
            </a:br>
            <a:endParaRPr lang="pt-BR" dirty="0"/>
          </a:p>
        </p:txBody>
      </p:sp>
      <p:sp>
        <p:nvSpPr>
          <p:cNvPr id="3" name="Espaço Reservado para Conteúdo 2"/>
          <p:cNvSpPr>
            <a:spLocks noGrp="1"/>
          </p:cNvSpPr>
          <p:nvPr>
            <p:ph idx="1"/>
          </p:nvPr>
        </p:nvSpPr>
        <p:spPr>
          <a:xfrm>
            <a:off x="251520" y="5085184"/>
            <a:ext cx="9361040" cy="1612776"/>
          </a:xfrm>
        </p:spPr>
        <p:txBody>
          <a:bodyPr>
            <a:normAutofit fontScale="85000" lnSpcReduction="20000"/>
          </a:bodyPr>
          <a:lstStyle/>
          <a:p>
            <a:r>
              <a:rPr lang="pt-BR" dirty="0"/>
              <a:t>Numerador: número de mulheres entre 25 e 64 anos que receberam orientação sobre detecção precoce de CA de colo 	</a:t>
            </a:r>
          </a:p>
          <a:p>
            <a:r>
              <a:rPr lang="pt-BR" dirty="0"/>
              <a:t>Denominador: Número total de mulheres residentes no território que frequentam o programa na UBS 	</a:t>
            </a:r>
          </a:p>
          <a:p>
            <a:endParaRPr lang="pt-BR" dirty="0"/>
          </a:p>
        </p:txBody>
      </p:sp>
      <p:pic>
        <p:nvPicPr>
          <p:cNvPr id="11266" name="Picture 2"/>
          <p:cNvPicPr>
            <a:picLocks noChangeAspect="1" noChangeArrowheads="1"/>
          </p:cNvPicPr>
          <p:nvPr/>
        </p:nvPicPr>
        <p:blipFill>
          <a:blip r:embed="rId2" cstate="print"/>
          <a:srcRect/>
          <a:stretch>
            <a:fillRect/>
          </a:stretch>
        </p:blipFill>
        <p:spPr bwMode="auto">
          <a:xfrm>
            <a:off x="1187624" y="1268760"/>
            <a:ext cx="6547532" cy="3784252"/>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476672"/>
            <a:ext cx="8229600" cy="1143000"/>
          </a:xfrm>
        </p:spPr>
        <p:txBody>
          <a:bodyPr>
            <a:normAutofit fontScale="90000"/>
          </a:bodyPr>
          <a:lstStyle/>
          <a:p>
            <a:r>
              <a:rPr lang="pt-BR" b="1" dirty="0"/>
              <a:t>Cobertura do programa de prevenção ao CA de mama 	</a:t>
            </a:r>
            <a:br>
              <a:rPr lang="pt-BR" b="1" dirty="0"/>
            </a:br>
            <a:endParaRPr lang="pt-BR" dirty="0"/>
          </a:p>
        </p:txBody>
      </p:sp>
      <p:sp>
        <p:nvSpPr>
          <p:cNvPr id="3" name="Espaço Reservado para Conteúdo 2"/>
          <p:cNvSpPr>
            <a:spLocks noGrp="1"/>
          </p:cNvSpPr>
          <p:nvPr>
            <p:ph idx="1"/>
          </p:nvPr>
        </p:nvSpPr>
        <p:spPr>
          <a:xfrm>
            <a:off x="683568" y="5157192"/>
            <a:ext cx="8208912" cy="1440160"/>
          </a:xfrm>
        </p:spPr>
        <p:txBody>
          <a:bodyPr>
            <a:normAutofit fontScale="70000" lnSpcReduction="20000"/>
          </a:bodyPr>
          <a:lstStyle/>
          <a:p>
            <a:pPr algn="just"/>
            <a:r>
              <a:rPr lang="pt-BR" dirty="0"/>
              <a:t>Numerador: número de mulheres entre 50 e 69 residentes na área e acompanhadas na UBS para prevenção do câncer de mama 	</a:t>
            </a:r>
          </a:p>
          <a:p>
            <a:pPr algn="just"/>
            <a:r>
              <a:rPr lang="pt-BR" dirty="0"/>
              <a:t>Denominador: Número total de mulheres entre 50 e 69 anos residentes na área 	</a:t>
            </a:r>
          </a:p>
          <a:p>
            <a:endParaRPr lang="pt-BR" dirty="0"/>
          </a:p>
        </p:txBody>
      </p:sp>
      <p:pic>
        <p:nvPicPr>
          <p:cNvPr id="12290" name="Picture 2"/>
          <p:cNvPicPr>
            <a:picLocks noChangeAspect="1" noChangeArrowheads="1"/>
          </p:cNvPicPr>
          <p:nvPr/>
        </p:nvPicPr>
        <p:blipFill>
          <a:blip r:embed="rId2" cstate="print"/>
          <a:srcRect/>
          <a:stretch>
            <a:fillRect/>
          </a:stretch>
        </p:blipFill>
        <p:spPr bwMode="auto">
          <a:xfrm>
            <a:off x="1763688" y="1412776"/>
            <a:ext cx="6147196" cy="3448958"/>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76672"/>
            <a:ext cx="8676456" cy="1143000"/>
          </a:xfrm>
        </p:spPr>
        <p:txBody>
          <a:bodyPr>
            <a:normAutofit fontScale="90000"/>
          </a:bodyPr>
          <a:lstStyle/>
          <a:p>
            <a:r>
              <a:rPr lang="pt-BR" sz="2800" b="1" dirty="0"/>
              <a:t>Proporção de mulheres entre 50 e 69 anos residentes na área com exame </a:t>
            </a:r>
            <a:r>
              <a:rPr lang="pt-BR" sz="2800" b="1" dirty="0" err="1"/>
              <a:t>citopatológico</a:t>
            </a:r>
            <a:r>
              <a:rPr lang="pt-BR" sz="2800" b="1" dirty="0"/>
              <a:t> para câncer de colo uterino em dia 	</a:t>
            </a:r>
            <a:r>
              <a:rPr lang="pt-BR" b="1" dirty="0"/>
              <a:t/>
            </a:r>
            <a:br>
              <a:rPr lang="pt-BR" b="1" dirty="0"/>
            </a:br>
            <a:endParaRPr lang="pt-BR" dirty="0"/>
          </a:p>
        </p:txBody>
      </p:sp>
      <p:sp>
        <p:nvSpPr>
          <p:cNvPr id="3" name="Espaço Reservado para Conteúdo 2"/>
          <p:cNvSpPr>
            <a:spLocks noGrp="1"/>
          </p:cNvSpPr>
          <p:nvPr>
            <p:ph idx="1"/>
          </p:nvPr>
        </p:nvSpPr>
        <p:spPr>
          <a:xfrm>
            <a:off x="457200" y="5157192"/>
            <a:ext cx="8686800" cy="1180728"/>
          </a:xfrm>
        </p:spPr>
        <p:txBody>
          <a:bodyPr>
            <a:normAutofit fontScale="62500" lnSpcReduction="20000"/>
          </a:bodyPr>
          <a:lstStyle/>
          <a:p>
            <a:r>
              <a:rPr lang="pt-BR" dirty="0"/>
              <a:t>Numerador: número de mulheres entre 50 e 69 anos residentes na área com exame </a:t>
            </a:r>
            <a:r>
              <a:rPr lang="pt-BR" dirty="0" err="1"/>
              <a:t>citopatológico</a:t>
            </a:r>
            <a:r>
              <a:rPr lang="pt-BR" dirty="0"/>
              <a:t> para câncer de colo uterino em dia. 	</a:t>
            </a:r>
          </a:p>
          <a:p>
            <a:r>
              <a:rPr lang="pt-BR" dirty="0"/>
              <a:t>Denominador: Número total de mulheres entre 50 e 69 anos residentes na área e acompanhadas na UBS 	</a:t>
            </a:r>
          </a:p>
          <a:p>
            <a:endParaRPr lang="pt-BR" dirty="0"/>
          </a:p>
        </p:txBody>
      </p:sp>
      <p:pic>
        <p:nvPicPr>
          <p:cNvPr id="13314" name="Picture 2"/>
          <p:cNvPicPr>
            <a:picLocks noChangeAspect="1" noChangeArrowheads="1"/>
          </p:cNvPicPr>
          <p:nvPr/>
        </p:nvPicPr>
        <p:blipFill>
          <a:blip r:embed="rId2" cstate="print"/>
          <a:srcRect/>
          <a:stretch>
            <a:fillRect/>
          </a:stretch>
        </p:blipFill>
        <p:spPr bwMode="auto">
          <a:xfrm>
            <a:off x="1619672" y="1412776"/>
            <a:ext cx="6192688" cy="3593028"/>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548680"/>
            <a:ext cx="8229600" cy="1143000"/>
          </a:xfrm>
        </p:spPr>
        <p:txBody>
          <a:bodyPr>
            <a:normAutofit fontScale="90000"/>
          </a:bodyPr>
          <a:lstStyle/>
          <a:p>
            <a:r>
              <a:rPr lang="pt-BR" sz="2800" b="1" dirty="0"/>
              <a:t>Proporção de mulheres entre 50 e 69 anos residentes na área com mamografia em dia. </a:t>
            </a:r>
            <a:r>
              <a:rPr lang="pt-BR" b="1" dirty="0"/>
              <a:t>	</a:t>
            </a:r>
            <a:br>
              <a:rPr lang="pt-BR" b="1" dirty="0"/>
            </a:br>
            <a:endParaRPr lang="pt-BR" dirty="0"/>
          </a:p>
        </p:txBody>
      </p:sp>
      <p:sp>
        <p:nvSpPr>
          <p:cNvPr id="3" name="Espaço Reservado para Conteúdo 2"/>
          <p:cNvSpPr>
            <a:spLocks noGrp="1"/>
          </p:cNvSpPr>
          <p:nvPr>
            <p:ph idx="1"/>
          </p:nvPr>
        </p:nvSpPr>
        <p:spPr>
          <a:xfrm>
            <a:off x="323528" y="4941168"/>
            <a:ext cx="8435280" cy="1401019"/>
          </a:xfrm>
        </p:spPr>
        <p:txBody>
          <a:bodyPr>
            <a:normAutofit fontScale="77500" lnSpcReduction="20000"/>
          </a:bodyPr>
          <a:lstStyle/>
          <a:p>
            <a:pPr algn="just"/>
            <a:r>
              <a:rPr lang="pt-BR" dirty="0"/>
              <a:t>Numerador: número de mulheres entre 50 e 69 anos residentes na área com mamografia em dia. 	</a:t>
            </a:r>
          </a:p>
          <a:p>
            <a:pPr algn="just"/>
            <a:r>
              <a:rPr lang="pt-BR" dirty="0"/>
              <a:t>Denominador: número de mulheres entre 50 e 69 anos residentes na área e acompanhadas na UBS 	</a:t>
            </a:r>
          </a:p>
          <a:p>
            <a:pPr algn="just"/>
            <a:endParaRPr lang="pt-BR" dirty="0"/>
          </a:p>
        </p:txBody>
      </p:sp>
      <p:pic>
        <p:nvPicPr>
          <p:cNvPr id="14338" name="Picture 2"/>
          <p:cNvPicPr>
            <a:picLocks noChangeAspect="1" noChangeArrowheads="1"/>
          </p:cNvPicPr>
          <p:nvPr/>
        </p:nvPicPr>
        <p:blipFill>
          <a:blip r:embed="rId2" cstate="print"/>
          <a:srcRect/>
          <a:stretch>
            <a:fillRect/>
          </a:stretch>
        </p:blipFill>
        <p:spPr bwMode="auto">
          <a:xfrm>
            <a:off x="1547664" y="1340768"/>
            <a:ext cx="6175201" cy="3456426"/>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548680"/>
            <a:ext cx="8229600" cy="1143000"/>
          </a:xfrm>
        </p:spPr>
        <p:txBody>
          <a:bodyPr>
            <a:normAutofit fontScale="90000"/>
          </a:bodyPr>
          <a:lstStyle/>
          <a:p>
            <a:pPr algn="just"/>
            <a:r>
              <a:rPr lang="pt-BR" sz="2800" b="1" dirty="0"/>
              <a:t>Proporção de mulheres na faixa etária com avaliação de risco para câncer de colo uterino </a:t>
            </a:r>
            <a:r>
              <a:rPr lang="pt-BR" b="1" dirty="0"/>
              <a:t>	</a:t>
            </a:r>
            <a:br>
              <a:rPr lang="pt-BR" b="1" dirty="0"/>
            </a:br>
            <a:endParaRPr lang="pt-BR" dirty="0"/>
          </a:p>
        </p:txBody>
      </p:sp>
      <p:sp>
        <p:nvSpPr>
          <p:cNvPr id="3" name="Espaço Reservado para Conteúdo 2"/>
          <p:cNvSpPr>
            <a:spLocks noGrp="1"/>
          </p:cNvSpPr>
          <p:nvPr>
            <p:ph idx="1"/>
          </p:nvPr>
        </p:nvSpPr>
        <p:spPr>
          <a:xfrm>
            <a:off x="395536" y="4941168"/>
            <a:ext cx="8352928" cy="1612776"/>
          </a:xfrm>
        </p:spPr>
        <p:txBody>
          <a:bodyPr>
            <a:normAutofit fontScale="85000" lnSpcReduction="20000"/>
          </a:bodyPr>
          <a:lstStyle/>
          <a:p>
            <a:r>
              <a:rPr lang="pt-BR" dirty="0"/>
              <a:t>Numerador: Número de mulheres na faixa etária com avaliação de risco para câncer de colo uterino 	</a:t>
            </a:r>
          </a:p>
          <a:p>
            <a:r>
              <a:rPr lang="pt-BR" dirty="0"/>
              <a:t>Denominador: número de mulheres entre 50 e 69 anos residentes na área e acompanhadas na UBS 	</a:t>
            </a:r>
          </a:p>
          <a:p>
            <a:endParaRPr lang="pt-BR" dirty="0"/>
          </a:p>
        </p:txBody>
      </p:sp>
      <p:pic>
        <p:nvPicPr>
          <p:cNvPr id="15362" name="Picture 2"/>
          <p:cNvPicPr>
            <a:picLocks noChangeAspect="1" noChangeArrowheads="1"/>
          </p:cNvPicPr>
          <p:nvPr/>
        </p:nvPicPr>
        <p:blipFill>
          <a:blip r:embed="rId2" cstate="print"/>
          <a:srcRect/>
          <a:stretch>
            <a:fillRect/>
          </a:stretch>
        </p:blipFill>
        <p:spPr bwMode="auto">
          <a:xfrm>
            <a:off x="1475656" y="1340768"/>
            <a:ext cx="6242446" cy="3489367"/>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404664"/>
            <a:ext cx="8435280" cy="1143000"/>
          </a:xfrm>
        </p:spPr>
        <p:txBody>
          <a:bodyPr>
            <a:normAutofit fontScale="90000"/>
          </a:bodyPr>
          <a:lstStyle/>
          <a:p>
            <a:r>
              <a:rPr lang="pt-BR" sz="2800" b="1" dirty="0"/>
              <a:t>Proporção de mulheres na faixa etária com avaliação de risco para câncer de mama </a:t>
            </a:r>
            <a:r>
              <a:rPr lang="pt-BR" b="1" dirty="0"/>
              <a:t>	</a:t>
            </a:r>
            <a:br>
              <a:rPr lang="pt-BR" b="1" dirty="0"/>
            </a:br>
            <a:endParaRPr lang="pt-BR" dirty="0"/>
          </a:p>
        </p:txBody>
      </p:sp>
      <p:sp>
        <p:nvSpPr>
          <p:cNvPr id="3" name="Espaço Reservado para Conteúdo 2"/>
          <p:cNvSpPr>
            <a:spLocks noGrp="1"/>
          </p:cNvSpPr>
          <p:nvPr>
            <p:ph idx="1"/>
          </p:nvPr>
        </p:nvSpPr>
        <p:spPr>
          <a:xfrm>
            <a:off x="467544" y="5085184"/>
            <a:ext cx="8363272" cy="1468760"/>
          </a:xfrm>
        </p:spPr>
        <p:txBody>
          <a:bodyPr>
            <a:normAutofit fontScale="77500" lnSpcReduction="20000"/>
          </a:bodyPr>
          <a:lstStyle/>
          <a:p>
            <a:r>
              <a:rPr lang="pt-BR" dirty="0"/>
              <a:t>Numerador: Número de mulheres na faixa etária com avaliação de risco para câncer de mama 	</a:t>
            </a:r>
          </a:p>
          <a:p>
            <a:r>
              <a:rPr lang="pt-BR" dirty="0"/>
              <a:t>Denominador: número de mulheres entre 50 e 69 anos residentes na área e acompanhadas na UBS 	</a:t>
            </a:r>
          </a:p>
          <a:p>
            <a:endParaRPr lang="pt-BR" dirty="0"/>
          </a:p>
        </p:txBody>
      </p:sp>
      <p:pic>
        <p:nvPicPr>
          <p:cNvPr id="16386" name="Picture 2"/>
          <p:cNvPicPr>
            <a:picLocks noChangeAspect="1" noChangeArrowheads="1"/>
          </p:cNvPicPr>
          <p:nvPr/>
        </p:nvPicPr>
        <p:blipFill>
          <a:blip r:embed="rId2" cstate="print"/>
          <a:srcRect/>
          <a:stretch>
            <a:fillRect/>
          </a:stretch>
        </p:blipFill>
        <p:spPr bwMode="auto">
          <a:xfrm>
            <a:off x="1403648" y="1196752"/>
            <a:ext cx="6559053" cy="3540335"/>
          </a:xfrm>
          <a:prstGeom prst="rect">
            <a:avLst/>
          </a:prstGeom>
          <a:noFill/>
          <a:ln w="9525">
            <a:noFill/>
            <a:miter lim="800000"/>
            <a:headEnd/>
            <a:tailEnd/>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48680"/>
            <a:ext cx="8686800" cy="1143000"/>
          </a:xfrm>
        </p:spPr>
        <p:txBody>
          <a:bodyPr>
            <a:normAutofit fontScale="90000"/>
          </a:bodyPr>
          <a:lstStyle/>
          <a:p>
            <a:r>
              <a:rPr lang="pt-BR" sz="2800" b="1" dirty="0"/>
              <a:t>Proporção de mulheres entre 50 e 69 anos que receberam orientação sobre DST </a:t>
            </a:r>
            <a:r>
              <a:rPr lang="pt-BR" b="1" dirty="0"/>
              <a:t>	</a:t>
            </a:r>
            <a:br>
              <a:rPr lang="pt-BR" b="1" dirty="0"/>
            </a:br>
            <a:endParaRPr lang="pt-BR" dirty="0"/>
          </a:p>
        </p:txBody>
      </p:sp>
      <p:sp>
        <p:nvSpPr>
          <p:cNvPr id="3" name="Espaço Reservado para Conteúdo 2"/>
          <p:cNvSpPr>
            <a:spLocks noGrp="1"/>
          </p:cNvSpPr>
          <p:nvPr>
            <p:ph idx="1"/>
          </p:nvPr>
        </p:nvSpPr>
        <p:spPr>
          <a:xfrm>
            <a:off x="251520" y="5085184"/>
            <a:ext cx="8435280" cy="1324744"/>
          </a:xfrm>
        </p:spPr>
        <p:txBody>
          <a:bodyPr>
            <a:normAutofit fontScale="70000" lnSpcReduction="20000"/>
          </a:bodyPr>
          <a:lstStyle/>
          <a:p>
            <a:r>
              <a:rPr lang="pt-BR" dirty="0"/>
              <a:t>Numerador: número de mulheres entre 50 e 69 anos que receberam orientação sobre DST 	</a:t>
            </a:r>
          </a:p>
          <a:p>
            <a:r>
              <a:rPr lang="pt-BR" dirty="0"/>
              <a:t>Denominador: número de mulheres entre 50 e 69 anos residentes na área e acompanhadas na UBS 	</a:t>
            </a:r>
          </a:p>
          <a:p>
            <a:endParaRPr lang="pt-BR" dirty="0"/>
          </a:p>
        </p:txBody>
      </p:sp>
      <p:pic>
        <p:nvPicPr>
          <p:cNvPr id="17410" name="Picture 2"/>
          <p:cNvPicPr>
            <a:picLocks noChangeAspect="1" noChangeArrowheads="1"/>
          </p:cNvPicPr>
          <p:nvPr/>
        </p:nvPicPr>
        <p:blipFill>
          <a:blip r:embed="rId2" cstate="print"/>
          <a:srcRect/>
          <a:stretch>
            <a:fillRect/>
          </a:stretch>
        </p:blipFill>
        <p:spPr bwMode="auto">
          <a:xfrm>
            <a:off x="1691680" y="1340768"/>
            <a:ext cx="6107955" cy="338174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1143000"/>
          </a:xfrm>
        </p:spPr>
        <p:txBody>
          <a:bodyPr/>
          <a:lstStyle/>
          <a:p>
            <a:r>
              <a:rPr lang="pt-BR" dirty="0" smtClean="0">
                <a:solidFill>
                  <a:srgbClr val="0070C0"/>
                </a:solidFill>
              </a:rPr>
              <a:t>Análise Situacional</a:t>
            </a:r>
            <a:endParaRPr lang="pt-BR" dirty="0">
              <a:solidFill>
                <a:srgbClr val="0070C0"/>
              </a:solidFill>
            </a:endParaRPr>
          </a:p>
        </p:txBody>
      </p:sp>
      <p:sp>
        <p:nvSpPr>
          <p:cNvPr id="3" name="Espaço Reservado para Conteúdo 2"/>
          <p:cNvSpPr>
            <a:spLocks noGrp="1"/>
          </p:cNvSpPr>
          <p:nvPr>
            <p:ph idx="1"/>
          </p:nvPr>
        </p:nvSpPr>
        <p:spPr>
          <a:xfrm>
            <a:off x="251520" y="1268760"/>
            <a:ext cx="8697144" cy="5400600"/>
          </a:xfrm>
        </p:spPr>
        <p:txBody>
          <a:bodyPr>
            <a:normAutofit fontScale="92500" lnSpcReduction="20000"/>
          </a:bodyPr>
          <a:lstStyle/>
          <a:p>
            <a:r>
              <a:rPr lang="pt-BR" dirty="0" smtClean="0"/>
              <a:t>Mudança no panorama da ESF desde 2008, após a mudança de gestão municipal;</a:t>
            </a:r>
          </a:p>
          <a:p>
            <a:pPr>
              <a:buNone/>
            </a:pPr>
            <a:endParaRPr lang="pt-BR" dirty="0" smtClean="0"/>
          </a:p>
          <a:p>
            <a:pPr algn="just"/>
            <a:r>
              <a:rPr lang="pt-BR" dirty="0" smtClean="0"/>
              <a:t>Ampliação para o atendimento de mais de 2 milhões de usuários com as Clínicas da Família, com oferecimento de serviços tais como Raio X, </a:t>
            </a:r>
            <a:r>
              <a:rPr lang="pt-BR" dirty="0" err="1" smtClean="0"/>
              <a:t>ultrasssonografia</a:t>
            </a:r>
            <a:r>
              <a:rPr lang="pt-BR" dirty="0" smtClean="0"/>
              <a:t> e encaminhamentos Via SIS REG;</a:t>
            </a:r>
          </a:p>
          <a:p>
            <a:pPr algn="just"/>
            <a:endParaRPr lang="pt-BR" dirty="0" smtClean="0"/>
          </a:p>
          <a:p>
            <a:pPr algn="just"/>
            <a:r>
              <a:rPr lang="pt-BR" dirty="0" smtClean="0"/>
              <a:t>Abertura de 70 Clínicas da Família, </a:t>
            </a:r>
            <a:r>
              <a:rPr lang="pt-BR" dirty="0"/>
              <a:t>64 policlínicas, 148 hospitais gerais, 22 Centro de Apoio Psicossocial, 25 Unidades de Pronto Atendimento (</a:t>
            </a:r>
            <a:r>
              <a:rPr lang="pt-BR" dirty="0" err="1"/>
              <a:t>UPAs</a:t>
            </a:r>
            <a:r>
              <a:rPr lang="pt-BR" dirty="0"/>
              <a:t>) 107 Centro Municipal de Saúde (onde há também equipes de saúde da Família em atuação). </a:t>
            </a:r>
            <a:endParaRPr lang="pt-BR" dirty="0" smtClean="0"/>
          </a:p>
          <a:p>
            <a:pPr algn="just"/>
            <a:endParaRPr lang="pt-B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836712"/>
            <a:ext cx="8229600" cy="1143000"/>
          </a:xfrm>
        </p:spPr>
        <p:txBody>
          <a:bodyPr>
            <a:normAutofit fontScale="90000"/>
          </a:bodyPr>
          <a:lstStyle/>
          <a:p>
            <a:r>
              <a:rPr lang="pt-BR" sz="2800" b="1" dirty="0"/>
              <a:t>Proporção de mulheres entre 50 e 69 anos que receberam orientação sobre os fatores de risco para câncer de mama </a:t>
            </a:r>
            <a:r>
              <a:rPr lang="pt-BR" b="1" dirty="0"/>
              <a:t>	</a:t>
            </a:r>
            <a:br>
              <a:rPr lang="pt-BR" b="1" dirty="0"/>
            </a:br>
            <a:endParaRPr lang="pt-BR" dirty="0"/>
          </a:p>
        </p:txBody>
      </p:sp>
      <p:sp>
        <p:nvSpPr>
          <p:cNvPr id="3" name="Espaço Reservado para Conteúdo 2"/>
          <p:cNvSpPr>
            <a:spLocks noGrp="1"/>
          </p:cNvSpPr>
          <p:nvPr>
            <p:ph idx="1"/>
          </p:nvPr>
        </p:nvSpPr>
        <p:spPr>
          <a:xfrm>
            <a:off x="323528" y="5013176"/>
            <a:ext cx="8640960" cy="1329011"/>
          </a:xfrm>
        </p:spPr>
        <p:txBody>
          <a:bodyPr>
            <a:normAutofit fontScale="70000" lnSpcReduction="20000"/>
          </a:bodyPr>
          <a:lstStyle/>
          <a:p>
            <a:r>
              <a:rPr lang="pt-BR" dirty="0"/>
              <a:t>Numerador: número de mulheres entre 50 e 69 anos que receberam orientação sobre fatores de risco para CA de mama 	</a:t>
            </a:r>
          </a:p>
          <a:p>
            <a:r>
              <a:rPr lang="pt-BR" dirty="0"/>
              <a:t>Denominador: número de mulheres entre 50 e 69 anos residentes na área e acompanhadas na UBS 	</a:t>
            </a:r>
          </a:p>
          <a:p>
            <a:endParaRPr lang="pt-BR" dirty="0"/>
          </a:p>
        </p:txBody>
      </p:sp>
      <p:pic>
        <p:nvPicPr>
          <p:cNvPr id="18434" name="Picture 2"/>
          <p:cNvPicPr>
            <a:picLocks noChangeAspect="1" noChangeArrowheads="1"/>
          </p:cNvPicPr>
          <p:nvPr/>
        </p:nvPicPr>
        <p:blipFill>
          <a:blip r:embed="rId2" cstate="print"/>
          <a:srcRect/>
          <a:stretch>
            <a:fillRect/>
          </a:stretch>
        </p:blipFill>
        <p:spPr bwMode="auto">
          <a:xfrm>
            <a:off x="1331640" y="1340768"/>
            <a:ext cx="6360344" cy="3568799"/>
          </a:xfrm>
          <a:prstGeom prst="rect">
            <a:avLst/>
          </a:prstGeom>
          <a:noFill/>
          <a:ln w="9525">
            <a:noFill/>
            <a:miter lim="800000"/>
            <a:headEnd/>
            <a:tailEnd/>
          </a:ln>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3528" y="404664"/>
            <a:ext cx="8229600" cy="1143000"/>
          </a:xfrm>
        </p:spPr>
        <p:txBody>
          <a:bodyPr>
            <a:noAutofit/>
          </a:bodyPr>
          <a:lstStyle/>
          <a:p>
            <a:r>
              <a:rPr lang="pt-BR" sz="2500" b="1" dirty="0"/>
              <a:t>Proporção de mulheres entre 50 e 69 anos que receberam orientação sobre rotinas para detecção precoce de CA de mama 	</a:t>
            </a:r>
            <a:br>
              <a:rPr lang="pt-BR" sz="2500" b="1" dirty="0"/>
            </a:br>
            <a:endParaRPr lang="pt-BR" sz="2500" dirty="0"/>
          </a:p>
        </p:txBody>
      </p:sp>
      <p:sp>
        <p:nvSpPr>
          <p:cNvPr id="3" name="Espaço Reservado para Conteúdo 2"/>
          <p:cNvSpPr>
            <a:spLocks noGrp="1"/>
          </p:cNvSpPr>
          <p:nvPr>
            <p:ph idx="1"/>
          </p:nvPr>
        </p:nvSpPr>
        <p:spPr>
          <a:xfrm>
            <a:off x="467544" y="4725144"/>
            <a:ext cx="8219256" cy="1684784"/>
          </a:xfrm>
        </p:spPr>
        <p:txBody>
          <a:bodyPr>
            <a:normAutofit fontScale="70000" lnSpcReduction="20000"/>
          </a:bodyPr>
          <a:lstStyle/>
          <a:p>
            <a:r>
              <a:rPr lang="pt-BR" dirty="0"/>
              <a:t>Numerador: número de mulheres entre 50 e 69 anos que receberam orientação sobre detecção precoce de CA de mama 	</a:t>
            </a:r>
          </a:p>
          <a:p>
            <a:r>
              <a:rPr lang="pt-BR" dirty="0"/>
              <a:t>Denominador: número de mulheres entre 50 e 69 anos residentes na área e acompanhadas na UBS 	</a:t>
            </a:r>
          </a:p>
          <a:p>
            <a:endParaRPr lang="pt-BR" dirty="0"/>
          </a:p>
        </p:txBody>
      </p:sp>
      <p:pic>
        <p:nvPicPr>
          <p:cNvPr id="19458" name="Picture 2"/>
          <p:cNvPicPr>
            <a:picLocks noChangeAspect="1" noChangeArrowheads="1"/>
          </p:cNvPicPr>
          <p:nvPr/>
        </p:nvPicPr>
        <p:blipFill>
          <a:blip r:embed="rId2" cstate="print"/>
          <a:srcRect/>
          <a:stretch>
            <a:fillRect/>
          </a:stretch>
        </p:blipFill>
        <p:spPr bwMode="auto">
          <a:xfrm>
            <a:off x="1403648" y="1412776"/>
            <a:ext cx="5904656" cy="3067050"/>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00B0F0"/>
                </a:solidFill>
              </a:rPr>
              <a:t>Discussão:</a:t>
            </a:r>
            <a:endParaRPr lang="pt-BR" b="1" dirty="0">
              <a:solidFill>
                <a:srgbClr val="00B0F0"/>
              </a:solidFill>
            </a:endParaRPr>
          </a:p>
        </p:txBody>
      </p:sp>
      <p:sp>
        <p:nvSpPr>
          <p:cNvPr id="3" name="Espaço Reservado para Conteúdo 2"/>
          <p:cNvSpPr>
            <a:spLocks noGrp="1"/>
          </p:cNvSpPr>
          <p:nvPr>
            <p:ph idx="1"/>
          </p:nvPr>
        </p:nvSpPr>
        <p:spPr/>
        <p:txBody>
          <a:bodyPr/>
          <a:lstStyle/>
          <a:p>
            <a:r>
              <a:rPr lang="pt-BR" dirty="0" smtClean="0"/>
              <a:t>Aumento da cobertura da prevenção do câncer de colo do útero;</a:t>
            </a:r>
          </a:p>
          <a:p>
            <a:r>
              <a:rPr lang="pt-BR" dirty="0" smtClean="0"/>
              <a:t>Dificuldade no cumprimento das metas estabelecidas, principalmente relacionadas ao câncer de mama;</a:t>
            </a:r>
          </a:p>
          <a:p>
            <a:r>
              <a:rPr lang="pt-BR" dirty="0" smtClean="0"/>
              <a:t>Melhoria na qualidade do atendimento, através da capacitação dos </a:t>
            </a:r>
            <a:r>
              <a:rPr lang="pt-BR" dirty="0" err="1" smtClean="0"/>
              <a:t>profisssionais</a:t>
            </a:r>
            <a:r>
              <a:rPr lang="pt-BR" dirty="0" smtClean="0"/>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smtClean="0">
                <a:solidFill>
                  <a:srgbClr val="0070C0"/>
                </a:solidFill>
              </a:rPr>
              <a:t>Conclusão:</a:t>
            </a:r>
            <a:endParaRPr lang="pt-BR" b="1" dirty="0">
              <a:solidFill>
                <a:srgbClr val="0070C0"/>
              </a:solidFill>
            </a:endParaRPr>
          </a:p>
        </p:txBody>
      </p:sp>
      <p:sp>
        <p:nvSpPr>
          <p:cNvPr id="3" name="Espaço Reservado para Conteúdo 2"/>
          <p:cNvSpPr>
            <a:spLocks noGrp="1"/>
          </p:cNvSpPr>
          <p:nvPr>
            <p:ph idx="1"/>
          </p:nvPr>
        </p:nvSpPr>
        <p:spPr/>
        <p:txBody>
          <a:bodyPr>
            <a:normAutofit fontScale="92500" lnSpcReduction="10000"/>
          </a:bodyPr>
          <a:lstStyle/>
          <a:p>
            <a:r>
              <a:rPr lang="pt-BR" dirty="0" smtClean="0"/>
              <a:t>Faz-se necessária a avaliação constante em condutas relacionadas ao câncer de colo do útero e de mama;</a:t>
            </a:r>
          </a:p>
          <a:p>
            <a:r>
              <a:rPr lang="pt-BR" dirty="0" smtClean="0"/>
              <a:t>Não basta sermos mecanicistas, precisamos constantemente traçar novas condutas, de acordo com a necessidade da população </a:t>
            </a:r>
            <a:r>
              <a:rPr lang="pt-BR" dirty="0" err="1" smtClean="0"/>
              <a:t>attendida</a:t>
            </a:r>
            <a:r>
              <a:rPr lang="pt-BR" dirty="0" smtClean="0"/>
              <a:t>;</a:t>
            </a:r>
          </a:p>
          <a:p>
            <a:r>
              <a:rPr lang="pt-BR" dirty="0" smtClean="0"/>
              <a:t>Não basta um profissional apenas, necessitamos de toda uma equipe unida com o propósito de promover a saúde dos usuárias;</a:t>
            </a:r>
          </a:p>
          <a:p>
            <a:endParaRPr lang="pt-B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a:xfrm>
            <a:off x="1763688" y="4581128"/>
            <a:ext cx="5133256" cy="3085803"/>
          </a:xfrm>
        </p:spPr>
        <p:txBody>
          <a:bodyPr/>
          <a:lstStyle/>
          <a:p>
            <a:pPr algn="ctr"/>
            <a:endParaRPr lang="pt-BR" dirty="0" smtClean="0"/>
          </a:p>
          <a:p>
            <a:pPr algn="ctr">
              <a:buNone/>
            </a:pPr>
            <a:r>
              <a:rPr lang="pt-BR" sz="5000" b="1" dirty="0" smtClean="0">
                <a:solidFill>
                  <a:srgbClr val="7030A0"/>
                </a:solidFill>
              </a:rPr>
              <a:t>Obrigada!</a:t>
            </a:r>
            <a:endParaRPr lang="pt-BR" sz="5000" b="1" dirty="0">
              <a:solidFill>
                <a:srgbClr val="7030A0"/>
              </a:solidFill>
            </a:endParaRPr>
          </a:p>
        </p:txBody>
      </p:sp>
      <p:pic>
        <p:nvPicPr>
          <p:cNvPr id="20482" name="Picture 2" descr="http://www.canalminassaude.com.br/blog/wp-content/uploads/2013/10/cancer-de-mama.jpg"/>
          <p:cNvPicPr>
            <a:picLocks noChangeAspect="1" noChangeArrowheads="1"/>
          </p:cNvPicPr>
          <p:nvPr/>
        </p:nvPicPr>
        <p:blipFill>
          <a:blip r:embed="rId2" cstate="print"/>
          <a:srcRect/>
          <a:stretch>
            <a:fillRect/>
          </a:stretch>
        </p:blipFill>
        <p:spPr bwMode="auto">
          <a:xfrm>
            <a:off x="971600" y="548680"/>
            <a:ext cx="6552728" cy="434937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0070C0"/>
                </a:solidFill>
              </a:rPr>
              <a:t>Análise Situacional</a:t>
            </a:r>
            <a:endParaRPr lang="pt-BR" dirty="0"/>
          </a:p>
        </p:txBody>
      </p:sp>
      <p:sp>
        <p:nvSpPr>
          <p:cNvPr id="3" name="Espaço Reservado para Conteúdo 2"/>
          <p:cNvSpPr>
            <a:spLocks noGrp="1"/>
          </p:cNvSpPr>
          <p:nvPr>
            <p:ph idx="1"/>
          </p:nvPr>
        </p:nvSpPr>
        <p:spPr/>
        <p:txBody>
          <a:bodyPr/>
          <a:lstStyle/>
          <a:p>
            <a:r>
              <a:rPr lang="pt-BR" dirty="0" smtClean="0"/>
              <a:t>Problemas:</a:t>
            </a:r>
          </a:p>
          <a:p>
            <a:r>
              <a:rPr lang="pt-BR" dirty="0" smtClean="0"/>
              <a:t>Descaracterização das ESF devido ao atendimento em massa da população com quadros agudos;</a:t>
            </a:r>
          </a:p>
          <a:p>
            <a:r>
              <a:rPr lang="pt-BR" dirty="0" smtClean="0"/>
              <a:t>Aumento na quantidade de famílias atendidas suplantando o número preconizado;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0070C0"/>
                </a:solidFill>
              </a:rPr>
              <a:t>Análise Situacional</a:t>
            </a:r>
            <a:endParaRPr lang="pt-BR" dirty="0"/>
          </a:p>
        </p:txBody>
      </p:sp>
      <p:sp>
        <p:nvSpPr>
          <p:cNvPr id="3" name="Espaço Reservado para Conteúdo 2"/>
          <p:cNvSpPr>
            <a:spLocks noGrp="1"/>
          </p:cNvSpPr>
          <p:nvPr>
            <p:ph idx="1"/>
          </p:nvPr>
        </p:nvSpPr>
        <p:spPr/>
        <p:txBody>
          <a:bodyPr>
            <a:normAutofit fontScale="92500" lnSpcReduction="10000"/>
          </a:bodyPr>
          <a:lstStyle/>
          <a:p>
            <a:pPr>
              <a:buNone/>
            </a:pPr>
            <a:r>
              <a:rPr lang="pt-BR" b="1" dirty="0" smtClean="0"/>
              <a:t>Composição das equipes de saúde da família da USF Clínica da Família Dr. </a:t>
            </a:r>
            <a:r>
              <a:rPr lang="pt-BR" b="1" dirty="0" err="1" smtClean="0"/>
              <a:t>Felippe</a:t>
            </a:r>
            <a:r>
              <a:rPr lang="pt-BR" b="1" dirty="0" smtClean="0"/>
              <a:t> Cardoso:</a:t>
            </a:r>
          </a:p>
          <a:p>
            <a:endParaRPr lang="pt-BR" b="1" dirty="0"/>
          </a:p>
          <a:p>
            <a:pPr algn="just">
              <a:buNone/>
            </a:pPr>
            <a:r>
              <a:rPr lang="pt-BR" dirty="0"/>
              <a:t>A unidade de saúde da Família Clínica Dr. </a:t>
            </a:r>
            <a:r>
              <a:rPr lang="pt-BR" dirty="0" err="1"/>
              <a:t>Felippe</a:t>
            </a:r>
            <a:r>
              <a:rPr lang="pt-BR" dirty="0"/>
              <a:t> Cardoso é uma UBS urbana, composta por 13 equipes de saúde da família, compostas conforme o preconizado (1 médico, 1 enfermeiro, 1 técnico de enfermagem, 6 agentes comunitários de saúde, 1 equipe de saúde bucal para cada duas equipes de saúde da família). </a:t>
            </a:r>
            <a:endParaRPr lang="pt-BR" b="1" dirty="0" smtClean="0"/>
          </a:p>
          <a:p>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0070C0"/>
                </a:solidFill>
              </a:rPr>
              <a:t>Análise Situacional</a:t>
            </a:r>
            <a:endParaRPr lang="pt-BR" dirty="0"/>
          </a:p>
        </p:txBody>
      </p:sp>
      <p:sp>
        <p:nvSpPr>
          <p:cNvPr id="3" name="Espaço Reservado para Conteúdo 2"/>
          <p:cNvSpPr>
            <a:spLocks noGrp="1"/>
          </p:cNvSpPr>
          <p:nvPr>
            <p:ph idx="1"/>
          </p:nvPr>
        </p:nvSpPr>
        <p:spPr>
          <a:xfrm>
            <a:off x="323528" y="1340768"/>
            <a:ext cx="8363272" cy="4997152"/>
          </a:xfrm>
        </p:spPr>
        <p:txBody>
          <a:bodyPr>
            <a:normAutofit fontScale="85000" lnSpcReduction="20000"/>
          </a:bodyPr>
          <a:lstStyle/>
          <a:p>
            <a:pPr>
              <a:buNone/>
            </a:pPr>
            <a:r>
              <a:rPr lang="pt-BR" b="1" dirty="0" smtClean="0"/>
              <a:t>Estrutura da unidade:</a:t>
            </a:r>
          </a:p>
          <a:p>
            <a:r>
              <a:rPr lang="pt-BR" dirty="0"/>
              <a:t>A sua estrutura é uma adaptação a um antigo prédio do IASERJ de 4 </a:t>
            </a:r>
            <a:r>
              <a:rPr lang="pt-BR" dirty="0" smtClean="0"/>
              <a:t>andares</a:t>
            </a:r>
            <a:r>
              <a:rPr lang="pt-BR" dirty="0"/>
              <a:t>;</a:t>
            </a:r>
            <a:endParaRPr lang="pt-BR" dirty="0" smtClean="0"/>
          </a:p>
          <a:p>
            <a:pPr algn="just"/>
            <a:r>
              <a:rPr lang="pt-BR" dirty="0" smtClean="0"/>
              <a:t>O </a:t>
            </a:r>
            <a:r>
              <a:rPr lang="pt-BR" dirty="0"/>
              <a:t>bom espaço nos permite ter 2 consultórios por equipe, salas próprias para vacina, procedimentos e curativos, 2 auditórios, locais próprios para o polo da dengue, 2 consultórios dentários, 1 </a:t>
            </a:r>
            <a:r>
              <a:rPr lang="pt-BR" dirty="0" err="1"/>
              <a:t>escovário</a:t>
            </a:r>
            <a:r>
              <a:rPr lang="pt-BR" dirty="0"/>
              <a:t>, 2 refeitórios, o laboratório da Prefeitura, a sala de fisioterapia, 1 Sala da criança, da mulher, e teste do pezinho, além da Estação OTICS, as salas para a parte administrativa e a gerência, bem como a sala dos Agentes Comunitários de Saúde</a:t>
            </a:r>
            <a:r>
              <a:rPr lang="pt-BR" dirty="0" smtClean="0"/>
              <a:t>.;</a:t>
            </a:r>
          </a:p>
          <a:p>
            <a:pPr algn="just"/>
            <a:r>
              <a:rPr lang="pt-BR" dirty="0" smtClean="0"/>
              <a:t>Prontuário eletrônico;</a:t>
            </a:r>
          </a:p>
          <a:p>
            <a:pPr>
              <a:buNone/>
            </a:pPr>
            <a:endParaRPr lang="pt-B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74638"/>
            <a:ext cx="9144000" cy="1498178"/>
          </a:xfrm>
        </p:spPr>
        <p:txBody>
          <a:bodyPr>
            <a:normAutofit/>
          </a:bodyPr>
          <a:lstStyle/>
          <a:p>
            <a:r>
              <a:rPr lang="pt-BR" b="1" dirty="0">
                <a:solidFill>
                  <a:srgbClr val="0070C0"/>
                </a:solidFill>
              </a:rPr>
              <a:t>Análise estratégica – Projeto de Intervenção </a:t>
            </a:r>
            <a:endParaRPr lang="pt-BR" dirty="0">
              <a:solidFill>
                <a:srgbClr val="0070C0"/>
              </a:solidFill>
            </a:endParaRPr>
          </a:p>
        </p:txBody>
      </p:sp>
      <p:sp>
        <p:nvSpPr>
          <p:cNvPr id="3" name="Espaço Reservado para Conteúdo 2"/>
          <p:cNvSpPr>
            <a:spLocks noGrp="1"/>
          </p:cNvSpPr>
          <p:nvPr>
            <p:ph idx="1"/>
          </p:nvPr>
        </p:nvSpPr>
        <p:spPr>
          <a:xfrm>
            <a:off x="467544" y="1844824"/>
            <a:ext cx="8229600" cy="4525963"/>
          </a:xfrm>
        </p:spPr>
        <p:txBody>
          <a:bodyPr>
            <a:normAutofit fontScale="92500" lnSpcReduction="20000"/>
          </a:bodyPr>
          <a:lstStyle/>
          <a:p>
            <a:pPr algn="just"/>
            <a:r>
              <a:rPr lang="pt-BR" dirty="0" smtClean="0"/>
              <a:t>Uma das ações prioritárias da ESF é a </a:t>
            </a:r>
            <a:r>
              <a:rPr lang="pt-BR" dirty="0" err="1" smtClean="0"/>
              <a:t>preveñção</a:t>
            </a:r>
            <a:r>
              <a:rPr lang="pt-BR" dirty="0" smtClean="0"/>
              <a:t> do Câncer de colo do útero e de mama. </a:t>
            </a:r>
          </a:p>
          <a:p>
            <a:pPr algn="just"/>
            <a:r>
              <a:rPr lang="pt-BR" dirty="0" smtClean="0"/>
              <a:t>De </a:t>
            </a:r>
            <a:r>
              <a:rPr lang="pt-BR" dirty="0"/>
              <a:t>acordo com o Instituo Nacional do Câncer - INCA (2012) o câncer de colo do útero é o segundo câncer de maior incidência em mulheres em idade reprodutiva. Por ano são 4.800 vítimas fatais e apresenta 18.430 novos casos. As ações de prevenção através do rastreamento, com identificação precoce são cruciais e importantes para a reversão do quadro, reduzindo em 80% o risco de câncer (BRASIL, 2009). </a:t>
            </a: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2071</TotalTime>
  <Words>3679</Words>
  <Application>Microsoft Office PowerPoint</Application>
  <PresentationFormat>Apresentação na tela (4:3)</PresentationFormat>
  <Paragraphs>226</Paragraphs>
  <Slides>54</Slides>
  <Notes>0</Notes>
  <HiddenSlides>0</HiddenSlides>
  <MMClips>0</MMClips>
  <ScaleCrop>false</ScaleCrop>
  <HeadingPairs>
    <vt:vector size="4" baseType="variant">
      <vt:variant>
        <vt:lpstr>Tema</vt:lpstr>
      </vt:variant>
      <vt:variant>
        <vt:i4>1</vt:i4>
      </vt:variant>
      <vt:variant>
        <vt:lpstr>Títulos de slides</vt:lpstr>
      </vt:variant>
      <vt:variant>
        <vt:i4>54</vt:i4>
      </vt:variant>
    </vt:vector>
  </HeadingPairs>
  <TitlesOfParts>
    <vt:vector size="55" baseType="lpstr">
      <vt:lpstr>Tema do Office</vt:lpstr>
      <vt:lpstr>  Universidade Aberta do Brasil - UNASUS  Universidade Federal de Pelotas - UFPel  Especialização em Saúde da Família - Modalidade à Distância Turma  2 A </vt:lpstr>
      <vt:lpstr>Introdução</vt:lpstr>
      <vt:lpstr>Introdução</vt:lpstr>
      <vt:lpstr>Introdução</vt:lpstr>
      <vt:lpstr>Análise Situacional</vt:lpstr>
      <vt:lpstr>Análise Situacional</vt:lpstr>
      <vt:lpstr>Análise Situacional</vt:lpstr>
      <vt:lpstr>Análise Situacional</vt:lpstr>
      <vt:lpstr>Análise estratégica – Projeto de Intervenção </vt:lpstr>
      <vt:lpstr>Análise estratégica – Projeto de Intervenção </vt:lpstr>
      <vt:lpstr>Análise estratégica – Projeto de Intervenção </vt:lpstr>
      <vt:lpstr>Análise estratégica – Projeto de Intervenção </vt:lpstr>
      <vt:lpstr>Objetivos e metas:</vt:lpstr>
      <vt:lpstr>Objetivos:</vt:lpstr>
      <vt:lpstr>Metas</vt:lpstr>
      <vt:lpstr>Metas</vt:lpstr>
      <vt:lpstr>Metas</vt:lpstr>
      <vt:lpstr>Metas</vt:lpstr>
      <vt:lpstr>Metodologia:</vt:lpstr>
      <vt:lpstr>Ações</vt:lpstr>
      <vt:lpstr>Ações</vt:lpstr>
      <vt:lpstr>Ações</vt:lpstr>
      <vt:lpstr>Ações</vt:lpstr>
      <vt:lpstr>Indicadores:</vt:lpstr>
      <vt:lpstr>Indicadores:</vt:lpstr>
      <vt:lpstr>Indicadores:</vt:lpstr>
      <vt:lpstr>Indicadores:</vt:lpstr>
      <vt:lpstr>Indicadores:</vt:lpstr>
      <vt:lpstr>Indicadores:</vt:lpstr>
      <vt:lpstr>Indicadores:</vt:lpstr>
      <vt:lpstr>Indicadores:</vt:lpstr>
      <vt:lpstr>Indicadores:</vt:lpstr>
      <vt:lpstr>Resultados:</vt:lpstr>
      <vt:lpstr>Cobertura do programa de prevenção ao câncer de colo uterino   </vt:lpstr>
      <vt:lpstr>Proporção de mulheres entre 25 e 64 anos moradoras no território com exame citopatológico para câncer de colouterino em dia   </vt:lpstr>
      <vt:lpstr>Proporção de mulheres entre 25 e 64 anos moradoras no território com exame citopatológico para câncer de colo uterino em dia   </vt:lpstr>
      <vt:lpstr>Proporção de mulheres entre 25 e 64 com registro do resultado do último CP na ficha-espelho ou prontuário   </vt:lpstr>
      <vt:lpstr>Proporção de mulheres com resultados de CP com amostras satisfatórias   </vt:lpstr>
      <vt:lpstr>Proporção de mulheres com encaminhamento conforme fluxograma de resultados de CP do Ministério da Saúde de acordo com o protocolo   </vt:lpstr>
      <vt:lpstr>Proporção de mulheres na faixa etária com avaliação de risco para câncer de colo uterino   </vt:lpstr>
      <vt:lpstr>Proporção de mulheres entre 25 e 64 anos que receberam orientação sobre DST   </vt:lpstr>
      <vt:lpstr>Proporção de mulheres entre 25 e 64 anos que receberam orientação sobre fatores de risco para câncer de colo   </vt:lpstr>
      <vt:lpstr>Proporção de mulheres entre 25 e 64 anos que receberam orientação sobre detecção precoce de CA de colo   </vt:lpstr>
      <vt:lpstr>Cobertura do programa de prevenção ao CA de mama   </vt:lpstr>
      <vt:lpstr>Proporção de mulheres entre 50 e 69 anos residentes na área com exame citopatológico para câncer de colo uterino em dia   </vt:lpstr>
      <vt:lpstr>Proporção de mulheres entre 50 e 69 anos residentes na área com mamografia em dia.   </vt:lpstr>
      <vt:lpstr>Proporção de mulheres na faixa etária com avaliação de risco para câncer de colo uterino   </vt:lpstr>
      <vt:lpstr>Proporção de mulheres na faixa etária com avaliação de risco para câncer de mama   </vt:lpstr>
      <vt:lpstr>Proporção de mulheres entre 50 e 69 anos que receberam orientação sobre DST   </vt:lpstr>
      <vt:lpstr>Proporção de mulheres entre 50 e 69 anos que receberam orientação sobre os fatores de risco para câncer de mama   </vt:lpstr>
      <vt:lpstr>Proporção de mulheres entre 50 e 69 anos que receberam orientação sobre rotinas para detecção precoce de CA de mama   </vt:lpstr>
      <vt:lpstr>Discussão:</vt:lpstr>
      <vt:lpstr>Conclusão:</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Universidade Aberta do Brasil - UNASUS  Universidade Federal de Pelotas - UFPel  Especialização em Saúde da Família - Modalidade à Distância Turma  2 A </dc:title>
  <dc:creator>livia</dc:creator>
  <cp:lastModifiedBy>livia</cp:lastModifiedBy>
  <cp:revision>92</cp:revision>
  <dcterms:created xsi:type="dcterms:W3CDTF">2013-12-06T12:17:26Z</dcterms:created>
  <dcterms:modified xsi:type="dcterms:W3CDTF">2013-12-07T22:48:46Z</dcterms:modified>
</cp:coreProperties>
</file>