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84" r:id="rId8"/>
    <p:sldId id="279" r:id="rId9"/>
    <p:sldId id="281" r:id="rId10"/>
    <p:sldId id="280" r:id="rId11"/>
    <p:sldId id="282" r:id="rId12"/>
    <p:sldId id="283" r:id="rId13"/>
    <p:sldId id="266" r:id="rId14"/>
    <p:sldId id="294" r:id="rId15"/>
    <p:sldId id="269" r:id="rId16"/>
    <p:sldId id="295" r:id="rId17"/>
    <p:sldId id="270" r:id="rId18"/>
    <p:sldId id="271" r:id="rId19"/>
    <p:sldId id="272" r:id="rId20"/>
    <p:sldId id="296" r:id="rId21"/>
    <p:sldId id="273" r:id="rId22"/>
    <p:sldId id="274" r:id="rId23"/>
    <p:sldId id="275" r:id="rId24"/>
    <p:sldId id="276" r:id="rId25"/>
    <p:sldId id="288" r:id="rId26"/>
    <p:sldId id="299" r:id="rId27"/>
    <p:sldId id="278" r:id="rId28"/>
    <p:sldId id="289" r:id="rId29"/>
    <p:sldId id="297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51" d="100"/>
          <a:sy n="51" d="100"/>
        </p:scale>
        <p:origin x="-196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0.88888888888888884</c:v>
                </c:pt>
                <c:pt idx="1">
                  <c:v>0.96296296296296291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182272"/>
        <c:axId val="32183808"/>
      </c:barChart>
      <c:catAx>
        <c:axId val="32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83808"/>
        <c:crosses val="autoZero"/>
        <c:auto val="1"/>
        <c:lblAlgn val="ctr"/>
        <c:lblOffset val="100"/>
        <c:noMultiLvlLbl val="0"/>
      </c:catAx>
      <c:valAx>
        <c:axId val="321838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822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0.8571428571428571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126272"/>
        <c:axId val="34996992"/>
      </c:barChart>
      <c:catAx>
        <c:axId val="351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996992"/>
        <c:crosses val="autoZero"/>
        <c:auto val="1"/>
        <c:lblAlgn val="ctr"/>
        <c:lblOffset val="100"/>
        <c:noMultiLvlLbl val="0"/>
      </c:catAx>
      <c:valAx>
        <c:axId val="3499699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262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09978613784387E-2"/>
          <c:y val="2.7006260760846043E-2"/>
          <c:w val="0.9124986633615243"/>
          <c:h val="0.88425659258082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0.75</c:v>
                </c:pt>
                <c:pt idx="1">
                  <c:v>0.76923076923076927</c:v>
                </c:pt>
                <c:pt idx="2">
                  <c:v>0.77777777777777779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27840"/>
        <c:axId val="35429376"/>
      </c:barChart>
      <c:catAx>
        <c:axId val="354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429376"/>
        <c:crosses val="autoZero"/>
        <c:auto val="1"/>
        <c:lblAlgn val="ctr"/>
        <c:lblOffset val="100"/>
        <c:noMultiLvlLbl val="0"/>
      </c:catAx>
      <c:valAx>
        <c:axId val="35429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427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697408"/>
        <c:axId val="35698944"/>
      </c:barChart>
      <c:catAx>
        <c:axId val="356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98944"/>
        <c:crosses val="autoZero"/>
        <c:auto val="1"/>
        <c:lblAlgn val="ctr"/>
        <c:lblOffset val="100"/>
        <c:noMultiLvlLbl val="0"/>
      </c:catAx>
      <c:valAx>
        <c:axId val="356989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97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950592"/>
        <c:axId val="35952128"/>
      </c:barChart>
      <c:catAx>
        <c:axId val="359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52128"/>
        <c:crosses val="autoZero"/>
        <c:auto val="1"/>
        <c:lblAlgn val="ctr"/>
        <c:lblOffset val="100"/>
        <c:noMultiLvlLbl val="0"/>
      </c:catAx>
      <c:valAx>
        <c:axId val="3595212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505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0.96153846153846156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240384"/>
        <c:axId val="32535296"/>
      </c:barChart>
      <c:catAx>
        <c:axId val="36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35296"/>
        <c:crosses val="autoZero"/>
        <c:auto val="1"/>
        <c:lblAlgn val="ctr"/>
        <c:lblOffset val="100"/>
        <c:noMultiLvlLbl val="0"/>
      </c:catAx>
      <c:valAx>
        <c:axId val="325352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403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577024"/>
        <c:axId val="32578560"/>
      </c:barChart>
      <c:catAx>
        <c:axId val="325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8560"/>
        <c:crosses val="autoZero"/>
        <c:auto val="1"/>
        <c:lblAlgn val="ctr"/>
        <c:lblOffset val="100"/>
        <c:noMultiLvlLbl val="0"/>
      </c:catAx>
      <c:valAx>
        <c:axId val="325785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70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80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69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9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41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94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69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5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91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9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7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43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2A4A-F959-453E-95FC-4B5E821464AF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1C6B-DF94-4E53-8326-59D4E78311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0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site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site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85749"/>
            <a:ext cx="8712968" cy="63179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6146" name="CaixaDeTexto 3"/>
          <p:cNvSpPr txBox="1">
            <a:spLocks noChangeArrowheads="1"/>
          </p:cNvSpPr>
          <p:nvPr/>
        </p:nvSpPr>
        <p:spPr bwMode="auto">
          <a:xfrm>
            <a:off x="1478378" y="285750"/>
            <a:ext cx="60729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rial" charset="0"/>
              </a:rPr>
              <a:t>UNIVERSIDADE FEDERAL DE PELOTAS</a:t>
            </a:r>
            <a:endParaRPr lang="pt-BR" sz="2400" dirty="0">
              <a:latin typeface="Arial" charset="0"/>
            </a:endParaRPr>
          </a:p>
          <a:p>
            <a:pPr algn="ctr"/>
            <a:r>
              <a:rPr lang="pt-BR" sz="2400" b="1" dirty="0">
                <a:latin typeface="Arial" charset="0"/>
              </a:rPr>
              <a:t>UNIVERSIDADE ABERTA DO SUS</a:t>
            </a:r>
            <a:endParaRPr lang="pt-BR" sz="2400" dirty="0">
              <a:latin typeface="Arial" charset="0"/>
            </a:endParaRPr>
          </a:p>
          <a:p>
            <a:pPr algn="ctr"/>
            <a:r>
              <a:rPr lang="pt-BR" sz="2400" b="1" dirty="0">
                <a:latin typeface="Arial" charset="0"/>
              </a:rPr>
              <a:t>Faculdade de Medicina</a:t>
            </a:r>
            <a:endParaRPr lang="pt-BR" sz="2400" dirty="0">
              <a:latin typeface="Arial" charset="0"/>
            </a:endParaRPr>
          </a:p>
          <a:p>
            <a:pPr algn="ctr"/>
            <a:r>
              <a:rPr lang="pt-BR" sz="2400" b="1" dirty="0">
                <a:latin typeface="Arial" charset="0"/>
              </a:rPr>
              <a:t>Especialização em Saúde da Família</a:t>
            </a:r>
            <a:endParaRPr lang="pt-BR" sz="2400" dirty="0">
              <a:latin typeface="Arial" charset="0"/>
            </a:endParaRPr>
          </a:p>
          <a:p>
            <a:pPr algn="ctr"/>
            <a:r>
              <a:rPr lang="pt-BR" sz="2400" b="1" dirty="0">
                <a:latin typeface="Arial" charset="0"/>
              </a:rPr>
              <a:t>Turma VI</a:t>
            </a:r>
            <a:endParaRPr lang="pt-BR" sz="2400" dirty="0">
              <a:latin typeface="Arial" charset="0"/>
            </a:endParaRPr>
          </a:p>
        </p:txBody>
      </p:sp>
      <p:sp>
        <p:nvSpPr>
          <p:cNvPr id="6147" name="Retângulo 66"/>
          <p:cNvSpPr>
            <a:spLocks noChangeArrowheads="1"/>
          </p:cNvSpPr>
          <p:nvPr/>
        </p:nvSpPr>
        <p:spPr bwMode="auto">
          <a:xfrm>
            <a:off x="3744623" y="2133333"/>
            <a:ext cx="1368425" cy="1295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8" name="Retângulo 5"/>
          <p:cNvSpPr>
            <a:spLocks noChangeArrowheads="1"/>
          </p:cNvSpPr>
          <p:nvPr/>
        </p:nvSpPr>
        <p:spPr bwMode="auto">
          <a:xfrm>
            <a:off x="438344" y="3580301"/>
            <a:ext cx="807243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MELHORIA </a:t>
            </a:r>
            <a:r>
              <a:rPr lang="pt-BR" sz="2800" b="1" dirty="0">
                <a:solidFill>
                  <a:schemeClr val="tx1"/>
                </a:solidFill>
              </a:rPr>
              <a:t>DA ATENÇÃO AO PRÉ-NATAL E PUERPÉRIO DA UNIDADE BÁSICA DE SAÚDE  FORMOSA, BARRAS-</a:t>
            </a:r>
            <a:r>
              <a:rPr lang="pt-BR" sz="2800" dirty="0">
                <a:solidFill>
                  <a:schemeClr val="tx1"/>
                </a:solidFill>
              </a:rPr>
              <a:t> PI</a:t>
            </a:r>
          </a:p>
          <a:p>
            <a:pPr algn="ctr"/>
            <a:r>
              <a:rPr lang="pt-BR" dirty="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971600" y="5214938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1600" dirty="0">
              <a:latin typeface="Arial" charset="0"/>
            </a:endParaRPr>
          </a:p>
          <a:p>
            <a:pPr algn="ctr"/>
            <a:r>
              <a:rPr lang="pt-BR" sz="2400" dirty="0">
                <a:latin typeface="Arial" charset="0"/>
              </a:rPr>
              <a:t>Orientadora: </a:t>
            </a:r>
            <a:r>
              <a:rPr lang="pt-BR" sz="2400" dirty="0" err="1">
                <a:latin typeface="Arial" charset="0"/>
              </a:rPr>
              <a:t>Msc</a:t>
            </a:r>
            <a:r>
              <a:rPr lang="pt-BR" sz="2400" dirty="0">
                <a:latin typeface="Arial" charset="0"/>
              </a:rPr>
              <a:t>. </a:t>
            </a:r>
            <a:r>
              <a:rPr lang="pt-BR" sz="2400" dirty="0" err="1">
                <a:latin typeface="Arial" charset="0"/>
              </a:rPr>
              <a:t>Enfª</a:t>
            </a:r>
            <a:r>
              <a:rPr lang="pt-BR" sz="2400" dirty="0">
                <a:latin typeface="Arial" charset="0"/>
              </a:rPr>
              <a:t>. Elitiele Ortiz dos Santos</a:t>
            </a:r>
          </a:p>
        </p:txBody>
      </p:sp>
      <p:sp>
        <p:nvSpPr>
          <p:cNvPr id="6150" name="Retângulo 9"/>
          <p:cNvSpPr>
            <a:spLocks noChangeArrowheads="1"/>
          </p:cNvSpPr>
          <p:nvPr/>
        </p:nvSpPr>
        <p:spPr bwMode="auto">
          <a:xfrm>
            <a:off x="2286000" y="6142038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Arial" charset="0"/>
              </a:rPr>
              <a:t>Teresina, 2015</a:t>
            </a:r>
          </a:p>
        </p:txBody>
      </p:sp>
      <p:sp>
        <p:nvSpPr>
          <p:cNvPr id="6151" name="Retângulo 10"/>
          <p:cNvSpPr>
            <a:spLocks noChangeArrowheads="1"/>
          </p:cNvSpPr>
          <p:nvPr/>
        </p:nvSpPr>
        <p:spPr bwMode="auto">
          <a:xfrm>
            <a:off x="1902420" y="4780630"/>
            <a:ext cx="50962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Liza </a:t>
            </a:r>
            <a:r>
              <a:rPr lang="pt-BR" sz="2800" dirty="0" err="1" smtClean="0"/>
              <a:t>Raffaelle</a:t>
            </a:r>
            <a:r>
              <a:rPr lang="pt-BR" sz="2800" dirty="0" smtClean="0"/>
              <a:t> Ferreira Castro Rêgo</a:t>
            </a:r>
            <a:endParaRPr lang="pt-BR" sz="2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94519"/>
            <a:ext cx="9144000" cy="532859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ea typeface="Calibri"/>
                <a:cs typeface="Arial" pitchFamily="34" charset="0"/>
              </a:rPr>
              <a:t>Detalhamento das Ações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4. Qualificação da prática clínica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Apresentamos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ficha espelho aos integrantes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Orientamos sobre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importância do preenchimento da ficha espelho do pré-natal e atualização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Orientamos sobre a prescrição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sulfato ferroso e ácido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fólico;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a importância da atualização do cartão vacinal.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0" y="142875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LOGÍSTICA</a:t>
            </a:r>
            <a:b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00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técnico;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espelho do cartão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lanilha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eletrônica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coleta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dados;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Foi realizado o registro e revisão  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dados no livro de registro identificando todas as mulheres que vieram ao serviço de pré-natal nos últimos 3 meses e as gestantes que tiveram a primeira consulta realizada  no primeiro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trimestre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717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LOGÍSTICA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  agendamento das consulta;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normal na própria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UBS;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cesárea realizaremos a visita domiciliar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preenchendo todas as informações necessárias para construção dos indicadores;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dos profissionais sobre o manual técnico da Atenção ao pré-natal de baixo risco;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Acolhimento;</a:t>
            </a:r>
          </a:p>
        </p:txBody>
      </p:sp>
      <p:pic>
        <p:nvPicPr>
          <p:cNvPr id="717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57162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pt-BR" sz="3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LOGÍSTICA</a:t>
            </a:r>
            <a:r>
              <a:rPr lang="pt-BR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052736"/>
            <a:ext cx="9144001" cy="5805264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Agendamento da próxima consulta;</a:t>
            </a:r>
          </a:p>
          <a:p>
            <a:pPr lvl="1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Palestras educativas  no posto de saúde e escola;</a:t>
            </a:r>
          </a:p>
          <a:p>
            <a:pPr marL="457200" lvl="1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realização do pré-natal;</a:t>
            </a:r>
          </a:p>
          <a:p>
            <a:pPr lvl="1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Aleitamento materno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Orientações sobre o período puerperal;</a:t>
            </a:r>
          </a:p>
          <a:p>
            <a:pPr lvl="1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 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gestantes faltosas  → ACS;</a:t>
            </a:r>
          </a:p>
          <a:p>
            <a:pPr lvl="1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Consolidação dos dados na planilha eletrônica </a:t>
            </a:r>
          </a:p>
        </p:txBody>
      </p:sp>
      <p:pic>
        <p:nvPicPr>
          <p:cNvPr id="11266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287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68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127305"/>
              </p:ext>
            </p:extLst>
          </p:nvPr>
        </p:nvGraphicFramePr>
        <p:xfrm>
          <a:off x="1187623" y="2550388"/>
          <a:ext cx="6984777" cy="343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ço Reservado para Texto 9"/>
          <p:cNvSpPr>
            <a:spLocks noGrp="1"/>
          </p:cNvSpPr>
          <p:nvPr>
            <p:ph type="body" sz="half" idx="4294967295"/>
          </p:nvPr>
        </p:nvSpPr>
        <p:spPr>
          <a:xfrm>
            <a:off x="1115616" y="6165304"/>
            <a:ext cx="7200800" cy="667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Figura 1: Proporção de gestantes cadastradas no Programa de Pré-natal. Barras-PI. 2014.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980728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do Pré-Natal e Puerpério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01: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das gestantes residentes na área de abrangência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frequentam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programa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pré-natal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Formosa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100%.</a:t>
            </a:r>
          </a:p>
        </p:txBody>
      </p:sp>
    </p:spTree>
    <p:extLst>
      <p:ext uri="{BB962C8B-B14F-4D97-AF65-F5344CB8AC3E}">
        <p14:creationId xmlns:p14="http://schemas.microsoft.com/office/powerpoint/2010/main" val="27512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74" y="1052736"/>
            <a:ext cx="9124325" cy="511256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do Pré-Natal e Puerpério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02: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das e puérperas residentes na área de abrangência da unidade de saúde que frequentam o programa de pré-natal na unidade de saúde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19019469"/>
              </p:ext>
            </p:extLst>
          </p:nvPr>
        </p:nvGraphicFramePr>
        <p:xfrm>
          <a:off x="827584" y="2852936"/>
          <a:ext cx="74528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7584" y="593467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dirty="0">
                <a:latin typeface="Arial" pitchFamily="34" charset="0"/>
                <a:cs typeface="Arial" pitchFamily="34" charset="0"/>
              </a:rPr>
              <a:t>2: Proporção de puérperas com consulta até 42 dias após o parto. Barras-PI. 2014.</a:t>
            </a:r>
          </a:p>
        </p:txBody>
      </p:sp>
    </p:spTree>
    <p:extLst>
      <p:ext uri="{BB962C8B-B14F-4D97-AF65-F5344CB8AC3E}">
        <p14:creationId xmlns:p14="http://schemas.microsoft.com/office/powerpoint/2010/main" val="36537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2333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46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20213"/>
              </p:ext>
            </p:extLst>
          </p:nvPr>
        </p:nvGraphicFramePr>
        <p:xfrm>
          <a:off x="971270" y="2350350"/>
          <a:ext cx="7653536" cy="38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99592" y="6211669"/>
            <a:ext cx="772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Figura 3: Proporção de gestantes captadas no primeiro trimestre de gestação. Barras-PI. 2014.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" y="78069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do Pré-Natal e Puerpério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Garantir a captação de 100% das gestantes residentes na área de abrangência da unidade de saúde no primeiro trimestre de gestação.</a:t>
            </a:r>
          </a:p>
        </p:txBody>
      </p:sp>
    </p:spTree>
    <p:extLst>
      <p:ext uri="{BB962C8B-B14F-4D97-AF65-F5344CB8AC3E}">
        <p14:creationId xmlns:p14="http://schemas.microsoft.com/office/powerpoint/2010/main" val="32299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340768"/>
            <a:ext cx="9031019" cy="4785395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ao pré-natal e puerpério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busca ativa de 100% das gestantes faltosas às consultas de pré-natal e puerpério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0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60058343"/>
              </p:ext>
            </p:extLst>
          </p:nvPr>
        </p:nvGraphicFramePr>
        <p:xfrm>
          <a:off x="899592" y="2797358"/>
          <a:ext cx="79208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612489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Figura 4: Proporção de gestantes faltosas as consultas que receberam busca ativa. Barras-PI. 2014</a:t>
            </a:r>
          </a:p>
        </p:txBody>
      </p:sp>
    </p:spTree>
    <p:extLst>
      <p:ext uri="{BB962C8B-B14F-4D97-AF65-F5344CB8AC3E}">
        <p14:creationId xmlns:p14="http://schemas.microsoft.com/office/powerpoint/2010/main" val="3927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95325"/>
            <a:ext cx="9010625" cy="4525963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ao pré-natal e puerpério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5: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busca ativa de 100% das puérperas faltosas às consultas de pré-natal e puerpério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87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11864321"/>
              </p:ext>
            </p:extLst>
          </p:nvPr>
        </p:nvGraphicFramePr>
        <p:xfrm>
          <a:off x="1259632" y="2852936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31640" y="623731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Figura 5: Proporção de puérperas faltosas as consultas que receberam busca ativa. Barras-PI. 2014.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2" y="507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pré-natal e puerpério realizado na Unidade.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pelo menos um exame ginecológico por trimestre em 100% das gestantes durante o pré-natal.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4950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10919982"/>
              </p:ext>
            </p:extLst>
          </p:nvPr>
        </p:nvGraphicFramePr>
        <p:xfrm>
          <a:off x="1043608" y="2924944"/>
          <a:ext cx="7416825" cy="334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43608" y="6273225"/>
            <a:ext cx="762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Figura 4: Proporção de gestantes com pelo menos um exame ginecológico por trimestre. Barras-PI. 2014</a:t>
            </a:r>
          </a:p>
        </p:txBody>
      </p:sp>
    </p:spTree>
    <p:extLst>
      <p:ext uri="{BB962C8B-B14F-4D97-AF65-F5344CB8AC3E}">
        <p14:creationId xmlns:p14="http://schemas.microsoft.com/office/powerpoint/2010/main" val="3393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Importância da ação programática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Assegurar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desenvolvimento da gestação, permitindo o parto de um recém-nascido saudável, sem impacto para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materna;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bordar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aspectos psicossociais e as atividades educativas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preventivas;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mportante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o diagnóstico de possíveis complicações como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endometrite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mastite  presente no puerpério;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orientações sobre o aleitamento materno e cuidados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recém-nascido.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78082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83738"/>
              </p:ext>
            </p:extLst>
          </p:nvPr>
        </p:nvGraphicFramePr>
        <p:xfrm>
          <a:off x="971600" y="2659552"/>
          <a:ext cx="7715200" cy="361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0" y="6273225"/>
            <a:ext cx="789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Figura 5: Proporção de puérperas com pelo menos um exame ginecológico por trimestre. Barras-PI. 2014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898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pré-natal e puerpério realizado na Unidade.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ginecológico por trimestre em 100%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11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mamas durante o pré-natal e puerpério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1ºm,  2ºm e 3º m: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abdominal das puérperas </a:t>
            </a: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1ºm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 2ºm e 3º m: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</a:t>
            </a:r>
          </a:p>
          <a:p>
            <a:pPr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Alcançadas  por ser rotina na UBS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tais procedimentos durantes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Suplementação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Sulfato Ferroso e Ácido Fólico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arantido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todas as gestantes nos três meses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edicações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eram disponibilizadas na própria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4287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38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olicitação de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exames laboratoriais no período gestacional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600" dirty="0" smtClean="0">
                <a:latin typeface="Arial" pitchFamily="34" charset="0"/>
                <a:cs typeface="Arial" pitchFamily="34" charset="0"/>
              </a:rPr>
              <a:t> 1ºm, 2ºm e 3ºm :100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% das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Esquema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vacinal da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anti-tetânica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Hepatite B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600" dirty="0" smtClean="0">
                <a:latin typeface="Arial" pitchFamily="34" charset="0"/>
                <a:cs typeface="Arial" pitchFamily="34" charset="0"/>
              </a:rPr>
              <a:t>1ºm, 2ºm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3ºm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:100% das gestantes</a:t>
            </a:r>
          </a:p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Solicitada 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caixa térmica contendo vacina para a Secretária de Saúde do município, a qual era trazida no dia da consulta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79053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5" y="767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saúde bucal </a:t>
            </a: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1ºm, 2ºm e 3ºm: 100%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UBS não possui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dentista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Encaminhadas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UBS sede do município para realizar os procedimentos necessários.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Busca ativa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gestantes e puérperas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faltosas</a:t>
            </a: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1ºm, 2ºm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3ºm: 100%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Esclarecimento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sobre a importância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deste acompanhamento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evitar possíveis intercorrências</a:t>
            </a:r>
          </a:p>
          <a:p>
            <a:pPr lvl="1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-115067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3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Arial" pitchFamily="34" charset="0"/>
                <a:cs typeface="Arial" pitchFamily="34" charset="0"/>
              </a:rPr>
              <a:t>RESULTADOS/DISCUSSÃO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egistro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ficha espelho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</a:t>
            </a:r>
          </a:p>
          <a:p>
            <a:pPr marL="742950" lvl="2" indent="-342900"/>
            <a:r>
              <a:rPr lang="pt-BR" dirty="0" smtClean="0">
                <a:latin typeface="Arial" pitchFamily="34" charset="0"/>
                <a:cs typeface="Arial" pitchFamily="34" charset="0"/>
              </a:rPr>
              <a:t>1ºm, 2ºm </a:t>
            </a:r>
            <a:r>
              <a:rPr lang="pt-BR" dirty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3ºm: </a:t>
            </a:r>
            <a:r>
              <a:rPr lang="pt-BR" dirty="0">
                <a:latin typeface="Arial" pitchFamily="34" charset="0"/>
                <a:cs typeface="Arial" pitchFamily="34" charset="0"/>
              </a:rPr>
              <a:t>100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Comprometimento da equipe;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Planilhas </a:t>
            </a:r>
            <a:r>
              <a:rPr lang="pt-BR" dirty="0">
                <a:latin typeface="Arial" pitchFamily="34" charset="0"/>
                <a:cs typeface="Arial" pitchFamily="34" charset="0"/>
              </a:rPr>
              <a:t>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emanalmente atualizadas;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risco gestacional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Todas as gestantes e puérperas foram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mapeadas;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mpenho </a:t>
            </a:r>
            <a:r>
              <a:rPr lang="pt-BR" dirty="0">
                <a:latin typeface="Arial" pitchFamily="34" charset="0"/>
                <a:cs typeface="Arial" pitchFamily="34" charset="0"/>
              </a:rPr>
              <a:t>e dedicação da enfermeira e da médica da equipe durante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consultas;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Realização de exame </a:t>
            </a:r>
            <a:r>
              <a:rPr lang="pt-BR" dirty="0">
                <a:latin typeface="Arial" pitchFamily="34" charset="0"/>
                <a:cs typeface="Arial" pitchFamily="34" charset="0"/>
              </a:rPr>
              <a:t>físico, anamnese e solicitação de exames complementares de forma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minuciosa;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Arial" pitchFamily="34" charset="0"/>
                <a:cs typeface="Arial" pitchFamily="34" charset="0"/>
              </a:rPr>
              <a:t>RESULTADOS/DISCUSSÃO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Orientações sobre:</a:t>
            </a:r>
          </a:p>
          <a:p>
            <a:pPr lvl="1" algn="just"/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uidados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recém-nascido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nutricional  </a:t>
            </a:r>
          </a:p>
          <a:p>
            <a:pPr lvl="1" algn="just"/>
            <a:r>
              <a:rPr lang="pt-B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iscos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tabagismo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álcool e drogas 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familiar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Anticoncepção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após o parto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pt-BR" dirty="0">
                <a:latin typeface="Arial" pitchFamily="34" charset="0"/>
                <a:cs typeface="Arial" pitchFamily="34" charset="0"/>
              </a:rPr>
              <a:t>1ºm, 2ºm e 3ºm: 100%</a:t>
            </a:r>
          </a:p>
          <a:p>
            <a:pPr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promoção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 →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PALESTRAS EDUCATIVA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Reservado um tempo durante a consulta médica e enfermagem para orientações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67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06678" cy="566124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de toda a equipe;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no acolhimento;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da ações programadas;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Apoio dos gestores;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e treinamento de toda equipe;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das qualidades dos registros;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Agilidade nas marcações de consulta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821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3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Adquiridos conhecimentos a respeito do planejamento das ações de saúde;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Conceito e organização da demanda espontânea;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do processo de trabalho dos membros da equipe;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em saúde programada  em bases de dados;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Aproximação das necessidades da população assistida;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das intervenções;</a:t>
            </a: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34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Engajamento de toda a equipe </a:t>
            </a:r>
          </a:p>
          <a:p>
            <a:r>
              <a:rPr lang="pt-BR" dirty="0" smtClean="0"/>
              <a:t>Melhoria no acolhimento</a:t>
            </a:r>
          </a:p>
          <a:p>
            <a:r>
              <a:rPr lang="pt-BR" dirty="0" smtClean="0"/>
              <a:t>Organização da ações programadas </a:t>
            </a:r>
          </a:p>
          <a:p>
            <a:r>
              <a:rPr lang="pt-BR" dirty="0" smtClean="0"/>
              <a:t>Apoio dos gestores </a:t>
            </a:r>
          </a:p>
          <a:p>
            <a:r>
              <a:rPr lang="pt-BR" dirty="0" smtClean="0"/>
              <a:t>Capacitação e treinamento de toda equipe</a:t>
            </a:r>
          </a:p>
          <a:p>
            <a:r>
              <a:rPr lang="pt-BR" dirty="0" smtClean="0"/>
              <a:t>Melhoria das qualidades dos registros </a:t>
            </a:r>
          </a:p>
          <a:p>
            <a:r>
              <a:rPr lang="pt-BR" dirty="0" smtClean="0"/>
              <a:t>Agilidade nas marcações de consulta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821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5" y="249428"/>
            <a:ext cx="8229600" cy="101693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REFERÊNCIAS BIBLIOGRÁFICAS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 Departamento de Informática do Sistema Único de Saúde (DATASUS).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Informações de Sistema de Informação da Atenção Básica - SIAB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Acolhimento à demanda espontânea</a:t>
            </a:r>
            <a:r>
              <a:rPr lang="pt-BR" dirty="0">
                <a:latin typeface="Arial" pitchFamily="34" charset="0"/>
                <a:cs typeface="Arial" pitchFamily="34" charset="0"/>
              </a:rPr>
              <a:t>.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Cadernos de Atenção Básica; n. 28. Brasília, DF, 2011. Disponível em: &lt;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http://189.28.128.100/dab/docs/publicacoes/geral/miolo_CAP_28.pdf</a:t>
            </a:r>
            <a:r>
              <a:rPr lang="pt-BR" dirty="0">
                <a:latin typeface="Arial" pitchFamily="34" charset="0"/>
                <a:cs typeface="Arial" pitchFamily="34" charset="0"/>
              </a:rPr>
              <a:t>.&gt;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Atenção ao pré-natal de baixo risco. </a:t>
            </a:r>
            <a:r>
              <a:rPr lang="pt-BR" dirty="0">
                <a:latin typeface="Arial" pitchFamily="34" charset="0"/>
                <a:cs typeface="Arial" pitchFamily="34" charset="0"/>
              </a:rPr>
              <a:t>Cadernos de Atenção Básica; n. 32. Brasília, DF, 2012.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Manual de Estrutura Física das Unidades Básicas de Saúde</a:t>
            </a:r>
            <a:r>
              <a:rPr lang="pt-BR" dirty="0">
                <a:latin typeface="Arial" pitchFamily="34" charset="0"/>
                <a:cs typeface="Arial" pitchFamily="34" charset="0"/>
              </a:rPr>
              <a:t>: saúde da família; 2. ed. Brasília, DF, 2008. 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3519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24790" cy="1143000"/>
          </a:xfrm>
        </p:spPr>
        <p:txBody>
          <a:bodyPr>
            <a:noAutofit/>
          </a:bodyPr>
          <a:lstStyle/>
          <a:p>
            <a:pPr lvl="0" algn="l"/>
            <a:r>
              <a:rPr lang="pt-B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 município de Barras fica a 130 quilômetros de Teresina capital do Estado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Piauí;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45.786 habitantes (2003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19 postos de saúde (PS) e 3 UBS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equipes de saúde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Dispõe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NASF; Possui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Hospital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regional 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Leônidas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Melo;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Especialista 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pediatria, ginecologista,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psiquiatra, ortopedista e cirurgia geral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65" y="18864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dirty="0" smtClean="0"/>
              <a:t>OBRIGADA !!!!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6600" b="1" dirty="0"/>
          </a:p>
        </p:txBody>
      </p:sp>
      <p:sp>
        <p:nvSpPr>
          <p:cNvPr id="4" name="AutoShape 2" descr="Clique para obter Opç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4" descr="Clique para obter Opçõ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9" name="Picture 5" descr="C:\Users\Lisa\Downloads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68" y="3933056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821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sa\AppData\Local\Temp\Rar$DIa0.775\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5" y="3933056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sa\AppData\Local\Temp\Rar$DIa0.635\f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68" y="1196752"/>
            <a:ext cx="3131492" cy="2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nt150.afx.ms/att/GetInline.aspx?messageid=98765eb7-a299-11e4-bc9e-00215ad7e1ca&amp;attindex=0&amp;cp=-1&amp;attdepth=0&amp;imgsrc=cid%3a77844655-7CEA-4C23-9EBB-ED6CFFCD6710&amp;cid=ff97bce4a49be4b7&amp;hm__login=lizacastrorego&amp;hm__domain=hotmail.com&amp;ip=10.148.178.8&amp;d=d2547&amp;mf=0&amp;hm__ts=Fri%2c%2023%20Jan%202015%2000%3a50%3a54%20GMT&amp;st=lizacastrorego&amp;hm__ha=01_cd363f8e65df861e42f572b2bce0dc520737fcd51ba8d6bc0e8cd34a9b11cbf6&amp;oneredi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40360" cy="2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pPr lvl="0" algn="l"/>
            <a: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Caracterização  da UBS</a:t>
            </a: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600200"/>
            <a:ext cx="9145617" cy="54292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Localizada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zona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rural Formosa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2676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habitantes, 1418 homens e 1258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nfermeiro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médica, dois auxiliares de enfermagem, sete agentes comunitários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auxiliar de serviços gerais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***não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possui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dentista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nem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técnico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higiene bucal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 Física: 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 consultórios; Recepção; Sala de curativo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Sala de vacinação; Sala de observação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Sala de reunião; Cozinha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Banheiros para usuários, funcionários e deficientes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Sala dos ACS e sala dos auxiliares de enfermagem.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92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2776"/>
            <a:ext cx="8866609" cy="471338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ao pré-natal e puerpério das usuárias cadastradas no programa de pré-natal da Unidade de Saúde Formosa, no município de Barras, Piauí.</a:t>
            </a:r>
            <a:endParaRPr lang="pt-BR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5" y="1571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Objetivos </a:t>
            </a:r>
            <a:r>
              <a:rPr lang="pt-BR" sz="3200" b="1" kern="16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Específicos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9121418" cy="4968552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do Pré-Natal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ao pré-natal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qualidade da atenção ao pré-natal e puerpério realizado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Melhorar registro das informações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Mapear as gestantes e puérperas de risco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Promover a saúde no pré-natal e puerpério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3" y="14287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2776"/>
            <a:ext cx="8866609" cy="4713387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ea typeface="Calibri"/>
                <a:cs typeface="Arial" pitchFamily="34" charset="0"/>
              </a:rPr>
              <a:t>Detalhamento das Ações</a:t>
            </a:r>
          </a:p>
          <a:p>
            <a:pPr marL="914400" lvl="2" indent="-514350">
              <a:buFont typeface="+mj-lt"/>
              <a:buAutoNum type="arabicPeriod"/>
            </a:pPr>
            <a:r>
              <a:rPr lang="pt-BR" b="1" dirty="0">
                <a:latin typeface="Arial" pitchFamily="34" charset="0"/>
                <a:cs typeface="Arial" pitchFamily="34" charset="0"/>
              </a:rPr>
              <a:t>Monitoramento e avaliação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 algn="just"/>
            <a:r>
              <a:rPr lang="pt-BR" dirty="0" smtClean="0">
                <a:latin typeface="Arial" pitchFamily="34" charset="0"/>
                <a:cs typeface="Arial" pitchFamily="34" charset="0"/>
              </a:rPr>
              <a:t>Verificamos ao final de cada semana se as filhas espelhos do cartão pré-natal e o espaço complementar do puerpério estavam sendo preenchida com todas as informações pertinentes do atendimento médico realizado nas gestantes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/>
                <a:ea typeface="Calibri"/>
              </a:rPr>
              <a:t>Detalhamento das Ações</a:t>
            </a:r>
          </a:p>
          <a:p>
            <a:pPr marL="0" indent="0">
              <a:buNone/>
            </a:pPr>
            <a:r>
              <a:rPr lang="pt-BR" sz="2400" b="1" dirty="0">
                <a:latin typeface="Arial"/>
              </a:rPr>
              <a:t>	</a:t>
            </a:r>
            <a:r>
              <a:rPr lang="pt-BR" sz="2400" b="1" dirty="0" smtClean="0">
                <a:latin typeface="Arial"/>
              </a:rPr>
              <a:t>2. </a:t>
            </a:r>
            <a:r>
              <a:rPr lang="pt-BR" sz="2400" b="1" dirty="0" smtClean="0"/>
              <a:t>Organização </a:t>
            </a:r>
            <a:r>
              <a:rPr lang="pt-BR" sz="2400" b="1" dirty="0"/>
              <a:t>e gestão do </a:t>
            </a:r>
            <a:r>
              <a:rPr lang="pt-BR" sz="2400" b="1" dirty="0" smtClean="0"/>
              <a:t>serviço</a:t>
            </a:r>
          </a:p>
          <a:p>
            <a:pPr lvl="2" algn="just"/>
            <a:r>
              <a:rPr lang="pt-BR" dirty="0" smtClean="0"/>
              <a:t>Garantido </a:t>
            </a:r>
            <a:r>
              <a:rPr lang="pt-BR" dirty="0"/>
              <a:t>o acolhimento e cadastramento das gestantes e puérperas</a:t>
            </a:r>
            <a:r>
              <a:rPr lang="pt-BR" dirty="0" smtClean="0"/>
              <a:t>. </a:t>
            </a:r>
            <a:r>
              <a:rPr lang="pt-BR" dirty="0"/>
              <a:t>Para acolher essas gestantes </a:t>
            </a:r>
            <a:r>
              <a:rPr lang="pt-BR" dirty="0" smtClean="0"/>
              <a:t>dispomos </a:t>
            </a:r>
            <a:r>
              <a:rPr lang="pt-BR" dirty="0"/>
              <a:t>de mais um turno de atendimento em nosso calendário de </a:t>
            </a:r>
            <a:r>
              <a:rPr lang="pt-BR" dirty="0" smtClean="0"/>
              <a:t>atendimentos</a:t>
            </a:r>
          </a:p>
          <a:p>
            <a:pPr lvl="2" algn="just"/>
            <a:r>
              <a:rPr lang="pt-BR" dirty="0" smtClean="0"/>
              <a:t>Realizamos </a:t>
            </a:r>
            <a:r>
              <a:rPr lang="pt-BR" dirty="0"/>
              <a:t>preenchimento do SISPRENATAL</a:t>
            </a:r>
          </a:p>
        </p:txBody>
      </p:sp>
      <p:pic>
        <p:nvPicPr>
          <p:cNvPr id="717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ea typeface="Calibri"/>
                <a:cs typeface="Arial" pitchFamily="34" charset="0"/>
              </a:rPr>
              <a:t>Detalhamento das Ações</a:t>
            </a:r>
          </a:p>
          <a:p>
            <a:pPr marL="457200" lvl="1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3. Engajamento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público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comunidade sobre a importância da realização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pré-natal, realizando orientações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prevenção de agravos e promoção de saúde, além da realização das atividades coletivas, nas quais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realizamos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da presença de cada gestante participante. </a:t>
            </a:r>
          </a:p>
        </p:txBody>
      </p:sp>
      <p:pic>
        <p:nvPicPr>
          <p:cNvPr id="7170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1406</Words>
  <Application>Microsoft Office PowerPoint</Application>
  <PresentationFormat>Apresentação na tela (4:3)</PresentationFormat>
  <Paragraphs>232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 INTRODUÇÃO Importância da ação programática </vt:lpstr>
      <vt:lpstr> INTRODUÇÃO Caracterização do município </vt:lpstr>
      <vt:lpstr>  INTRODUÇÃO Caracterização  da UBS </vt:lpstr>
      <vt:lpstr>OBJETIVO GERAL</vt:lpstr>
      <vt:lpstr> Objetivos Específicos</vt:lpstr>
      <vt:lpstr>METODOLOGIA</vt:lpstr>
      <vt:lpstr>METODOLOGIA</vt:lpstr>
      <vt:lpstr>METODOLOGIA</vt:lpstr>
      <vt:lpstr>Metodologia</vt:lpstr>
      <vt:lpstr>LOGÍSTICA </vt:lpstr>
      <vt:lpstr>LOGÍSTICA </vt:lpstr>
      <vt:lpstr>LOGÍSTICA 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RESULTADOS/DISCUSSÃO</vt:lpstr>
      <vt:lpstr>RESULTADOS/DISCUSSÃO</vt:lpstr>
      <vt:lpstr>DISCUSSÃO</vt:lpstr>
      <vt:lpstr>REFLEXÃO CRÍTICA</vt:lpstr>
      <vt:lpstr>DISCUSSÃO</vt:lpstr>
      <vt:lpstr>REFERÊNCIAS BIBLIOGRÁFICAS</vt:lpstr>
      <vt:lpstr>OBRIGADA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 Curso de Especialização em Saúde da Família Modalidade a Distância (Turma 6)</dc:title>
  <dc:creator>Lisa</dc:creator>
  <cp:lastModifiedBy>cliente</cp:lastModifiedBy>
  <cp:revision>161</cp:revision>
  <dcterms:created xsi:type="dcterms:W3CDTF">2014-12-28T14:09:05Z</dcterms:created>
  <dcterms:modified xsi:type="dcterms:W3CDTF">2015-01-27T00:38:03Z</dcterms:modified>
</cp:coreProperties>
</file>