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7" r:id="rId8"/>
    <p:sldId id="268" r:id="rId9"/>
    <p:sldId id="269" r:id="rId10"/>
    <p:sldId id="272" r:id="rId11"/>
    <p:sldId id="274" r:id="rId12"/>
    <p:sldId id="276" r:id="rId13"/>
    <p:sldId id="278" r:id="rId14"/>
    <p:sldId id="280" r:id="rId15"/>
    <p:sldId id="281" r:id="rId16"/>
    <p:sldId id="282" r:id="rId17"/>
    <p:sldId id="28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D'avilla" initials="ID" lastIdx="20" clrIdx="0">
    <p:extLst/>
  </p:cmAuthor>
  <p:cmAuthor id="2" name="Usuario" initials="U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12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59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74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8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499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8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4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70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47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53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91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95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80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14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67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8238-B53F-4D07-A948-5E6D970F6AE0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A20DC3-EFCD-4F63-A4AA-FE4EF9528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6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lobocan.iarc.f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0411" y="1275347"/>
            <a:ext cx="9144000" cy="632645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4000" b="1" dirty="0"/>
              <a:t>MELHORIA DA PREVENÇÃO DO CÂNCER DE COLO DE ÚTERO E MAMA NA UNIDADE BÁSICA DE SAÚDE BOM PROGRESSO, NO MUNICÍPIO DE BOM PROGRESSO-RS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1800" b="1" dirty="0" smtClean="0"/>
              <a:t>Liége Caroline </a:t>
            </a:r>
            <a:r>
              <a:rPr lang="pt-BR" sz="1800" b="1" dirty="0" err="1" smtClean="0"/>
              <a:t>Immich</a:t>
            </a: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Orientadora: Ingrid D’</a:t>
            </a:r>
            <a:r>
              <a:rPr lang="pt-BR" sz="1800" b="1" dirty="0" err="1" smtClean="0"/>
              <a:t>avilla</a:t>
            </a:r>
            <a:r>
              <a:rPr lang="pt-BR" sz="1800" b="1" dirty="0" smtClean="0"/>
              <a:t> Freire Pereira </a:t>
            </a:r>
            <a:br>
              <a:rPr lang="pt-BR" sz="1800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48126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2" y="197577"/>
            <a:ext cx="3980563" cy="10777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096" y="290054"/>
            <a:ext cx="1325436" cy="13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88160" y="624110"/>
            <a:ext cx="11116451" cy="599505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8159" y="2133600"/>
            <a:ext cx="11116451" cy="44855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x-none" sz="1100" dirty="0" smtClean="0"/>
              <a:t>Fonte</a:t>
            </a:r>
            <a:r>
              <a:rPr lang="x-none" sz="1100" dirty="0"/>
              <a:t>: Planilha de coleta de dados UNASUS/UFPEL, Estratégia de Saúde da Família de Bom Progresso, RS, 2014.</a:t>
            </a:r>
            <a:endParaRPr lang="pt-BR" sz="11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sz="1900" dirty="0" smtClean="0"/>
              <a:t>100</a:t>
            </a:r>
            <a:r>
              <a:rPr lang="pt-BR" sz="1900" dirty="0"/>
              <a:t>% de busca ativa para mulheres que não retornaram para pegar o resultado do exame </a:t>
            </a:r>
            <a:r>
              <a:rPr lang="pt-BR" sz="1900" dirty="0" smtClean="0"/>
              <a:t>citopatológico e resultado da mamografia. </a:t>
            </a:r>
            <a:endParaRPr lang="pt-BR" sz="19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388158" y="2133600"/>
            <a:ext cx="11445683" cy="448556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sz="1200" dirty="0" smtClean="0"/>
          </a:p>
          <a:p>
            <a:endParaRPr lang="pt-BR" sz="1900" dirty="0" smtClean="0"/>
          </a:p>
          <a:p>
            <a:endParaRPr lang="pt-BR" sz="1900" dirty="0"/>
          </a:p>
          <a:p>
            <a:endParaRPr lang="pt-BR" sz="1900" dirty="0" smtClean="0"/>
          </a:p>
          <a:p>
            <a:endParaRPr lang="pt-BR" sz="1900" dirty="0"/>
          </a:p>
          <a:p>
            <a:r>
              <a:rPr lang="pt-BR" sz="1900" dirty="0" smtClean="0"/>
              <a:t>Reflete o </a:t>
            </a:r>
            <a:r>
              <a:rPr lang="pt-BR" sz="1900" dirty="0"/>
              <a:t>êxito da intervenção e o empenho da equipe para o alcance da meta.</a:t>
            </a:r>
          </a:p>
          <a:p>
            <a:pPr marL="0" indent="0">
              <a:buNone/>
            </a:pPr>
            <a:endParaRPr lang="pt-BR" sz="1200" dirty="0"/>
          </a:p>
        </p:txBody>
      </p:sp>
      <p:pic>
        <p:nvPicPr>
          <p:cNvPr id="6146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0" y="247873"/>
            <a:ext cx="5178580" cy="35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áfico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64" y="247873"/>
            <a:ext cx="5228776" cy="35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7547" y="1692322"/>
            <a:ext cx="5377217" cy="48176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1100" dirty="0" smtClean="0"/>
              <a:t> </a:t>
            </a:r>
          </a:p>
          <a:p>
            <a:pPr marL="0" indent="0" algn="ctr">
              <a:buNone/>
            </a:pPr>
            <a:r>
              <a:rPr lang="pt-BR" sz="1100" dirty="0" smtClean="0"/>
              <a:t>Fonte</a:t>
            </a:r>
            <a:r>
              <a:rPr lang="x-none" sz="1100" dirty="0"/>
              <a:t>: Planilha de coleta de dados UNASUS/UFPEL, </a:t>
            </a:r>
            <a:r>
              <a:rPr lang="pt-BR" sz="1100" dirty="0" smtClean="0"/>
              <a:t>Unidade de Saúde </a:t>
            </a:r>
            <a:r>
              <a:rPr lang="x-none" sz="1100" dirty="0" smtClean="0"/>
              <a:t>de </a:t>
            </a:r>
            <a:r>
              <a:rPr lang="x-none" sz="1100" dirty="0"/>
              <a:t>Bom Progresso, RS, 2014.</a:t>
            </a:r>
            <a:endParaRPr lang="pt-BR" sz="1100" dirty="0"/>
          </a:p>
          <a:p>
            <a:pPr marL="0" indent="0" algn="ctr">
              <a:buNone/>
            </a:pPr>
            <a:endParaRPr lang="pt-BR" sz="1100" dirty="0" smtClean="0"/>
          </a:p>
          <a:p>
            <a:pPr marL="0" indent="0" algn="ctr">
              <a:buNone/>
            </a:pPr>
            <a:endParaRPr lang="pt-BR" sz="1100" dirty="0"/>
          </a:p>
          <a:p>
            <a:pPr marL="0" indent="0" algn="ctr">
              <a:buNone/>
            </a:pPr>
            <a:endParaRPr lang="pt-BR" sz="1100" dirty="0"/>
          </a:p>
          <a:p>
            <a:r>
              <a:rPr lang="pt-BR" dirty="0"/>
              <a:t>M</a:t>
            </a:r>
            <a:r>
              <a:rPr lang="pt-BR" dirty="0" smtClean="0"/>
              <a:t>eta </a:t>
            </a:r>
            <a:r>
              <a:rPr lang="pt-BR" dirty="0"/>
              <a:t>de 100% </a:t>
            </a:r>
            <a:r>
              <a:rPr lang="pt-BR" dirty="0" smtClean="0"/>
              <a:t> - alcançado: 96,9%</a:t>
            </a:r>
          </a:p>
          <a:p>
            <a:r>
              <a:rPr lang="pt-BR" dirty="0"/>
              <a:t>A</a:t>
            </a:r>
            <a:r>
              <a:rPr lang="pt-BR" dirty="0" smtClean="0"/>
              <a:t>usência </a:t>
            </a:r>
            <a:r>
              <a:rPr lang="pt-BR" dirty="0"/>
              <a:t>constante de algumas usuárias prejudicou a coleta de dados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373504" y="2126222"/>
            <a:ext cx="5548606" cy="438376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sz="1100" dirty="0" smtClean="0"/>
          </a:p>
          <a:p>
            <a:pPr marL="0" indent="0" algn="ctr">
              <a:buNone/>
            </a:pPr>
            <a:r>
              <a:rPr lang="pt-BR" sz="1100" dirty="0" smtClean="0"/>
              <a:t>Fonte</a:t>
            </a:r>
            <a:r>
              <a:rPr lang="x-none" sz="1100" dirty="0"/>
              <a:t>: Planilha de coleta de dados UNASUS/UFPEL, </a:t>
            </a:r>
            <a:r>
              <a:rPr lang="pt-BR" sz="1100" dirty="0" smtClean="0"/>
              <a:t>Unidade</a:t>
            </a:r>
            <a:r>
              <a:rPr lang="x-none" sz="1100" dirty="0" smtClean="0"/>
              <a:t> </a:t>
            </a:r>
            <a:r>
              <a:rPr lang="x-none" sz="1100" dirty="0"/>
              <a:t>de Saúde </a:t>
            </a:r>
            <a:r>
              <a:rPr lang="x-none" sz="1100" dirty="0" smtClean="0"/>
              <a:t>de </a:t>
            </a:r>
            <a:r>
              <a:rPr lang="x-none" sz="1100" dirty="0"/>
              <a:t>Bom Progresso, RS, 2014.</a:t>
            </a:r>
            <a:endParaRPr lang="pt-BR" sz="1100" dirty="0"/>
          </a:p>
          <a:p>
            <a:pPr marL="0" indent="0" algn="just">
              <a:buNone/>
            </a:pPr>
            <a:endParaRPr lang="pt-BR" sz="1100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Meta 100% - alcançado 98,4%</a:t>
            </a:r>
          </a:p>
          <a:p>
            <a:pPr algn="just"/>
            <a:r>
              <a:rPr lang="pt-BR" dirty="0"/>
              <a:t>N</a:t>
            </a:r>
            <a:r>
              <a:rPr lang="pt-BR" dirty="0" smtClean="0"/>
              <a:t>ão </a:t>
            </a:r>
            <a:r>
              <a:rPr lang="pt-BR" dirty="0"/>
              <a:t>atingimos 100% </a:t>
            </a:r>
            <a:r>
              <a:rPr lang="pt-BR" dirty="0" smtClean="0"/>
              <a:t>devido </a:t>
            </a:r>
            <a:r>
              <a:rPr lang="pt-BR" dirty="0"/>
              <a:t>ao não comparecimento de usuárias que estavam agendadas </a:t>
            </a:r>
            <a:r>
              <a:rPr lang="pt-BR" dirty="0" smtClean="0"/>
              <a:t>(mesmo </a:t>
            </a:r>
            <a:r>
              <a:rPr lang="pt-BR" dirty="0"/>
              <a:t>após realização de busca </a:t>
            </a:r>
            <a:r>
              <a:rPr lang="pt-BR" dirty="0" smtClean="0"/>
              <a:t>ativa).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8194" name="Gráfico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231264"/>
            <a:ext cx="5377217" cy="3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áfico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4" y="231264"/>
            <a:ext cx="5548606" cy="3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14374" y="2333766"/>
            <a:ext cx="5433511" cy="417083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lnSpc>
                <a:spcPct val="110000"/>
              </a:lnSpc>
              <a:buNone/>
            </a:pPr>
            <a:endParaRPr lang="pt-BR" sz="11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100" dirty="0" smtClean="0"/>
              <a:t>Fonte</a:t>
            </a:r>
            <a:r>
              <a:rPr lang="x-none" sz="1100" dirty="0" smtClean="0"/>
              <a:t>: </a:t>
            </a:r>
            <a:r>
              <a:rPr lang="x-none" sz="1100" dirty="0"/>
              <a:t>Planilha de coleta de dados UNASUS/UFPEL</a:t>
            </a:r>
            <a:r>
              <a:rPr lang="x-none" sz="1100" dirty="0" smtClean="0"/>
              <a:t>, </a:t>
            </a:r>
            <a:r>
              <a:rPr lang="pt-BR" sz="1100" dirty="0" smtClean="0"/>
              <a:t>Unidade</a:t>
            </a:r>
            <a:r>
              <a:rPr lang="x-none" sz="1100" dirty="0" smtClean="0"/>
              <a:t> </a:t>
            </a:r>
            <a:r>
              <a:rPr lang="x-none" sz="1100" dirty="0"/>
              <a:t>de Saúde </a:t>
            </a:r>
            <a:r>
              <a:rPr lang="x-none" sz="1100" dirty="0" smtClean="0"/>
              <a:t> de </a:t>
            </a:r>
            <a:r>
              <a:rPr lang="x-none" sz="1100" dirty="0"/>
              <a:t>Bom Progresso, RS, 2014.</a:t>
            </a:r>
            <a:endParaRPr lang="pt-BR" sz="1100" dirty="0"/>
          </a:p>
          <a:p>
            <a:pPr marL="0" indent="0">
              <a:buNone/>
            </a:pPr>
            <a:endParaRPr lang="pt-BR" sz="1100" dirty="0" smtClean="0"/>
          </a:p>
          <a:p>
            <a:pPr marL="0" indent="0">
              <a:buNone/>
            </a:pPr>
            <a:endParaRPr lang="pt-BR" sz="1100" dirty="0" smtClean="0"/>
          </a:p>
          <a:p>
            <a:r>
              <a:rPr lang="pt-BR" dirty="0" smtClean="0"/>
              <a:t>Alcance 94,6% das mulheres participantes</a:t>
            </a:r>
          </a:p>
          <a:p>
            <a:r>
              <a:rPr lang="pt-BR" dirty="0" smtClean="0"/>
              <a:t>Dificuldades</a:t>
            </a:r>
          </a:p>
          <a:p>
            <a:r>
              <a:rPr lang="pt-BR" dirty="0"/>
              <a:t>F</a:t>
            </a:r>
            <a:r>
              <a:rPr lang="pt-BR" dirty="0" smtClean="0"/>
              <a:t>acilidades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597796" y="2726976"/>
            <a:ext cx="5440786" cy="377762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1100" dirty="0" smtClean="0"/>
              <a:t>Fonte</a:t>
            </a:r>
            <a:r>
              <a:rPr lang="x-none" sz="1100" dirty="0" smtClean="0"/>
              <a:t>: </a:t>
            </a:r>
            <a:r>
              <a:rPr lang="x-none" sz="1100" dirty="0"/>
              <a:t>Planilha de coleta de dados UNASUS/UFPEL, </a:t>
            </a:r>
            <a:r>
              <a:rPr lang="pt-BR" sz="1100" dirty="0" smtClean="0"/>
              <a:t>Unidade de Saúde de</a:t>
            </a:r>
            <a:r>
              <a:rPr lang="x-none" sz="1100" dirty="0" smtClean="0"/>
              <a:t> </a:t>
            </a:r>
            <a:r>
              <a:rPr lang="x-none" sz="1100" dirty="0"/>
              <a:t>Bom Progresso, RS, 2014.</a:t>
            </a:r>
            <a:endParaRPr lang="pt-BR" sz="1100" dirty="0"/>
          </a:p>
          <a:p>
            <a:pPr marL="0" indent="0">
              <a:buNone/>
            </a:pPr>
            <a:endParaRPr lang="pt-BR" sz="1100" dirty="0" smtClean="0"/>
          </a:p>
          <a:p>
            <a:pPr marL="0" indent="0">
              <a:buNone/>
            </a:pPr>
            <a:endParaRPr lang="pt-BR" sz="1100" dirty="0"/>
          </a:p>
          <a:p>
            <a:r>
              <a:rPr lang="pt-BR" dirty="0" smtClean="0"/>
              <a:t>Alcance </a:t>
            </a:r>
            <a:r>
              <a:rPr lang="pt-BR" dirty="0"/>
              <a:t>98,9%</a:t>
            </a:r>
          </a:p>
          <a:p>
            <a:r>
              <a:rPr lang="pt-BR" dirty="0" smtClean="0"/>
              <a:t>Facilidade </a:t>
            </a:r>
            <a:r>
              <a:rPr lang="pt-BR" dirty="0"/>
              <a:t>= ficha espelho</a:t>
            </a:r>
          </a:p>
          <a:p>
            <a:endParaRPr lang="pt-BR" sz="1100" dirty="0"/>
          </a:p>
          <a:p>
            <a:endParaRPr lang="pt-BR" sz="1100" dirty="0" smtClean="0"/>
          </a:p>
          <a:p>
            <a:endParaRPr lang="pt-BR" sz="1100" dirty="0"/>
          </a:p>
        </p:txBody>
      </p:sp>
      <p:pic>
        <p:nvPicPr>
          <p:cNvPr id="10242" name="Gráfico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4" y="365126"/>
            <a:ext cx="5433511" cy="334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áfico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95" y="365126"/>
            <a:ext cx="5317957" cy="334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7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2328" y="2133599"/>
            <a:ext cx="5486400" cy="4308143"/>
          </a:xfrm>
        </p:spPr>
        <p:txBody>
          <a:bodyPr>
            <a:normAutofit fontScale="5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sz="1100" dirty="0" smtClean="0"/>
          </a:p>
          <a:p>
            <a:pPr marL="0" indent="0">
              <a:buNone/>
            </a:pPr>
            <a:endParaRPr lang="pt-BR" sz="1200" dirty="0" smtClean="0"/>
          </a:p>
          <a:p>
            <a:pPr marL="0" indent="0" algn="ctr">
              <a:buNone/>
            </a:pPr>
            <a:endParaRPr lang="pt-BR" sz="1400" dirty="0" smtClean="0"/>
          </a:p>
          <a:p>
            <a:pPr marL="0" indent="0" algn="ctr">
              <a:buNone/>
            </a:pPr>
            <a:r>
              <a:rPr lang="pt-BR" sz="1400" dirty="0" smtClean="0"/>
              <a:t>Fonte</a:t>
            </a:r>
            <a:r>
              <a:rPr lang="x-none" sz="1400" dirty="0"/>
              <a:t>: Planilha de coleta de dados UNASUS/UFPEL, </a:t>
            </a:r>
            <a:r>
              <a:rPr lang="pt-BR" sz="1400" dirty="0" smtClean="0"/>
              <a:t>Unidade de Saúde de</a:t>
            </a:r>
          </a:p>
          <a:p>
            <a:pPr marL="0" indent="0" algn="ctr">
              <a:buNone/>
            </a:pPr>
            <a:r>
              <a:rPr lang="x-none" sz="1400" dirty="0" smtClean="0"/>
              <a:t>Bom </a:t>
            </a:r>
            <a:r>
              <a:rPr lang="x-none" sz="1400" dirty="0"/>
              <a:t>Progresso, RS, 2014.</a:t>
            </a:r>
            <a:endParaRPr lang="pt-BR" sz="1400" dirty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sz="2600" dirty="0"/>
          </a:p>
          <a:p>
            <a:r>
              <a:rPr lang="pt-BR" sz="2600" dirty="0" smtClean="0"/>
              <a:t>Meta 100%</a:t>
            </a:r>
          </a:p>
          <a:p>
            <a:r>
              <a:rPr lang="pt-BR" sz="2600" dirty="0" smtClean="0"/>
              <a:t>Alcance 94,6%</a:t>
            </a:r>
          </a:p>
          <a:p>
            <a:r>
              <a:rPr lang="pt-BR" sz="2600" dirty="0" smtClean="0"/>
              <a:t>Facilidade = ficha espelho</a:t>
            </a:r>
          </a:p>
          <a:p>
            <a:r>
              <a:rPr lang="pt-BR" sz="2600" dirty="0" smtClean="0"/>
              <a:t>Dificuldades = não comparecimento</a:t>
            </a:r>
            <a:endParaRPr lang="pt-BR" sz="2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312895" y="2126222"/>
            <a:ext cx="5546558" cy="4315520"/>
          </a:xfrm>
        </p:spPr>
        <p:txBody>
          <a:bodyPr>
            <a:normAutofit fontScale="5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sz="1100" dirty="0" smtClean="0"/>
          </a:p>
          <a:p>
            <a:pPr marL="0" indent="0" algn="ctr">
              <a:buNone/>
            </a:pPr>
            <a:r>
              <a:rPr lang="pt-BR" sz="1400" dirty="0" smtClean="0"/>
              <a:t>F</a:t>
            </a:r>
          </a:p>
          <a:p>
            <a:pPr marL="0" indent="0" algn="ctr">
              <a:buNone/>
            </a:pPr>
            <a:r>
              <a:rPr lang="pt-BR" sz="1400" dirty="0" smtClean="0"/>
              <a:t>Fonte</a:t>
            </a:r>
            <a:r>
              <a:rPr lang="x-none" sz="1400" dirty="0"/>
              <a:t>: Planilha de coleta de dados </a:t>
            </a:r>
            <a:r>
              <a:rPr lang="x-none" sz="1400" dirty="0" smtClean="0"/>
              <a:t>UNASUS/UFPEL,</a:t>
            </a:r>
            <a:r>
              <a:rPr lang="pt-BR" sz="1400" dirty="0" smtClean="0"/>
              <a:t> Unidade de Saúde </a:t>
            </a:r>
            <a:r>
              <a:rPr lang="x-none" sz="1400" dirty="0" smtClean="0"/>
              <a:t> </a:t>
            </a:r>
            <a:r>
              <a:rPr lang="x-none" sz="1400" dirty="0"/>
              <a:t>de Bom Progresso, RS, 2014.</a:t>
            </a:r>
            <a:endParaRPr lang="pt-BR" sz="1400" dirty="0"/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 smtClean="0"/>
          </a:p>
          <a:p>
            <a:r>
              <a:rPr lang="pt-BR" sz="2900" dirty="0"/>
              <a:t>Meta = 100%</a:t>
            </a:r>
          </a:p>
          <a:p>
            <a:r>
              <a:rPr lang="pt-BR" sz="2900" dirty="0"/>
              <a:t>Alcance = 98,9%</a:t>
            </a:r>
          </a:p>
          <a:p>
            <a:r>
              <a:rPr lang="pt-BR" sz="2900" dirty="0"/>
              <a:t>Facilidades</a:t>
            </a:r>
          </a:p>
          <a:p>
            <a:r>
              <a:rPr lang="pt-BR" sz="2900" dirty="0"/>
              <a:t>D</a:t>
            </a:r>
            <a:r>
              <a:rPr lang="pt-BR" sz="2900" dirty="0" smtClean="0"/>
              <a:t>ificuldades</a:t>
            </a:r>
            <a:endParaRPr lang="pt-BR" sz="2900" dirty="0"/>
          </a:p>
          <a:p>
            <a:endParaRPr lang="pt-BR" sz="2900" dirty="0"/>
          </a:p>
        </p:txBody>
      </p:sp>
      <p:pic>
        <p:nvPicPr>
          <p:cNvPr id="12290" name="Gráfico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8" y="205527"/>
            <a:ext cx="5215959" cy="346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95" y="205526"/>
            <a:ext cx="5546558" cy="346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3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2388" y="565483"/>
            <a:ext cx="9681411" cy="842211"/>
          </a:xfrm>
        </p:spPr>
        <p:txBody>
          <a:bodyPr/>
          <a:lstStyle/>
          <a:p>
            <a:r>
              <a:rPr lang="pt-BR" dirty="0" smtClean="0"/>
              <a:t>Destaques dos Resultados Qualitativos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82842"/>
            <a:ext cx="10515600" cy="50941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Eixo Monitoramento e Avaliação: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cadastramento das pacientes e avaliação contínua dos resultados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Eixo </a:t>
            </a:r>
            <a:r>
              <a:rPr lang="pt-BR" dirty="0"/>
              <a:t>O</a:t>
            </a:r>
            <a:r>
              <a:rPr lang="pt-BR" dirty="0" smtClean="0"/>
              <a:t>rganização e Gestão: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 conhecimento da demanda para organização das agendas.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Eixo engajamento público: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atividades de educação em saúde coletivas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Eixo da Qualificação da prática clínica: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capacitação da equipe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1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6768" y="493295"/>
            <a:ext cx="9537032" cy="1082841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35506"/>
            <a:ext cx="10515600" cy="4841457"/>
          </a:xfrm>
        </p:spPr>
        <p:txBody>
          <a:bodyPr>
            <a:normAutofit/>
          </a:bodyPr>
          <a:lstStyle/>
          <a:p>
            <a:pPr algn="just"/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Melhoria dos registros.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Maior capacidade de planejamento das ações preventivas na saúde da mulher.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Avaliação dos </a:t>
            </a:r>
            <a:r>
              <a:rPr lang="pt-BR" sz="2000" dirty="0" smtClean="0"/>
              <a:t>resultados</a:t>
            </a:r>
            <a:r>
              <a:rPr lang="en-US" sz="2000" dirty="0" smtClean="0"/>
              <a:t> dos </a:t>
            </a:r>
            <a:r>
              <a:rPr lang="pt-BR" sz="2000" dirty="0" smtClean="0"/>
              <a:t>exames</a:t>
            </a:r>
            <a:r>
              <a:rPr lang="en-US" sz="2000" dirty="0" smtClean="0"/>
              <a:t> e </a:t>
            </a:r>
            <a:r>
              <a:rPr lang="pt-BR" sz="2000" dirty="0" smtClean="0"/>
              <a:t>acompanhamento</a:t>
            </a:r>
            <a:r>
              <a:rPr lang="en-US" sz="2000" dirty="0" smtClean="0"/>
              <a:t> </a:t>
            </a:r>
            <a:r>
              <a:rPr lang="pt-BR" sz="2000" dirty="0" smtClean="0"/>
              <a:t>periódico</a:t>
            </a:r>
            <a:r>
              <a:rPr lang="en-US" sz="2000" dirty="0" smtClean="0"/>
              <a:t> </a:t>
            </a:r>
            <a:r>
              <a:rPr lang="pt-BR" sz="2000" dirty="0" smtClean="0"/>
              <a:t>monitorado das pacientes.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Engajamento da equipe;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Incorporação: Viável, mas depende dos profissionais que seguirão na Unidade.</a:t>
            </a:r>
          </a:p>
          <a:p>
            <a:pPr algn="just"/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876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Reflexão crítica sobre o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Amplo conhecimento das ações programáticas da atenção básica;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Importante acolhimento das mulheres;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Gratificante.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Experiência muito importante para a minha vida profissional e pessoal.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70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03" y="0"/>
            <a:ext cx="10495128" cy="685800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CaixaDeTexto 4"/>
          <p:cNvSpPr txBox="1"/>
          <p:nvPr/>
        </p:nvSpPr>
        <p:spPr>
          <a:xfrm>
            <a:off x="3725839" y="2101755"/>
            <a:ext cx="7055891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7030A0"/>
                  </a:glow>
                  <a:outerShdw dist="38100" dir="2700000" algn="bl" rotWithShape="0">
                    <a:schemeClr val="accent5"/>
                  </a:outerShdw>
                </a:effectLst>
              </a:rPr>
              <a:t>MUITO </a:t>
            </a:r>
          </a:p>
          <a:p>
            <a:pPr algn="ctr"/>
            <a:r>
              <a:rPr lang="pt-BR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7030A0"/>
                  </a:glow>
                  <a:outerShdw dist="38100" dir="2700000" algn="bl" rotWithShape="0">
                    <a:schemeClr val="accent5"/>
                  </a:outerShdw>
                </a:effectLst>
              </a:rPr>
              <a:t>OBRIGADA!</a:t>
            </a:r>
            <a:endParaRPr lang="pt-BR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rgbClr val="7030A0"/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5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6261" y="271242"/>
            <a:ext cx="8911687" cy="1280890"/>
          </a:xfrm>
        </p:spPr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33246" y="1248570"/>
            <a:ext cx="5854889" cy="42107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Município: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Município localizado no noroeste do estado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População de 2.380 </a:t>
            </a:r>
            <a:r>
              <a:rPr lang="pt-BR" dirty="0" err="1" smtClean="0"/>
              <a:t>hab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Não possui UPA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possui hospital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991367" y="1692322"/>
            <a:ext cx="6045957" cy="468118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/>
              <a:t>Unidade de Saúde  de </a:t>
            </a:r>
            <a:r>
              <a:rPr lang="pt-BR" sz="2400" dirty="0"/>
              <a:t>Bom </a:t>
            </a:r>
            <a:r>
              <a:rPr lang="pt-BR" sz="2400" dirty="0" smtClean="0"/>
              <a:t>Progresso: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dirty="0" smtClean="0"/>
              <a:t>Unidade </a:t>
            </a:r>
            <a:r>
              <a:rPr lang="pt-BR" dirty="0"/>
              <a:t>mista</a:t>
            </a:r>
          </a:p>
          <a:p>
            <a:pPr>
              <a:lnSpc>
                <a:spcPct val="150000"/>
              </a:lnSpc>
            </a:pPr>
            <a:r>
              <a:rPr lang="pt-BR" dirty="0"/>
              <a:t>Não tem serviço de puericultura dentro da </a:t>
            </a:r>
            <a:r>
              <a:rPr lang="pt-BR" dirty="0" smtClean="0"/>
              <a:t>unidade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Pré-natal e puerpério = ginecologista</a:t>
            </a:r>
          </a:p>
          <a:p>
            <a:pPr>
              <a:lnSpc>
                <a:spcPct val="150000"/>
              </a:lnSpc>
            </a:pPr>
            <a:r>
              <a:rPr lang="pt-BR" dirty="0"/>
              <a:t> Não possui grupos de saúde como: idoso, HIPERDIA, gestantes...</a:t>
            </a:r>
          </a:p>
          <a:p>
            <a:pPr>
              <a:lnSpc>
                <a:spcPct val="150000"/>
              </a:lnSpc>
            </a:pPr>
            <a:r>
              <a:rPr lang="pt-BR" dirty="0"/>
              <a:t>Registros inadequados</a:t>
            </a:r>
          </a:p>
          <a:p>
            <a:pPr>
              <a:lnSpc>
                <a:spcPct val="150000"/>
              </a:lnSpc>
            </a:pPr>
            <a:r>
              <a:rPr lang="pt-BR" dirty="0"/>
              <a:t>Consultas agendadas e por livre demanda</a:t>
            </a:r>
          </a:p>
          <a:p>
            <a:pPr>
              <a:lnSpc>
                <a:spcPct val="150000"/>
              </a:lnSpc>
            </a:pPr>
            <a:r>
              <a:rPr lang="pt-BR" dirty="0"/>
              <a:t>Atendimento de urgência</a:t>
            </a:r>
          </a:p>
          <a:p>
            <a:pPr>
              <a:lnSpc>
                <a:spcPct val="150000"/>
              </a:lnSpc>
            </a:pPr>
            <a:r>
              <a:rPr lang="pt-BR" dirty="0"/>
              <a:t>Adscrição ultrapassada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Ideia de grande incidência e prevalência de CA de Mama</a:t>
            </a:r>
          </a:p>
          <a:p>
            <a:endParaRPr lang="pt-BR" dirty="0"/>
          </a:p>
        </p:txBody>
      </p:sp>
      <p:pic>
        <p:nvPicPr>
          <p:cNvPr id="1026" name="Picture 2" descr="US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11" y="3858126"/>
            <a:ext cx="3653728" cy="27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Justificativa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47538"/>
            <a:ext cx="10515600" cy="5221704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Com aproximadamente 530 mil casos novos por ano no mundo, o câncer do colo do útero é o quarto tipo de câncer mais comum entre as mulheres, sendo responsável pelo óbito de 265 mil mulheres por ano [1].</a:t>
            </a:r>
          </a:p>
          <a:p>
            <a:endParaRPr lang="pt-BR" dirty="0" smtClean="0"/>
          </a:p>
          <a:p>
            <a:r>
              <a:rPr lang="pt-BR" dirty="0"/>
              <a:t>O câncer de mama é o mais incidente na população feminina mundial e brasileira, excetuando-se os casos de câncer de pele não melanoma</a:t>
            </a:r>
            <a:r>
              <a:rPr lang="pt-BR" dirty="0" smtClean="0"/>
              <a:t>.</a:t>
            </a:r>
          </a:p>
          <a:p>
            <a:r>
              <a:rPr lang="pt-BR" dirty="0"/>
              <a:t>Para o ano de 2014 foram estimados 57.120 casos novos, que representam uma taxa de incidência de 56,1 casos por 100.000 mulheres [2</a:t>
            </a:r>
            <a:r>
              <a:rPr lang="pt-BR" dirty="0" smtClean="0"/>
              <a:t>].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en-US" sz="1100" dirty="0" smtClean="0"/>
              <a:t>[</a:t>
            </a:r>
            <a:r>
              <a:rPr lang="en-US" sz="1100" dirty="0"/>
              <a:t>1] WORLD HEALTH ORGANIZATION. International Agency for Research on Cancer. </a:t>
            </a:r>
            <a:r>
              <a:rPr lang="en-US" sz="1100" dirty="0" err="1"/>
              <a:t>Globocan</a:t>
            </a:r>
            <a:r>
              <a:rPr lang="en-US" sz="1100" dirty="0"/>
              <a:t> 2012. Disponível </a:t>
            </a:r>
            <a:r>
              <a:rPr lang="en-US" sz="1100" dirty="0" err="1"/>
              <a:t>em</a:t>
            </a:r>
            <a:r>
              <a:rPr lang="en-US" sz="1100" dirty="0"/>
              <a:t>: &lt;</a:t>
            </a:r>
            <a:r>
              <a:rPr lang="en-US" sz="1100" u="sng" dirty="0">
                <a:hlinkClick r:id="rId2"/>
              </a:rPr>
              <a:t>http://globocan.iarc.fr/</a:t>
            </a:r>
            <a:r>
              <a:rPr lang="en-US" sz="1100" dirty="0"/>
              <a:t>&gt;. </a:t>
            </a:r>
            <a:r>
              <a:rPr lang="en-US" sz="1100" dirty="0" err="1"/>
              <a:t>Acesso</a:t>
            </a:r>
            <a:r>
              <a:rPr lang="en-US" sz="1100" dirty="0"/>
              <a:t> </a:t>
            </a:r>
            <a:r>
              <a:rPr lang="en-US" sz="1100" dirty="0" err="1"/>
              <a:t>em</a:t>
            </a:r>
            <a:r>
              <a:rPr lang="en-US" sz="1100" dirty="0"/>
              <a:t>: 19/05/2014</a:t>
            </a:r>
            <a:r>
              <a:rPr lang="en-US" sz="1100" dirty="0" smtClean="0"/>
              <a:t>.</a:t>
            </a:r>
          </a:p>
          <a:p>
            <a:r>
              <a:rPr lang="pt-BR" sz="1100" dirty="0" smtClean="0"/>
              <a:t>[2] INSTITUTO NACIONAL DE CÂNCER (Brasil). Estimativa 2014. Incidência do Câncer no Brasil. Rio de Janeiro: INCA, 2014.</a:t>
            </a:r>
          </a:p>
          <a:p>
            <a:endParaRPr lang="pt-BR" sz="1100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7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3841" y="106681"/>
            <a:ext cx="11643360" cy="658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800"/>
              </a:spcAft>
            </a:pPr>
            <a:r>
              <a:rPr 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pt-B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GERAL: </a:t>
            </a:r>
            <a:endParaRPr lang="pt-BR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Melhorar as ações de detecção, controle e acompanhamento ao câncer do colo de útero e de mama na </a:t>
            </a:r>
            <a:r>
              <a:rPr lang="pt-B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Unidade de Saúde de Bom Progresso, no município de Bom Progresso/RS. </a:t>
            </a:r>
            <a:endParaRPr lang="pt-BR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  <a:spcAft>
                <a:spcPts val="800"/>
              </a:spcAft>
            </a:pPr>
            <a:r>
              <a:rPr 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OBJETIVOS </a:t>
            </a:r>
            <a:r>
              <a:rPr lang="pt-B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ESPECÍFICOS:</a:t>
            </a:r>
            <a:endParaRPr lang="pt-BR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pt-BR" sz="2000" dirty="0">
                <a:latin typeface="+mj-lt"/>
              </a:rPr>
              <a:t>Ampliar a cobertura de detecção precoce do câncer de colo e do câncer de </a:t>
            </a:r>
            <a:r>
              <a:rPr lang="pt-BR" sz="2000" dirty="0" smtClean="0">
                <a:latin typeface="+mj-lt"/>
              </a:rPr>
              <a:t>mama (80%);</a:t>
            </a:r>
            <a:endParaRPr lang="pt-BR" sz="2000" dirty="0"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pt-BR" sz="2000" dirty="0">
                <a:latin typeface="+mj-lt"/>
              </a:rPr>
              <a:t>Melhorar a adesão das </a:t>
            </a:r>
            <a:r>
              <a:rPr lang="pt-BR" sz="2000" dirty="0" smtClean="0">
                <a:latin typeface="+mj-lt"/>
              </a:rPr>
              <a:t>mulheres;</a:t>
            </a:r>
            <a:endParaRPr lang="pt-BR" sz="2000" dirty="0"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pt-BR" sz="2000" dirty="0">
                <a:latin typeface="+mj-lt"/>
              </a:rPr>
              <a:t>Melhorar a qualidade do atendimento das </a:t>
            </a:r>
            <a:r>
              <a:rPr lang="pt-BR" sz="2000" dirty="0" smtClean="0">
                <a:latin typeface="+mj-lt"/>
              </a:rPr>
              <a:t>mulheres;</a:t>
            </a:r>
            <a:endParaRPr lang="pt-BR" sz="2000" dirty="0"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pt-BR" sz="2000" dirty="0">
                <a:latin typeface="+mj-lt"/>
              </a:rPr>
              <a:t>Melhorar registros das informações;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pt-BR" sz="2000" dirty="0">
                <a:latin typeface="+mj-lt"/>
              </a:rPr>
              <a:t>Mapear as mulheres de risco para câncer de colo de útero e de mama;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pt-BR" sz="2000" dirty="0">
                <a:latin typeface="+mj-lt"/>
              </a:rPr>
              <a:t>Promover a saúde das </a:t>
            </a:r>
            <a:r>
              <a:rPr lang="pt-BR" sz="2000" dirty="0" smtClean="0">
                <a:latin typeface="+mj-lt"/>
              </a:rPr>
              <a:t>mulheres;</a:t>
            </a:r>
            <a:endParaRPr lang="pt-BR" sz="2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4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5027" y="1501253"/>
            <a:ext cx="9839585" cy="51462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Durante 12 semanas: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Acolhimento de todas as mulheres entre 25 e 64 anos de idade ; 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Nova adscrição das mulheres da área de cobertura da unidade de saúde;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Ficha – espelho;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Na consulta de retorno para mostra dos exames a ficha-espelho era atualizada pelo médico e/ou enfermeira e anexada ao </a:t>
            </a:r>
            <a:r>
              <a:rPr lang="pt-BR" sz="2000" dirty="0" smtClean="0"/>
              <a:t>prontuário;</a:t>
            </a: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811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37482"/>
            <a:ext cx="10515600" cy="53362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Semanalmente, o médico atualizou a planilha de coleta dos dados.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 Salas de espera, palestras e participação em grupos  gerando informação e promoção à saúde.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Avaliação de risco para doenças e orientação sobre DST’S e fatores de risco para câncer de colo de útero e mama.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Organização </a:t>
            </a:r>
            <a:r>
              <a:rPr lang="pt-BR" sz="2000" dirty="0"/>
              <a:t>da agenda.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Capacitação </a:t>
            </a:r>
            <a:r>
              <a:rPr lang="pt-BR" sz="2000" dirty="0"/>
              <a:t>da equipe</a:t>
            </a:r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171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2546" y="144380"/>
            <a:ext cx="9621253" cy="9144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485" y="938463"/>
            <a:ext cx="11626516" cy="6308498"/>
          </a:xfrm>
        </p:spPr>
        <p:txBody>
          <a:bodyPr>
            <a:normAutofit/>
          </a:bodyPr>
          <a:lstStyle/>
          <a:p>
            <a:endParaRPr lang="pt-BR" sz="1200" dirty="0" smtClean="0"/>
          </a:p>
          <a:p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pPr marL="0" indent="0" algn="ctr">
              <a:buNone/>
            </a:pPr>
            <a:r>
              <a:rPr lang="x-none" sz="1100" dirty="0" smtClean="0"/>
              <a:t>Fonte</a:t>
            </a:r>
            <a:r>
              <a:rPr lang="x-none" sz="1100" dirty="0"/>
              <a:t>: Planilha de coleta de dados UNASUS/UFPEL, </a:t>
            </a:r>
            <a:r>
              <a:rPr lang="pt-BR" sz="1100" dirty="0" smtClean="0"/>
              <a:t>Unidade de Saúde</a:t>
            </a:r>
            <a:r>
              <a:rPr lang="x-none" sz="1100" dirty="0" smtClean="0"/>
              <a:t> </a:t>
            </a:r>
            <a:r>
              <a:rPr lang="x-none" sz="1100" dirty="0"/>
              <a:t>de Bom Progresso, RS, 2014</a:t>
            </a:r>
            <a:r>
              <a:rPr lang="x-none" sz="1200" dirty="0"/>
              <a:t>. </a:t>
            </a:r>
            <a:endParaRPr lang="pt-BR" sz="1200" dirty="0"/>
          </a:p>
          <a:p>
            <a:pPr algn="ctr"/>
            <a:endParaRPr lang="pt-BR" sz="1200" dirty="0" smtClean="0"/>
          </a:p>
          <a:p>
            <a:pPr algn="just">
              <a:lnSpc>
                <a:spcPct val="150000"/>
              </a:lnSpc>
            </a:pPr>
            <a:r>
              <a:rPr lang="pt-BR" sz="1800" dirty="0" smtClean="0"/>
              <a:t>O total </a:t>
            </a:r>
            <a:r>
              <a:rPr lang="pt-BR" dirty="0"/>
              <a:t>(</a:t>
            </a:r>
            <a:r>
              <a:rPr lang="pt-BR" sz="1800" dirty="0" smtClean="0"/>
              <a:t>estimado) de mulheres da área é de 563 mulheres entre 25 e 64 anos .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/>
              <a:t>Foram cadastrados 218 pacientes, atingindo uma meta de 38.7%.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Ampliação (restrita) da cobertura.</a:t>
            </a:r>
            <a:endParaRPr lang="pt-BR" sz="1800" dirty="0" smtClean="0"/>
          </a:p>
          <a:p>
            <a:pPr algn="just">
              <a:lnSpc>
                <a:spcPct val="150000"/>
              </a:lnSpc>
            </a:pPr>
            <a:r>
              <a:rPr lang="pt-BR" sz="1800" dirty="0" smtClean="0"/>
              <a:t>Dificuldade no comparecimento para realização exame.</a:t>
            </a:r>
          </a:p>
          <a:p>
            <a:pPr algn="just"/>
            <a:endParaRPr lang="pt-BR" sz="1800" dirty="0" smtClean="0"/>
          </a:p>
          <a:p>
            <a:endParaRPr lang="pt-BR" sz="1200" dirty="0"/>
          </a:p>
        </p:txBody>
      </p:sp>
      <p:pic>
        <p:nvPicPr>
          <p:cNvPr id="1026" name="Gráfico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96" y="879743"/>
            <a:ext cx="5776214" cy="321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4431" y="1085223"/>
            <a:ext cx="10515600" cy="6093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sz="1200" dirty="0" smtClean="0"/>
          </a:p>
          <a:p>
            <a:pPr marL="0" indent="0" algn="ctr">
              <a:buNone/>
            </a:pPr>
            <a:endParaRPr lang="pt-BR" sz="1200" dirty="0"/>
          </a:p>
          <a:p>
            <a:pPr marL="0" indent="0" algn="ctr">
              <a:buNone/>
            </a:pPr>
            <a:r>
              <a:rPr lang="x-none" sz="1100" dirty="0" smtClean="0"/>
              <a:t>Fonte</a:t>
            </a:r>
            <a:r>
              <a:rPr lang="x-none" sz="1100" dirty="0"/>
              <a:t>: Planilha de coleta de dados UNASUS/UFPEL, </a:t>
            </a:r>
            <a:r>
              <a:rPr lang="pt-BR" sz="1100" dirty="0" smtClean="0"/>
              <a:t>Unidade</a:t>
            </a:r>
            <a:r>
              <a:rPr lang="x-none" sz="1100" dirty="0" smtClean="0"/>
              <a:t> </a:t>
            </a:r>
            <a:r>
              <a:rPr lang="x-none" sz="1100" dirty="0"/>
              <a:t>de Saúde </a:t>
            </a:r>
            <a:r>
              <a:rPr lang="x-none" sz="1100" dirty="0" smtClean="0"/>
              <a:t>de </a:t>
            </a:r>
            <a:r>
              <a:rPr lang="x-none" sz="1100" dirty="0"/>
              <a:t>Bom Progresso, RS, 2014</a:t>
            </a:r>
            <a:r>
              <a:rPr lang="x-none" sz="1200" dirty="0"/>
              <a:t>.</a:t>
            </a:r>
            <a:endParaRPr lang="pt-BR" sz="1200" dirty="0"/>
          </a:p>
          <a:p>
            <a:pPr marL="0" indent="0" algn="ctr">
              <a:buNone/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O total (estimado) de mulheres da área é de 219 mulheres entre 50 e 69 anos 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Houve um discreto aumento na procura pelos exames, principalmente no mês de outubro.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Foram cadastradas 88 mulheres , alcançando 40,2% das mulheres.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2050" name="Gráfico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59307"/>
            <a:ext cx="6342438" cy="344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4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8138" y="2214000"/>
            <a:ext cx="5132721" cy="36972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x-none" sz="4400" dirty="0" smtClean="0"/>
              <a:t>Fonte</a:t>
            </a:r>
            <a:r>
              <a:rPr lang="x-none" sz="4400" dirty="0"/>
              <a:t>: Planilha de coleta de dados UNASUS/UFPEL, </a:t>
            </a:r>
            <a:r>
              <a:rPr lang="pt-BR" sz="4400" dirty="0" smtClean="0"/>
              <a:t>Unidade</a:t>
            </a:r>
            <a:r>
              <a:rPr lang="x-none" sz="4400" dirty="0" smtClean="0"/>
              <a:t> </a:t>
            </a:r>
            <a:r>
              <a:rPr lang="x-none" sz="4400" dirty="0"/>
              <a:t>de Saúde </a:t>
            </a:r>
            <a:r>
              <a:rPr lang="x-none" sz="4400" dirty="0" smtClean="0"/>
              <a:t> </a:t>
            </a:r>
            <a:r>
              <a:rPr lang="x-none" sz="4400" dirty="0"/>
              <a:t>de Bom Progresso, RS, 2014.</a:t>
            </a:r>
            <a:endParaRPr lang="pt-BR" sz="44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sz="7200" dirty="0" smtClean="0"/>
              <a:t>Objetivo: 100% de amostras satisfatórias</a:t>
            </a:r>
          </a:p>
          <a:p>
            <a:r>
              <a:rPr lang="pt-BR" sz="7200" dirty="0" smtClean="0"/>
              <a:t>Indicador obtido: 93,1%</a:t>
            </a:r>
          </a:p>
          <a:p>
            <a:r>
              <a:rPr lang="pt-BR" sz="7200" dirty="0" smtClean="0"/>
              <a:t>Dificuldades encontradas</a:t>
            </a:r>
            <a:endParaRPr lang="pt-BR" sz="7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701050" y="3027528"/>
            <a:ext cx="5104261" cy="3777622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endParaRPr lang="pt-BR" sz="4400" dirty="0" smtClean="0"/>
          </a:p>
          <a:p>
            <a:pPr marL="0" indent="0" algn="ctr">
              <a:buNone/>
            </a:pPr>
            <a:r>
              <a:rPr lang="x-none" sz="4400" dirty="0" smtClean="0"/>
              <a:t>Fonte</a:t>
            </a:r>
            <a:r>
              <a:rPr lang="x-none" sz="4400" dirty="0"/>
              <a:t>: Planilha de coleta de dados UNASUS/UFPEL, </a:t>
            </a:r>
            <a:r>
              <a:rPr lang="pt-BR" sz="4400" dirty="0" smtClean="0"/>
              <a:t>Unidade</a:t>
            </a:r>
            <a:r>
              <a:rPr lang="x-none" sz="4400" dirty="0" smtClean="0"/>
              <a:t> </a:t>
            </a:r>
            <a:r>
              <a:rPr lang="x-none" sz="4400" dirty="0"/>
              <a:t>de Saúde </a:t>
            </a:r>
            <a:r>
              <a:rPr lang="x-none" sz="4400" dirty="0" smtClean="0"/>
              <a:t> </a:t>
            </a:r>
            <a:r>
              <a:rPr lang="x-none" sz="4400" dirty="0"/>
              <a:t>de Bom Progresso, RS, 2014.</a:t>
            </a:r>
            <a:endParaRPr lang="pt-BR" sz="4400" dirty="0"/>
          </a:p>
          <a:p>
            <a:pPr marL="0" indent="0">
              <a:buNone/>
            </a:pPr>
            <a:endParaRPr lang="pt-BR" sz="44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sz="7200" dirty="0"/>
              <a:t>11,1% de mulheres com exame alterado que não retornaram para resultado</a:t>
            </a:r>
          </a:p>
          <a:p>
            <a:r>
              <a:rPr lang="pt-BR" sz="7200" dirty="0" smtClean="0"/>
              <a:t>Tempo de espera para obter </a:t>
            </a:r>
            <a:r>
              <a:rPr lang="pt-BR" sz="7200" dirty="0"/>
              <a:t>o resultado do exame</a:t>
            </a:r>
          </a:p>
          <a:p>
            <a:endParaRPr lang="pt-BR" sz="7200" dirty="0"/>
          </a:p>
        </p:txBody>
      </p:sp>
      <p:pic>
        <p:nvPicPr>
          <p:cNvPr id="3074" name="Gráfico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2" y="315110"/>
            <a:ext cx="5172500" cy="32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áfico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16" y="315110"/>
            <a:ext cx="5199796" cy="32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8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</TotalTime>
  <Words>946</Words>
  <Application>Microsoft Office PowerPoint</Application>
  <PresentationFormat>Widescreen</PresentationFormat>
  <Paragraphs>235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Symbol</vt:lpstr>
      <vt:lpstr>Times New Roman</vt:lpstr>
      <vt:lpstr>Wingdings 3</vt:lpstr>
      <vt:lpstr>Cacho</vt:lpstr>
      <vt:lpstr>                MELHORIA DA PREVENÇÃO DO CÂNCER DE COLO DE ÚTERO E MAMA NA UNIDADE BÁSICA DE SAÚDE BOM PROGRESSO, NO MUNICÍPIO DE BOM PROGRESSO-RS   Liége Caroline Immich Orientadora: Ingrid D’avilla Freire Pereira   </vt:lpstr>
      <vt:lpstr>Análise Situacional</vt:lpstr>
      <vt:lpstr>Justificativa </vt:lpstr>
      <vt:lpstr>Apresentação do PowerPoint</vt:lpstr>
      <vt:lpstr>Metodologia</vt:lpstr>
      <vt:lpstr>Apresentação do PowerPoint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Destaques dos Resultados Qualitativos</vt:lpstr>
      <vt:lpstr>Discussão</vt:lpstr>
      <vt:lpstr>Reflexão crítica sobre o processo de aprendizagem</vt:lpstr>
      <vt:lpstr>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PREVENÇÃO DO CÂNCER DE COLO DE ÚTERO E MAMA NO ÂMBITO DA ESTRATÉGIA SAÚDE DA FAMÍLIA DE BOM PROGRESSO-RS</dc:title>
  <dc:creator>Usuario</dc:creator>
  <cp:lastModifiedBy>Liege</cp:lastModifiedBy>
  <cp:revision>36</cp:revision>
  <dcterms:created xsi:type="dcterms:W3CDTF">2014-12-21T21:42:43Z</dcterms:created>
  <dcterms:modified xsi:type="dcterms:W3CDTF">2015-01-20T20:57:02Z</dcterms:modified>
</cp:coreProperties>
</file>