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261" r:id="rId3"/>
    <p:sldId id="298" r:id="rId4"/>
    <p:sldId id="312" r:id="rId5"/>
    <p:sldId id="264" r:id="rId6"/>
    <p:sldId id="265" r:id="rId7"/>
    <p:sldId id="266" r:id="rId8"/>
    <p:sldId id="313" r:id="rId9"/>
    <p:sldId id="268" r:id="rId10"/>
    <p:sldId id="314" r:id="rId11"/>
    <p:sldId id="316" r:id="rId12"/>
    <p:sldId id="317" r:id="rId13"/>
    <p:sldId id="270" r:id="rId14"/>
    <p:sldId id="271" r:id="rId15"/>
    <p:sldId id="272" r:id="rId16"/>
    <p:sldId id="274" r:id="rId17"/>
    <p:sldId id="319" r:id="rId18"/>
    <p:sldId id="275" r:id="rId19"/>
    <p:sldId id="307" r:id="rId20"/>
    <p:sldId id="308" r:id="rId21"/>
    <p:sldId id="318" r:id="rId22"/>
    <p:sldId id="320" r:id="rId23"/>
    <p:sldId id="321" r:id="rId24"/>
    <p:sldId id="324" r:id="rId25"/>
    <p:sldId id="276" r:id="rId26"/>
    <p:sldId id="309" r:id="rId27"/>
    <p:sldId id="323" r:id="rId28"/>
    <p:sldId id="310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303" r:id="rId37"/>
    <p:sldId id="304" r:id="rId38"/>
    <p:sldId id="297" r:id="rId39"/>
    <p:sldId id="257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>
        <p:scale>
          <a:sx n="76" d="100"/>
          <a:sy n="76" d="100"/>
        </p:scale>
        <p:origin x="-12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Google%20Drive\Acompanhamento%20dos%20Projetos\10%20Orient_%20GIMERSON%20ERICK\Esp_LOIDYS%20YANES%20CASTELLANOS\Novos\Planilha_Coleta_Dados%20(Loidys)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Google%20Drive\Acompanhamento%20dos%20Projetos\10%20Orient_%20GIMERSON%20ERICK\Esp_LOIDYS%20YANES%20CASTELLANOS\Novos\Planilha_Coleta_Dados%20(Loidys)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0.68354430379746767</c:v>
                </c:pt>
                <c:pt idx="1">
                  <c:v>0.84810126582278478</c:v>
                </c:pt>
                <c:pt idx="2">
                  <c:v>0.91139240506329111</c:v>
                </c:pt>
                <c:pt idx="3">
                  <c:v>1</c:v>
                </c:pt>
              </c:numCache>
            </c:numRef>
          </c:val>
        </c:ser>
        <c:axId val="73286784"/>
        <c:axId val="73288320"/>
      </c:barChart>
      <c:catAx>
        <c:axId val="73286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288320"/>
        <c:crosses val="autoZero"/>
        <c:auto val="1"/>
        <c:lblAlgn val="ctr"/>
        <c:lblOffset val="100"/>
      </c:catAx>
      <c:valAx>
        <c:axId val="732883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286784"/>
        <c:crosses val="autoZero"/>
        <c:crossBetween val="between"/>
        <c:majorUnit val="0.1"/>
        <c:minorUnit val="4.000000000000011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7.7722561465531137E-2"/>
          <c:y val="2.2290719275624992E-2"/>
          <c:w val="0.90356995554127151"/>
          <c:h val="0.9044664559217429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dLbls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0.53703703703703709</c:v>
                </c:pt>
                <c:pt idx="1">
                  <c:v>0.61194029850746534</c:v>
                </c:pt>
                <c:pt idx="2">
                  <c:v>0.6388888888888925</c:v>
                </c:pt>
                <c:pt idx="3">
                  <c:v>0.65822784810126578</c:v>
                </c:pt>
              </c:numCache>
            </c:numRef>
          </c:val>
        </c:ser>
        <c:axId val="73312896"/>
        <c:axId val="67756416"/>
      </c:barChart>
      <c:catAx>
        <c:axId val="73312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756416"/>
        <c:crosses val="autoZero"/>
        <c:auto val="1"/>
        <c:lblAlgn val="ctr"/>
        <c:lblOffset val="100"/>
      </c:catAx>
      <c:valAx>
        <c:axId val="677564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31289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F677B-9ADC-47ED-849F-0491FEAC7F3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51810-FA21-422F-8205-5B9A327E50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729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836B45-252E-4073-80F7-697EAEA7E7D6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C4B24D-C90D-4C08-81AC-629298994E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7294" y="2060848"/>
            <a:ext cx="6529161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Arial" charset="0"/>
                <a:cs typeface="Arial" charset="0"/>
              </a:rPr>
              <a:t>Melhoria da Atenção ao Pré-Natal e Puerpério na ESF Dr Josino de Assis, Palmeira das Missões/RS</a:t>
            </a:r>
            <a:r>
              <a:rPr lang="pt-BR" sz="2800" b="1" dirty="0" smtClean="0">
                <a:latin typeface="Arial"/>
                <a:ea typeface="Calibri"/>
                <a:cs typeface="Times New Roman"/>
              </a:rPr>
              <a:t>  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23928" y="4665330"/>
            <a:ext cx="522007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Especializanda: </a:t>
            </a:r>
            <a:r>
              <a:rPr lang="pt-BR" sz="2000" dirty="0" smtClean="0">
                <a:latin typeface="Arial" charset="0"/>
                <a:cs typeface="Arial" charset="0"/>
              </a:rPr>
              <a:t>Loidys Yanes Castellanos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</a:t>
            </a:r>
            <a:r>
              <a:rPr lang="pt-BR" sz="2000" b="1" dirty="0" smtClean="0">
                <a:latin typeface="Arial" charset="0"/>
                <a:cs typeface="Arial" charset="0"/>
              </a:rPr>
              <a:t> </a:t>
            </a:r>
            <a:r>
              <a:rPr lang="pt-BR" sz="2000" dirty="0" smtClean="0">
                <a:latin typeface="Arial" charset="0"/>
                <a:cs typeface="Arial" charset="0"/>
              </a:rPr>
              <a:t>Fabiana Barros Marinho Maia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Metodologia/Ações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Monitoramento e avaliação: </a:t>
            </a:r>
          </a:p>
          <a:p>
            <a:pPr lvl="0" algn="just"/>
            <a:r>
              <a:rPr lang="pt-BR" sz="2600" dirty="0">
                <a:latin typeface="Arial" pitchFamily="34" charset="0"/>
                <a:cs typeface="Arial" pitchFamily="34" charset="0"/>
              </a:rPr>
              <a:t>Monitorar a cobertura do pré-natal periodicamente (pelo menos mensalmente).</a:t>
            </a:r>
          </a:p>
          <a:p>
            <a:pPr lvl="0" algn="just"/>
            <a:r>
              <a:rPr lang="pt-BR" sz="2600" dirty="0">
                <a:latin typeface="Arial" pitchFamily="34" charset="0"/>
                <a:cs typeface="Arial" pitchFamily="34" charset="0"/>
              </a:rPr>
              <a:t>Avaliar a cobertura do puerpério periodicamente</a:t>
            </a:r>
          </a:p>
          <a:p>
            <a:pPr lvl="0"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Organização e gestão do serviço: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Acolher as gestantes. 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Cadastrar todas as gestantes da área de cobertura da unidade de saúde.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Acolher todas as puérperas da área de abrangência; cadastrar todas as mulheres que tiveram parto no último mês.</a:t>
            </a:r>
          </a:p>
          <a:p>
            <a:pPr lvl="0"/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3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Metodologia/Ações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300" b="1" dirty="0"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 lvl="0" algn="just"/>
            <a:r>
              <a:rPr lang="pt-BR" dirty="0">
                <a:latin typeface="Arial" pitchFamily="34" charset="0"/>
                <a:cs typeface="Arial" pitchFamily="34" charset="0"/>
              </a:rPr>
              <a:t>Esclarecer a comunidade sobre a importância da realização do pré-natal e sobre as facilidades de realizá-lo na unidade de saúde.</a:t>
            </a:r>
          </a:p>
          <a:p>
            <a:pPr lvl="0" algn="just"/>
            <a:r>
              <a:rPr lang="pt-BR" dirty="0">
                <a:latin typeface="Arial" pitchFamily="34" charset="0"/>
                <a:cs typeface="Arial" pitchFamily="34" charset="0"/>
              </a:rPr>
              <a:t>Esclarecer a comunidade sobre a prioridade de atendimento às gestantes ou mulheres com atraso menstrual.</a:t>
            </a:r>
          </a:p>
          <a:p>
            <a:pPr lvl="0" algn="just"/>
            <a:r>
              <a:rPr lang="pt-BR" dirty="0">
                <a:latin typeface="Arial" pitchFamily="34" charset="0"/>
                <a:cs typeface="Arial" pitchFamily="34" charset="0"/>
              </a:rPr>
              <a:t>Explicar para a comunidade o significado de puerpério e a importância da sua realização preferencialmente nos primeiros 30 dias de pós-parto.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615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Metodologia/Ações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68952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300" b="1" dirty="0">
                <a:latin typeface="Arial" pitchFamily="34" charset="0"/>
                <a:cs typeface="Arial" pitchFamily="34" charset="0"/>
              </a:rPr>
              <a:t>Qualificação da prática clínica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Capacitar a equipe no acolhimento às gestantes. 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Capacitar 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ACSs </a:t>
            </a:r>
            <a:r>
              <a:rPr lang="pt-BR" dirty="0">
                <a:latin typeface="Arial" pitchFamily="34" charset="0"/>
                <a:cs typeface="Arial" pitchFamily="34" charset="0"/>
              </a:rPr>
              <a:t>na busca daquelas que não estão realizando pré-natal em nenhum serviço. 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Ampliar o conhecimento da equipe sobre o Programa de Humanização ao Pré-natal e nascimento (PHPN).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Capacitar a equipe para orientar as mulheres, ainda no pré-natal, sobre a importância da realização da consulta de puerpério e do período que a mesma deve ser feita;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Orientar </a:t>
            </a:r>
            <a:r>
              <a:rPr lang="pt-BR" dirty="0">
                <a:latin typeface="Arial" pitchFamily="34" charset="0"/>
                <a:cs typeface="Arial" pitchFamily="34" charset="0"/>
              </a:rPr>
              <a:t>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ACSs </a:t>
            </a:r>
            <a:r>
              <a:rPr lang="pt-BR" dirty="0">
                <a:latin typeface="Arial" pitchFamily="34" charset="0"/>
                <a:cs typeface="Arial" pitchFamily="34" charset="0"/>
              </a:rPr>
              <a:t>no cadastramento das mulheres que tiveram parto no último mês.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355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22216" cy="5445224"/>
          </a:xfrm>
        </p:spPr>
        <p:txBody>
          <a:bodyPr>
            <a:norm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Protocolo: Manual Técnico de Pré-Natal e Puerpério do Ministério da Saúde, 2006. 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Utilizaremos a ficha-espelho disponibilizada pelo curso que prevê a coleta de informações das gestantes.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Para o acompanhamento mensal da intervenção será utilizada a planilha eletrônica de coleta de dados disponibilizada pelo Curso.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OBJETIVOS ESPECÍFICOS/METAS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 algn="just"/>
            <a:r>
              <a:rPr lang="pt-BR" sz="2400" b="1" dirty="0"/>
              <a:t>Objetivo 1</a:t>
            </a:r>
            <a:r>
              <a:rPr lang="pt-BR" sz="2400" b="1" dirty="0" smtClean="0"/>
              <a:t>: </a:t>
            </a:r>
            <a:r>
              <a:rPr lang="pt-BR" sz="2400" dirty="0" smtClean="0">
                <a:latin typeface="Arial" charset="0"/>
                <a:ea typeface="Times New Roman" pitchFamily="18" charset="0"/>
                <a:cs typeface="Arial" charset="0"/>
              </a:rPr>
              <a:t>Ampliar a cobertura de Pré-Natal.</a:t>
            </a:r>
          </a:p>
          <a:p>
            <a:pPr algn="just" eaLnBrk="0" hangingPunct="0">
              <a:buNone/>
            </a:pPr>
            <a:r>
              <a:rPr lang="pt-BR" sz="2400" dirty="0" smtClean="0">
                <a:latin typeface="Arial" charset="0"/>
                <a:ea typeface="Times New Roman" pitchFamily="18" charset="0"/>
                <a:cs typeface="Arial" charset="0"/>
              </a:rPr>
              <a:t>	</a:t>
            </a:r>
            <a:r>
              <a:rPr lang="pt-BR" sz="2400" b="1" dirty="0" smtClean="0">
                <a:latin typeface="Arial" charset="0"/>
                <a:ea typeface="Times New Roman" pitchFamily="18" charset="0"/>
                <a:cs typeface="Arial" charset="0"/>
              </a:rPr>
              <a:t>Meta 1.1. </a:t>
            </a:r>
            <a:r>
              <a:rPr lang="pt-BR" sz="2400" dirty="0" smtClean="0">
                <a:latin typeface="Arial" charset="0"/>
                <a:ea typeface="Times New Roman" pitchFamily="18" charset="0"/>
                <a:cs typeface="Arial" charset="0"/>
              </a:rPr>
              <a:t>Alcançar 100 % de cobertura das gestantes cadastradas no Programa de Pré-Natal da unidade de saúde.</a:t>
            </a:r>
          </a:p>
          <a:p>
            <a:endParaRPr lang="pt-BR" sz="2400" dirty="0" smtClean="0"/>
          </a:p>
          <a:p>
            <a:r>
              <a:rPr lang="pt-BR" sz="2400" b="1" dirty="0" smtClean="0"/>
              <a:t>Objetivo 1 –</a:t>
            </a:r>
            <a:r>
              <a:rPr lang="pt-BR" sz="2400" dirty="0" smtClean="0"/>
              <a:t> Ampliar a cobertura da atenção a puérperas.</a:t>
            </a:r>
          </a:p>
          <a:p>
            <a:r>
              <a:rPr lang="pt-BR" sz="2400" b="1" dirty="0" smtClean="0"/>
              <a:t>Meta 1.1.</a:t>
            </a:r>
            <a:r>
              <a:rPr lang="pt-BR" sz="2400" dirty="0" smtClean="0"/>
              <a:t> Garantir a 100 % das puérperas cadastradas no programa de Pré-Natal e Puerpério da Unidade de Saúde consulta puerperal antes dos 42 dias após o parto.  </a:t>
            </a:r>
          </a:p>
          <a:p>
            <a:endParaRPr lang="pt-BR" sz="2400" dirty="0"/>
          </a:p>
          <a:p>
            <a:pPr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-27384"/>
            <a:ext cx="7498080" cy="1512168"/>
          </a:xfrm>
        </p:spPr>
        <p:txBody>
          <a:bodyPr>
            <a:noAutofit/>
          </a:bodyPr>
          <a:lstStyle/>
          <a:p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43608" y="4005064"/>
            <a:ext cx="4968552" cy="15098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1: Proporção de gestantes cadastradas no programa de atenção ao pré-natal na ESF Dr. Josino de Assis. Fonte: Planilha Final da Coleta de Dados (UNA-SUS/UFPel), 2015.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5580112" y="4725144"/>
            <a:ext cx="3492482" cy="1303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80112" y="6190940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100%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Gráfico 10"/>
          <p:cNvGraphicFramePr/>
          <p:nvPr/>
        </p:nvGraphicFramePr>
        <p:xfrm>
          <a:off x="1187624" y="1412776"/>
          <a:ext cx="47244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5856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44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08912" cy="4800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54 gestantes no 1º mês (68,4%) de cobertura. </a:t>
            </a:r>
          </a:p>
          <a:p>
            <a:pPr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67 gestantes no 2º mês (84,8%) de cobertura.</a:t>
            </a:r>
          </a:p>
          <a:p>
            <a:pPr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72 gestantes no 3º mês (91,1%) de cobertura </a:t>
            </a:r>
          </a:p>
          <a:p>
            <a:pPr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79 gestantes no 4ºmês (100%) de cobertura. </a:t>
            </a:r>
          </a:p>
          <a:p>
            <a:pPr algn="just">
              <a:buNone/>
            </a:pPr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Praticamente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dobramos o número de gestantes cadastradas conforme estimativas do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território. </a:t>
            </a: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2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No 1º mês: 53 puérperas (100%)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No 2º mês: 63 puérperas (100%)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No 3º mês: 68 puérperas (100%)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No 4º mês: 73 puérperas (100%).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O atendimento iniciado nos primeiros 42 dias após o parto evoluiu bastante porque constam as puérperas que forem atendidas em consulta médica na unidade e outras forem atendidas em visita domiciliar junto com os ACS e a enfermeira.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3212976"/>
            <a:ext cx="7498080" cy="1354162"/>
          </a:xfrm>
        </p:spPr>
        <p:txBody>
          <a:bodyPr>
            <a:noAutofit/>
          </a:bodyPr>
          <a:lstStyle/>
          <a:p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7467600" cy="4873752"/>
          </a:xfrm>
        </p:spPr>
        <p:txBody>
          <a:bodyPr>
            <a:normAutofit/>
          </a:bodyPr>
          <a:lstStyle/>
          <a:p>
            <a:r>
              <a:rPr lang="pt-BR" b="1" dirty="0" smtClean="0"/>
              <a:t>Meta 2.1.</a:t>
            </a:r>
            <a:r>
              <a:rPr lang="pt-BR" dirty="0" smtClean="0"/>
              <a:t> Garantir a 100% das gestantes o ingresso no Programa de Pré-Natal no primeiro trimestre de gestação.</a:t>
            </a:r>
          </a:p>
          <a:p>
            <a:r>
              <a:rPr lang="pt-BR" b="1" dirty="0" smtClean="0"/>
              <a:t>Meta 2.2.</a:t>
            </a:r>
            <a:r>
              <a:rPr lang="pt-BR" dirty="0" smtClean="0"/>
              <a:t> Realizar pelo menos um exame ginecológico por trimestre em 100% das gestantes.</a:t>
            </a:r>
          </a:p>
          <a:p>
            <a:r>
              <a:rPr lang="pt-BR" b="1" dirty="0" smtClean="0"/>
              <a:t>Meta 2.3.</a:t>
            </a:r>
            <a:r>
              <a:rPr lang="pt-BR" dirty="0" smtClean="0"/>
              <a:t> Realizar pelo menos um exame de mamas em 100% das gestantes.</a:t>
            </a:r>
          </a:p>
          <a:p>
            <a:r>
              <a:rPr lang="pt-BR" b="1" dirty="0" smtClean="0"/>
              <a:t>Meta 2.4.</a:t>
            </a:r>
            <a:r>
              <a:rPr lang="pt-BR" dirty="0" smtClean="0"/>
              <a:t> Garantir a 100% das gestantes a solicitação de exames laboratoriais de acordo com protocolo.</a:t>
            </a:r>
          </a:p>
          <a:p>
            <a:pPr marL="82296" indent="0" algn="just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55576" y="404664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Objetivo 2: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059832" y="476672"/>
            <a:ext cx="54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Melhorar a qualidade da atenção ao Pré-Natal e puerpério realizado na unidade.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BR" sz="4400" b="1" dirty="0" smtClean="0">
                <a:solidFill>
                  <a:schemeClr val="tx1"/>
                </a:solidFill>
              </a:rPr>
              <a:t>Objetivo </a:t>
            </a:r>
            <a:r>
              <a:rPr lang="pt-BR" sz="4400" b="1" dirty="0" smtClean="0">
                <a:solidFill>
                  <a:schemeClr val="tx1"/>
                </a:solidFill>
              </a:rPr>
              <a:t>2: </a:t>
            </a:r>
            <a:r>
              <a:rPr lang="pt-BR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Melhorar </a:t>
            </a:r>
            <a:r>
              <a:rPr lang="pt-BR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qualidade da atenção ao Pré-Natal e puerpério realizado na unidade.</a:t>
            </a:r>
            <a:br>
              <a:rPr lang="pt-BR" sz="27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Meta 2.5.</a:t>
            </a:r>
            <a:r>
              <a:rPr lang="pt-BR" dirty="0" smtClean="0"/>
              <a:t> Garantir a 100% das gestantes a prescrição de sulfato ferroso e ácido fólico conforme protocolo.</a:t>
            </a:r>
          </a:p>
          <a:p>
            <a:r>
              <a:rPr lang="pt-BR" b="1" dirty="0" smtClean="0"/>
              <a:t>Meta 2.6.</a:t>
            </a:r>
            <a:r>
              <a:rPr lang="pt-BR" dirty="0" smtClean="0"/>
              <a:t> Garantir que 100% das gestantes estejam com vacina antitetânica em dia.</a:t>
            </a:r>
          </a:p>
          <a:p>
            <a:r>
              <a:rPr lang="pt-BR" b="1" dirty="0" smtClean="0"/>
              <a:t>Meta 2.7.</a:t>
            </a:r>
            <a:r>
              <a:rPr lang="pt-BR" dirty="0" smtClean="0"/>
              <a:t> Garantir que 100% das gestantes estejam com vacina contra hepatite B em dia.</a:t>
            </a:r>
          </a:p>
          <a:p>
            <a:r>
              <a:rPr lang="pt-BR" b="1" dirty="0" smtClean="0"/>
              <a:t>Meta 2.8.</a:t>
            </a:r>
            <a:r>
              <a:rPr lang="pt-BR" dirty="0" smtClean="0"/>
              <a:t> Realizar avaliação da necessidade de atendimento odontológico em 100% das gestantes durante o Pré-Natal.</a:t>
            </a:r>
          </a:p>
          <a:p>
            <a:r>
              <a:rPr lang="pt-BR" b="1" dirty="0" smtClean="0"/>
              <a:t>Meta 2.9.</a:t>
            </a:r>
            <a:r>
              <a:rPr lang="pt-BR" dirty="0" smtClean="0"/>
              <a:t> Garantir a primeira consulta odontológica programática para 100% das gestantes cadastradas.</a:t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640960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IMPORTÂNCIA DA AÇÃO 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PROGRAMÁTICA    </a:t>
            </a: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Assegurar o desenvolvimento integral da gestação, permitindo o parto de um recém-nascido saudável, sem impacto para a saúde materna;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Diminuir as taxas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mortalidade materno-infantil e de condições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patogênicas;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Desenvolver uma atenção de qualidade, com assistência pré-natal realizada no contexto da atenção primária, promovendo acesso e cobertura às gestantes e puérperas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 2 – </a:t>
            </a:r>
            <a:r>
              <a:rPr lang="pt-BR" dirty="0" smtClean="0"/>
              <a:t>Melhorar a qualidade da atenção às puérperas cadastradas no programa, na unidade de saúde.</a:t>
            </a:r>
            <a:r>
              <a:rPr lang="pt-BR" b="1" dirty="0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03648" y="1916832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Meta 2.1.</a:t>
            </a:r>
            <a:r>
              <a:rPr lang="pt-BR" dirty="0" smtClean="0"/>
              <a:t> Examinar as mamas em 100% das puérperas.</a:t>
            </a:r>
          </a:p>
          <a:p>
            <a:r>
              <a:rPr lang="pt-BR" b="1" dirty="0" smtClean="0"/>
              <a:t>Meta 2.2.</a:t>
            </a:r>
            <a:r>
              <a:rPr lang="pt-BR" dirty="0" smtClean="0"/>
              <a:t> Examinar o abdome em 100% das puérperas.</a:t>
            </a:r>
          </a:p>
          <a:p>
            <a:r>
              <a:rPr lang="pt-BR" b="1" dirty="0" smtClean="0"/>
              <a:t>Meta 2.3.</a:t>
            </a:r>
            <a:r>
              <a:rPr lang="pt-BR" dirty="0" smtClean="0"/>
              <a:t> Realizar exame ginecológico em 100% das puérperas.</a:t>
            </a:r>
          </a:p>
          <a:p>
            <a:r>
              <a:rPr lang="pt-BR" b="1" dirty="0" smtClean="0"/>
              <a:t>Meta 2.4.</a:t>
            </a:r>
            <a:r>
              <a:rPr lang="pt-BR" dirty="0" smtClean="0"/>
              <a:t> Avaliar o estado psíquico em 100% das puérperas.</a:t>
            </a:r>
          </a:p>
          <a:p>
            <a:r>
              <a:rPr lang="pt-BR" b="1" dirty="0" smtClean="0"/>
              <a:t>Meta 2.5.</a:t>
            </a:r>
            <a:r>
              <a:rPr lang="pt-BR" dirty="0" smtClean="0"/>
              <a:t> Avaliar intercorrências em 100% das puérperas.</a:t>
            </a:r>
          </a:p>
          <a:p>
            <a:r>
              <a:rPr lang="pt-BR" b="1" dirty="0" smtClean="0"/>
              <a:t>Meta 2.6.</a:t>
            </a:r>
            <a:r>
              <a:rPr lang="pt-BR" dirty="0" smtClean="0"/>
              <a:t> Prescrever a 100% das puérperas um dos métodos de anticoncepção.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2808312"/>
          </a:xfrm>
        </p:spPr>
        <p:txBody>
          <a:bodyPr>
            <a:no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u="sng" dirty="0" smtClean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u="sng" dirty="0" smtClean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u="sng" dirty="0" smtClean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u="sng" dirty="0" smtClean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br>
              <a:rPr lang="pt-BR" sz="32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u="sng" dirty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u="sng" dirty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7- Proporção de gestantes com ingresso no primeiro trimestre de gestação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91137131"/>
              </p:ext>
            </p:extLst>
          </p:nvPr>
        </p:nvGraphicFramePr>
        <p:xfrm>
          <a:off x="457200" y="2996952"/>
          <a:ext cx="7467600" cy="3476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r>
              <a:rPr lang="pt-BR" sz="32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2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A proporção de gestantes captadas no primeiro trimestre de gestação foi de 53,7% (29 gestantes de 54 cadastradas) no primeiro mês </a:t>
            </a:r>
          </a:p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61,2% (41 gestantes de 67 cadastros) no segundo mês </a:t>
            </a:r>
          </a:p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63,9% (46 gestantes de 72 cadastradas) no terceiro mês </a:t>
            </a:r>
          </a:p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65,8%, (52 gestantes de 79 cadastradas) no quarto mês </a:t>
            </a:r>
          </a:p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O trabalho desenvolvido pelos ACS durantes as visitas domiciliares foi essencial para a melhoria destes indicadores. </a:t>
            </a:r>
          </a:p>
          <a:p>
            <a:pPr algn="just"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	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pt-BR" sz="28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8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das gestantes realizarem pelo menos um exame ginecológico por trimestre.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realizarem pelo menos um exame de mamas.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tiverem garantidos a solicitação de exames laboratoriais de acordo com protocolo.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tiverem garantidos a prescrição de sulfato ferroso e ácido fólico conforme protocolo.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estiverem com vacina antitetânica em 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2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estiverem com vacina contra hepatite B em dia.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realizarem avaliação da necessidade de atendimento odontológico.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tinham garantida a primeira consulta odontológica programática. 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 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effectLst/>
              </a:rPr>
              <a:t/>
            </a:r>
            <a:br>
              <a:rPr lang="pt-BR" sz="2400" dirty="0" smtClean="0">
                <a:effectLst/>
              </a:rPr>
            </a:br>
            <a:r>
              <a:rPr lang="pt-BR" sz="4000" u="sng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4000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100% das puérperas tiverem as mamas examinadas.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/>
              <a:t>100% das puérperas tiverem o abdome examinado.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/>
              <a:t>100% das puérperas realizarem o exame ginecológico.</a:t>
            </a:r>
          </a:p>
          <a:p>
            <a:pPr algn="just"/>
            <a:r>
              <a:rPr lang="pt-BR" dirty="0" smtClean="0"/>
              <a:t>100% das puérperas tiverem avaliado o estado psíquico.</a:t>
            </a:r>
          </a:p>
          <a:p>
            <a:pPr algn="just"/>
            <a:r>
              <a:rPr lang="pt-BR" dirty="0" smtClean="0"/>
              <a:t>100% das puérperas forem avaliadas seguem tiverem intercorrências.</a:t>
            </a:r>
          </a:p>
          <a:p>
            <a:pPr algn="just"/>
            <a:r>
              <a:rPr lang="pt-BR" dirty="0" smtClean="0"/>
              <a:t>100% das puérperas tiverem prescrição de um dos métodos de anticoncepção.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Objetivo 3: </a:t>
            </a:r>
            <a:r>
              <a:rPr lang="pt-B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Melhorar a adesão ao Pré-natal. </a:t>
            </a:r>
            <a:r>
              <a:rPr lang="pt-BR" dirty="0" smtClean="0">
                <a:latin typeface="+mn-lt"/>
              </a:rPr>
              <a:t/>
            </a:r>
            <a:br>
              <a:rPr lang="pt-BR" dirty="0" smtClean="0">
                <a:latin typeface="+mn-lt"/>
              </a:rPr>
            </a:b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b="1" dirty="0"/>
              <a:t>Meta 3.1 </a:t>
            </a:r>
            <a:r>
              <a:rPr lang="pt-BR" dirty="0"/>
              <a:t>Realizar busca ativa de 100% das gestantes faltosas às consultas de Pré-Natal.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/>
              <a:t>Objetivo 3: </a:t>
            </a:r>
            <a:r>
              <a:rPr lang="pt-BR" cap="small" dirty="0" smtClean="0"/>
              <a:t>melhorar a adesão das mães ao puerpério.</a:t>
            </a:r>
          </a:p>
          <a:p>
            <a:pPr algn="just"/>
            <a:r>
              <a:rPr lang="pt-BR" sz="2400" b="1" dirty="0" smtClean="0"/>
              <a:t>Meta 3.1.</a:t>
            </a:r>
            <a:r>
              <a:rPr lang="pt-BR" sz="2400" dirty="0" smtClean="0"/>
              <a:t> Realizar busca ativa em 100% das puérperas que não realizaram a consulta de puerpério até 30 dias após o parto.</a:t>
            </a:r>
          </a:p>
          <a:p>
            <a:pPr marL="0" indent="0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pt-BR" sz="32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2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992888" cy="5472608"/>
          </a:xfrm>
        </p:spPr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12 gestantes no 1º mês estavam faltosas às consultas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11 gestantes no 2º mês estavam faltosas às consultas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6 gestantes no 3º mês estavam faltosas às consultas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7 gestantes no 4º mês estavam faltosas às consultas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Todas elas receberam busca ativa, ou seja, conseguimos alcançar a meta de adesão em 100% no pré-natal em todos os meses da intervenção.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44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10 puérperas no 1º mês estavam faltosas às consultas 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7 puérperas no 2º mês estavam faltosas às consultas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2 puérperas no 3º mês estavam faltosas às consultas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4 puérperas no 4º mês estavam faltosas às consultas.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Todas elas receberam busca ativa, ou seja, conseguimos alcançar a meta de adesão em 100% no puerpério em todos os meses da intervenção.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4: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Melhorar o registro do programa de Pré-Natal.</a:t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endParaRPr lang="pt-BR" sz="2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992888" cy="4800600"/>
          </a:xfrm>
        </p:spPr>
        <p:txBody>
          <a:bodyPr/>
          <a:lstStyle/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 4.1.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Manter registro na ficha de acompanhamento/espelho de Pré-Natal em 100% das gestantes.</a:t>
            </a:r>
          </a:p>
          <a:p>
            <a:pPr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t-BR" sz="25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 4: </a:t>
            </a:r>
            <a:r>
              <a:rPr lang="pt-BR" cap="small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Melhorar o registro das informações. </a:t>
            </a: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4.1.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Manter registro na ficha de acompanhamento do Programa 100% das puérperas</a:t>
            </a:r>
            <a:r>
              <a:rPr lang="pt-BR" sz="2400" dirty="0" smtClean="0"/>
              <a:t>. </a:t>
            </a:r>
          </a:p>
          <a:p>
            <a:pPr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689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748464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pt-B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CARACTERIZAÇÃO DO MUNICÍPIO</a:t>
            </a: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Habitantes: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38.192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ESF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7 equipes 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UBS:1</a:t>
            </a:r>
            <a:r>
              <a:rPr lang="pt-BR" dirty="0" smtClean="0"/>
              <a:t> (pediatria, ginecologia, clínica geral, fonoaudiologia, psicologia,  Centro de Testagem e Aconselhamento (CTA), para testes de hepatites, tuberculose e HIV; sala de vacinas e consultório odontológico). </a:t>
            </a:r>
          </a:p>
          <a:p>
            <a:pPr algn="just"/>
            <a:r>
              <a:rPr lang="pt-BR" dirty="0" smtClean="0"/>
              <a:t>Laboratórios : 6</a:t>
            </a:r>
          </a:p>
          <a:p>
            <a:pPr algn="just"/>
            <a:r>
              <a:rPr lang="pt-BR" dirty="0" smtClean="0"/>
              <a:t>Clínica de imagem e radiodiagnóstico: 1</a:t>
            </a:r>
            <a:endParaRPr lang="pt-B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79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gestantes possuem </a:t>
            </a:r>
            <a:r>
              <a:rPr lang="pt-BR" dirty="0">
                <a:latin typeface="Arial" pitchFamily="34" charset="0"/>
                <a:cs typeface="Arial" pitchFamily="34" charset="0"/>
              </a:rPr>
              <a:t>ficha de acompanhamento/espelho de pré-natal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cumprindo a meta ao 100%.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73 </a:t>
            </a:r>
            <a:r>
              <a:rPr lang="pt-BR" dirty="0">
                <a:latin typeface="Arial" pitchFamily="34" charset="0"/>
                <a:cs typeface="Arial" pitchFamily="34" charset="0"/>
              </a:rPr>
              <a:t>puérperas possuem ficha de acompanhamento do Programa e prontuário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médico cumprindo a meta ao 100%.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21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5: </a:t>
            </a:r>
            <a:r>
              <a:rPr lang="pt-BR" sz="2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Realizar </a:t>
            </a:r>
            <a:r>
              <a:rPr lang="pt-BR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avaliação de risco.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 Meta 5.1.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Avaliar risco gestacional em 100% das gestantes.</a:t>
            </a:r>
          </a:p>
          <a:p>
            <a:pPr>
              <a:buNone/>
            </a:pPr>
            <a:r>
              <a:rPr lang="pt-BR" sz="2400" dirty="0" smtClean="0"/>
              <a:t> </a:t>
            </a:r>
          </a:p>
          <a:p>
            <a:pPr>
              <a:buNone/>
            </a:pPr>
            <a:r>
              <a:rPr lang="pt-BR" sz="2800" b="1" cap="sm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 5: </a:t>
            </a:r>
            <a:r>
              <a:rPr lang="pt-BR" cap="small" dirty="0"/>
              <a:t>Promover a saúde das puérperas cadastradas no Programa.</a:t>
            </a:r>
          </a:p>
          <a:p>
            <a:pPr marL="82296" indent="0" algn="just">
              <a:buNone/>
            </a:pPr>
            <a:endParaRPr lang="pt-BR" sz="2400" dirty="0"/>
          </a:p>
          <a:p>
            <a:r>
              <a:rPr lang="pt-BR" dirty="0"/>
              <a:t> </a:t>
            </a:r>
            <a:r>
              <a:rPr lang="pt-BR" b="1" dirty="0" smtClean="0"/>
              <a:t>Meta 5.1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Orientar 100% das puérperas sobre os cuidados do recém-nascido. </a:t>
            </a:r>
          </a:p>
          <a:p>
            <a:r>
              <a:rPr lang="pt-BR" b="1" dirty="0" smtClean="0"/>
              <a:t>Meta 5.2.</a:t>
            </a:r>
            <a:r>
              <a:rPr lang="pt-BR" dirty="0" smtClean="0"/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Orientar 100% das puérperas sobre aleitamento materno exclusivo.</a:t>
            </a:r>
          </a:p>
          <a:p>
            <a:r>
              <a:rPr lang="pt-BR" b="1" dirty="0" smtClean="0"/>
              <a:t>Meta 5.3.</a:t>
            </a:r>
            <a:r>
              <a:rPr lang="pt-BR" dirty="0" smtClean="0"/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Orientar 100% das puérperas sobre planejamento familiar. 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/>
              </a:rPr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100% das gestantes tiverem avaliação de risco gestacional cumprindo a meta. 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100% das puérperas receberem orientações sobre os cuidados do recém-nascido.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100% das puérperas receberem orientações sobre aleitamento materno exclusivo.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100% das puérperas receberem orientações sobre planejamento familiar. </a:t>
            </a:r>
            <a:endParaRPr lang="pt-BR" dirty="0" smtClean="0"/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2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Objetivo 6: </a:t>
            </a:r>
            <a:r>
              <a:rPr lang="pt-BR" sz="2800" dirty="0" smtClean="0"/>
              <a:t>Promover a saúde no Pré-Natal.</a:t>
            </a:r>
            <a:br>
              <a:rPr lang="pt-BR" sz="2800" dirty="0" smtClean="0"/>
            </a:b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498080" cy="48006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400" b="1" dirty="0" smtClean="0"/>
              <a:t>Meta 6.1:</a:t>
            </a:r>
            <a:r>
              <a:rPr lang="pt-BR" sz="2400" dirty="0" smtClean="0"/>
              <a:t> Garantir a 100% das gestantes, orientação nutricional durante a gestação.</a:t>
            </a:r>
            <a:endParaRPr lang="pt-BR" sz="2400" dirty="0"/>
          </a:p>
          <a:p>
            <a:pPr marL="82296" indent="0" algn="just">
              <a:buNone/>
            </a:pPr>
            <a:r>
              <a:rPr lang="pt-BR" sz="2400" b="1" dirty="0"/>
              <a:t>Meta 6.2: </a:t>
            </a:r>
            <a:r>
              <a:rPr lang="pt-BR" sz="2400" dirty="0" smtClean="0"/>
              <a:t>Promover o aleitamento materno junto a 100% das gestantes.</a:t>
            </a:r>
          </a:p>
          <a:p>
            <a:pPr marL="82296" indent="0" algn="just">
              <a:buNone/>
            </a:pPr>
            <a:r>
              <a:rPr lang="pt-BR" sz="2400" b="1" dirty="0" smtClean="0"/>
              <a:t>Meta </a:t>
            </a:r>
            <a:r>
              <a:rPr lang="pt-BR" sz="2400" b="1" dirty="0"/>
              <a:t>6.3</a:t>
            </a:r>
            <a:r>
              <a:rPr lang="pt-BR" sz="2400" b="1" dirty="0" smtClean="0"/>
              <a:t>:</a:t>
            </a:r>
            <a:r>
              <a:rPr lang="pt-BR" sz="2400" dirty="0" smtClean="0"/>
              <a:t> Orientar 100% das gestantes sobre os cuidados com o recém-nascido. </a:t>
            </a:r>
          </a:p>
          <a:p>
            <a:pPr marL="82296" indent="0" algn="just">
              <a:buNone/>
            </a:pPr>
            <a:r>
              <a:rPr lang="pt-BR" sz="2400" b="1" dirty="0" smtClean="0"/>
              <a:t>Meta </a:t>
            </a:r>
            <a:r>
              <a:rPr lang="pt-BR" sz="2400" b="1" dirty="0"/>
              <a:t>6.4.</a:t>
            </a:r>
            <a:r>
              <a:rPr lang="pt-BR" sz="2400" dirty="0"/>
              <a:t>  </a:t>
            </a:r>
            <a:r>
              <a:rPr lang="pt-BR" sz="2400" dirty="0" smtClean="0"/>
              <a:t>Orientar 100% das gestantes sobre anticoncepção após o parto.</a:t>
            </a:r>
          </a:p>
          <a:p>
            <a:pPr>
              <a:buNone/>
            </a:pPr>
            <a:r>
              <a:rPr lang="pt-BR" sz="2400" b="1" dirty="0" smtClean="0"/>
              <a:t>Meta 6.5.</a:t>
            </a:r>
            <a:r>
              <a:rPr lang="pt-BR" sz="2400" dirty="0" smtClean="0"/>
              <a:t> Orientar 100% das gestantes sobre os riscos do tabagismo e do uso de álcool e drogas na gestação.</a:t>
            </a:r>
          </a:p>
          <a:p>
            <a:pPr>
              <a:buNone/>
            </a:pPr>
            <a:r>
              <a:rPr lang="pt-BR" sz="2400" b="1" dirty="0" smtClean="0"/>
              <a:t>Meta 6.6.</a:t>
            </a:r>
            <a:r>
              <a:rPr lang="pt-BR" sz="2400" dirty="0" smtClean="0"/>
              <a:t> Orientar 100% das gestantes sobre higiene bucal.</a:t>
            </a:r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08912" cy="4873752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100% das gestantes receberem orientação nutricional durante a gestação.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100% das gestantes </a:t>
            </a:r>
            <a:r>
              <a:rPr lang="pt-BR" dirty="0">
                <a:latin typeface="Arial" pitchFamily="34" charset="0"/>
                <a:cs typeface="Arial" pitchFamily="34" charset="0"/>
              </a:rPr>
              <a:t>receberem orientações sobre aleitamento materno.  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100% das gestantes receberem orientações sobre os cuidados com o recém-nascido.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100% das gestantes receberem orientações sobre anticoncepção após o parto.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100% das gestantes receberem orientações sobre os riscos do tabagismo e do uso de álcool e drogas na gestação.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100% das gestantes receberem orientações sobre higiene bucal.</a:t>
            </a:r>
          </a:p>
        </p:txBody>
      </p:sp>
    </p:spTree>
    <p:extLst>
      <p:ext uri="{BB962C8B-B14F-4D97-AF65-F5344CB8AC3E}">
        <p14:creationId xmlns:p14="http://schemas.microsoft.com/office/powerpoint/2010/main" xmlns="" val="2570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22216" cy="1143000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br>
              <a:rPr lang="pt-BR" b="1" u="sng" dirty="0" smtClean="0">
                <a:solidFill>
                  <a:schemeClr val="tx1"/>
                </a:solidFill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endParaRPr lang="pt-BR" b="1" u="sng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920880" cy="4800600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Propiciou </a:t>
            </a:r>
            <a:r>
              <a:rPr lang="pt-BR" dirty="0">
                <a:latin typeface="Arial" pitchFamily="34" charset="0"/>
                <a:cs typeface="Arial" pitchFamily="34" charset="0"/>
              </a:rPr>
              <a:t>a ampliação da cobertura da atenção ao pré-natal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puerpério.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Favoreceu </a:t>
            </a:r>
            <a:r>
              <a:rPr lang="pt-BR" dirty="0">
                <a:latin typeface="Arial" pitchFamily="34" charset="0"/>
                <a:cs typeface="Arial" pitchFamily="34" charset="0"/>
              </a:rPr>
              <a:t>a integração e qualificação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equipe.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Melhorou </a:t>
            </a:r>
            <a:r>
              <a:rPr lang="pt-BR" dirty="0">
                <a:latin typeface="Arial" pitchFamily="34" charset="0"/>
                <a:cs typeface="Arial" pitchFamily="34" charset="0"/>
              </a:rPr>
              <a:t>a organização e o preenchimento dos registros.</a:t>
            </a:r>
          </a:p>
          <a:p>
            <a:pPr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Incorporou </a:t>
            </a:r>
            <a:r>
              <a:rPr lang="pt-BR" dirty="0">
                <a:latin typeface="Arial" pitchFamily="34" charset="0"/>
                <a:cs typeface="Arial" pitchFamily="34" charset="0"/>
              </a:rPr>
              <a:t>suas ações fundamentadas no que é preconizado no protocolo ministerial adotado.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br>
              <a:rPr lang="pt-BR" b="1" u="sng" dirty="0" smtClean="0">
                <a:solidFill>
                  <a:schemeClr val="tx1"/>
                </a:solidFill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</a:t>
            </a: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3100" dirty="0" smtClean="0">
                <a:latin typeface="Arial" pitchFamily="34" charset="0"/>
                <a:cs typeface="Arial" pitchFamily="34" charset="0"/>
              </a:rPr>
              <a:t>Permitiu a capacitação da equipe para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seguir as recomendações do Ministério de Saúde relativas ao rastreamento e monitoramento das gestantes e puérperas.</a:t>
            </a:r>
          </a:p>
          <a:p>
            <a:pPr algn="just"/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100" dirty="0" smtClean="0">
                <a:latin typeface="Arial" pitchFamily="34" charset="0"/>
                <a:cs typeface="Arial" pitchFamily="34" charset="0"/>
              </a:rPr>
              <a:t>Promoveu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o trabalho integrado de toda a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equipe. </a:t>
            </a:r>
            <a:endParaRPr lang="pt-BR" sz="31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100" dirty="0" smtClean="0">
                <a:latin typeface="Arial" pitchFamily="34" charset="0"/>
                <a:cs typeface="Arial" pitchFamily="34" charset="0"/>
              </a:rPr>
              <a:t>Teve impacto em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outras atividades no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serviço (sistema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de acolhimento, NASF e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odontologia). </a:t>
            </a:r>
          </a:p>
          <a:p>
            <a:pPr algn="just"/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100" dirty="0" smtClean="0">
                <a:latin typeface="Arial" pitchFamily="34" charset="0"/>
                <a:cs typeface="Arial" pitchFamily="34" charset="0"/>
              </a:rPr>
              <a:t>Melhorou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a qualidade dos atendimentos e acompanhamentos das gestantes e puérperas. </a:t>
            </a:r>
          </a:p>
          <a:p>
            <a:pPr algn="just"/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r>
              <a:rPr lang="pt-BR" b="1" u="sng" dirty="0">
                <a:solidFill>
                  <a:schemeClr val="tx1"/>
                </a:solidFill>
              </a:rPr>
              <a:t/>
            </a:r>
            <a:br>
              <a:rPr lang="pt-BR" b="1" u="sng" dirty="0">
                <a:solidFill>
                  <a:schemeClr val="tx1"/>
                </a:solidFill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Devemos </a:t>
            </a:r>
            <a:r>
              <a:rPr lang="pt-BR" dirty="0">
                <a:latin typeface="Arial" pitchFamily="34" charset="0"/>
                <a:cs typeface="Arial" pitchFamily="34" charset="0"/>
              </a:rPr>
              <a:t>aumentar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dirty="0">
                <a:latin typeface="Arial" pitchFamily="34" charset="0"/>
                <a:cs typeface="Arial" pitchFamily="34" charset="0"/>
              </a:rPr>
              <a:t>visitas domiciliares.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Criar </a:t>
            </a:r>
            <a:r>
              <a:rPr lang="pt-BR" dirty="0">
                <a:latin typeface="Arial" pitchFamily="34" charset="0"/>
                <a:cs typeface="Arial" pitchFamily="34" charset="0"/>
              </a:rPr>
              <a:t>estruturas e planejamento de ações para aumentar indicadores de qualidade e satisfação na população.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Conversas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os ACS para aumentar as áreas de coberturas de gestantes e puérperas.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Dar </a:t>
            </a:r>
            <a:r>
              <a:rPr lang="pt-BR" dirty="0">
                <a:latin typeface="Arial" pitchFamily="34" charset="0"/>
                <a:cs typeface="Arial" pitchFamily="34" charset="0"/>
              </a:rPr>
              <a:t>continuidade a este projeto,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dirty="0">
                <a:latin typeface="Arial" pitchFamily="34" charset="0"/>
                <a:cs typeface="Arial" pitchFamily="34" charset="0"/>
              </a:rPr>
              <a:t>outras ações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programáticas (idosos, hipertensos, diabéticos e crianças).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Reflexão crítica sobre aprendizagem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498080" cy="494461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Enriqueceu </a:t>
            </a:r>
            <a:r>
              <a:rPr lang="pt-BR" dirty="0">
                <a:latin typeface="Arial" pitchFamily="34" charset="0"/>
                <a:cs typeface="Arial" pitchFamily="34" charset="0"/>
              </a:rPr>
              <a:t>meus conhecimentos em saúde pública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sobre todo do Brasil, porque tem realidades diferentes nas comunidades.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curso possibilitou uma mútua troca de experiências através dos fóruns de saúde coletiva e de prática clínica. 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Atualização constante sobre diversos temas de medicina.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872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latin typeface="Arial" charset="0"/>
                <a:cs typeface="Arial" charset="0"/>
              </a:rPr>
              <a:t>Palmeira das Missões/RS</a:t>
            </a:r>
            <a:endParaRPr lang="pt-BR" dirty="0"/>
          </a:p>
        </p:txBody>
      </p:sp>
      <p:pic>
        <p:nvPicPr>
          <p:cNvPr id="1026" name="Picture 2" descr="C:\Users\oiii\Desktop\DSC_016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" y="1600200"/>
            <a:ext cx="7310438" cy="4873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72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40960" cy="52578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Caracterização	da UBS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radicional 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Urbana: população carente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25196" indent="-34290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Equipe: enfermeiro, dois técnicos de enfermagem, médico clínico geral, dentista, auxiliar em saúde bucal, quatro ACS e um auxiliar de serviços gerais </a:t>
            </a:r>
          </a:p>
          <a:p>
            <a:pPr marL="425196" indent="-342900" algn="just"/>
            <a:r>
              <a:rPr lang="pt-BR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opulação de 4.000 habitantes, deles 1.863 são do sexo masculino e 2.137 são do sexo feminino(SIAB)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Cadastradas: 79 gestantes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BR" dirty="0">
                <a:latin typeface="Arial" pitchFamily="34" charset="0"/>
                <a:cs typeface="Arial" pitchFamily="34" charset="0"/>
              </a:rPr>
              <a:t>contamos com NASF,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CEO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Contamos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CAPS, hospital, escolas, CRAS, CREAS e igrejas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87016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Antes da intervenção: 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794224" cy="59492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425196" indent="-342900" algn="just"/>
            <a:r>
              <a:rPr lang="pt-BR" dirty="0">
                <a:latin typeface="Arial" pitchFamily="34" charset="0"/>
                <a:cs typeface="Arial" pitchFamily="34" charset="0"/>
              </a:rPr>
              <a:t>As mulheres tinham pouca preocupação com o pré-natal. </a:t>
            </a:r>
          </a:p>
          <a:p>
            <a:pPr marL="425196" indent="-342900" algn="just"/>
            <a:r>
              <a:rPr lang="pt-BR" dirty="0">
                <a:latin typeface="Arial" pitchFamily="34" charset="0"/>
                <a:cs typeface="Arial" pitchFamily="34" charset="0"/>
              </a:rPr>
              <a:t>As mulheres não procuravam atendimento para fazer os preventivos. </a:t>
            </a:r>
          </a:p>
          <a:p>
            <a:pPr marL="425196" indent="-342900" algn="just"/>
            <a:r>
              <a:rPr lang="pt-BR" dirty="0">
                <a:latin typeface="Arial" pitchFamily="34" charset="0"/>
                <a:cs typeface="Arial" pitchFamily="34" charset="0"/>
              </a:rPr>
              <a:t>Existiam muitas grávidas e puérperas faltosas às consultas agendadas. </a:t>
            </a:r>
          </a:p>
          <a:p>
            <a:pPr marL="425196" indent="-342900" algn="just"/>
            <a:r>
              <a:rPr lang="pt-BR" dirty="0">
                <a:latin typeface="Arial" pitchFamily="34" charset="0"/>
                <a:cs typeface="Arial" pitchFamily="34" charset="0"/>
              </a:rPr>
              <a:t>O grupo de gestantes tinha pouca participação porque achavam que não era importante assistir.  </a:t>
            </a:r>
          </a:p>
          <a:p>
            <a:pPr marL="425196" indent="-342900" algn="just"/>
            <a:r>
              <a:rPr lang="pt-BR" dirty="0">
                <a:latin typeface="Arial" pitchFamily="34" charset="0"/>
                <a:cs typeface="Arial" pitchFamily="34" charset="0"/>
              </a:rPr>
              <a:t>As gestantes não assistiam as consultas odontológicas agendadas.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</a:rPr>
              <a:t>Objetivo geral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endParaRPr lang="pt-BR" dirty="0" smtClean="0"/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Melhorar a Atenção ao Pré-Natal e Puerpério na ESF Dr. Josino de Assis, Palmeira das Missões/RS.</a:t>
            </a:r>
          </a:p>
          <a:p>
            <a:pPr algn="ctr"/>
            <a:endParaRPr lang="pt-BR" b="1" dirty="0">
              <a:latin typeface="Arial"/>
              <a:ea typeface="Calibri"/>
              <a:cs typeface="Times New Roman"/>
            </a:endParaRP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As </a:t>
            </a:r>
            <a:r>
              <a:rPr lang="pt-BR" dirty="0"/>
              <a:t>ações foram desenvolvidas nos seguintes eixos: </a:t>
            </a:r>
          </a:p>
          <a:p>
            <a:r>
              <a:rPr lang="pt-BR" dirty="0"/>
              <a:t>Monitoramento e avaliação.</a:t>
            </a:r>
          </a:p>
          <a:p>
            <a:r>
              <a:rPr lang="pt-BR" dirty="0"/>
              <a:t>Organização e gestão do serviço.</a:t>
            </a:r>
          </a:p>
          <a:p>
            <a:r>
              <a:rPr lang="pt-BR" dirty="0"/>
              <a:t> Engajamento público. </a:t>
            </a:r>
          </a:p>
          <a:p>
            <a:r>
              <a:rPr lang="pt-BR" dirty="0"/>
              <a:t>Qualificação da prática clínica.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56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Metodologia/Ações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650208" cy="532859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Intervenção </a:t>
            </a:r>
            <a:r>
              <a:rPr lang="pt-BR" sz="9600" dirty="0">
                <a:latin typeface="Arial" pitchFamily="34" charset="0"/>
                <a:cs typeface="Arial" pitchFamily="34" charset="0"/>
              </a:rPr>
              <a:t>de 04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meses.</a:t>
            </a:r>
          </a:p>
          <a:p>
            <a:pPr algn="just"/>
            <a:r>
              <a:rPr lang="pt-BR" sz="9600" dirty="0">
                <a:latin typeface="Arial" pitchFamily="34" charset="0"/>
                <a:cs typeface="Arial" pitchFamily="34" charset="0"/>
              </a:rPr>
              <a:t>Participaram da intervenção todas as gestantes e puérperas da área da UBS. </a:t>
            </a:r>
          </a:p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As ações foram baseadas no Caderno de Atenção Básica – Atenção ao Pré-Natal e Puerpério (BRASIL, 2010). </a:t>
            </a:r>
          </a:p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Para alcançar os objetivos propostos foram estabelecidas e claramente detalhadas, metas e ações que deveriam ser realizadas.</a:t>
            </a:r>
          </a:p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 O cadastro das gestantes e puérperas na planilha de coleta de dados foi feito no momento da consulta. </a:t>
            </a:r>
          </a:p>
          <a:p>
            <a:pPr algn="just"/>
            <a:r>
              <a:rPr lang="pt-BR" sz="9600" dirty="0" smtClean="0">
                <a:latin typeface="Arial" pitchFamily="34" charset="0"/>
                <a:cs typeface="Arial" pitchFamily="34" charset="0"/>
              </a:rPr>
              <a:t>O registro das atividades= prontuário clínico e ficha-espelho. </a:t>
            </a:r>
            <a:endParaRPr lang="pt-BR" sz="7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863</TotalTime>
  <Words>2022</Words>
  <Application>Microsoft Office PowerPoint</Application>
  <PresentationFormat>Apresentação na tela (4:3)</PresentationFormat>
  <Paragraphs>249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Balcão Envidraçado</vt:lpstr>
      <vt:lpstr>UNIVERSIDADE ABERTA DO SUS UNIVERSIDADE FEDERAL DE PELOTAS Especialização em Saúde da Família Modalidade a Distância Turma 8 </vt:lpstr>
      <vt:lpstr>INTRODUÇÃO</vt:lpstr>
      <vt:lpstr>INTRODUÇÃO</vt:lpstr>
      <vt:lpstr>Palmeira das Missões/RS</vt:lpstr>
      <vt:lpstr>INTRODUÇÃO</vt:lpstr>
      <vt:lpstr>Antes da intervenção:  </vt:lpstr>
      <vt:lpstr>Objetivo geral</vt:lpstr>
      <vt:lpstr>Metodologia</vt:lpstr>
      <vt:lpstr>Metodologia/Ações</vt:lpstr>
      <vt:lpstr>Metodologia/Ações </vt:lpstr>
      <vt:lpstr>Metodologia/Ações </vt:lpstr>
      <vt:lpstr>Metodologia/Ações </vt:lpstr>
      <vt:lpstr>Logística</vt:lpstr>
      <vt:lpstr>OBJETIVOS ESPECÍFICOS/METAS</vt:lpstr>
      <vt:lpstr>   Resultado: </vt:lpstr>
      <vt:lpstr>Resultado:</vt:lpstr>
      <vt:lpstr>Resultado:</vt:lpstr>
      <vt:lpstr> </vt:lpstr>
      <vt:lpstr>Objetivo 2: Melhorar a qualidade da atenção ao Pré-Natal e puerpério realizado na unidade. </vt:lpstr>
      <vt:lpstr>Objetivo 2 – Melhorar a qualidade da atenção às puérperas cadastradas no programa, na unidade de saúde.  </vt:lpstr>
      <vt:lpstr>         Resultado:  Figura 7- Proporção de gestantes com ingresso no primeiro trimestre de gestação </vt:lpstr>
      <vt:lpstr>Resultado:</vt:lpstr>
      <vt:lpstr>Resultado:</vt:lpstr>
      <vt:lpstr>Resultado:</vt:lpstr>
      <vt:lpstr> Resultado:</vt:lpstr>
      <vt:lpstr>Objetivo 3: Melhorar a adesão ao Pré-natal.  </vt:lpstr>
      <vt:lpstr>Resultado:</vt:lpstr>
      <vt:lpstr>Resultado:</vt:lpstr>
      <vt:lpstr>Objetivo 4: Melhorar o registro do programa de Pré-Natal. </vt:lpstr>
      <vt:lpstr>Resultados:</vt:lpstr>
      <vt:lpstr> Objetivo 5: Realizar avaliação de risco. </vt:lpstr>
      <vt:lpstr>Resultados:</vt:lpstr>
      <vt:lpstr>Objetivo 6: Promover a saúde no Pré-Natal. </vt:lpstr>
      <vt:lpstr>Resultados:</vt:lpstr>
      <vt:lpstr>Discussão Importância da intervenção para SERVIÇO</vt:lpstr>
      <vt:lpstr>Discussão Importância da intervenção para EQUIPE </vt:lpstr>
      <vt:lpstr>Discussão Importância da intervenção para COMUNIDADE </vt:lpstr>
      <vt:lpstr>Reflexão crítica sobre aprendizagem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oiii</cp:lastModifiedBy>
  <cp:revision>156</cp:revision>
  <dcterms:created xsi:type="dcterms:W3CDTF">2015-08-05T17:36:44Z</dcterms:created>
  <dcterms:modified xsi:type="dcterms:W3CDTF">2015-08-13T22:06:23Z</dcterms:modified>
</cp:coreProperties>
</file>