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9" r:id="rId5"/>
    <p:sldId id="276" r:id="rId6"/>
    <p:sldId id="280" r:id="rId7"/>
    <p:sldId id="277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82" r:id="rId17"/>
    <p:sldId id="281" r:id="rId18"/>
    <p:sldId id="283" r:id="rId19"/>
    <p:sldId id="267" r:id="rId20"/>
    <p:sldId id="271" r:id="rId21"/>
    <p:sldId id="272" r:id="rId22"/>
    <p:sldId id="287" r:id="rId23"/>
    <p:sldId id="286" r:id="rId24"/>
    <p:sldId id="273" r:id="rId25"/>
    <p:sldId id="28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Damásio" initials="SD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AD%20-%20fichas%20e%20planilhas\Lorena%20Reali%20PLANILHA%20ATUALIZ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orena%20Reali\Documents\EAD%20-%20tabelas\Lorena%20Reali%20-%20planilha%20VERS&#195;O%20FINAL%20TCC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orena%20Reali\Documents\EAD%20-%20tabelas\Lorena%20Reali%20-%20planilha%20VERS&#195;O%20FINAL%20TCC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orena%20Reali\Documents\EAD%20-%20tabelas\Lorena%20Reali%20-%20planilha%20VERS&#195;O%20FINAL%20TC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483"/>
          <c:y val="0.24509745256622298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0.22439024390243903</c:v>
                </c:pt>
                <c:pt idx="1">
                  <c:v>0.47804878048780486</c:v>
                </c:pt>
                <c:pt idx="2">
                  <c:v>0.75121951219512195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943552"/>
        <c:axId val="210925440"/>
      </c:barChart>
      <c:catAx>
        <c:axId val="2099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925440"/>
        <c:crosses val="autoZero"/>
        <c:auto val="1"/>
        <c:lblAlgn val="ctr"/>
        <c:lblOffset val="100"/>
        <c:noMultiLvlLbl val="0"/>
      </c:catAx>
      <c:valAx>
        <c:axId val="210925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99435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227185897083E-2"/>
          <c:y val="5.1386336311876377E-2"/>
          <c:w val="0.86784339222255635"/>
          <c:h val="0.83266586709203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0.23529411764705882</c:v>
                </c:pt>
                <c:pt idx="1">
                  <c:v>0.49264705882352944</c:v>
                </c:pt>
                <c:pt idx="2">
                  <c:v>0.67647058823529416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892224"/>
        <c:axId val="223893760"/>
      </c:barChart>
      <c:catAx>
        <c:axId val="2238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893760"/>
        <c:crosses val="autoZero"/>
        <c:auto val="1"/>
        <c:lblAlgn val="ctr"/>
        <c:lblOffset val="100"/>
        <c:noMultiLvlLbl val="0"/>
      </c:catAx>
      <c:valAx>
        <c:axId val="223893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89222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40576"/>
        <c:axId val="210846464"/>
      </c:barChart>
      <c:catAx>
        <c:axId val="2108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846464"/>
        <c:crosses val="autoZero"/>
        <c:auto val="1"/>
        <c:lblAlgn val="ctr"/>
        <c:lblOffset val="100"/>
        <c:noMultiLvlLbl val="0"/>
      </c:catAx>
      <c:valAx>
        <c:axId val="210846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84057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94080"/>
        <c:axId val="211295616"/>
      </c:barChart>
      <c:catAx>
        <c:axId val="211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295616"/>
        <c:crosses val="autoZero"/>
        <c:auto val="1"/>
        <c:lblAlgn val="ctr"/>
        <c:lblOffset val="100"/>
        <c:noMultiLvlLbl val="0"/>
      </c:catAx>
      <c:valAx>
        <c:axId val="211295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29408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2201132703507"/>
          <c:y val="0.19047643652400137"/>
          <c:w val="0.85257908544524286"/>
          <c:h val="0.67195853995967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98144"/>
        <c:axId val="224999680"/>
      </c:barChart>
      <c:catAx>
        <c:axId val="2249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4999680"/>
        <c:crosses val="autoZero"/>
        <c:auto val="1"/>
        <c:lblAlgn val="ctr"/>
        <c:lblOffset val="100"/>
        <c:noMultiLvlLbl val="0"/>
      </c:catAx>
      <c:valAx>
        <c:axId val="224999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499814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772170917664"/>
          <c:y val="0.25640961435893839"/>
          <c:w val="0.8507452353160524"/>
          <c:h val="0.60512668988709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989120"/>
        <c:axId val="224658560"/>
      </c:barChart>
      <c:catAx>
        <c:axId val="2239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4658560"/>
        <c:crosses val="autoZero"/>
        <c:auto val="1"/>
        <c:lblAlgn val="ctr"/>
        <c:lblOffset val="100"/>
        <c:noMultiLvlLbl val="0"/>
      </c:catAx>
      <c:valAx>
        <c:axId val="224658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98912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2304"/>
        <c:axId val="225300480"/>
      </c:barChart>
      <c:catAx>
        <c:axId val="2252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300480"/>
        <c:crosses val="autoZero"/>
        <c:auto val="1"/>
        <c:lblAlgn val="ctr"/>
        <c:lblOffset val="100"/>
        <c:noMultiLvlLbl val="0"/>
      </c:catAx>
      <c:valAx>
        <c:axId val="2253004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28230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45792"/>
        <c:axId val="211347328"/>
      </c:barChart>
      <c:catAx>
        <c:axId val="2113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347328"/>
        <c:crosses val="autoZero"/>
        <c:auto val="1"/>
        <c:lblAlgn val="ctr"/>
        <c:lblOffset val="100"/>
        <c:noMultiLvlLbl val="0"/>
      </c:catAx>
      <c:valAx>
        <c:axId val="2113473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34579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26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6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6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1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66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7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0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1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4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4BEB-B938-4DF8-9A82-1CFECA5A2294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3594-7B47-4DB3-A1E5-6F697032B7D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14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Qualificação das Ações de Detecção Precoce dos Cânceres de Colo e Mama das Mulheres da área da ESF Planalto, no Município de Antônio Prado. RS.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488832" cy="15841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sz="5100" b="1" dirty="0" smtClean="0">
                <a:solidFill>
                  <a:schemeClr val="tx1"/>
                </a:solidFill>
              </a:rPr>
              <a:t>Autora: Lorena Vanni</a:t>
            </a:r>
            <a:r>
              <a:rPr lang="pt-BR" sz="5100" b="1" dirty="0">
                <a:solidFill>
                  <a:schemeClr val="tx1"/>
                </a:solidFill>
              </a:rPr>
              <a:t> </a:t>
            </a:r>
            <a:r>
              <a:rPr lang="pt-BR" sz="5100" b="1" dirty="0" smtClean="0">
                <a:solidFill>
                  <a:schemeClr val="tx1"/>
                </a:solidFill>
              </a:rPr>
              <a:t>Reali</a:t>
            </a:r>
          </a:p>
          <a:p>
            <a:pPr algn="l"/>
            <a:endParaRPr lang="pt-BR" sz="5100" b="1" dirty="0">
              <a:solidFill>
                <a:schemeClr val="tx1"/>
              </a:solidFill>
            </a:endParaRP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Orientadora: Simone Damásio Ramos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152128" cy="102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6" y="235076"/>
            <a:ext cx="1376160" cy="105015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11760" y="54868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UNASUS – UNIVERSIDADE ABERTA DO SUS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UFPEL – UNIVERSIDADE FEDERAL DE PELOTAS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ESPECIALIZAÇÃO EM SAÚDE DA FAMÍLIA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2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Informação para a </a:t>
            </a:r>
            <a:r>
              <a:rPr lang="pt-BR" dirty="0"/>
              <a:t>população </a:t>
            </a:r>
            <a:r>
              <a:rPr lang="pt-BR" dirty="0" smtClean="0"/>
              <a:t>alvo e comunidade sobre </a:t>
            </a:r>
            <a:r>
              <a:rPr lang="pt-BR" dirty="0"/>
              <a:t>a importância da ação </a:t>
            </a:r>
            <a:r>
              <a:rPr lang="pt-BR" dirty="0" smtClean="0"/>
              <a:t>programática;</a:t>
            </a:r>
          </a:p>
          <a:p>
            <a:r>
              <a:rPr lang="pt-BR" dirty="0"/>
              <a:t>Busca ativa das mulheres entre 25 e 64 anos e 50 e 69 </a:t>
            </a:r>
            <a:r>
              <a:rPr lang="pt-BR" dirty="0" smtClean="0"/>
              <a:t>anos</a:t>
            </a:r>
            <a:r>
              <a:rPr lang="pt-BR" dirty="0"/>
              <a:t>.</a:t>
            </a:r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67485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3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8998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b="1" dirty="0" smtClean="0"/>
              <a:t>Objetivo</a:t>
            </a:r>
            <a:r>
              <a:rPr lang="pt-BR" sz="3600" b="1" dirty="0"/>
              <a:t>: Ampliar a cobertura de detecção precoce do câncer de colo do útero e de </a:t>
            </a:r>
            <a:r>
              <a:rPr lang="pt-BR" sz="3600" b="1" dirty="0" smtClean="0"/>
              <a:t>mama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000" dirty="0" smtClean="0"/>
              <a:t>Meta: Ampliar </a:t>
            </a:r>
            <a:r>
              <a:rPr lang="pt-BR" sz="3000" dirty="0"/>
              <a:t>a cobertura de detecção precoce do câncer de colo de útero das mulheres na faixa etária entre 25 e 64 anos de idade para 60</a:t>
            </a:r>
            <a:r>
              <a:rPr lang="pt-BR" sz="3000" dirty="0" smtClean="0"/>
              <a:t>%.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33154864"/>
              </p:ext>
            </p:extLst>
          </p:nvPr>
        </p:nvGraphicFramePr>
        <p:xfrm>
          <a:off x="1187624" y="2996952"/>
          <a:ext cx="64087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3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/>
              <a:t>Objetivo: Ampliar a cobertura de detecção precoce do câncer de colo do útero e de mama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Meta: </a:t>
            </a:r>
            <a:r>
              <a:rPr lang="pt-BR" sz="2800" dirty="0"/>
              <a:t>Ampliar a cobertura de detecção precoce do câncer de mama das mulheres na faixa etária entre 50 e 69 anos de idade para 60%.</a:t>
            </a:r>
          </a:p>
          <a:p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79212726"/>
              </p:ext>
            </p:extLst>
          </p:nvPr>
        </p:nvGraphicFramePr>
        <p:xfrm>
          <a:off x="1691680" y="3284984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b="1" dirty="0" smtClean="0"/>
              <a:t>Objetivo</a:t>
            </a:r>
            <a:r>
              <a:rPr lang="pt-BR" sz="3100" b="1" dirty="0"/>
              <a:t>: Melhorar a qualidade do atendimento das mulheres que realizam detecção precoce do câncer de colo do útero e de mama na unidade de 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224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700" dirty="0" smtClean="0"/>
          </a:p>
          <a:p>
            <a:pPr marL="0" indent="0">
              <a:buNone/>
            </a:pPr>
            <a:r>
              <a:rPr lang="pt-BR" sz="2800" dirty="0" smtClean="0"/>
              <a:t>Meta: </a:t>
            </a:r>
            <a:r>
              <a:rPr lang="pt-BR" sz="2800" dirty="0"/>
              <a:t>Obter 100% de coleta de amostras satisfatórias do exame citopatológico de colo do útero. </a:t>
            </a:r>
            <a:endParaRPr lang="pt-BR" sz="2700" dirty="0" smtClean="0"/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663589"/>
              </p:ext>
            </p:extLst>
          </p:nvPr>
        </p:nvGraphicFramePr>
        <p:xfrm>
          <a:off x="1907704" y="3140968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Objetivo</a:t>
            </a:r>
            <a:r>
              <a:rPr lang="pt-BR" sz="3200" b="1" dirty="0" smtClean="0"/>
              <a:t>: Melhorar </a:t>
            </a:r>
            <a:r>
              <a:rPr lang="pt-BR" sz="3200" b="1" dirty="0"/>
              <a:t>a adesão das mulheres à realização de exame de citopatológico do colo e mamografia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sz="4500" dirty="0" smtClean="0"/>
          </a:p>
          <a:p>
            <a:pPr marL="0" indent="0">
              <a:buNone/>
            </a:pPr>
            <a:r>
              <a:rPr lang="pt-BR" sz="4500" dirty="0" smtClean="0"/>
              <a:t>Meta: </a:t>
            </a:r>
            <a:r>
              <a:rPr lang="pt-BR" sz="4500" dirty="0"/>
              <a:t>Identificar 100% das mulheres com exame citopatológico alterado </a:t>
            </a:r>
            <a:r>
              <a:rPr lang="pt-BR" sz="4500" dirty="0" smtClean="0"/>
              <a:t>e/ou mamografia alterada sem </a:t>
            </a:r>
            <a:r>
              <a:rPr lang="pt-BR" sz="4500" dirty="0"/>
              <a:t>acompanhamento pela unidade de </a:t>
            </a:r>
            <a:r>
              <a:rPr lang="pt-BR" sz="4500" dirty="0" smtClean="0"/>
              <a:t>saúde.</a:t>
            </a:r>
          </a:p>
          <a:p>
            <a:pPr marL="0" indent="0">
              <a:buNone/>
            </a:pPr>
            <a:endParaRPr lang="pt-BR" sz="4500" dirty="0" smtClean="0"/>
          </a:p>
          <a:p>
            <a:pPr marL="0" indent="0">
              <a:buNone/>
            </a:pPr>
            <a:r>
              <a:rPr lang="pt-BR" sz="4500" dirty="0" smtClean="0">
                <a:sym typeface="Wingdings" panose="05000000000000000000" pitchFamily="2" charset="2"/>
              </a:rPr>
              <a:t> Q</a:t>
            </a:r>
            <a:r>
              <a:rPr lang="pt-BR" sz="4500" dirty="0" smtClean="0"/>
              <a:t>uatro mulheres apresentaram mamografia com resultado inconclusivo, necessitando de investigação complementar com ecografia mamária, retornaram à UBS para realização da mesma e, posteriormente, com o resultado. Nenhuma delas apresentou alteração à ecografia. </a:t>
            </a:r>
            <a:endParaRPr lang="pt-BR" sz="45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6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/>
              <a:t>Objetivo: Melhorar o registro das informações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Meta: </a:t>
            </a:r>
            <a:r>
              <a:rPr lang="pt-BR" dirty="0"/>
              <a:t>Manter registro da coleta de exame citopatológico de colo de </a:t>
            </a:r>
            <a:r>
              <a:rPr lang="pt-BR" dirty="0" smtClean="0"/>
              <a:t>útero em </a:t>
            </a:r>
            <a:r>
              <a:rPr lang="pt-BR" dirty="0"/>
              <a:t>registro específico em 100% das mulheres cadastradas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989779"/>
              </p:ext>
            </p:extLst>
          </p:nvPr>
        </p:nvGraphicFramePr>
        <p:xfrm>
          <a:off x="1475656" y="3140968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/>
              <a:t>Objetivo: Melhorar o registro das informações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Meta: Manter registro </a:t>
            </a:r>
            <a:r>
              <a:rPr lang="pt-BR" dirty="0" smtClean="0"/>
              <a:t>da mamografia </a:t>
            </a:r>
            <a:r>
              <a:rPr lang="pt-BR" dirty="0"/>
              <a:t>em registro específico em 100% das mulheres cadastradas.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100225"/>
              </p:ext>
            </p:extLst>
          </p:nvPr>
        </p:nvGraphicFramePr>
        <p:xfrm>
          <a:off x="1475656" y="2852936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1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/>
              <a:t>Objetivo: Mapear as mulheres de risco para câncer de colo de útero e de mama</a:t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Meta: Pesquisar sinais de alerta para identificação de câncer de colo de útero em 100% das mulheres entre 25 e 64 anos.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372400"/>
              </p:ext>
            </p:extLst>
          </p:nvPr>
        </p:nvGraphicFramePr>
        <p:xfrm>
          <a:off x="1043608" y="2852936"/>
          <a:ext cx="68407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9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/>
              <a:t>Objetivo: Mapear as mulheres de risco para câncer de colo de útero e de mama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Meta: Realizar avaliação de risco para identificação de câncer de mama em 100% das mulheres entre 50 e 69 anos.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13892"/>
              </p:ext>
            </p:extLst>
          </p:nvPr>
        </p:nvGraphicFramePr>
        <p:xfrm>
          <a:off x="1475656" y="3068960"/>
          <a:ext cx="60486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/>
              <a:t>Objetivo: Promover </a:t>
            </a:r>
            <a:r>
              <a:rPr lang="pt-BR" sz="3100" b="1" dirty="0"/>
              <a:t>a saúde das mulheres que realizam detecção precoce de câncer de colo de útero e de mama na unidade de </a:t>
            </a:r>
            <a:r>
              <a:rPr lang="pt-BR" sz="3100" b="1" dirty="0" smtClean="0"/>
              <a:t>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396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Meta: Orientar </a:t>
            </a:r>
            <a:r>
              <a:rPr lang="pt-BR" dirty="0"/>
              <a:t>100% das mulheres cadastradas sobre DST e fatores de risco para câncer de colo de </a:t>
            </a:r>
            <a:r>
              <a:rPr lang="pt-BR" dirty="0" smtClean="0"/>
              <a:t>útero e de mama.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744139"/>
              </p:ext>
            </p:extLst>
          </p:nvPr>
        </p:nvGraphicFramePr>
        <p:xfrm>
          <a:off x="1835696" y="3356992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7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 intervenção na área da saúde da mulher foi escolhida devido:</a:t>
            </a:r>
          </a:p>
          <a:p>
            <a:r>
              <a:rPr lang="pt-BR" dirty="0" smtClean="0"/>
              <a:t>À elevada prevalência e incidência dos cânceres de colo de útero e de mama no Brasil;</a:t>
            </a:r>
          </a:p>
          <a:p>
            <a:r>
              <a:rPr lang="pt-BR" dirty="0"/>
              <a:t>À</a:t>
            </a:r>
            <a:r>
              <a:rPr lang="pt-BR" dirty="0" smtClean="0"/>
              <a:t> forma inadequada de registro dos exames de rastreamento para os cânceres de colo e de mama dificultando o acompanhamento das usuárias.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09393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8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Discussão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Importância da intervenção para a equipe:</a:t>
            </a:r>
          </a:p>
          <a:p>
            <a:r>
              <a:rPr lang="pt-BR" dirty="0" smtClean="0"/>
              <a:t>Melhor </a:t>
            </a:r>
            <a:r>
              <a:rPr lang="pt-BR" dirty="0"/>
              <a:t>qualificação </a:t>
            </a:r>
            <a:r>
              <a:rPr lang="pt-BR" dirty="0" smtClean="0"/>
              <a:t>de </a:t>
            </a:r>
            <a:r>
              <a:rPr lang="pt-BR" dirty="0"/>
              <a:t>trabalho por parte da equipe de </a:t>
            </a:r>
            <a:r>
              <a:rPr lang="pt-BR" dirty="0" smtClean="0"/>
              <a:t>saúde.</a:t>
            </a:r>
            <a:endParaRPr lang="pt-BR" dirty="0" smtClean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640" y="367485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Importância da Intervenção para o serviço:</a:t>
            </a:r>
          </a:p>
          <a:p>
            <a:r>
              <a:rPr lang="pt-BR" dirty="0"/>
              <a:t>Melhora da cobertura dos exames de rastreamento para câncer de mama e de colo do útero;</a:t>
            </a:r>
          </a:p>
          <a:p>
            <a:r>
              <a:rPr lang="pt-BR" dirty="0"/>
              <a:t>Implementação de uma rotina mais eficaz;</a:t>
            </a:r>
          </a:p>
          <a:p>
            <a:r>
              <a:rPr lang="pt-BR" dirty="0"/>
              <a:t>Registro </a:t>
            </a:r>
            <a:r>
              <a:rPr lang="pt-BR" dirty="0" smtClean="0"/>
              <a:t>adequado.</a:t>
            </a:r>
            <a:endParaRPr lang="pt-BR" dirty="0"/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7463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1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Importância da intervenção para a </a:t>
            </a:r>
            <a:r>
              <a:rPr lang="pt-BR" dirty="0" smtClean="0"/>
              <a:t>comunidade:</a:t>
            </a:r>
          </a:p>
          <a:p>
            <a:r>
              <a:rPr lang="pt-BR" dirty="0"/>
              <a:t>Divulgação e orientação à população;</a:t>
            </a:r>
          </a:p>
          <a:p>
            <a:r>
              <a:rPr lang="pt-BR" dirty="0"/>
              <a:t>Conscientização sobre a importância de prevenir </a:t>
            </a:r>
            <a:r>
              <a:rPr lang="pt-BR" dirty="0" smtClean="0"/>
              <a:t>DST.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82606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7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Discussão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53347"/>
          </a:xfrm>
        </p:spPr>
        <p:txBody>
          <a:bodyPr/>
          <a:lstStyle/>
          <a:p>
            <a:r>
              <a:rPr lang="pt-BR" dirty="0" smtClean="0"/>
              <a:t>Ao </a:t>
            </a:r>
            <a:r>
              <a:rPr lang="pt-BR" dirty="0"/>
              <a:t>final da intervenção, o desafio é a manutenção  da utilização das fichas-espelho devido ao fato de as usuárias serem atendidas em locais diferentes.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1445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7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Reflexão crítica sobre processo pessoal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G</a:t>
            </a:r>
            <a:r>
              <a:rPr lang="pt-BR" dirty="0" smtClean="0"/>
              <a:t>rande interatividade proporcionada pelos fóruns e pelo diálogo com a orientadora;</a:t>
            </a:r>
          </a:p>
          <a:p>
            <a:r>
              <a:rPr lang="pt-BR" dirty="0"/>
              <a:t>C</a:t>
            </a:r>
            <a:r>
              <a:rPr lang="pt-BR" dirty="0" smtClean="0"/>
              <a:t>onhecimento na prática clínica, através dos casos clínicos e dos TQC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Conhecimento na </a:t>
            </a:r>
            <a:r>
              <a:rPr lang="pt-BR" dirty="0"/>
              <a:t>área da saúde </a:t>
            </a:r>
            <a:r>
              <a:rPr lang="pt-BR" dirty="0" smtClean="0"/>
              <a:t>pública, através da intervenção;</a:t>
            </a:r>
          </a:p>
          <a:p>
            <a:r>
              <a:rPr lang="pt-BR" dirty="0"/>
              <a:t>I</a:t>
            </a:r>
            <a:r>
              <a:rPr lang="pt-BR" dirty="0" smtClean="0"/>
              <a:t>mportância </a:t>
            </a:r>
            <a:r>
              <a:rPr lang="pt-BR" dirty="0"/>
              <a:t>do trabalho em equipe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7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19712" r="22467" b="6654"/>
          <a:stretch/>
        </p:blipFill>
        <p:spPr bwMode="auto">
          <a:xfrm>
            <a:off x="2256312" y="1591294"/>
            <a:ext cx="4833257" cy="446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1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457201"/>
            <a:ext cx="8229600" cy="1143000"/>
          </a:xfrm>
        </p:spPr>
        <p:txBody>
          <a:bodyPr/>
          <a:lstStyle/>
          <a:p>
            <a:r>
              <a:rPr lang="pt-BR" b="1" dirty="0" smtClean="0"/>
              <a:t>O Município de Antônio Prado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93096"/>
          </a:xfrm>
        </p:spPr>
        <p:txBody>
          <a:bodyPr>
            <a:normAutofit/>
          </a:bodyPr>
          <a:lstStyle/>
          <a:p>
            <a:r>
              <a:rPr lang="pt-BR" dirty="0" smtClean="0"/>
              <a:t>Localização:</a:t>
            </a:r>
            <a:r>
              <a:rPr lang="pt-BR" dirty="0"/>
              <a:t> </a:t>
            </a:r>
            <a:r>
              <a:rPr lang="pt-BR" dirty="0" smtClean="0"/>
              <a:t>serra </a:t>
            </a:r>
            <a:r>
              <a:rPr lang="pt-BR" dirty="0"/>
              <a:t>do </a:t>
            </a:r>
            <a:r>
              <a:rPr lang="pt-BR" dirty="0" smtClean="0"/>
              <a:t>Rio Grande do Sul</a:t>
            </a:r>
          </a:p>
          <a:p>
            <a:r>
              <a:rPr lang="pt-BR" dirty="0" smtClean="0"/>
              <a:t>População </a:t>
            </a:r>
            <a:r>
              <a:rPr lang="pt-BR" dirty="0"/>
              <a:t>estimada: </a:t>
            </a:r>
            <a:r>
              <a:rPr lang="pt-BR" dirty="0" smtClean="0"/>
              <a:t>13274</a:t>
            </a:r>
          </a:p>
          <a:p>
            <a:r>
              <a:rPr lang="pt-BR" dirty="0" smtClean="0"/>
              <a:t>Área</a:t>
            </a:r>
            <a:r>
              <a:rPr lang="pt-BR" dirty="0"/>
              <a:t>: 347.617 </a:t>
            </a:r>
            <a:r>
              <a:rPr lang="pt-BR" dirty="0" smtClean="0"/>
              <a:t>km</a:t>
            </a:r>
          </a:p>
          <a:p>
            <a:r>
              <a:rPr lang="pt-BR" dirty="0" smtClean="0"/>
              <a:t>Densidade </a:t>
            </a:r>
            <a:r>
              <a:rPr lang="pt-BR" dirty="0"/>
              <a:t>demográfica: 36,92 hab./</a:t>
            </a:r>
            <a:r>
              <a:rPr lang="pt-BR" dirty="0" smtClean="0"/>
              <a:t>km</a:t>
            </a:r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5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80728"/>
            <a:ext cx="7781925" cy="444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Características da UBS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Unidade Básica de Saúde Centro: </a:t>
            </a:r>
            <a:endParaRPr lang="pt-BR" b="1" dirty="0" smtClean="0"/>
          </a:p>
          <a:p>
            <a:pPr marL="714375" indent="0">
              <a:buNone/>
            </a:pPr>
            <a:r>
              <a:rPr lang="pt-BR" dirty="0" smtClean="0"/>
              <a:t>- Composição 3 ESF: Centro</a:t>
            </a:r>
            <a:r>
              <a:rPr lang="pt-BR" dirty="0"/>
              <a:t>, Planalto e </a:t>
            </a:r>
            <a:r>
              <a:rPr lang="pt-BR" dirty="0" smtClean="0"/>
              <a:t>Colina</a:t>
            </a:r>
          </a:p>
          <a:p>
            <a:pPr marL="714375" indent="0">
              <a:buNone/>
            </a:pPr>
            <a:r>
              <a:rPr lang="pt-BR" dirty="0" smtClean="0"/>
              <a:t>- </a:t>
            </a:r>
            <a:r>
              <a:rPr lang="pt-BR" dirty="0"/>
              <a:t>P</a:t>
            </a:r>
            <a:r>
              <a:rPr lang="pt-BR" dirty="0" smtClean="0"/>
              <a:t>opulação </a:t>
            </a:r>
            <a:r>
              <a:rPr lang="pt-BR" dirty="0"/>
              <a:t>total: 8452 </a:t>
            </a:r>
            <a:r>
              <a:rPr lang="pt-BR" dirty="0" smtClean="0"/>
              <a:t>pessoas</a:t>
            </a:r>
            <a:endParaRPr lang="pt-BR" dirty="0"/>
          </a:p>
          <a:p>
            <a:r>
              <a:rPr lang="pt-BR" b="1" dirty="0"/>
              <a:t>ESF Planalto: </a:t>
            </a:r>
            <a:endParaRPr lang="pt-BR" b="1" dirty="0" smtClean="0"/>
          </a:p>
          <a:p>
            <a:pPr marL="714375" indent="0">
              <a:buNone/>
            </a:pPr>
            <a:r>
              <a:rPr lang="pt-BR" dirty="0" smtClean="0"/>
              <a:t>- 2017 pessoas</a:t>
            </a:r>
          </a:p>
          <a:p>
            <a:pPr marL="714375" indent="0">
              <a:buNone/>
            </a:pPr>
            <a:r>
              <a:rPr lang="pt-BR" dirty="0" smtClean="0"/>
              <a:t>- 631 famílias</a:t>
            </a:r>
          </a:p>
          <a:p>
            <a:pPr marL="714375" indent="0">
              <a:buNone/>
            </a:pPr>
            <a:r>
              <a:rPr lang="pt-BR" dirty="0" smtClean="0"/>
              <a:t>- </a:t>
            </a:r>
            <a:r>
              <a:rPr lang="pt-BR" dirty="0"/>
              <a:t>C</a:t>
            </a:r>
            <a:r>
              <a:rPr lang="pt-BR" dirty="0" smtClean="0"/>
              <a:t>omposição: uma </a:t>
            </a:r>
            <a:r>
              <a:rPr lang="pt-BR" dirty="0"/>
              <a:t>médica, uma enfermeira, duas técnicas de enfermagem e 3 agentes comunitárias de </a:t>
            </a:r>
            <a:r>
              <a:rPr lang="pt-BR" dirty="0" smtClean="0"/>
              <a:t>saúde.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21061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ena Reali\Documents\Fotos UBS Antonio Prado\CAM00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Situação da ação programática antes da intervenção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registro da coleta de CP de todas as mulheres do município era realizado em um livro-registro que ficava na UBS Centro e nos prontuários das mesmas;</a:t>
            </a:r>
          </a:p>
          <a:p>
            <a:r>
              <a:rPr lang="pt-BR" dirty="0" smtClean="0"/>
              <a:t>O registro das mamografias era realizado apenas nos prontuários das usuárias na sua UBS de referência;</a:t>
            </a:r>
          </a:p>
          <a:p>
            <a:r>
              <a:rPr lang="pt-BR" dirty="0" smtClean="0"/>
              <a:t>A coleta de CP era realizada pela enfermeira ou pelo ginecologista;</a:t>
            </a:r>
          </a:p>
          <a:p>
            <a:r>
              <a:rPr lang="pt-BR" dirty="0" smtClean="0"/>
              <a:t>A mamografia era solicitada pela ginecologista.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3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pt-BR" dirty="0"/>
              <a:t>Melhoria nas ações de detecção precoce dos cânceres de colo e mama das mulheres da ESF Planalto do município de Antônio Prado, </a:t>
            </a:r>
            <a:r>
              <a:rPr lang="pt-BR" dirty="0" smtClean="0"/>
              <a:t>RS.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21061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Capacitação da </a:t>
            </a:r>
            <a:r>
              <a:rPr lang="pt-BR" dirty="0"/>
              <a:t>equipe baseada no protocolo de controle dos cânceres de colo de útero e de mama do </a:t>
            </a:r>
            <a:r>
              <a:rPr lang="pt-BR" dirty="0" smtClean="0"/>
              <a:t>MS, 2013;</a:t>
            </a:r>
          </a:p>
          <a:p>
            <a:r>
              <a:rPr lang="pt-BR" dirty="0"/>
              <a:t>Cadastramento de todas as mulheres entre 25 e 69 anos da área adstrita no </a:t>
            </a:r>
            <a:r>
              <a:rPr lang="pt-BR" dirty="0" smtClean="0"/>
              <a:t>programa;</a:t>
            </a:r>
          </a:p>
          <a:p>
            <a:r>
              <a:rPr lang="pt-BR" dirty="0" smtClean="0"/>
              <a:t>Utilização de fichas-espelho para registro adequado das usuárias;</a:t>
            </a:r>
          </a:p>
          <a:p>
            <a:r>
              <a:rPr lang="pt-BR" dirty="0" smtClean="0"/>
              <a:t>Preenchimento de planilha eletrônica para análise da intervenção;</a:t>
            </a:r>
          </a:p>
          <a:p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7463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5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865</Words>
  <Application>Microsoft Office PowerPoint</Application>
  <PresentationFormat>Apresentação na tela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Qualificação das Ações de Detecção Precoce dos Cânceres de Colo e Mama das Mulheres da área da ESF Planalto, no Município de Antônio Prado. RS. </vt:lpstr>
      <vt:lpstr>Introdução</vt:lpstr>
      <vt:lpstr>O Município de Antônio Prado</vt:lpstr>
      <vt:lpstr>Apresentação do PowerPoint</vt:lpstr>
      <vt:lpstr>Características da UBS</vt:lpstr>
      <vt:lpstr>Apresentação do PowerPoint</vt:lpstr>
      <vt:lpstr>Situação da ação programática antes da intervenção</vt:lpstr>
      <vt:lpstr>Objetivo</vt:lpstr>
      <vt:lpstr>Metodologia</vt:lpstr>
      <vt:lpstr>Metodologia</vt:lpstr>
      <vt:lpstr> Objetivo: Ampliar a cobertura de detecção precoce do câncer de colo do útero e de mama </vt:lpstr>
      <vt:lpstr>Objetivo: Ampliar a cobertura de detecção precoce do câncer de colo do útero e de mama</vt:lpstr>
      <vt:lpstr> Objetivo: Melhorar a qualidade do atendimento das mulheres que realizam detecção precoce do câncer de colo do útero e de mama na unidade de saúde </vt:lpstr>
      <vt:lpstr>Objetivo: Melhorar a adesão das mulheres à realização de exame de citopatológico do colo e mamografia </vt:lpstr>
      <vt:lpstr>Objetivo: Melhorar o registro das informações </vt:lpstr>
      <vt:lpstr>Objetivo: Melhorar o registro das informações</vt:lpstr>
      <vt:lpstr>Objetivo: Mapear as mulheres de risco para câncer de colo de útero e de mama </vt:lpstr>
      <vt:lpstr>Objetivo: Mapear as mulheres de risco para câncer de colo de útero e de mama</vt:lpstr>
      <vt:lpstr>Objetivo: Promover a saúde das mulheres que realizam detecção precoce de câncer de colo de útero e de mama na unidade de saúde </vt:lpstr>
      <vt:lpstr>Discussão</vt:lpstr>
      <vt:lpstr>Discussão</vt:lpstr>
      <vt:lpstr>Discussão</vt:lpstr>
      <vt:lpstr>Discussão</vt:lpstr>
      <vt:lpstr>Reflexão crítica sobre processo pessoal de aprendizagem</vt:lpstr>
      <vt:lpstr>Obrigada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das Ações de Detecção Precoce dos Cânceres de Colo e Mama das Mulheres da área da ESF Planalto, no Município de Antônio Prado. RS.</dc:title>
  <dc:creator>Roque</dc:creator>
  <cp:lastModifiedBy>Lorena Reali</cp:lastModifiedBy>
  <cp:revision>45</cp:revision>
  <dcterms:created xsi:type="dcterms:W3CDTF">2015-01-11T00:21:38Z</dcterms:created>
  <dcterms:modified xsi:type="dcterms:W3CDTF">2015-01-22T20:36:39Z</dcterms:modified>
</cp:coreProperties>
</file>