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charts/chart23.xml" ContentType="application/vnd.openxmlformats-officedocument.drawingml.chart+xml"/>
  <Override PartName="/ppt/theme/themeOverride23.xml" ContentType="application/vnd.openxmlformats-officedocument.themeOverride+xml"/>
  <Override PartName="/ppt/charts/chart24.xml" ContentType="application/vnd.openxmlformats-officedocument.drawingml.chart+xml"/>
  <Override PartName="/ppt/theme/themeOverride24.xml" ContentType="application/vnd.openxmlformats-officedocument.themeOverride+xml"/>
  <Override PartName="/ppt/charts/chart25.xml" ContentType="application/vnd.openxmlformats-officedocument.drawingml.chart+xml"/>
  <Override PartName="/ppt/theme/themeOverride25.xml" ContentType="application/vnd.openxmlformats-officedocument.themeOverride+xml"/>
  <Override PartName="/ppt/charts/chart26.xml" ContentType="application/vnd.openxmlformats-officedocument.drawingml.chart+xml"/>
  <Override PartName="/ppt/theme/themeOverride26.xml" ContentType="application/vnd.openxmlformats-officedocument.themeOverride+xml"/>
  <Override PartName="/ppt/charts/chart27.xml" ContentType="application/vnd.openxmlformats-officedocument.drawingml.chart+xml"/>
  <Override PartName="/ppt/theme/themeOverride27.xml" ContentType="application/vnd.openxmlformats-officedocument.themeOverride+xml"/>
  <Override PartName="/ppt/charts/chart28.xml" ContentType="application/vnd.openxmlformats-officedocument.drawingml.chart+xml"/>
  <Override PartName="/ppt/theme/themeOverride28.xml" ContentType="application/vnd.openxmlformats-officedocument.themeOverride+xml"/>
  <Override PartName="/ppt/charts/chart29.xml" ContentType="application/vnd.openxmlformats-officedocument.drawingml.chart+xml"/>
  <Override PartName="/ppt/theme/themeOverride29.xml" ContentType="application/vnd.openxmlformats-officedocument.themeOverride+xml"/>
  <Override PartName="/ppt/charts/chart30.xml" ContentType="application/vnd.openxmlformats-officedocument.drawingml.chart+xml"/>
  <Override PartName="/ppt/theme/themeOverride30.xml" ContentType="application/vnd.openxmlformats-officedocument.themeOverride+xml"/>
  <Override PartName="/ppt/charts/chart31.xml" ContentType="application/vnd.openxmlformats-officedocument.drawingml.chart+xml"/>
  <Override PartName="/ppt/theme/themeOverride3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8" r:id="rId4"/>
    <p:sldId id="258" r:id="rId5"/>
    <p:sldId id="259" r:id="rId6"/>
    <p:sldId id="261" r:id="rId7"/>
    <p:sldId id="270" r:id="rId8"/>
    <p:sldId id="263" r:id="rId9"/>
    <p:sldId id="271" r:id="rId10"/>
    <p:sldId id="315" r:id="rId11"/>
    <p:sldId id="266" r:id="rId12"/>
    <p:sldId id="312" r:id="rId13"/>
    <p:sldId id="316" r:id="rId14"/>
    <p:sldId id="267"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7" r:id="rId38"/>
    <p:sldId id="298" r:id="rId39"/>
    <p:sldId id="299" r:id="rId40"/>
    <p:sldId id="300" r:id="rId41"/>
    <p:sldId id="301" r:id="rId42"/>
    <p:sldId id="302" r:id="rId43"/>
    <p:sldId id="303" r:id="rId44"/>
    <p:sldId id="304" r:id="rId45"/>
    <p:sldId id="309" r:id="rId46"/>
    <p:sldId id="308" r:id="rId47"/>
    <p:sldId id="311" r:id="rId48"/>
    <p:sldId id="314" r:id="rId49"/>
    <p:sldId id="310" r:id="rId50"/>
    <p:sldId id="313" r:id="rId5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6" d="100"/>
          <a:sy n="66" d="100"/>
        </p:scale>
        <p:origin x="150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uerp&#233;rio%20Louise%2008.01.15.xlsx" TargetMode="External"/><Relationship Id="rId1" Type="http://schemas.openxmlformats.org/officeDocument/2006/relationships/themeOverride" Target="../theme/themeOverride3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Administrador\Documents\EaD%20Sa&#250;de%20da%20Fam&#237;lia\Orienta&#231;&#227;o\Turma%206\Alunos\Louise\Unidade%203%20-%20Interven&#231;&#227;o\Semana%2013%20-%20Relat&#243;rio%20da%20interven&#231;&#227;o%20e%20PCD%20final\PCD%20final\Revis&#227;o%20PCD%20final%20Pr&#233;-natal%20Louise%2008.01.15.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Indicadores!$C$5</c:f>
              <c:strCache>
                <c:ptCount val="1"/>
                <c:pt idx="0">
                  <c:v>Proporção de gestantes cadastradas no Programa de Pré-natal.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Indicadores!$D$4:$F$4</c:f>
              <c:strCache>
                <c:ptCount val="3"/>
                <c:pt idx="0">
                  <c:v>Mês 1</c:v>
                </c:pt>
                <c:pt idx="1">
                  <c:v>Mês 2</c:v>
                </c:pt>
                <c:pt idx="2">
                  <c:v>Mês 3</c:v>
                </c:pt>
              </c:strCache>
            </c:strRef>
          </c:cat>
          <c:val>
            <c:numRef>
              <c:f>Indicadores!$D$5:$F$5</c:f>
              <c:numCache>
                <c:formatCode>0.0%</c:formatCode>
                <c:ptCount val="3"/>
                <c:pt idx="0">
                  <c:v>0.375</c:v>
                </c:pt>
                <c:pt idx="1">
                  <c:v>0.45833333333333331</c:v>
                </c:pt>
                <c:pt idx="2">
                  <c:v>0.45833333333333331</c:v>
                </c:pt>
              </c:numCache>
            </c:numRef>
          </c:val>
        </c:ser>
        <c:dLbls>
          <c:showLegendKey val="0"/>
          <c:showVal val="0"/>
          <c:showCatName val="0"/>
          <c:showSerName val="0"/>
          <c:showPercent val="0"/>
          <c:showBubbleSize val="0"/>
        </c:dLbls>
        <c:gapWidth val="150"/>
        <c:axId val="244386952"/>
        <c:axId val="244385776"/>
      </c:barChart>
      <c:catAx>
        <c:axId val="2443869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4385776"/>
        <c:crosses val="autoZero"/>
        <c:auto val="1"/>
        <c:lblAlgn val="ctr"/>
        <c:lblOffset val="100"/>
        <c:noMultiLvlLbl val="0"/>
      </c:catAx>
      <c:valAx>
        <c:axId val="244385776"/>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438695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Indicadores!$C$56</c:f>
              <c:strCache>
                <c:ptCount val="1"/>
                <c:pt idx="0">
                  <c:v>Proporção de gestantes com primeira consulta odontológica programática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Indicadores!$D$55:$F$55</c:f>
              <c:strCache>
                <c:ptCount val="3"/>
                <c:pt idx="0">
                  <c:v>Mês 1</c:v>
                </c:pt>
                <c:pt idx="1">
                  <c:v>Mês 2</c:v>
                </c:pt>
                <c:pt idx="2">
                  <c:v>Mês 3</c:v>
                </c:pt>
              </c:strCache>
            </c:strRef>
          </c:cat>
          <c:val>
            <c:numRef>
              <c:f>Indicadores!$D$56:$F$56</c:f>
              <c:numCache>
                <c:formatCode>0.0%</c:formatCode>
                <c:ptCount val="3"/>
                <c:pt idx="0">
                  <c:v>5.5555555555555552E-2</c:v>
                </c:pt>
                <c:pt idx="1">
                  <c:v>4.5454545454545456E-2</c:v>
                </c:pt>
                <c:pt idx="2">
                  <c:v>9.0909090909090912E-2</c:v>
                </c:pt>
              </c:numCache>
            </c:numRef>
          </c:val>
        </c:ser>
        <c:dLbls>
          <c:showLegendKey val="0"/>
          <c:showVal val="0"/>
          <c:showCatName val="0"/>
          <c:showSerName val="0"/>
          <c:showPercent val="0"/>
          <c:showBubbleSize val="0"/>
        </c:dLbls>
        <c:gapWidth val="150"/>
        <c:axId val="279283096"/>
        <c:axId val="279279960"/>
      </c:barChart>
      <c:catAx>
        <c:axId val="27928309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279960"/>
        <c:crosses val="autoZero"/>
        <c:auto val="1"/>
        <c:lblAlgn val="ctr"/>
        <c:lblOffset val="100"/>
        <c:noMultiLvlLbl val="0"/>
      </c:catAx>
      <c:valAx>
        <c:axId val="279279960"/>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28309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Indicadores!$C$61</c:f>
              <c:strCache>
                <c:ptCount val="1"/>
                <c:pt idx="0">
                  <c:v>Proporção de gestantes faltosas às consultas que receberam busca ativa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Indicadores!$D$60:$F$60</c:f>
              <c:strCache>
                <c:ptCount val="3"/>
                <c:pt idx="0">
                  <c:v>Mês 1</c:v>
                </c:pt>
                <c:pt idx="1">
                  <c:v>Mês 2</c:v>
                </c:pt>
                <c:pt idx="2">
                  <c:v>Mês 3</c:v>
                </c:pt>
              </c:strCache>
            </c:strRef>
          </c:cat>
          <c:val>
            <c:numRef>
              <c:f>Indicadores!$D$61:$F$61</c:f>
              <c:numCache>
                <c:formatCode>0.0%</c:formatCode>
                <c:ptCount val="3"/>
                <c:pt idx="0">
                  <c:v>0.7142857142857143</c:v>
                </c:pt>
                <c:pt idx="1">
                  <c:v>1</c:v>
                </c:pt>
                <c:pt idx="2">
                  <c:v>1</c:v>
                </c:pt>
              </c:numCache>
            </c:numRef>
          </c:val>
        </c:ser>
        <c:dLbls>
          <c:showLegendKey val="0"/>
          <c:showVal val="0"/>
          <c:showCatName val="0"/>
          <c:showSerName val="0"/>
          <c:showPercent val="0"/>
          <c:showBubbleSize val="0"/>
        </c:dLbls>
        <c:gapWidth val="150"/>
        <c:axId val="279280352"/>
        <c:axId val="279280744"/>
      </c:barChart>
      <c:catAx>
        <c:axId val="2792803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280744"/>
        <c:crosses val="autoZero"/>
        <c:auto val="1"/>
        <c:lblAlgn val="ctr"/>
        <c:lblOffset val="100"/>
        <c:noMultiLvlLbl val="0"/>
      </c:catAx>
      <c:valAx>
        <c:axId val="279280744"/>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28035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Indicadores!$C$67</c:f>
              <c:strCache>
                <c:ptCount val="1"/>
                <c:pt idx="0">
                  <c:v>Proporção de gestantes com registro na ficha espelho de pré-natal/vacinação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Indicadores!$D$66:$F$66</c:f>
              <c:strCache>
                <c:ptCount val="3"/>
                <c:pt idx="0">
                  <c:v>Mês 1</c:v>
                </c:pt>
                <c:pt idx="1">
                  <c:v>Mês 2</c:v>
                </c:pt>
                <c:pt idx="2">
                  <c:v>Mês 3</c:v>
                </c:pt>
              </c:strCache>
            </c:strRef>
          </c:cat>
          <c:val>
            <c:numRef>
              <c:f>Indicadores!$D$67:$F$67</c:f>
              <c:numCache>
                <c:formatCode>0.0%</c:formatCode>
                <c:ptCount val="3"/>
                <c:pt idx="0">
                  <c:v>0.94444444444444442</c:v>
                </c:pt>
                <c:pt idx="1">
                  <c:v>0.90909090909090906</c:v>
                </c:pt>
                <c:pt idx="2">
                  <c:v>1</c:v>
                </c:pt>
              </c:numCache>
            </c:numRef>
          </c:val>
        </c:ser>
        <c:dLbls>
          <c:showLegendKey val="0"/>
          <c:showVal val="0"/>
          <c:showCatName val="0"/>
          <c:showSerName val="0"/>
          <c:showPercent val="0"/>
          <c:showBubbleSize val="0"/>
        </c:dLbls>
        <c:gapWidth val="150"/>
        <c:axId val="279281920"/>
        <c:axId val="279282312"/>
      </c:barChart>
      <c:catAx>
        <c:axId val="27928192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282312"/>
        <c:crosses val="autoZero"/>
        <c:auto val="1"/>
        <c:lblAlgn val="ctr"/>
        <c:lblOffset val="100"/>
        <c:noMultiLvlLbl val="0"/>
      </c:catAx>
      <c:valAx>
        <c:axId val="27928231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28192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Indicadores!$C$72</c:f>
              <c:strCache>
                <c:ptCount val="1"/>
                <c:pt idx="0">
                  <c:v>Proporção de gestantes com avaliação de risco gestacional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Indicadores!$D$71:$F$71</c:f>
              <c:strCache>
                <c:ptCount val="3"/>
                <c:pt idx="0">
                  <c:v>Mês 1</c:v>
                </c:pt>
                <c:pt idx="1">
                  <c:v>Mês 2</c:v>
                </c:pt>
                <c:pt idx="2">
                  <c:v>Mês 3</c:v>
                </c:pt>
              </c:strCache>
            </c:strRef>
          </c:cat>
          <c:val>
            <c:numRef>
              <c:f>Indicadores!$D$72:$F$72</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44888792"/>
        <c:axId val="244891536"/>
      </c:barChart>
      <c:catAx>
        <c:axId val="24488879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4891536"/>
        <c:crosses val="autoZero"/>
        <c:auto val="1"/>
        <c:lblAlgn val="ctr"/>
        <c:lblOffset val="100"/>
        <c:noMultiLvlLbl val="0"/>
      </c:catAx>
      <c:valAx>
        <c:axId val="244891536"/>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488879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Indicadores!$C$78</c:f>
              <c:strCache>
                <c:ptCount val="1"/>
                <c:pt idx="0">
                  <c:v>Proporção de gestantes que receberam orientação nutricional</c:v>
                </c:pt>
              </c:strCache>
            </c:strRef>
          </c:tx>
          <c:invertIfNegative val="0"/>
          <c:cat>
            <c:strRef>
              <c:f>Indicadores!$D$77:$F$77</c:f>
              <c:strCache>
                <c:ptCount val="3"/>
                <c:pt idx="0">
                  <c:v>Mês 1</c:v>
                </c:pt>
                <c:pt idx="1">
                  <c:v>Mês 2</c:v>
                </c:pt>
                <c:pt idx="2">
                  <c:v>Mês 3</c:v>
                </c:pt>
              </c:strCache>
            </c:strRef>
          </c:cat>
          <c:val>
            <c:numRef>
              <c:f>Indicadores!$D$78:$F$78</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44888400"/>
        <c:axId val="244890752"/>
      </c:barChart>
      <c:catAx>
        <c:axId val="244888400"/>
        <c:scaling>
          <c:orientation val="minMax"/>
        </c:scaling>
        <c:delete val="0"/>
        <c:axPos val="b"/>
        <c:numFmt formatCode="General" sourceLinked="1"/>
        <c:majorTickMark val="out"/>
        <c:minorTickMark val="none"/>
        <c:tickLblPos val="nextTo"/>
        <c:txPr>
          <a:bodyPr rot="0" vert="horz"/>
          <a:lstStyle/>
          <a:p>
            <a:pPr>
              <a:defRPr/>
            </a:pPr>
            <a:endParaRPr lang="pt-BR"/>
          </a:p>
        </c:txPr>
        <c:crossAx val="244890752"/>
        <c:crosses val="autoZero"/>
        <c:auto val="1"/>
        <c:lblAlgn val="ctr"/>
        <c:lblOffset val="100"/>
        <c:noMultiLvlLbl val="0"/>
      </c:catAx>
      <c:valAx>
        <c:axId val="244890752"/>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888400"/>
        <c:crosses val="autoZero"/>
        <c:crossBetween val="between"/>
        <c:majorUnit val="0.1"/>
      </c:valAx>
    </c:plotArea>
    <c:plotVisOnly val="1"/>
    <c:dispBlanksAs val="gap"/>
    <c:showDLblsOverMax val="0"/>
  </c:chart>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Indicadores!$C$84</c:f>
              <c:strCache>
                <c:ptCount val="1"/>
                <c:pt idx="0">
                  <c:v>Proporção de gestantes que receberam orientação sobre aleitamento materno</c:v>
                </c:pt>
              </c:strCache>
            </c:strRef>
          </c:tx>
          <c:invertIfNegative val="0"/>
          <c:cat>
            <c:strRef>
              <c:f>Indicadores!$D$83:$F$83</c:f>
              <c:strCache>
                <c:ptCount val="3"/>
                <c:pt idx="0">
                  <c:v>Mês 1</c:v>
                </c:pt>
                <c:pt idx="1">
                  <c:v>Mês 2</c:v>
                </c:pt>
                <c:pt idx="2">
                  <c:v>Mês 3</c:v>
                </c:pt>
              </c:strCache>
            </c:strRef>
          </c:cat>
          <c:val>
            <c:numRef>
              <c:f>Indicadores!$D$84:$F$84</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44891144"/>
        <c:axId val="244889184"/>
      </c:barChart>
      <c:catAx>
        <c:axId val="244891144"/>
        <c:scaling>
          <c:orientation val="minMax"/>
        </c:scaling>
        <c:delete val="0"/>
        <c:axPos val="b"/>
        <c:numFmt formatCode="General" sourceLinked="1"/>
        <c:majorTickMark val="out"/>
        <c:minorTickMark val="none"/>
        <c:tickLblPos val="nextTo"/>
        <c:txPr>
          <a:bodyPr rot="0" vert="horz"/>
          <a:lstStyle/>
          <a:p>
            <a:pPr>
              <a:defRPr/>
            </a:pPr>
            <a:endParaRPr lang="pt-BR"/>
          </a:p>
        </c:txPr>
        <c:crossAx val="244889184"/>
        <c:crosses val="autoZero"/>
        <c:auto val="1"/>
        <c:lblAlgn val="ctr"/>
        <c:lblOffset val="100"/>
        <c:noMultiLvlLbl val="0"/>
      </c:catAx>
      <c:valAx>
        <c:axId val="244889184"/>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891144"/>
        <c:crosses val="autoZero"/>
        <c:crossBetween val="between"/>
      </c:valAx>
    </c:plotArea>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Indicadores!$C$89</c:f>
              <c:strCache>
                <c:ptCount val="1"/>
                <c:pt idx="0">
                  <c:v>Proporção de gestantes que receberam orientação sobre cuidados com o recém-nascido</c:v>
                </c:pt>
              </c:strCache>
            </c:strRef>
          </c:tx>
          <c:invertIfNegative val="0"/>
          <c:cat>
            <c:strRef>
              <c:f>Indicadores!$D$88:$F$88</c:f>
              <c:strCache>
                <c:ptCount val="3"/>
                <c:pt idx="0">
                  <c:v>Mês 1</c:v>
                </c:pt>
                <c:pt idx="1">
                  <c:v>Mês 2</c:v>
                </c:pt>
                <c:pt idx="2">
                  <c:v>Mês 3</c:v>
                </c:pt>
              </c:strCache>
            </c:strRef>
          </c:cat>
          <c:val>
            <c:numRef>
              <c:f>Indicadores!$D$89:$F$89</c:f>
              <c:numCache>
                <c:formatCode>0.0%</c:formatCode>
                <c:ptCount val="3"/>
                <c:pt idx="0">
                  <c:v>0.72222222222222221</c:v>
                </c:pt>
                <c:pt idx="1">
                  <c:v>0.90909090909090906</c:v>
                </c:pt>
                <c:pt idx="2">
                  <c:v>1</c:v>
                </c:pt>
              </c:numCache>
            </c:numRef>
          </c:val>
        </c:ser>
        <c:dLbls>
          <c:showLegendKey val="0"/>
          <c:showVal val="0"/>
          <c:showCatName val="0"/>
          <c:showSerName val="0"/>
          <c:showPercent val="0"/>
          <c:showBubbleSize val="0"/>
        </c:dLbls>
        <c:gapWidth val="150"/>
        <c:axId val="244890360"/>
        <c:axId val="279692728"/>
      </c:barChart>
      <c:catAx>
        <c:axId val="244890360"/>
        <c:scaling>
          <c:orientation val="minMax"/>
        </c:scaling>
        <c:delete val="0"/>
        <c:axPos val="b"/>
        <c:numFmt formatCode="General" sourceLinked="1"/>
        <c:majorTickMark val="out"/>
        <c:minorTickMark val="none"/>
        <c:tickLblPos val="nextTo"/>
        <c:txPr>
          <a:bodyPr rot="0" vert="horz"/>
          <a:lstStyle/>
          <a:p>
            <a:pPr>
              <a:defRPr/>
            </a:pPr>
            <a:endParaRPr lang="pt-BR"/>
          </a:p>
        </c:txPr>
        <c:crossAx val="279692728"/>
        <c:crosses val="autoZero"/>
        <c:auto val="1"/>
        <c:lblAlgn val="ctr"/>
        <c:lblOffset val="100"/>
        <c:noMultiLvlLbl val="0"/>
      </c:catAx>
      <c:valAx>
        <c:axId val="279692728"/>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890360"/>
        <c:crosses val="autoZero"/>
        <c:crossBetween val="between"/>
        <c:majorUnit val="0.1"/>
      </c:valAx>
    </c:plotArea>
    <c:plotVisOnly val="1"/>
    <c:dispBlanksAs val="gap"/>
    <c:showDLblsOverMax val="0"/>
  </c:chart>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Indicadores!$C$94</c:f>
              <c:strCache>
                <c:ptCount val="1"/>
                <c:pt idx="0">
                  <c:v>Proporção de gestantes com orientação sobre anticoncepção após o parto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Indicadores!$D$93:$F$93</c:f>
              <c:strCache>
                <c:ptCount val="3"/>
                <c:pt idx="0">
                  <c:v>Mês 1</c:v>
                </c:pt>
                <c:pt idx="1">
                  <c:v>Mês 2</c:v>
                </c:pt>
                <c:pt idx="2">
                  <c:v>Mês 3</c:v>
                </c:pt>
              </c:strCache>
            </c:strRef>
          </c:cat>
          <c:val>
            <c:numRef>
              <c:f>Indicadores!$D$94:$F$94</c:f>
              <c:numCache>
                <c:formatCode>0.0%</c:formatCode>
                <c:ptCount val="3"/>
                <c:pt idx="0">
                  <c:v>0.61111111111111116</c:v>
                </c:pt>
                <c:pt idx="1">
                  <c:v>0.90909090909090906</c:v>
                </c:pt>
                <c:pt idx="2">
                  <c:v>1</c:v>
                </c:pt>
              </c:numCache>
            </c:numRef>
          </c:val>
        </c:ser>
        <c:dLbls>
          <c:showLegendKey val="0"/>
          <c:showVal val="0"/>
          <c:showCatName val="0"/>
          <c:showSerName val="0"/>
          <c:showPercent val="0"/>
          <c:showBubbleSize val="0"/>
        </c:dLbls>
        <c:gapWidth val="150"/>
        <c:axId val="279694688"/>
        <c:axId val="279693120"/>
      </c:barChart>
      <c:catAx>
        <c:axId val="27969468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693120"/>
        <c:crosses val="autoZero"/>
        <c:auto val="1"/>
        <c:lblAlgn val="ctr"/>
        <c:lblOffset val="100"/>
        <c:noMultiLvlLbl val="0"/>
      </c:catAx>
      <c:valAx>
        <c:axId val="279693120"/>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694688"/>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Indicadores!$C$99</c:f>
              <c:strCache>
                <c:ptCount val="1"/>
                <c:pt idx="0">
                  <c:v>Proporção de gestantes com orientação sobre os riscos do tabagismo e do uso de álcool e drogas na gestação</c:v>
                </c:pt>
              </c:strCache>
            </c:strRef>
          </c:tx>
          <c:invertIfNegative val="0"/>
          <c:cat>
            <c:strRef>
              <c:f>Indicadores!$D$98:$F$98</c:f>
              <c:strCache>
                <c:ptCount val="3"/>
                <c:pt idx="0">
                  <c:v>Mês 1</c:v>
                </c:pt>
                <c:pt idx="1">
                  <c:v>Mês 2</c:v>
                </c:pt>
                <c:pt idx="2">
                  <c:v>Mês 3</c:v>
                </c:pt>
              </c:strCache>
            </c:strRef>
          </c:cat>
          <c:val>
            <c:numRef>
              <c:f>Indicadores!$D$99:$F$99</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79691944"/>
        <c:axId val="279692336"/>
      </c:barChart>
      <c:catAx>
        <c:axId val="279691944"/>
        <c:scaling>
          <c:orientation val="minMax"/>
        </c:scaling>
        <c:delete val="0"/>
        <c:axPos val="b"/>
        <c:numFmt formatCode="General" sourceLinked="1"/>
        <c:majorTickMark val="out"/>
        <c:minorTickMark val="none"/>
        <c:tickLblPos val="nextTo"/>
        <c:txPr>
          <a:bodyPr rot="0" vert="horz"/>
          <a:lstStyle/>
          <a:p>
            <a:pPr>
              <a:defRPr/>
            </a:pPr>
            <a:endParaRPr lang="pt-BR"/>
          </a:p>
        </c:txPr>
        <c:crossAx val="279692336"/>
        <c:crosses val="autoZero"/>
        <c:auto val="1"/>
        <c:lblAlgn val="ctr"/>
        <c:lblOffset val="100"/>
        <c:noMultiLvlLbl val="0"/>
      </c:catAx>
      <c:valAx>
        <c:axId val="27969233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79691944"/>
        <c:crosses val="autoZero"/>
        <c:crossBetween val="between"/>
      </c:valAx>
    </c:plotArea>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Indicadores!$C$104</c:f>
              <c:strCache>
                <c:ptCount val="1"/>
                <c:pt idx="0">
                  <c:v>Proporção de gestantes e puérperas com orientação sobre higiene bucal</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Indicadores!$D$103:$F$103</c:f>
              <c:strCache>
                <c:ptCount val="3"/>
                <c:pt idx="0">
                  <c:v>Mês 1</c:v>
                </c:pt>
                <c:pt idx="1">
                  <c:v>Mês 2</c:v>
                </c:pt>
                <c:pt idx="2">
                  <c:v>Mês 3</c:v>
                </c:pt>
              </c:strCache>
            </c:strRef>
          </c:cat>
          <c:val>
            <c:numRef>
              <c:f>Indicadores!$D$104:$F$104</c:f>
              <c:numCache>
                <c:formatCode>0.0%</c:formatCode>
                <c:ptCount val="3"/>
                <c:pt idx="0">
                  <c:v>0.88888888888888884</c:v>
                </c:pt>
                <c:pt idx="1">
                  <c:v>0.90909090909090906</c:v>
                </c:pt>
                <c:pt idx="2">
                  <c:v>1</c:v>
                </c:pt>
              </c:numCache>
            </c:numRef>
          </c:val>
        </c:ser>
        <c:dLbls>
          <c:showLegendKey val="0"/>
          <c:showVal val="0"/>
          <c:showCatName val="0"/>
          <c:showSerName val="0"/>
          <c:showPercent val="0"/>
          <c:showBubbleSize val="0"/>
        </c:dLbls>
        <c:gapWidth val="150"/>
        <c:axId val="279691552"/>
        <c:axId val="279694296"/>
      </c:barChart>
      <c:catAx>
        <c:axId val="2796915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694296"/>
        <c:crosses val="autoZero"/>
        <c:auto val="1"/>
        <c:lblAlgn val="ctr"/>
        <c:lblOffset val="100"/>
        <c:noMultiLvlLbl val="0"/>
      </c:catAx>
      <c:valAx>
        <c:axId val="279694296"/>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69155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Indicadores!$C$11</c:f>
              <c:strCache>
                <c:ptCount val="1"/>
                <c:pt idx="0">
                  <c:v>Proporção de gestantes captadas no primeiro trimestre de gestação.</c:v>
                </c:pt>
              </c:strCache>
            </c:strRef>
          </c:tx>
          <c:invertIfNegative val="0"/>
          <c:cat>
            <c:strRef>
              <c:f>Indicadores!$D$10:$F$10</c:f>
              <c:strCache>
                <c:ptCount val="3"/>
                <c:pt idx="0">
                  <c:v>Mês 1</c:v>
                </c:pt>
                <c:pt idx="1">
                  <c:v>Mês 2</c:v>
                </c:pt>
                <c:pt idx="2">
                  <c:v>Mês 3</c:v>
                </c:pt>
              </c:strCache>
            </c:strRef>
          </c:cat>
          <c:val>
            <c:numRef>
              <c:f>Indicadores!$D$11:$F$11</c:f>
              <c:numCache>
                <c:formatCode>0.0%</c:formatCode>
                <c:ptCount val="3"/>
                <c:pt idx="0">
                  <c:v>0.66666666666666663</c:v>
                </c:pt>
                <c:pt idx="1">
                  <c:v>0.59090909090909094</c:v>
                </c:pt>
                <c:pt idx="2">
                  <c:v>0.72727272727272729</c:v>
                </c:pt>
              </c:numCache>
            </c:numRef>
          </c:val>
        </c:ser>
        <c:dLbls>
          <c:showLegendKey val="0"/>
          <c:showVal val="0"/>
          <c:showCatName val="0"/>
          <c:showSerName val="0"/>
          <c:showPercent val="0"/>
          <c:showBubbleSize val="0"/>
        </c:dLbls>
        <c:gapWidth val="150"/>
        <c:axId val="244386560"/>
        <c:axId val="244383424"/>
      </c:barChart>
      <c:catAx>
        <c:axId val="244386560"/>
        <c:scaling>
          <c:orientation val="minMax"/>
        </c:scaling>
        <c:delete val="0"/>
        <c:axPos val="b"/>
        <c:numFmt formatCode="General" sourceLinked="1"/>
        <c:majorTickMark val="out"/>
        <c:minorTickMark val="none"/>
        <c:tickLblPos val="nextTo"/>
        <c:txPr>
          <a:bodyPr rot="0" vert="horz"/>
          <a:lstStyle/>
          <a:p>
            <a:pPr>
              <a:defRPr/>
            </a:pPr>
            <a:endParaRPr lang="pt-BR"/>
          </a:p>
        </c:txPr>
        <c:crossAx val="244383424"/>
        <c:crosses val="autoZero"/>
        <c:auto val="1"/>
        <c:lblAlgn val="ctr"/>
        <c:lblOffset val="100"/>
        <c:noMultiLvlLbl val="0"/>
      </c:catAx>
      <c:valAx>
        <c:axId val="244383424"/>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386560"/>
        <c:crosses val="autoZero"/>
        <c:crossBetween val="between"/>
      </c:valAx>
    </c:plotArea>
    <c:plotVisOnly val="1"/>
    <c:dispBlanksAs val="gap"/>
    <c:showDLblsOverMax val="0"/>
  </c:chart>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Indicadores!$C$5</c:f>
              <c:strCache>
                <c:ptCount val="1"/>
                <c:pt idx="0">
                  <c:v>Proporção de puérperas com consulta até 42 dias após o parto.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Indicadores!$D$4:$F$4</c:f>
              <c:strCache>
                <c:ptCount val="3"/>
                <c:pt idx="0">
                  <c:v>Mês 1</c:v>
                </c:pt>
                <c:pt idx="1">
                  <c:v>Mês 2</c:v>
                </c:pt>
                <c:pt idx="2">
                  <c:v>Mês 3</c:v>
                </c:pt>
              </c:strCache>
            </c:strRef>
          </c:cat>
          <c:val>
            <c:numRef>
              <c:f>Indicadores!$D$5:$F$5</c:f>
              <c:numCache>
                <c:formatCode>0.0%</c:formatCode>
                <c:ptCount val="3"/>
                <c:pt idx="0">
                  <c:v>0.25</c:v>
                </c:pt>
                <c:pt idx="1">
                  <c:v>0.25</c:v>
                </c:pt>
                <c:pt idx="2">
                  <c:v>1</c:v>
                </c:pt>
              </c:numCache>
            </c:numRef>
          </c:val>
        </c:ser>
        <c:dLbls>
          <c:showLegendKey val="0"/>
          <c:showVal val="0"/>
          <c:showCatName val="0"/>
          <c:showSerName val="0"/>
          <c:showPercent val="0"/>
          <c:showBubbleSize val="0"/>
        </c:dLbls>
        <c:gapWidth val="150"/>
        <c:axId val="243525912"/>
        <c:axId val="243527872"/>
      </c:barChart>
      <c:catAx>
        <c:axId val="24352591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3527872"/>
        <c:crosses val="autoZero"/>
        <c:auto val="1"/>
        <c:lblAlgn val="ctr"/>
        <c:lblOffset val="100"/>
        <c:noMultiLvlLbl val="0"/>
      </c:catAx>
      <c:valAx>
        <c:axId val="24352787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352591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Indicadores!$C$13</c:f>
              <c:strCache>
                <c:ptCount val="1"/>
                <c:pt idx="0">
                  <c:v>Proporção de puérperas que tiveram as mamas examinadas </c:v>
                </c:pt>
              </c:strCache>
            </c:strRef>
          </c:tx>
          <c:invertIfNegative val="0"/>
          <c:cat>
            <c:strRef>
              <c:f>Indicadores!$D$12:$F$12</c:f>
              <c:strCache>
                <c:ptCount val="3"/>
                <c:pt idx="0">
                  <c:v>Mês 1</c:v>
                </c:pt>
                <c:pt idx="1">
                  <c:v>Mês 2</c:v>
                </c:pt>
                <c:pt idx="2">
                  <c:v>Mês 3</c:v>
                </c:pt>
              </c:strCache>
            </c:strRef>
          </c:cat>
          <c:val>
            <c:numRef>
              <c:f>Indicadores!$D$13:$F$13</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43527480"/>
        <c:axId val="243525128"/>
      </c:barChart>
      <c:catAx>
        <c:axId val="243527480"/>
        <c:scaling>
          <c:orientation val="minMax"/>
        </c:scaling>
        <c:delete val="0"/>
        <c:axPos val="b"/>
        <c:numFmt formatCode="General" sourceLinked="1"/>
        <c:majorTickMark val="out"/>
        <c:minorTickMark val="none"/>
        <c:tickLblPos val="nextTo"/>
        <c:txPr>
          <a:bodyPr rot="0" vert="horz"/>
          <a:lstStyle/>
          <a:p>
            <a:pPr>
              <a:defRPr/>
            </a:pPr>
            <a:endParaRPr lang="pt-BR"/>
          </a:p>
        </c:txPr>
        <c:crossAx val="243525128"/>
        <c:crosses val="autoZero"/>
        <c:auto val="1"/>
        <c:lblAlgn val="ctr"/>
        <c:lblOffset val="100"/>
        <c:noMultiLvlLbl val="0"/>
      </c:catAx>
      <c:valAx>
        <c:axId val="243525128"/>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3527480"/>
        <c:crosses val="autoZero"/>
        <c:crossBetween val="between"/>
        <c:majorUnit val="0.1"/>
      </c:valAx>
    </c:plotArea>
    <c:plotVisOnly val="1"/>
    <c:dispBlanksAs val="gap"/>
    <c:showDLblsOverMax val="0"/>
  </c:chart>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Indicadores!$C$18</c:f>
              <c:strCache>
                <c:ptCount val="1"/>
                <c:pt idx="0">
                  <c:v>Proporção de puérperas que tiveram o abdome examinado</c:v>
                </c:pt>
              </c:strCache>
            </c:strRef>
          </c:tx>
          <c:invertIfNegative val="0"/>
          <c:cat>
            <c:strRef>
              <c:f>Indicadores!$D$17:$F$17</c:f>
              <c:strCache>
                <c:ptCount val="3"/>
                <c:pt idx="0">
                  <c:v>Mês 1</c:v>
                </c:pt>
                <c:pt idx="1">
                  <c:v>Mês 2</c:v>
                </c:pt>
                <c:pt idx="2">
                  <c:v>Mês 3</c:v>
                </c:pt>
              </c:strCache>
            </c:strRef>
          </c:cat>
          <c:val>
            <c:numRef>
              <c:f>Indicadores!$D$18:$F$18</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43528656"/>
        <c:axId val="243527088"/>
      </c:barChart>
      <c:catAx>
        <c:axId val="243528656"/>
        <c:scaling>
          <c:orientation val="minMax"/>
        </c:scaling>
        <c:delete val="0"/>
        <c:axPos val="b"/>
        <c:numFmt formatCode="General" sourceLinked="1"/>
        <c:majorTickMark val="out"/>
        <c:minorTickMark val="none"/>
        <c:tickLblPos val="nextTo"/>
        <c:txPr>
          <a:bodyPr rot="0" vert="horz"/>
          <a:lstStyle/>
          <a:p>
            <a:pPr>
              <a:defRPr/>
            </a:pPr>
            <a:endParaRPr lang="pt-BR"/>
          </a:p>
        </c:txPr>
        <c:crossAx val="243527088"/>
        <c:crosses val="autoZero"/>
        <c:auto val="1"/>
        <c:lblAlgn val="ctr"/>
        <c:lblOffset val="100"/>
        <c:noMultiLvlLbl val="0"/>
      </c:catAx>
      <c:valAx>
        <c:axId val="243527088"/>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3528656"/>
        <c:crosses val="autoZero"/>
        <c:crossBetween val="between"/>
        <c:majorUnit val="0.1"/>
      </c:valAx>
    </c:plotArea>
    <c:plotVisOnly val="1"/>
    <c:dispBlanksAs val="gap"/>
    <c:showDLblsOverMax val="0"/>
  </c:chart>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Indicadores!$C$24</c:f>
              <c:strCache>
                <c:ptCount val="1"/>
                <c:pt idx="0">
                  <c:v>Proporção de puérperas que receberam exame ginecológico</c:v>
                </c:pt>
              </c:strCache>
            </c:strRef>
          </c:tx>
          <c:invertIfNegative val="0"/>
          <c:cat>
            <c:strRef>
              <c:f>Indicadores!$D$23:$F$23</c:f>
              <c:strCache>
                <c:ptCount val="3"/>
                <c:pt idx="0">
                  <c:v>Mês 1</c:v>
                </c:pt>
                <c:pt idx="1">
                  <c:v>Mês 2</c:v>
                </c:pt>
                <c:pt idx="2">
                  <c:v>Mês 3</c:v>
                </c:pt>
              </c:strCache>
            </c:strRef>
          </c:cat>
          <c:val>
            <c:numRef>
              <c:f>Indicadores!$D$24:$F$24</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80038848"/>
        <c:axId val="280037280"/>
      </c:barChart>
      <c:catAx>
        <c:axId val="280038848"/>
        <c:scaling>
          <c:orientation val="minMax"/>
        </c:scaling>
        <c:delete val="0"/>
        <c:axPos val="b"/>
        <c:numFmt formatCode="General" sourceLinked="1"/>
        <c:majorTickMark val="out"/>
        <c:minorTickMark val="none"/>
        <c:tickLblPos val="nextTo"/>
        <c:txPr>
          <a:bodyPr rot="0" vert="horz"/>
          <a:lstStyle/>
          <a:p>
            <a:pPr>
              <a:defRPr/>
            </a:pPr>
            <a:endParaRPr lang="pt-BR"/>
          </a:p>
        </c:txPr>
        <c:crossAx val="280037280"/>
        <c:crosses val="autoZero"/>
        <c:auto val="1"/>
        <c:lblAlgn val="ctr"/>
        <c:lblOffset val="100"/>
        <c:noMultiLvlLbl val="0"/>
      </c:catAx>
      <c:valAx>
        <c:axId val="280037280"/>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80038848"/>
        <c:crosses val="autoZero"/>
        <c:crossBetween val="between"/>
        <c:majorUnit val="0.1"/>
      </c:valAx>
    </c:plotArea>
    <c:plotVisOnly val="1"/>
    <c:dispBlanksAs val="gap"/>
    <c:showDLblsOverMax val="0"/>
  </c:chart>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Indicadores!$C$30</c:f>
              <c:strCache>
                <c:ptCount val="1"/>
                <c:pt idx="0">
                  <c:v>Proporção de puérperas com avaliação do estado psíquico</c:v>
                </c:pt>
              </c:strCache>
            </c:strRef>
          </c:tx>
          <c:invertIfNegative val="0"/>
          <c:cat>
            <c:strRef>
              <c:f>Indicadores!$D$29:$F$29</c:f>
              <c:strCache>
                <c:ptCount val="3"/>
                <c:pt idx="0">
                  <c:v>Mês 1</c:v>
                </c:pt>
                <c:pt idx="1">
                  <c:v>Mês 2</c:v>
                </c:pt>
                <c:pt idx="2">
                  <c:v>Mês 3</c:v>
                </c:pt>
              </c:strCache>
            </c:strRef>
          </c:cat>
          <c:val>
            <c:numRef>
              <c:f>Indicadores!$D$30:$F$30</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80035320"/>
        <c:axId val="280038456"/>
      </c:barChart>
      <c:catAx>
        <c:axId val="280035320"/>
        <c:scaling>
          <c:orientation val="minMax"/>
        </c:scaling>
        <c:delete val="0"/>
        <c:axPos val="b"/>
        <c:numFmt formatCode="General" sourceLinked="1"/>
        <c:majorTickMark val="out"/>
        <c:minorTickMark val="none"/>
        <c:tickLblPos val="nextTo"/>
        <c:txPr>
          <a:bodyPr rot="0" vert="horz"/>
          <a:lstStyle/>
          <a:p>
            <a:pPr>
              <a:defRPr/>
            </a:pPr>
            <a:endParaRPr lang="pt-BR"/>
          </a:p>
        </c:txPr>
        <c:crossAx val="280038456"/>
        <c:crosses val="autoZero"/>
        <c:auto val="1"/>
        <c:lblAlgn val="ctr"/>
        <c:lblOffset val="100"/>
        <c:noMultiLvlLbl val="0"/>
      </c:catAx>
      <c:valAx>
        <c:axId val="28003845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80035320"/>
        <c:crosses val="autoZero"/>
        <c:crossBetween val="between"/>
        <c:majorUnit val="0.1"/>
      </c:valAx>
    </c:plotArea>
    <c:plotVisOnly val="1"/>
    <c:dispBlanksAs val="gap"/>
    <c:showDLblsOverMax val="0"/>
  </c:chart>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Indicadores!$C$36</c:f>
              <c:strCache>
                <c:ptCount val="1"/>
                <c:pt idx="0">
                  <c:v>Proporção de puérperas com avaliação para intercorrências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Indicadores!$D$35:$F$35</c:f>
              <c:strCache>
                <c:ptCount val="3"/>
                <c:pt idx="0">
                  <c:v>Mês 1</c:v>
                </c:pt>
                <c:pt idx="1">
                  <c:v>Mês 2</c:v>
                </c:pt>
                <c:pt idx="2">
                  <c:v>Mês 3</c:v>
                </c:pt>
              </c:strCache>
            </c:strRef>
          </c:cat>
          <c:val>
            <c:numRef>
              <c:f>Indicadores!$D$36:$F$36</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80035712"/>
        <c:axId val="280036888"/>
      </c:barChart>
      <c:catAx>
        <c:axId val="28003571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80036888"/>
        <c:crosses val="autoZero"/>
        <c:auto val="1"/>
        <c:lblAlgn val="ctr"/>
        <c:lblOffset val="100"/>
        <c:noMultiLvlLbl val="0"/>
      </c:catAx>
      <c:valAx>
        <c:axId val="28003688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8003571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Indicadores!$C$41</c:f>
              <c:strCache>
                <c:ptCount val="1"/>
                <c:pt idx="0">
                  <c:v>Proporção de puérperas com prescrição de algum método de anticoncepção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Indicadores!$D$40:$F$40</c:f>
              <c:strCache>
                <c:ptCount val="3"/>
                <c:pt idx="0">
                  <c:v>Mês 1</c:v>
                </c:pt>
                <c:pt idx="1">
                  <c:v>Mês 2</c:v>
                </c:pt>
                <c:pt idx="2">
                  <c:v>Mês 3</c:v>
                </c:pt>
              </c:strCache>
            </c:strRef>
          </c:cat>
          <c:val>
            <c:numRef>
              <c:f>Indicadores!$D$41:$F$41</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80038064"/>
        <c:axId val="279803840"/>
      </c:barChart>
      <c:catAx>
        <c:axId val="28003806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3840"/>
        <c:crosses val="autoZero"/>
        <c:auto val="1"/>
        <c:lblAlgn val="ctr"/>
        <c:lblOffset val="100"/>
        <c:noMultiLvlLbl val="0"/>
      </c:catAx>
      <c:valAx>
        <c:axId val="279803840"/>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80038064"/>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Indicadores!$C$47</c:f>
              <c:strCache>
                <c:ptCount val="1"/>
                <c:pt idx="0">
                  <c:v>Proporção de puérperas faltosas à consulta que receberam busca ativa.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Indicadores!$D$46:$F$46</c:f>
              <c:strCache>
                <c:ptCount val="3"/>
                <c:pt idx="0">
                  <c:v>Mês 1</c:v>
                </c:pt>
                <c:pt idx="1">
                  <c:v>Mês 2</c:v>
                </c:pt>
                <c:pt idx="2">
                  <c:v>Mês 3</c:v>
                </c:pt>
              </c:strCache>
            </c:strRef>
          </c:cat>
          <c:val>
            <c:numRef>
              <c:f>Indicadores!$D$47:$F$47</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79804232"/>
        <c:axId val="279801488"/>
      </c:barChart>
      <c:catAx>
        <c:axId val="2798042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1488"/>
        <c:crosses val="autoZero"/>
        <c:auto val="1"/>
        <c:lblAlgn val="ctr"/>
        <c:lblOffset val="100"/>
        <c:noMultiLvlLbl val="0"/>
      </c:catAx>
      <c:valAx>
        <c:axId val="27980148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423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Indicadores!$C$53</c:f>
              <c:strCache>
                <c:ptCount val="1"/>
                <c:pt idx="0">
                  <c:v>Proporção de puérperas com registro adequado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Indicadores!$D$52:$F$52</c:f>
              <c:strCache>
                <c:ptCount val="3"/>
                <c:pt idx="0">
                  <c:v>Mês 1</c:v>
                </c:pt>
                <c:pt idx="1">
                  <c:v>Mês 2</c:v>
                </c:pt>
                <c:pt idx="2">
                  <c:v>Mês 3</c:v>
                </c:pt>
              </c:strCache>
            </c:strRef>
          </c:cat>
          <c:val>
            <c:numRef>
              <c:f>Indicadores!$D$53:$F$53</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79801880"/>
        <c:axId val="279805800"/>
      </c:barChart>
      <c:catAx>
        <c:axId val="27980188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5800"/>
        <c:crosses val="autoZero"/>
        <c:auto val="1"/>
        <c:lblAlgn val="ctr"/>
        <c:lblOffset val="100"/>
        <c:noMultiLvlLbl val="0"/>
      </c:catAx>
      <c:valAx>
        <c:axId val="279805800"/>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188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Indicadores!$C$59</c:f>
              <c:strCache>
                <c:ptCount val="1"/>
                <c:pt idx="0">
                  <c:v>Proporção de puérperas que receberam orientação sobre os cuidados com o recém-nascido</c:v>
                </c:pt>
              </c:strCache>
            </c:strRef>
          </c:tx>
          <c:invertIfNegative val="0"/>
          <c:cat>
            <c:strRef>
              <c:f>Indicadores!$D$58:$F$58</c:f>
              <c:strCache>
                <c:ptCount val="3"/>
                <c:pt idx="0">
                  <c:v>Mês 1</c:v>
                </c:pt>
                <c:pt idx="1">
                  <c:v>Mês 2</c:v>
                </c:pt>
                <c:pt idx="2">
                  <c:v>Mês 3</c:v>
                </c:pt>
              </c:strCache>
            </c:strRef>
          </c:cat>
          <c:val>
            <c:numRef>
              <c:f>Indicadores!$D$59:$F$59</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79804624"/>
        <c:axId val="279807760"/>
      </c:barChart>
      <c:catAx>
        <c:axId val="279804624"/>
        <c:scaling>
          <c:orientation val="minMax"/>
        </c:scaling>
        <c:delete val="0"/>
        <c:axPos val="b"/>
        <c:numFmt formatCode="General" sourceLinked="1"/>
        <c:majorTickMark val="out"/>
        <c:minorTickMark val="none"/>
        <c:tickLblPos val="nextTo"/>
        <c:txPr>
          <a:bodyPr rot="0" vert="horz"/>
          <a:lstStyle/>
          <a:p>
            <a:pPr>
              <a:defRPr/>
            </a:pPr>
            <a:endParaRPr lang="pt-BR"/>
          </a:p>
        </c:txPr>
        <c:crossAx val="279807760"/>
        <c:crosses val="autoZero"/>
        <c:auto val="1"/>
        <c:lblAlgn val="ctr"/>
        <c:lblOffset val="100"/>
        <c:noMultiLvlLbl val="0"/>
      </c:catAx>
      <c:valAx>
        <c:axId val="279807760"/>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79804624"/>
        <c:crosses val="autoZero"/>
        <c:crossBetween val="between"/>
        <c:majorUnit val="0.2"/>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Indicadores!$C$17</c:f>
              <c:strCache>
                <c:ptCount val="1"/>
                <c:pt idx="0">
                  <c:v>Proporção de gestantes com pelo menos um exame ginecológico por trimestre</c:v>
                </c:pt>
              </c:strCache>
            </c:strRef>
          </c:tx>
          <c:invertIfNegative val="0"/>
          <c:cat>
            <c:strRef>
              <c:f>Indicadores!$D$16:$F$16</c:f>
              <c:strCache>
                <c:ptCount val="3"/>
                <c:pt idx="0">
                  <c:v>Mês 1</c:v>
                </c:pt>
                <c:pt idx="1">
                  <c:v>Mês 2</c:v>
                </c:pt>
                <c:pt idx="2">
                  <c:v>Mês 3</c:v>
                </c:pt>
              </c:strCache>
            </c:strRef>
          </c:cat>
          <c:val>
            <c:numRef>
              <c:f>Indicadores!$D$17:$F$17</c:f>
              <c:numCache>
                <c:formatCode>0.0%</c:formatCode>
                <c:ptCount val="3"/>
                <c:pt idx="0">
                  <c:v>0.77777777777777779</c:v>
                </c:pt>
                <c:pt idx="1">
                  <c:v>0.86363636363636365</c:v>
                </c:pt>
                <c:pt idx="2">
                  <c:v>1</c:v>
                </c:pt>
              </c:numCache>
            </c:numRef>
          </c:val>
        </c:ser>
        <c:dLbls>
          <c:showLegendKey val="0"/>
          <c:showVal val="0"/>
          <c:showCatName val="0"/>
          <c:showSerName val="0"/>
          <c:showPercent val="0"/>
          <c:showBubbleSize val="0"/>
        </c:dLbls>
        <c:gapWidth val="150"/>
        <c:axId val="244659504"/>
        <c:axId val="244660680"/>
      </c:barChart>
      <c:catAx>
        <c:axId val="244659504"/>
        <c:scaling>
          <c:orientation val="minMax"/>
        </c:scaling>
        <c:delete val="0"/>
        <c:axPos val="b"/>
        <c:numFmt formatCode="General" sourceLinked="1"/>
        <c:majorTickMark val="out"/>
        <c:minorTickMark val="none"/>
        <c:tickLblPos val="nextTo"/>
        <c:txPr>
          <a:bodyPr rot="0" vert="horz"/>
          <a:lstStyle/>
          <a:p>
            <a:pPr>
              <a:defRPr/>
            </a:pPr>
            <a:endParaRPr lang="pt-BR"/>
          </a:p>
        </c:txPr>
        <c:crossAx val="244660680"/>
        <c:crosses val="autoZero"/>
        <c:auto val="1"/>
        <c:lblAlgn val="ctr"/>
        <c:lblOffset val="100"/>
        <c:noMultiLvlLbl val="0"/>
      </c:catAx>
      <c:valAx>
        <c:axId val="244660680"/>
        <c:scaling>
          <c:orientation val="minMax"/>
          <c:max val="1"/>
        </c:scaling>
        <c:delete val="0"/>
        <c:axPos val="l"/>
        <c:majorGridlines/>
        <c:numFmt formatCode="0.0%" sourceLinked="1"/>
        <c:majorTickMark val="out"/>
        <c:minorTickMark val="none"/>
        <c:tickLblPos val="nextTo"/>
        <c:txPr>
          <a:bodyPr rot="0" vert="horz"/>
          <a:lstStyle/>
          <a:p>
            <a:pPr>
              <a:defRPr/>
            </a:pPr>
            <a:endParaRPr lang="pt-BR"/>
          </a:p>
        </c:txPr>
        <c:crossAx val="244659504"/>
        <c:crosses val="autoZero"/>
        <c:crossBetween val="between"/>
      </c:valAx>
    </c:plotArea>
    <c:plotVisOnly val="1"/>
    <c:dispBlanksAs val="gap"/>
    <c:showDLblsOverMax val="0"/>
  </c:chart>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Indicadores!$C$65</c:f>
              <c:strCache>
                <c:ptCount val="1"/>
                <c:pt idx="0">
                  <c:v>Proporção de puérperas que receberam orientação sobre aleitamento materno</c:v>
                </c:pt>
              </c:strCache>
            </c:strRef>
          </c:tx>
          <c:invertIfNegative val="0"/>
          <c:cat>
            <c:strRef>
              <c:f>Indicadores!$D$64:$F$64</c:f>
              <c:strCache>
                <c:ptCount val="3"/>
                <c:pt idx="0">
                  <c:v>Mês 1</c:v>
                </c:pt>
                <c:pt idx="1">
                  <c:v>Mês 2</c:v>
                </c:pt>
                <c:pt idx="2">
                  <c:v>Mês 3</c:v>
                </c:pt>
              </c:strCache>
            </c:strRef>
          </c:cat>
          <c:val>
            <c:numRef>
              <c:f>Indicadores!$D$65:$F$65</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79802664"/>
        <c:axId val="279806976"/>
      </c:barChart>
      <c:catAx>
        <c:axId val="279802664"/>
        <c:scaling>
          <c:orientation val="minMax"/>
        </c:scaling>
        <c:delete val="0"/>
        <c:axPos val="b"/>
        <c:numFmt formatCode="General" sourceLinked="1"/>
        <c:majorTickMark val="out"/>
        <c:minorTickMark val="none"/>
        <c:tickLblPos val="nextTo"/>
        <c:txPr>
          <a:bodyPr rot="0" vert="horz"/>
          <a:lstStyle/>
          <a:p>
            <a:pPr>
              <a:defRPr/>
            </a:pPr>
            <a:endParaRPr lang="pt-BR"/>
          </a:p>
        </c:txPr>
        <c:crossAx val="279806976"/>
        <c:crosses val="autoZero"/>
        <c:auto val="1"/>
        <c:lblAlgn val="ctr"/>
        <c:lblOffset val="100"/>
        <c:noMultiLvlLbl val="0"/>
      </c:catAx>
      <c:valAx>
        <c:axId val="27980697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79802664"/>
        <c:crosses val="autoZero"/>
        <c:crossBetween val="between"/>
        <c:majorUnit val="0.2"/>
      </c:valAx>
    </c:plotArea>
    <c:plotVisOnly val="1"/>
    <c:dispBlanksAs val="gap"/>
    <c:showDLblsOverMax val="0"/>
  </c:chart>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Indicadores!$C$71</c:f>
              <c:strCache>
                <c:ptCount val="1"/>
                <c:pt idx="0">
                  <c:v>Proporção de puérperas com orientação sobre planejamento familiar</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Indicadores!$D$70:$F$70</c:f>
              <c:strCache>
                <c:ptCount val="3"/>
                <c:pt idx="0">
                  <c:v>Mês 1</c:v>
                </c:pt>
                <c:pt idx="1">
                  <c:v>Mês 2</c:v>
                </c:pt>
                <c:pt idx="2">
                  <c:v>Mês 3</c:v>
                </c:pt>
              </c:strCache>
            </c:strRef>
          </c:cat>
          <c:val>
            <c:numRef>
              <c:f>Indicadores!$D$71:$F$71</c:f>
              <c:numCache>
                <c:formatCode>0.0%</c:formatCode>
                <c:ptCount val="3"/>
                <c:pt idx="0">
                  <c:v>1</c:v>
                </c:pt>
                <c:pt idx="1">
                  <c:v>1</c:v>
                </c:pt>
                <c:pt idx="2">
                  <c:v>1</c:v>
                </c:pt>
              </c:numCache>
            </c:numRef>
          </c:val>
        </c:ser>
        <c:dLbls>
          <c:showLegendKey val="0"/>
          <c:showVal val="0"/>
          <c:showCatName val="0"/>
          <c:showSerName val="0"/>
          <c:showPercent val="0"/>
          <c:showBubbleSize val="0"/>
        </c:dLbls>
        <c:gapWidth val="150"/>
        <c:axId val="279808152"/>
        <c:axId val="279803056"/>
      </c:barChart>
      <c:catAx>
        <c:axId val="2798081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3056"/>
        <c:crosses val="autoZero"/>
        <c:auto val="1"/>
        <c:lblAlgn val="ctr"/>
        <c:lblOffset val="100"/>
        <c:noMultiLvlLbl val="0"/>
      </c:catAx>
      <c:valAx>
        <c:axId val="279803056"/>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7980815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Indicadores!$C$22</c:f>
              <c:strCache>
                <c:ptCount val="1"/>
                <c:pt idx="0">
                  <c:v>Proporção de gestantes com  pelo menos um exame das mamas durante o pré-natal</c:v>
                </c:pt>
              </c:strCache>
            </c:strRef>
          </c:tx>
          <c:invertIfNegative val="0"/>
          <c:cat>
            <c:strRef>
              <c:f>Indicadores!$D$21:$F$21</c:f>
              <c:strCache>
                <c:ptCount val="3"/>
                <c:pt idx="0">
                  <c:v>Mês 1</c:v>
                </c:pt>
                <c:pt idx="1">
                  <c:v>Mês 2</c:v>
                </c:pt>
                <c:pt idx="2">
                  <c:v>Mês 3</c:v>
                </c:pt>
              </c:strCache>
            </c:strRef>
          </c:cat>
          <c:val>
            <c:numRef>
              <c:f>Indicadores!$D$22:$F$22</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44658720"/>
        <c:axId val="244661072"/>
      </c:barChart>
      <c:catAx>
        <c:axId val="244658720"/>
        <c:scaling>
          <c:orientation val="minMax"/>
        </c:scaling>
        <c:delete val="0"/>
        <c:axPos val="b"/>
        <c:numFmt formatCode="General" sourceLinked="1"/>
        <c:majorTickMark val="out"/>
        <c:minorTickMark val="none"/>
        <c:tickLblPos val="nextTo"/>
        <c:txPr>
          <a:bodyPr rot="0" vert="horz"/>
          <a:lstStyle/>
          <a:p>
            <a:pPr>
              <a:defRPr/>
            </a:pPr>
            <a:endParaRPr lang="pt-BR"/>
          </a:p>
        </c:txPr>
        <c:crossAx val="244661072"/>
        <c:crosses val="autoZero"/>
        <c:auto val="1"/>
        <c:lblAlgn val="ctr"/>
        <c:lblOffset val="100"/>
        <c:noMultiLvlLbl val="0"/>
      </c:catAx>
      <c:valAx>
        <c:axId val="244661072"/>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658720"/>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Indicadores!$C$28</c:f>
              <c:strCache>
                <c:ptCount val="1"/>
                <c:pt idx="0">
                  <c:v>Proporção de gestantes com solicitação de exames laboratoriais de acordo com o protocolo</c:v>
                </c:pt>
              </c:strCache>
            </c:strRef>
          </c:tx>
          <c:invertIfNegative val="0"/>
          <c:cat>
            <c:strRef>
              <c:f>Indicadores!$D$27:$F$27</c:f>
              <c:strCache>
                <c:ptCount val="3"/>
                <c:pt idx="0">
                  <c:v>Mês 1</c:v>
                </c:pt>
                <c:pt idx="1">
                  <c:v>Mês 2</c:v>
                </c:pt>
                <c:pt idx="2">
                  <c:v>Mês 3</c:v>
                </c:pt>
              </c:strCache>
            </c:strRef>
          </c:cat>
          <c:val>
            <c:numRef>
              <c:f>Indicadores!$D$28:$F$28</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44660288"/>
        <c:axId val="244657936"/>
      </c:barChart>
      <c:catAx>
        <c:axId val="244660288"/>
        <c:scaling>
          <c:orientation val="minMax"/>
        </c:scaling>
        <c:delete val="0"/>
        <c:axPos val="b"/>
        <c:numFmt formatCode="General" sourceLinked="1"/>
        <c:majorTickMark val="out"/>
        <c:minorTickMark val="none"/>
        <c:tickLblPos val="nextTo"/>
        <c:txPr>
          <a:bodyPr rot="0" vert="horz"/>
          <a:lstStyle/>
          <a:p>
            <a:pPr>
              <a:defRPr/>
            </a:pPr>
            <a:endParaRPr lang="pt-BR"/>
          </a:p>
        </c:txPr>
        <c:crossAx val="244657936"/>
        <c:crosses val="autoZero"/>
        <c:auto val="1"/>
        <c:lblAlgn val="ctr"/>
        <c:lblOffset val="100"/>
        <c:noMultiLvlLbl val="0"/>
      </c:catAx>
      <c:valAx>
        <c:axId val="244657936"/>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660288"/>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sz="1200" baseline="0">
              <a:latin typeface="Arial" pitchFamily="34" charset="0"/>
            </a:defRPr>
          </a:pPr>
          <a:endParaRPr lang="pt-BR"/>
        </a:p>
      </c:txPr>
    </c:title>
    <c:autoTitleDeleted val="0"/>
    <c:plotArea>
      <c:layout/>
      <c:barChart>
        <c:barDir val="col"/>
        <c:grouping val="clustered"/>
        <c:varyColors val="0"/>
        <c:ser>
          <c:idx val="0"/>
          <c:order val="0"/>
          <c:tx>
            <c:strRef>
              <c:f>Indicadores!$C$34</c:f>
              <c:strCache>
                <c:ptCount val="1"/>
                <c:pt idx="0">
                  <c:v>Proporção de gestantes com prescrição de suplementação de sulfato ferroso e ácido fólico</c:v>
                </c:pt>
              </c:strCache>
            </c:strRef>
          </c:tx>
          <c:invertIfNegative val="0"/>
          <c:cat>
            <c:strRef>
              <c:f>Indicadores!$D$33:$F$33</c:f>
              <c:strCache>
                <c:ptCount val="3"/>
                <c:pt idx="0">
                  <c:v>Mês 1</c:v>
                </c:pt>
                <c:pt idx="1">
                  <c:v>Mês 2</c:v>
                </c:pt>
                <c:pt idx="2">
                  <c:v>Mês 3</c:v>
                </c:pt>
              </c:strCache>
            </c:strRef>
          </c:cat>
          <c:val>
            <c:numRef>
              <c:f>Indicadores!$D$34:$F$34</c:f>
              <c:numCache>
                <c:formatCode>0.0%</c:formatCode>
                <c:ptCount val="3"/>
                <c:pt idx="0">
                  <c:v>1</c:v>
                </c:pt>
                <c:pt idx="1">
                  <c:v>0.90909090909090906</c:v>
                </c:pt>
                <c:pt idx="2">
                  <c:v>1</c:v>
                </c:pt>
              </c:numCache>
            </c:numRef>
          </c:val>
        </c:ser>
        <c:dLbls>
          <c:showLegendKey val="0"/>
          <c:showVal val="0"/>
          <c:showCatName val="0"/>
          <c:showSerName val="0"/>
          <c:showPercent val="0"/>
          <c:showBubbleSize val="0"/>
        </c:dLbls>
        <c:gapWidth val="150"/>
        <c:axId val="244659112"/>
        <c:axId val="245023560"/>
      </c:barChart>
      <c:catAx>
        <c:axId val="244659112"/>
        <c:scaling>
          <c:orientation val="minMax"/>
        </c:scaling>
        <c:delete val="0"/>
        <c:axPos val="b"/>
        <c:numFmt formatCode="General" sourceLinked="1"/>
        <c:majorTickMark val="out"/>
        <c:minorTickMark val="none"/>
        <c:tickLblPos val="nextTo"/>
        <c:txPr>
          <a:bodyPr rot="0" vert="horz"/>
          <a:lstStyle/>
          <a:p>
            <a:pPr>
              <a:defRPr/>
            </a:pPr>
            <a:endParaRPr lang="pt-BR"/>
          </a:p>
        </c:txPr>
        <c:crossAx val="245023560"/>
        <c:crosses val="autoZero"/>
        <c:auto val="1"/>
        <c:lblAlgn val="ctr"/>
        <c:lblOffset val="100"/>
        <c:noMultiLvlLbl val="0"/>
      </c:catAx>
      <c:valAx>
        <c:axId val="245023560"/>
        <c:scaling>
          <c:orientation val="minMax"/>
          <c:max val="1"/>
          <c:min val="0"/>
        </c:scaling>
        <c:delete val="0"/>
        <c:axPos val="l"/>
        <c:majorGridlines/>
        <c:numFmt formatCode="0.0%" sourceLinked="1"/>
        <c:majorTickMark val="out"/>
        <c:minorTickMark val="none"/>
        <c:tickLblPos val="nextTo"/>
        <c:txPr>
          <a:bodyPr rot="0" vert="horz"/>
          <a:lstStyle/>
          <a:p>
            <a:pPr>
              <a:defRPr/>
            </a:pPr>
            <a:endParaRPr lang="pt-BR"/>
          </a:p>
        </c:txPr>
        <c:crossAx val="244659112"/>
        <c:crosses val="autoZero"/>
        <c:crossBetween val="between"/>
        <c:majorUnit val="0.1"/>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Indicadores!$C$40</c:f>
              <c:strCache>
                <c:ptCount val="1"/>
                <c:pt idx="0">
                  <c:v>Proporção de gestantes com  o esquema da vacina anti-tetânica completo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Indicadores!$D$39:$F$39</c:f>
              <c:strCache>
                <c:ptCount val="3"/>
                <c:pt idx="0">
                  <c:v>Mês 1</c:v>
                </c:pt>
                <c:pt idx="1">
                  <c:v>Mês 2</c:v>
                </c:pt>
                <c:pt idx="2">
                  <c:v>Mês 3</c:v>
                </c:pt>
              </c:strCache>
            </c:strRef>
          </c:cat>
          <c:val>
            <c:numRef>
              <c:f>Indicadores!$D$40:$F$40</c:f>
              <c:numCache>
                <c:formatCode>0.0%</c:formatCode>
                <c:ptCount val="3"/>
                <c:pt idx="0">
                  <c:v>0.3888888888888889</c:v>
                </c:pt>
                <c:pt idx="1">
                  <c:v>0.45454545454545453</c:v>
                </c:pt>
                <c:pt idx="2">
                  <c:v>0.54545454545454541</c:v>
                </c:pt>
              </c:numCache>
            </c:numRef>
          </c:val>
        </c:ser>
        <c:dLbls>
          <c:showLegendKey val="0"/>
          <c:showVal val="0"/>
          <c:showCatName val="0"/>
          <c:showSerName val="0"/>
          <c:showPercent val="0"/>
          <c:showBubbleSize val="0"/>
        </c:dLbls>
        <c:gapWidth val="150"/>
        <c:axId val="245025912"/>
        <c:axId val="245023952"/>
      </c:barChart>
      <c:catAx>
        <c:axId val="24502591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5023952"/>
        <c:crosses val="autoZero"/>
        <c:auto val="1"/>
        <c:lblAlgn val="ctr"/>
        <c:lblOffset val="100"/>
        <c:noMultiLvlLbl val="0"/>
      </c:catAx>
      <c:valAx>
        <c:axId val="245023952"/>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5025912"/>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Indicadores!$C$45</c:f>
              <c:strCache>
                <c:ptCount val="1"/>
                <c:pt idx="0">
                  <c:v>Proporção de gestantes com  o esquema da vacina de Hepatite B completo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Indicadores!$D$44:$F$44</c:f>
              <c:strCache>
                <c:ptCount val="3"/>
                <c:pt idx="0">
                  <c:v>Mês 1</c:v>
                </c:pt>
                <c:pt idx="1">
                  <c:v>Mês 2</c:v>
                </c:pt>
                <c:pt idx="2">
                  <c:v>Mês 3</c:v>
                </c:pt>
              </c:strCache>
            </c:strRef>
          </c:cat>
          <c:val>
            <c:numRef>
              <c:f>Indicadores!$D$45:$F$45</c:f>
              <c:numCache>
                <c:formatCode>0.0%</c:formatCode>
                <c:ptCount val="3"/>
                <c:pt idx="0">
                  <c:v>0.33333333333333331</c:v>
                </c:pt>
                <c:pt idx="1">
                  <c:v>0.31818181818181818</c:v>
                </c:pt>
                <c:pt idx="2">
                  <c:v>0.40909090909090912</c:v>
                </c:pt>
              </c:numCache>
            </c:numRef>
          </c:val>
        </c:ser>
        <c:dLbls>
          <c:showLegendKey val="0"/>
          <c:showVal val="0"/>
          <c:showCatName val="0"/>
          <c:showSerName val="0"/>
          <c:showPercent val="0"/>
          <c:showBubbleSize val="0"/>
        </c:dLbls>
        <c:gapWidth val="150"/>
        <c:axId val="245026304"/>
        <c:axId val="245025128"/>
      </c:barChart>
      <c:catAx>
        <c:axId val="24502630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5025128"/>
        <c:crosses val="autoZero"/>
        <c:auto val="1"/>
        <c:lblAlgn val="ctr"/>
        <c:lblOffset val="100"/>
        <c:noMultiLvlLbl val="0"/>
      </c:catAx>
      <c:valAx>
        <c:axId val="24502512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5026304"/>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spPr>
        <a:noFill/>
        <a:ln w="25400">
          <a:noFill/>
        </a:ln>
      </c:spPr>
      <c:txPr>
        <a:bodyPr/>
        <a:lstStyle/>
        <a:p>
          <a:pPr>
            <a:defRPr sz="1200" b="1" i="0" u="none" strike="noStrike" baseline="0">
              <a:solidFill>
                <a:srgbClr val="000000"/>
              </a:solidFill>
              <a:latin typeface="Arial" pitchFamily="34" charset="0"/>
              <a:ea typeface="Calibri"/>
              <a:cs typeface="Calibri"/>
            </a:defRPr>
          </a:pPr>
          <a:endParaRPr lang="pt-BR"/>
        </a:p>
      </c:txPr>
    </c:title>
    <c:autoTitleDeleted val="0"/>
    <c:plotArea>
      <c:layout/>
      <c:barChart>
        <c:barDir val="col"/>
        <c:grouping val="clustered"/>
        <c:varyColors val="0"/>
        <c:ser>
          <c:idx val="0"/>
          <c:order val="0"/>
          <c:tx>
            <c:strRef>
              <c:f>Indicadores!$C$50</c:f>
              <c:strCache>
                <c:ptCount val="1"/>
                <c:pt idx="0">
                  <c:v>Proporção de gestantes com avaliação de necessidade de atendimento odontológico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Indicadores!$D$49:$F$49</c:f>
              <c:strCache>
                <c:ptCount val="3"/>
                <c:pt idx="0">
                  <c:v>Mês 1</c:v>
                </c:pt>
                <c:pt idx="1">
                  <c:v>Mês 2</c:v>
                </c:pt>
                <c:pt idx="2">
                  <c:v>Mês 3</c:v>
                </c:pt>
              </c:strCache>
            </c:strRef>
          </c:cat>
          <c:val>
            <c:numRef>
              <c:f>Indicadores!$D$50:$F$50</c:f>
              <c:numCache>
                <c:formatCode>0.0%</c:formatCode>
                <c:ptCount val="3"/>
                <c:pt idx="0">
                  <c:v>0.72222222222222221</c:v>
                </c:pt>
                <c:pt idx="1">
                  <c:v>0.90909090909090906</c:v>
                </c:pt>
                <c:pt idx="2">
                  <c:v>1</c:v>
                </c:pt>
              </c:numCache>
            </c:numRef>
          </c:val>
        </c:ser>
        <c:dLbls>
          <c:showLegendKey val="0"/>
          <c:showVal val="0"/>
          <c:showCatName val="0"/>
          <c:showSerName val="0"/>
          <c:showPercent val="0"/>
          <c:showBubbleSize val="0"/>
        </c:dLbls>
        <c:gapWidth val="150"/>
        <c:axId val="245025520"/>
        <c:axId val="245023168"/>
      </c:barChart>
      <c:catAx>
        <c:axId val="24502552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5023168"/>
        <c:crosses val="autoZero"/>
        <c:auto val="1"/>
        <c:lblAlgn val="ctr"/>
        <c:lblOffset val="100"/>
        <c:noMultiLvlLbl val="0"/>
      </c:catAx>
      <c:valAx>
        <c:axId val="245023168"/>
        <c:scaling>
          <c:orientation val="minMax"/>
          <c:max val="1"/>
          <c:min val="0"/>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4502552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pt-BR" smtClean="0"/>
              <a:t>Clique para editar o título mestre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pt-B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43780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oto Panorâmica com Legenda">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23425E8-DE99-402C-AE03-23FE15C4FD8E}" type="datetimeFigureOut">
              <a:rPr lang="pt-BR" smtClean="0"/>
              <a:t>22/01/2015</a:t>
            </a:fld>
            <a:endParaRPr lang="pt-BR"/>
          </a:p>
        </p:txBody>
      </p:sp>
      <p:sp>
        <p:nvSpPr>
          <p:cNvPr id="6" name="Footer Placeholder 5"/>
          <p:cNvSpPr>
            <a:spLocks noGrp="1"/>
          </p:cNvSpPr>
          <p:nvPr>
            <p:ph type="ftr" sz="quarter" idx="11"/>
          </p:nvPr>
        </p:nvSpPr>
        <p:spPr/>
        <p:txBody>
          <a:bodyPr/>
          <a:lstStyle/>
          <a:p>
            <a:endParaRPr lang="pt-B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25919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e Legenda">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pt-BR" smtClean="0"/>
              <a:t>Clique para editar o título mestre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p:txBody>
          <a:bodyPr/>
          <a:lstStyle/>
          <a:p>
            <a:endParaRPr lang="pt-B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426661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ção com Legenda">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pt-BR" smtClean="0"/>
              <a:t>Clique para editar o título mestre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p:txBody>
          <a:bodyPr/>
          <a:lstStyle/>
          <a:p>
            <a:endParaRPr lang="pt-B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2257716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ão de Nome">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p:txBody>
          <a:bodyPr/>
          <a:lstStyle/>
          <a:p>
            <a:endParaRPr lang="pt-B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1911137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pt-BR" smtClean="0"/>
              <a:t>Clique para editar o título mestre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3425E8-DE99-402C-AE03-23FE15C4FD8E}" type="datetimeFigureOut">
              <a:rPr lang="pt-BR" smtClean="0"/>
              <a:t>22/01/2015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238463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pt-BR" smtClean="0"/>
              <a:t>Clique para editar o título mestre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3425E8-DE99-402C-AE03-23FE15C4FD8E}" type="datetimeFigureOut">
              <a:rPr lang="pt-BR" smtClean="0"/>
              <a:t>22/01/2015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1985678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a:xfrm>
            <a:off x="516133" y="6387910"/>
            <a:ext cx="3859795" cy="228660"/>
          </a:xfrm>
        </p:spPr>
        <p:txBody>
          <a:bodyPr/>
          <a:lstStyle/>
          <a:p>
            <a:endParaRPr lang="pt-B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1879565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a:xfrm>
            <a:off x="538546" y="6365498"/>
            <a:ext cx="3859795" cy="228660"/>
          </a:xfrm>
        </p:spPr>
        <p:txBody>
          <a:bodyPr/>
          <a:lstStyle/>
          <a:p>
            <a:endParaRPr lang="pt-B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376132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365232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23425E8-DE99-402C-AE03-23FE15C4FD8E}" type="datetimeFigureOut">
              <a:rPr lang="pt-BR" smtClean="0"/>
              <a:t>22/01/2015</a:t>
            </a:fld>
            <a:endParaRPr lang="pt-BR"/>
          </a:p>
        </p:txBody>
      </p:sp>
      <p:sp>
        <p:nvSpPr>
          <p:cNvPr id="5" name="Footer Placeholder 4"/>
          <p:cNvSpPr>
            <a:spLocks noGrp="1"/>
          </p:cNvSpPr>
          <p:nvPr>
            <p:ph type="ftr" sz="quarter" idx="11"/>
          </p:nvPr>
        </p:nvSpPr>
        <p:spPr/>
        <p:txBody>
          <a:bodyPr/>
          <a:lstStyle/>
          <a:p>
            <a:endParaRPr lang="pt-B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426005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t-BR" smtClean="0"/>
              <a:t>Clique para editar o título mestre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D23425E8-DE99-402C-AE03-23FE15C4FD8E}" type="datetimeFigureOut">
              <a:rPr lang="pt-BR" smtClean="0"/>
              <a:t>22/01/2015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307348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D23425E8-DE99-402C-AE03-23FE15C4FD8E}" type="datetimeFigureOut">
              <a:rPr lang="pt-BR" smtClean="0"/>
              <a:t>22/01/2015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66393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D23425E8-DE99-402C-AE03-23FE15C4FD8E}" type="datetimeFigureOut">
              <a:rPr lang="pt-BR" smtClean="0"/>
              <a:t>22/01/2015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89978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D23425E8-DE99-402C-AE03-23FE15C4FD8E}" type="datetimeFigureOut">
              <a:rPr lang="pt-BR" smtClean="0"/>
              <a:t>22/01/2015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154405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23425E8-DE99-402C-AE03-23FE15C4FD8E}" type="datetimeFigureOut">
              <a:rPr lang="pt-BR" smtClean="0"/>
              <a:t>22/01/2015</a:t>
            </a:fld>
            <a:endParaRPr lang="pt-BR"/>
          </a:p>
        </p:txBody>
      </p:sp>
      <p:sp>
        <p:nvSpPr>
          <p:cNvPr id="6" name="Footer Placeholder 5"/>
          <p:cNvSpPr>
            <a:spLocks noGrp="1"/>
          </p:cNvSpPr>
          <p:nvPr>
            <p:ph type="ftr" sz="quarter" idx="11"/>
          </p:nvPr>
        </p:nvSpPr>
        <p:spPr/>
        <p:txBody>
          <a:bodyPr/>
          <a:lstStyle/>
          <a:p>
            <a:endParaRPr lang="pt-B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68662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23425E8-DE99-402C-AE03-23FE15C4FD8E}" type="datetimeFigureOut">
              <a:rPr lang="pt-BR" smtClean="0"/>
              <a:t>22/01/2015</a:t>
            </a:fld>
            <a:endParaRPr lang="pt-BR"/>
          </a:p>
        </p:txBody>
      </p:sp>
      <p:sp>
        <p:nvSpPr>
          <p:cNvPr id="6" name="Footer Placeholder 5"/>
          <p:cNvSpPr>
            <a:spLocks noGrp="1"/>
          </p:cNvSpPr>
          <p:nvPr>
            <p:ph type="ftr" sz="quarter" idx="11"/>
          </p:nvPr>
        </p:nvSpPr>
        <p:spPr/>
        <p:txBody>
          <a:bodyPr/>
          <a:lstStyle/>
          <a:p>
            <a:endParaRPr lang="pt-B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DB891E3-59A9-435B-89BB-9E5D4A9D0752}" type="slidenum">
              <a:rPr lang="pt-BR" smtClean="0"/>
              <a:t>‹nº›</a:t>
            </a:fld>
            <a:endParaRPr lang="pt-BR"/>
          </a:p>
        </p:txBody>
      </p:sp>
    </p:spTree>
    <p:extLst>
      <p:ext uri="{BB962C8B-B14F-4D97-AF65-F5344CB8AC3E}">
        <p14:creationId xmlns:p14="http://schemas.microsoft.com/office/powerpoint/2010/main" val="254974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D23425E8-DE99-402C-AE03-23FE15C4FD8E}" type="datetimeFigureOut">
              <a:rPr lang="pt-BR" smtClean="0"/>
              <a:t>22/01/2015</a:t>
            </a:fld>
            <a:endParaRPr lang="pt-B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pt-B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DB891E3-59A9-435B-89BB-9E5D4A9D0752}" type="slidenum">
              <a:rPr lang="pt-BR" smtClean="0"/>
              <a:t>‹nº›</a:t>
            </a:fld>
            <a:endParaRPr lang="pt-BR"/>
          </a:p>
        </p:txBody>
      </p:sp>
    </p:spTree>
    <p:extLst>
      <p:ext uri="{BB962C8B-B14F-4D97-AF65-F5344CB8AC3E}">
        <p14:creationId xmlns:p14="http://schemas.microsoft.com/office/powerpoint/2010/main" val="30163349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dx.doi.org/10.1590/S0102-311X2001000100013" TargetMode="External"/><Relationship Id="rId2" Type="http://schemas.openxmlformats.org/officeDocument/2006/relationships/hyperlink" Target="http://dx.doi.org/10.1590/S1519-38292004000300007" TargetMode="External"/><Relationship Id="rId1" Type="http://schemas.openxmlformats.org/officeDocument/2006/relationships/slideLayout" Target="../slideLayouts/slideLayout2.xml"/><Relationship Id="rId5" Type="http://schemas.openxmlformats.org/officeDocument/2006/relationships/hyperlink" Target="http://www.scielosp.org/pdf/rsp/v37n4/16780.pdf" TargetMode="External"/><Relationship Id="rId4" Type="http://schemas.openxmlformats.org/officeDocument/2006/relationships/hyperlink" Target="http://www.fsp.usp.br/rs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1520" y="1865983"/>
            <a:ext cx="8712968" cy="626913"/>
          </a:xfrm>
        </p:spPr>
        <p:txBody>
          <a:bodyPr>
            <a:normAutofit fontScale="90000"/>
          </a:bodyPr>
          <a:lstStyle/>
          <a:p>
            <a:pPr algn="ctr"/>
            <a:r>
              <a:rPr lang="pt-BR" sz="2800" b="1" dirty="0"/>
              <a:t>Especialização em Saúde da Família</a:t>
            </a:r>
            <a:r>
              <a:rPr lang="pt-BR" sz="2800" dirty="0"/>
              <a:t/>
            </a:r>
            <a:br>
              <a:rPr lang="pt-BR" sz="2800" dirty="0"/>
            </a:br>
            <a:r>
              <a:rPr lang="pt-BR" sz="2800" b="1" dirty="0"/>
              <a:t>Turma VI</a:t>
            </a:r>
            <a:endParaRPr lang="pt-BR" sz="2800" dirty="0"/>
          </a:p>
        </p:txBody>
      </p:sp>
      <p:sp>
        <p:nvSpPr>
          <p:cNvPr id="3" name="Subtítulo 2"/>
          <p:cNvSpPr>
            <a:spLocks noGrp="1"/>
          </p:cNvSpPr>
          <p:nvPr>
            <p:ph type="subTitle" idx="1"/>
          </p:nvPr>
        </p:nvSpPr>
        <p:spPr>
          <a:xfrm>
            <a:off x="1115616" y="2564904"/>
            <a:ext cx="7056784" cy="1343000"/>
          </a:xfrm>
        </p:spPr>
        <p:txBody>
          <a:bodyPr>
            <a:noAutofit/>
          </a:bodyPr>
          <a:lstStyle/>
          <a:p>
            <a:pPr algn="ctr"/>
            <a:r>
              <a:rPr lang="pt-BR" sz="3000" b="1" dirty="0" smtClean="0">
                <a:solidFill>
                  <a:srgbClr val="FFFF00"/>
                </a:solidFill>
              </a:rPr>
              <a:t>QUALIFICAÇÃO DA ATENÇÃO AO PRÉ-NATAL E PUERPÉRIO NA UNIDADE BÁSICA DE SAÚDE SOLEDADE I, MUNICÍPIO DE NATAL/RN</a:t>
            </a:r>
            <a:endParaRPr lang="pt-BR" sz="3000" dirty="0" smtClean="0">
              <a:solidFill>
                <a:srgbClr val="FFFF00"/>
              </a:solidFill>
            </a:endParaRPr>
          </a:p>
          <a:p>
            <a:r>
              <a:rPr lang="pt-BR" sz="3000" b="1" dirty="0" smtClean="0"/>
              <a:t> </a:t>
            </a:r>
            <a:endParaRPr lang="pt-BR" sz="3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25105"/>
            <a:ext cx="334168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ítulo 2"/>
          <p:cNvSpPr txBox="1">
            <a:spLocks/>
          </p:cNvSpPr>
          <p:nvPr/>
        </p:nvSpPr>
        <p:spPr>
          <a:xfrm>
            <a:off x="2123728" y="5589240"/>
            <a:ext cx="6400800" cy="9829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pt-BR" sz="2000" dirty="0" smtClean="0">
                <a:solidFill>
                  <a:schemeClr val="bg1"/>
                </a:solidFill>
              </a:rPr>
              <a:t>Natal, Fevereiro/2015</a:t>
            </a:r>
          </a:p>
          <a:p>
            <a:pPr algn="r"/>
            <a:r>
              <a:rPr lang="pt-BR" sz="2000" dirty="0" smtClean="0">
                <a:solidFill>
                  <a:schemeClr val="bg1"/>
                </a:solidFill>
              </a:rPr>
              <a:t>Orientadora: Betânia Rodrigues dos Santos</a:t>
            </a:r>
            <a:endParaRPr lang="pt-BR" sz="2000" dirty="0">
              <a:solidFill>
                <a:schemeClr val="bg1"/>
              </a:solidFill>
            </a:endParaRPr>
          </a:p>
        </p:txBody>
      </p:sp>
      <p:sp>
        <p:nvSpPr>
          <p:cNvPr id="6" name="Subtítulo 2"/>
          <p:cNvSpPr txBox="1">
            <a:spLocks/>
          </p:cNvSpPr>
          <p:nvPr/>
        </p:nvSpPr>
        <p:spPr>
          <a:xfrm>
            <a:off x="1370806" y="4737720"/>
            <a:ext cx="6400800" cy="4914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400" dirty="0" smtClean="0">
                <a:solidFill>
                  <a:schemeClr val="bg1"/>
                </a:solidFill>
              </a:rPr>
              <a:t>Louise </a:t>
            </a:r>
            <a:r>
              <a:rPr lang="pt-BR" sz="2400" dirty="0" err="1" smtClean="0">
                <a:solidFill>
                  <a:schemeClr val="bg1"/>
                </a:solidFill>
              </a:rPr>
              <a:t>Layse</a:t>
            </a:r>
            <a:r>
              <a:rPr lang="pt-BR" sz="2400" dirty="0" smtClean="0">
                <a:solidFill>
                  <a:schemeClr val="bg1"/>
                </a:solidFill>
              </a:rPr>
              <a:t> de Oliveira Ferreira</a:t>
            </a:r>
            <a:endParaRPr lang="pt-BR" sz="2400" dirty="0">
              <a:solidFill>
                <a:schemeClr val="bg1"/>
              </a:solidFill>
            </a:endParaRPr>
          </a:p>
        </p:txBody>
      </p:sp>
      <p:pic>
        <p:nvPicPr>
          <p:cNvPr id="7" name="Imagem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160" y="301266"/>
            <a:ext cx="1747226" cy="1204677"/>
          </a:xfrm>
          <a:prstGeom prst="rect">
            <a:avLst/>
          </a:prstGeom>
          <a:noFill/>
          <a:ln>
            <a:noFill/>
          </a:ln>
        </p:spPr>
      </p:pic>
    </p:spTree>
    <p:extLst>
      <p:ext uri="{BB962C8B-B14F-4D97-AF65-F5344CB8AC3E}">
        <p14:creationId xmlns:p14="http://schemas.microsoft.com/office/powerpoint/2010/main" val="359911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Logística</a:t>
            </a:r>
            <a:endParaRPr lang="pt-BR" dirty="0"/>
          </a:p>
        </p:txBody>
      </p:sp>
      <p:sp>
        <p:nvSpPr>
          <p:cNvPr id="3" name="Espaço Reservado para Conteúdo 2"/>
          <p:cNvSpPr>
            <a:spLocks noGrp="1"/>
          </p:cNvSpPr>
          <p:nvPr>
            <p:ph idx="1"/>
          </p:nvPr>
        </p:nvSpPr>
        <p:spPr>
          <a:xfrm>
            <a:off x="864382" y="2489200"/>
            <a:ext cx="7524042" cy="3820120"/>
          </a:xfrm>
        </p:spPr>
        <p:txBody>
          <a:bodyPr/>
          <a:lstStyle/>
          <a:p>
            <a:pPr algn="just">
              <a:lnSpc>
                <a:spcPct val="120000"/>
              </a:lnSpc>
            </a:pPr>
            <a:r>
              <a:rPr lang="pt-BR" dirty="0"/>
              <a:t>Agenda programada para as gestantes e puérperas nas terças-feiras, com média de 10 atendimentos programados por </a:t>
            </a:r>
            <a:r>
              <a:rPr lang="pt-BR" dirty="0" smtClean="0"/>
              <a:t>semana;</a:t>
            </a:r>
            <a:endParaRPr lang="pt-BR" dirty="0"/>
          </a:p>
          <a:p>
            <a:pPr algn="just">
              <a:lnSpc>
                <a:spcPct val="120000"/>
              </a:lnSpc>
            </a:pPr>
            <a:r>
              <a:rPr lang="pt-BR" dirty="0"/>
              <a:t>Gestantes identificadas com alto risco gestacional: encaminhadas para os serviços de referência pelo médico da ESF; </a:t>
            </a:r>
          </a:p>
          <a:p>
            <a:pPr algn="just">
              <a:lnSpc>
                <a:spcPct val="120000"/>
              </a:lnSpc>
            </a:pPr>
            <a:r>
              <a:rPr lang="pt-BR" dirty="0"/>
              <a:t>Reunião em grupo com mulheres em idade fértil e também de gestantes, para </a:t>
            </a:r>
            <a:r>
              <a:rPr lang="pt-BR" dirty="0" smtClean="0"/>
              <a:t>orientá-las.</a:t>
            </a:r>
            <a:endParaRPr lang="pt-BR" dirty="0"/>
          </a:p>
          <a:p>
            <a:pPr algn="just"/>
            <a:endParaRPr lang="pt-BR" dirty="0"/>
          </a:p>
        </p:txBody>
      </p:sp>
    </p:spTree>
    <p:extLst>
      <p:ext uri="{BB962C8B-B14F-4D97-AF65-F5344CB8AC3E}">
        <p14:creationId xmlns:p14="http://schemas.microsoft.com/office/powerpoint/2010/main" val="2348382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Resultados Esperados</a:t>
            </a:r>
            <a:endParaRPr lang="pt-BR" dirty="0"/>
          </a:p>
        </p:txBody>
      </p:sp>
      <p:sp>
        <p:nvSpPr>
          <p:cNvPr id="3" name="Espaço Reservado para Conteúdo 2"/>
          <p:cNvSpPr>
            <a:spLocks noGrp="1"/>
          </p:cNvSpPr>
          <p:nvPr>
            <p:ph idx="1"/>
          </p:nvPr>
        </p:nvSpPr>
        <p:spPr>
          <a:xfrm>
            <a:off x="683568" y="2203648"/>
            <a:ext cx="7632848" cy="5257800"/>
          </a:xfrm>
        </p:spPr>
        <p:txBody>
          <a:bodyPr>
            <a:normAutofit/>
          </a:bodyPr>
          <a:lstStyle/>
          <a:p>
            <a:pPr lvl="0" algn="just">
              <a:lnSpc>
                <a:spcPct val="120000"/>
              </a:lnSpc>
            </a:pPr>
            <a:r>
              <a:rPr lang="pt-BR" dirty="0"/>
              <a:t>Alcançar 100% de cobertura do programa de </a:t>
            </a:r>
            <a:r>
              <a:rPr lang="pt-BR" dirty="0" smtClean="0"/>
              <a:t>pré-natal.</a:t>
            </a:r>
            <a:endParaRPr lang="pt-BR" dirty="0"/>
          </a:p>
          <a:p>
            <a:pPr lvl="0" algn="just">
              <a:lnSpc>
                <a:spcPct val="120000"/>
              </a:lnSpc>
            </a:pPr>
            <a:r>
              <a:rPr lang="pt-BR" dirty="0"/>
              <a:t>Garantir a 100% das gestantes o ingresso no primeiro trimestre de gestação.</a:t>
            </a:r>
          </a:p>
          <a:p>
            <a:pPr lvl="0" algn="just">
              <a:lnSpc>
                <a:spcPct val="120000"/>
              </a:lnSpc>
            </a:pPr>
            <a:r>
              <a:rPr lang="pt-BR" dirty="0"/>
              <a:t>Realizar pelo menos um exame de mamas em 100% das gestantes.</a:t>
            </a:r>
          </a:p>
          <a:p>
            <a:pPr lvl="0" algn="just">
              <a:lnSpc>
                <a:spcPct val="120000"/>
              </a:lnSpc>
            </a:pPr>
            <a:r>
              <a:rPr lang="pt-BR" dirty="0"/>
              <a:t>Garantir a 100% das gestantes a solicitação de exames laboratoriais de acordo com protocolo.</a:t>
            </a:r>
          </a:p>
          <a:p>
            <a:pPr lvl="0" algn="just">
              <a:lnSpc>
                <a:spcPct val="120000"/>
              </a:lnSpc>
            </a:pPr>
            <a:r>
              <a:rPr lang="pt-BR" dirty="0"/>
              <a:t>Garantir a 100% das gestantes a prescrição de sulfato ferroso e ácido fólico conforme protocolo</a:t>
            </a:r>
            <a:r>
              <a:rPr lang="pt-BR" dirty="0" smtClean="0"/>
              <a:t>.</a:t>
            </a:r>
          </a:p>
          <a:p>
            <a:pPr algn="just">
              <a:lnSpc>
                <a:spcPct val="120000"/>
              </a:lnSpc>
            </a:pPr>
            <a:r>
              <a:rPr lang="pt-BR" dirty="0"/>
              <a:t>Garantir que 100% das gestantes com vacina antitetânica em </a:t>
            </a:r>
            <a:r>
              <a:rPr lang="pt-BR" dirty="0" smtClean="0"/>
              <a:t>dia.</a:t>
            </a:r>
            <a:endParaRPr lang="pt-BR" dirty="0"/>
          </a:p>
          <a:p>
            <a:pPr lvl="0" algn="just">
              <a:lnSpc>
                <a:spcPct val="120000"/>
              </a:lnSpc>
            </a:pPr>
            <a:endParaRPr lang="pt-BR" dirty="0"/>
          </a:p>
        </p:txBody>
      </p:sp>
    </p:spTree>
    <p:extLst>
      <p:ext uri="{BB962C8B-B14F-4D97-AF65-F5344CB8AC3E}">
        <p14:creationId xmlns:p14="http://schemas.microsoft.com/office/powerpoint/2010/main" val="1702731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 Esperados</a:t>
            </a:r>
            <a:endParaRPr lang="pt-BR" dirty="0"/>
          </a:p>
        </p:txBody>
      </p:sp>
      <p:sp>
        <p:nvSpPr>
          <p:cNvPr id="3" name="Espaço Reservado para Conteúdo 2"/>
          <p:cNvSpPr>
            <a:spLocks noGrp="1"/>
          </p:cNvSpPr>
          <p:nvPr>
            <p:ph idx="1"/>
          </p:nvPr>
        </p:nvSpPr>
        <p:spPr>
          <a:xfrm>
            <a:off x="611560" y="2359421"/>
            <a:ext cx="7920880" cy="4525963"/>
          </a:xfrm>
        </p:spPr>
        <p:txBody>
          <a:bodyPr>
            <a:noAutofit/>
          </a:bodyPr>
          <a:lstStyle/>
          <a:p>
            <a:pPr lvl="0" algn="just"/>
            <a:r>
              <a:rPr lang="pt-BR" dirty="0" smtClean="0"/>
              <a:t>Garantir </a:t>
            </a:r>
            <a:r>
              <a:rPr lang="pt-BR" dirty="0"/>
              <a:t>que 100% das gestantes com vacina contra hepatite B em dia</a:t>
            </a:r>
          </a:p>
          <a:p>
            <a:pPr lvl="0" algn="just"/>
            <a:r>
              <a:rPr lang="pt-BR" dirty="0"/>
              <a:t>Realizar avaliação da necessidade de atendimento odontológico em 100% das gestantes durante o pré-natal.</a:t>
            </a:r>
          </a:p>
          <a:p>
            <a:pPr lvl="0" algn="just"/>
            <a:r>
              <a:rPr lang="pt-BR" dirty="0"/>
              <a:t>Garantir a primeira consulta odontológica programática para 100% das gestantes cadastradas</a:t>
            </a:r>
          </a:p>
          <a:p>
            <a:pPr lvl="0" algn="just"/>
            <a:r>
              <a:rPr lang="pt-BR" dirty="0" smtClean="0"/>
              <a:t>Realizar </a:t>
            </a:r>
            <a:r>
              <a:rPr lang="pt-BR" dirty="0"/>
              <a:t>busca ativa de 100% das gestantes faltosas às consultas de pré-natal</a:t>
            </a:r>
          </a:p>
          <a:p>
            <a:pPr lvl="0" algn="just"/>
            <a:r>
              <a:rPr lang="pt-BR" dirty="0"/>
              <a:t>Manter registro na ficha espelho de pré-natal/vacinação em 100% das gestantes</a:t>
            </a:r>
          </a:p>
          <a:p>
            <a:pPr lvl="0" algn="just"/>
            <a:r>
              <a:rPr lang="pt-BR" dirty="0"/>
              <a:t>Avaliar risco gestacional em 100% das gestantes.</a:t>
            </a:r>
          </a:p>
          <a:p>
            <a:endParaRPr lang="pt-BR" dirty="0"/>
          </a:p>
        </p:txBody>
      </p:sp>
    </p:spTree>
    <p:extLst>
      <p:ext uri="{BB962C8B-B14F-4D97-AF65-F5344CB8AC3E}">
        <p14:creationId xmlns:p14="http://schemas.microsoft.com/office/powerpoint/2010/main" val="61062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 Esperados</a:t>
            </a:r>
            <a:endParaRPr lang="pt-BR" dirty="0"/>
          </a:p>
        </p:txBody>
      </p:sp>
      <p:sp>
        <p:nvSpPr>
          <p:cNvPr id="3" name="Espaço Reservado para Conteúdo 2"/>
          <p:cNvSpPr>
            <a:spLocks noGrp="1"/>
          </p:cNvSpPr>
          <p:nvPr>
            <p:ph idx="1"/>
          </p:nvPr>
        </p:nvSpPr>
        <p:spPr>
          <a:xfrm>
            <a:off x="864382" y="2489200"/>
            <a:ext cx="7452034" cy="3530600"/>
          </a:xfrm>
        </p:spPr>
        <p:txBody>
          <a:bodyPr>
            <a:normAutofit/>
          </a:bodyPr>
          <a:lstStyle/>
          <a:p>
            <a:pPr lvl="0" algn="just"/>
            <a:r>
              <a:rPr lang="pt-BR" dirty="0"/>
              <a:t>Garantir a 100% das gestantes orientação nutricional durante a gestação.</a:t>
            </a:r>
          </a:p>
          <a:p>
            <a:pPr lvl="0" algn="just"/>
            <a:r>
              <a:rPr lang="pt-BR" dirty="0"/>
              <a:t>Promover o aleitamento materno junto a 100% das gestantes.</a:t>
            </a:r>
          </a:p>
          <a:p>
            <a:pPr lvl="0" algn="just"/>
            <a:r>
              <a:rPr lang="pt-BR" dirty="0"/>
              <a:t>Orientar 100% das gestantes sobre os cuidados com o recém-nascido (teste do pezinho, decúbito dorsal para dormir).</a:t>
            </a:r>
          </a:p>
          <a:p>
            <a:pPr lvl="0" algn="just"/>
            <a:r>
              <a:rPr lang="pt-BR" dirty="0"/>
              <a:t>Orientar 100% das gestantes sobre anticoncepção após o parto.</a:t>
            </a:r>
          </a:p>
          <a:p>
            <a:pPr lvl="0" algn="just"/>
            <a:r>
              <a:rPr lang="pt-BR" dirty="0"/>
              <a:t>Orientar 100% das gestantes sobre os riscos do tabagismo e do uso de álcool e drogas na gestação.</a:t>
            </a:r>
          </a:p>
          <a:p>
            <a:pPr lvl="0" algn="just"/>
            <a:r>
              <a:rPr lang="pt-BR" dirty="0"/>
              <a:t>Orientar 100% das gestantes sobre higiene bucal.</a:t>
            </a:r>
          </a:p>
          <a:p>
            <a:endParaRPr lang="pt-BR" dirty="0"/>
          </a:p>
        </p:txBody>
      </p:sp>
    </p:spTree>
    <p:extLst>
      <p:ext uri="{BB962C8B-B14F-4D97-AF65-F5344CB8AC3E}">
        <p14:creationId xmlns:p14="http://schemas.microsoft.com/office/powerpoint/2010/main" val="2663493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a:xfrm>
            <a:off x="864382" y="2489200"/>
            <a:ext cx="7740066" cy="3530600"/>
          </a:xfrm>
        </p:spPr>
        <p:txBody>
          <a:bodyPr>
            <a:normAutofit/>
          </a:bodyPr>
          <a:lstStyle/>
          <a:p>
            <a:pPr algn="just"/>
            <a:r>
              <a:rPr lang="pt-BR" sz="2000" dirty="0"/>
              <a:t>A população coberta pela unidade é de aproximadamente 4833 usuários, sendo estimadas 48 gestantes. Não tínhamos estimativa do número de puérperas, então fomos identificando as mesmas com o decorrer da intervenção, chegando a 4 puérperas no período de 3 meses.</a:t>
            </a:r>
          </a:p>
        </p:txBody>
      </p:sp>
    </p:spTree>
    <p:extLst>
      <p:ext uri="{BB962C8B-B14F-4D97-AF65-F5344CB8AC3E}">
        <p14:creationId xmlns:p14="http://schemas.microsoft.com/office/powerpoint/2010/main" val="202600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Gráfico 3"/>
          <p:cNvGraphicFramePr>
            <a:graphicFrameLocks/>
          </p:cNvGraphicFramePr>
          <p:nvPr>
            <p:extLst>
              <p:ext uri="{D42A27DB-BD31-4B8C-83A1-F6EECF244321}">
                <p14:modId xmlns:p14="http://schemas.microsoft.com/office/powerpoint/2010/main" val="2610831065"/>
              </p:ext>
            </p:extLst>
          </p:nvPr>
        </p:nvGraphicFramePr>
        <p:xfrm>
          <a:off x="395536" y="2348880"/>
          <a:ext cx="6192688"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948264" y="2060848"/>
            <a:ext cx="1872208" cy="3416320"/>
          </a:xfrm>
          <a:prstGeom prst="rect">
            <a:avLst/>
          </a:prstGeom>
          <a:noFill/>
        </p:spPr>
        <p:txBody>
          <a:bodyPr wrap="square" rtlCol="0">
            <a:spAutoFit/>
          </a:bodyPr>
          <a:lstStyle/>
          <a:p>
            <a:pPr algn="just"/>
            <a:r>
              <a:rPr lang="pt-BR" dirty="0"/>
              <a:t>N</a:t>
            </a:r>
            <a:r>
              <a:rPr lang="pt-BR" dirty="0" smtClean="0"/>
              <a:t>o </a:t>
            </a:r>
            <a:r>
              <a:rPr lang="pt-BR" dirty="0"/>
              <a:t>primeiro mês tivemos um total de 18 gestantes cadastradas (37,8%), no segundo mês tivemos 22 gestantes (45,8%) e no terceiro mês um total também de 22 gestantes (45,8%).</a:t>
            </a:r>
          </a:p>
        </p:txBody>
      </p:sp>
    </p:spTree>
    <p:extLst>
      <p:ext uri="{BB962C8B-B14F-4D97-AF65-F5344CB8AC3E}">
        <p14:creationId xmlns:p14="http://schemas.microsoft.com/office/powerpoint/2010/main" val="1610955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4210364155"/>
              </p:ext>
            </p:extLst>
          </p:nvPr>
        </p:nvGraphicFramePr>
        <p:xfrm>
          <a:off x="578520" y="2276872"/>
          <a:ext cx="627504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876256" y="2276872"/>
            <a:ext cx="2016224" cy="3139321"/>
          </a:xfrm>
          <a:prstGeom prst="rect">
            <a:avLst/>
          </a:prstGeom>
          <a:noFill/>
        </p:spPr>
        <p:txBody>
          <a:bodyPr wrap="square" rtlCol="0">
            <a:spAutoFit/>
          </a:bodyPr>
          <a:lstStyle/>
          <a:p>
            <a:pPr algn="just"/>
            <a:r>
              <a:rPr lang="pt-BR" dirty="0"/>
              <a:t>A</a:t>
            </a:r>
            <a:r>
              <a:rPr lang="pt-BR" dirty="0" smtClean="0"/>
              <a:t>o </a:t>
            </a:r>
            <a:r>
              <a:rPr lang="pt-BR" dirty="0"/>
              <a:t>final da intervenção </a:t>
            </a:r>
            <a:r>
              <a:rPr lang="pt-BR" dirty="0" smtClean="0"/>
              <a:t>atingimos </a:t>
            </a:r>
            <a:r>
              <a:rPr lang="pt-BR" dirty="0"/>
              <a:t>72,7% (16 gestantes</a:t>
            </a:r>
            <a:r>
              <a:rPr lang="pt-BR" dirty="0" smtClean="0"/>
              <a:t>) captadas no primeiro trimestre, </a:t>
            </a:r>
            <a:r>
              <a:rPr lang="pt-BR" dirty="0"/>
              <a:t>sendo no primeiro mês de 66,7% (12 gestantes) e no segundo de 59,1% (13 gestantes).</a:t>
            </a:r>
          </a:p>
        </p:txBody>
      </p:sp>
    </p:spTree>
    <p:extLst>
      <p:ext uri="{BB962C8B-B14F-4D97-AF65-F5344CB8AC3E}">
        <p14:creationId xmlns:p14="http://schemas.microsoft.com/office/powerpoint/2010/main" val="78096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764704"/>
            <a:ext cx="6343672" cy="709865"/>
          </a:xfrm>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901225375"/>
              </p:ext>
            </p:extLst>
          </p:nvPr>
        </p:nvGraphicFramePr>
        <p:xfrm>
          <a:off x="521590" y="2132856"/>
          <a:ext cx="620303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732240" y="2366878"/>
            <a:ext cx="2232248" cy="2862322"/>
          </a:xfrm>
          <a:prstGeom prst="rect">
            <a:avLst/>
          </a:prstGeom>
          <a:noFill/>
        </p:spPr>
        <p:txBody>
          <a:bodyPr wrap="square" rtlCol="0">
            <a:spAutoFit/>
          </a:bodyPr>
          <a:lstStyle/>
          <a:p>
            <a:pPr algn="just"/>
            <a:r>
              <a:rPr lang="pt-BR" dirty="0"/>
              <a:t>C</a:t>
            </a:r>
            <a:r>
              <a:rPr lang="pt-BR" dirty="0" smtClean="0"/>
              <a:t>onseguimos </a:t>
            </a:r>
            <a:r>
              <a:rPr lang="pt-BR" dirty="0"/>
              <a:t>chegar aos 100% das gestantes com exame ginecológico de forma adequada (22 gestantes), sendo no primeiro mês de 77,8% (14 gestantes) e no segundo de 86,4% (19 gestantes).</a:t>
            </a:r>
          </a:p>
        </p:txBody>
      </p:sp>
    </p:spTree>
    <p:extLst>
      <p:ext uri="{BB962C8B-B14F-4D97-AF65-F5344CB8AC3E}">
        <p14:creationId xmlns:p14="http://schemas.microsoft.com/office/powerpoint/2010/main" val="2222725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745071851"/>
              </p:ext>
            </p:extLst>
          </p:nvPr>
        </p:nvGraphicFramePr>
        <p:xfrm>
          <a:off x="457200" y="2132856"/>
          <a:ext cx="656307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7020272" y="2132856"/>
            <a:ext cx="1872208" cy="2862322"/>
          </a:xfrm>
          <a:prstGeom prst="rect">
            <a:avLst/>
          </a:prstGeom>
          <a:noFill/>
        </p:spPr>
        <p:txBody>
          <a:bodyPr wrap="square" rtlCol="0">
            <a:spAutoFit/>
          </a:bodyPr>
          <a:lstStyle/>
          <a:p>
            <a:pPr algn="just"/>
            <a:r>
              <a:rPr lang="pt-BR" dirty="0"/>
              <a:t>Tivemos no primeiro mês 100% (18 gestantes), no segundo mês de 90,9% (20 gestantes) e no terceiro novamente 100% (22 gestantes).</a:t>
            </a:r>
          </a:p>
        </p:txBody>
      </p:sp>
    </p:spTree>
    <p:extLst>
      <p:ext uri="{BB962C8B-B14F-4D97-AF65-F5344CB8AC3E}">
        <p14:creationId xmlns:p14="http://schemas.microsoft.com/office/powerpoint/2010/main" val="304873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7" name="Espaço Reservado para Conteúdo 6"/>
          <p:cNvGraphicFramePr>
            <a:graphicFrameLocks noGrp="1"/>
          </p:cNvGraphicFramePr>
          <p:nvPr>
            <p:ph idx="1"/>
            <p:extLst>
              <p:ext uri="{D42A27DB-BD31-4B8C-83A1-F6EECF244321}">
                <p14:modId xmlns:p14="http://schemas.microsoft.com/office/powerpoint/2010/main" val="284595996"/>
              </p:ext>
            </p:extLst>
          </p:nvPr>
        </p:nvGraphicFramePr>
        <p:xfrm>
          <a:off x="467544" y="2300574"/>
          <a:ext cx="598700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660232" y="2204864"/>
            <a:ext cx="2232248" cy="2862322"/>
          </a:xfrm>
          <a:prstGeom prst="rect">
            <a:avLst/>
          </a:prstGeom>
          <a:noFill/>
        </p:spPr>
        <p:txBody>
          <a:bodyPr wrap="square" rtlCol="0">
            <a:spAutoFit/>
          </a:bodyPr>
          <a:lstStyle/>
          <a:p>
            <a:pPr algn="just"/>
            <a:r>
              <a:rPr lang="pt-BR" dirty="0" smtClean="0"/>
              <a:t>Atingimos </a:t>
            </a:r>
            <a:r>
              <a:rPr lang="pt-BR" dirty="0"/>
              <a:t>u</a:t>
            </a:r>
            <a:r>
              <a:rPr lang="pt-BR" dirty="0" smtClean="0"/>
              <a:t>ma proporção de solicitação de exames de acordo com o protocolo de 100</a:t>
            </a:r>
            <a:r>
              <a:rPr lang="pt-BR" dirty="0"/>
              <a:t>% no primeiro mês, 90,9% no segundo mês (20 gestantes) e novamente 100% no terceiro </a:t>
            </a:r>
            <a:r>
              <a:rPr lang="pt-BR" dirty="0" smtClean="0"/>
              <a:t>mês.</a:t>
            </a:r>
            <a:endParaRPr lang="pt-BR" dirty="0"/>
          </a:p>
        </p:txBody>
      </p:sp>
    </p:spTree>
    <p:extLst>
      <p:ext uri="{BB962C8B-B14F-4D97-AF65-F5344CB8AC3E}">
        <p14:creationId xmlns:p14="http://schemas.microsoft.com/office/powerpoint/2010/main" val="16891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Contextualização do local</a:t>
            </a:r>
            <a:endParaRPr lang="pt-BR" dirty="0"/>
          </a:p>
        </p:txBody>
      </p:sp>
      <p:sp>
        <p:nvSpPr>
          <p:cNvPr id="3" name="Espaço Reservado para Conteúdo 2"/>
          <p:cNvSpPr>
            <a:spLocks noGrp="1"/>
          </p:cNvSpPr>
          <p:nvPr>
            <p:ph idx="1"/>
          </p:nvPr>
        </p:nvSpPr>
        <p:spPr>
          <a:xfrm>
            <a:off x="865970" y="2420888"/>
            <a:ext cx="7341640" cy="3530600"/>
          </a:xfrm>
        </p:spPr>
        <p:txBody>
          <a:bodyPr>
            <a:normAutofit fontScale="92500" lnSpcReduction="20000"/>
          </a:bodyPr>
          <a:lstStyle/>
          <a:p>
            <a:pPr algn="just">
              <a:lnSpc>
                <a:spcPct val="120000"/>
              </a:lnSpc>
            </a:pPr>
            <a:endParaRPr lang="pt-BR" sz="2000" dirty="0" smtClean="0"/>
          </a:p>
          <a:p>
            <a:pPr algn="just">
              <a:lnSpc>
                <a:spcPct val="120000"/>
              </a:lnSpc>
            </a:pPr>
            <a:r>
              <a:rPr lang="pt-BR" sz="1900" dirty="0" smtClean="0"/>
              <a:t>A </a:t>
            </a:r>
            <a:r>
              <a:rPr lang="pt-BR" sz="1900" dirty="0"/>
              <a:t>ESF na UBS Soledade I em Natal/RN, encontra-se </a:t>
            </a:r>
            <a:r>
              <a:rPr lang="pt-BR" sz="1900" dirty="0" smtClean="0"/>
              <a:t>em uma unidade temporária, </a:t>
            </a:r>
            <a:r>
              <a:rPr lang="pt-BR" sz="1900" dirty="0"/>
              <a:t>pois a UBS sede da ESF Soledade I está em reforma, em virtude de um problema estrutural ocorrido </a:t>
            </a:r>
            <a:r>
              <a:rPr lang="pt-BR" sz="1900" dirty="0" smtClean="0"/>
              <a:t>no ano </a:t>
            </a:r>
            <a:r>
              <a:rPr lang="pt-BR" sz="1900" dirty="0"/>
              <a:t>de 2013. </a:t>
            </a:r>
            <a:endParaRPr lang="pt-BR" sz="1900" dirty="0" smtClean="0"/>
          </a:p>
          <a:p>
            <a:pPr algn="just">
              <a:lnSpc>
                <a:spcPct val="120000"/>
              </a:lnSpc>
            </a:pPr>
            <a:r>
              <a:rPr lang="pt-BR" sz="1900" dirty="0" smtClean="0"/>
              <a:t>Duas equipes incompletas - falta de agentes de  saúde. </a:t>
            </a:r>
          </a:p>
          <a:p>
            <a:pPr algn="just">
              <a:lnSpc>
                <a:spcPct val="120000"/>
              </a:lnSpc>
            </a:pPr>
            <a:r>
              <a:rPr lang="pt-BR" sz="1900" dirty="0" smtClean="0"/>
              <a:t>4833 </a:t>
            </a:r>
            <a:r>
              <a:rPr lang="pt-BR" sz="1900" dirty="0"/>
              <a:t>usuários</a:t>
            </a:r>
            <a:r>
              <a:rPr lang="pt-BR" sz="1900" dirty="0" smtClean="0"/>
              <a:t>.</a:t>
            </a:r>
          </a:p>
          <a:p>
            <a:pPr algn="just">
              <a:lnSpc>
                <a:spcPct val="120000"/>
              </a:lnSpc>
            </a:pPr>
            <a:r>
              <a:rPr lang="pt-BR" sz="1900" dirty="0" smtClean="0"/>
              <a:t>Sala de médico, enfermeiro, dentista, copa, sala de técnico de enfermagem, arquivo, farmácia, sala da administração, banheiro para usuários e funcionários. </a:t>
            </a:r>
            <a:endParaRPr lang="pt-BR" sz="1900" dirty="0"/>
          </a:p>
          <a:p>
            <a:endParaRPr lang="pt-BR" sz="1900" dirty="0"/>
          </a:p>
        </p:txBody>
      </p:sp>
    </p:spTree>
    <p:extLst>
      <p:ext uri="{BB962C8B-B14F-4D97-AF65-F5344CB8AC3E}">
        <p14:creationId xmlns:p14="http://schemas.microsoft.com/office/powerpoint/2010/main" val="391798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002175012"/>
              </p:ext>
            </p:extLst>
          </p:nvPr>
        </p:nvGraphicFramePr>
        <p:xfrm>
          <a:off x="467544" y="2132856"/>
          <a:ext cx="577098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372200" y="2132856"/>
            <a:ext cx="2592288" cy="3139321"/>
          </a:xfrm>
          <a:prstGeom prst="rect">
            <a:avLst/>
          </a:prstGeom>
          <a:noFill/>
        </p:spPr>
        <p:txBody>
          <a:bodyPr wrap="square" rtlCol="0">
            <a:spAutoFit/>
          </a:bodyPr>
          <a:lstStyle/>
          <a:p>
            <a:pPr algn="just"/>
            <a:r>
              <a:rPr lang="pt-BR" dirty="0" smtClean="0"/>
              <a:t>As </a:t>
            </a:r>
            <a:r>
              <a:rPr lang="pt-BR" dirty="0"/>
              <a:t>gestantes cadastradas </a:t>
            </a:r>
            <a:r>
              <a:rPr lang="pt-BR" dirty="0" smtClean="0"/>
              <a:t>foram </a:t>
            </a:r>
            <a:r>
              <a:rPr lang="pt-BR" dirty="0"/>
              <a:t>adequadamente suplementadas de acordo com o protocolo, com uma proporção de 100% no primeiro mês, 90,9% (20 gestantes) no segundo mês e 100% no terceiro mês, conseguido com a capacitação da equipe e orientação.</a:t>
            </a:r>
          </a:p>
        </p:txBody>
      </p:sp>
    </p:spTree>
    <p:extLst>
      <p:ext uri="{BB962C8B-B14F-4D97-AF65-F5344CB8AC3E}">
        <p14:creationId xmlns:p14="http://schemas.microsoft.com/office/powerpoint/2010/main" val="80029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90978588"/>
              </p:ext>
            </p:extLst>
          </p:nvPr>
        </p:nvGraphicFramePr>
        <p:xfrm>
          <a:off x="395536" y="2332037"/>
          <a:ext cx="541094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156176" y="2366878"/>
            <a:ext cx="2664296" cy="2862322"/>
          </a:xfrm>
          <a:prstGeom prst="rect">
            <a:avLst/>
          </a:prstGeom>
          <a:noFill/>
        </p:spPr>
        <p:txBody>
          <a:bodyPr wrap="square" rtlCol="0">
            <a:spAutoFit/>
          </a:bodyPr>
          <a:lstStyle/>
          <a:p>
            <a:pPr algn="just"/>
            <a:r>
              <a:rPr lang="pt-BR" dirty="0"/>
              <a:t>Podemos observar uma </a:t>
            </a:r>
            <a:r>
              <a:rPr lang="pt-BR" dirty="0" smtClean="0"/>
              <a:t>proporção de gestantes com os esquema da vacina </a:t>
            </a:r>
            <a:r>
              <a:rPr lang="pt-BR" dirty="0" err="1" smtClean="0"/>
              <a:t>anti-tetânica</a:t>
            </a:r>
            <a:r>
              <a:rPr lang="pt-BR" dirty="0" smtClean="0"/>
              <a:t> completo </a:t>
            </a:r>
            <a:r>
              <a:rPr lang="pt-BR" dirty="0"/>
              <a:t>no primeiro mês de 38,9% (7 gestantes), 45,5% (10 gestantes) no segundo mês e 54,5% (12 gestantes) no terceiro </a:t>
            </a:r>
            <a:r>
              <a:rPr lang="pt-BR" dirty="0" smtClean="0"/>
              <a:t>mês.</a:t>
            </a:r>
            <a:endParaRPr lang="pt-BR" dirty="0"/>
          </a:p>
        </p:txBody>
      </p:sp>
    </p:spTree>
    <p:extLst>
      <p:ext uri="{BB962C8B-B14F-4D97-AF65-F5344CB8AC3E}">
        <p14:creationId xmlns:p14="http://schemas.microsoft.com/office/powerpoint/2010/main" val="739455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024521268"/>
              </p:ext>
            </p:extLst>
          </p:nvPr>
        </p:nvGraphicFramePr>
        <p:xfrm>
          <a:off x="395536" y="2332037"/>
          <a:ext cx="569897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444208" y="2276872"/>
            <a:ext cx="2448272" cy="2862322"/>
          </a:xfrm>
          <a:prstGeom prst="rect">
            <a:avLst/>
          </a:prstGeom>
          <a:noFill/>
        </p:spPr>
        <p:txBody>
          <a:bodyPr wrap="square" rtlCol="0">
            <a:spAutoFit/>
          </a:bodyPr>
          <a:lstStyle/>
          <a:p>
            <a:pPr algn="just"/>
            <a:r>
              <a:rPr lang="pt-BR" dirty="0"/>
              <a:t>Podemos observar uma proporção </a:t>
            </a:r>
            <a:r>
              <a:rPr lang="pt-BR" dirty="0" smtClean="0"/>
              <a:t>de gestantes com esquema da vacina de Hepatite B completo, no </a:t>
            </a:r>
            <a:r>
              <a:rPr lang="pt-BR" dirty="0"/>
              <a:t>primeiro mês de 33,3% (6 gestantes), 31,8% (7 gestantes) no segundo mês e 40,9% (9 gestantes) no terceiro mês.</a:t>
            </a:r>
          </a:p>
        </p:txBody>
      </p:sp>
    </p:spTree>
    <p:extLst>
      <p:ext uri="{BB962C8B-B14F-4D97-AF65-F5344CB8AC3E}">
        <p14:creationId xmlns:p14="http://schemas.microsoft.com/office/powerpoint/2010/main" val="3078123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215578506"/>
              </p:ext>
            </p:extLst>
          </p:nvPr>
        </p:nvGraphicFramePr>
        <p:xfrm>
          <a:off x="395536" y="2332037"/>
          <a:ext cx="584299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444208" y="2305903"/>
            <a:ext cx="2448272" cy="3139321"/>
          </a:xfrm>
          <a:prstGeom prst="rect">
            <a:avLst/>
          </a:prstGeom>
          <a:noFill/>
        </p:spPr>
        <p:txBody>
          <a:bodyPr wrap="square" rtlCol="0">
            <a:spAutoFit/>
          </a:bodyPr>
          <a:lstStyle/>
          <a:p>
            <a:pPr algn="just"/>
            <a:r>
              <a:rPr lang="pt-BR" dirty="0"/>
              <a:t>No terceiro mês de intervenção conseguimos um percentual de 100% das </a:t>
            </a:r>
            <a:r>
              <a:rPr lang="pt-BR" dirty="0" smtClean="0"/>
              <a:t>gestantes com avaliação de necessidade de atendimento odontológico. </a:t>
            </a:r>
            <a:r>
              <a:rPr lang="pt-BR" dirty="0"/>
              <a:t>Sendo no primeiro mês 72,2% (13 gestantes) e no segundo 90,9% (20 gestantes).</a:t>
            </a:r>
          </a:p>
        </p:txBody>
      </p:sp>
    </p:spTree>
    <p:extLst>
      <p:ext uri="{BB962C8B-B14F-4D97-AF65-F5344CB8AC3E}">
        <p14:creationId xmlns:p14="http://schemas.microsoft.com/office/powerpoint/2010/main" val="3842696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344027437"/>
              </p:ext>
            </p:extLst>
          </p:nvPr>
        </p:nvGraphicFramePr>
        <p:xfrm>
          <a:off x="395536" y="2204864"/>
          <a:ext cx="598700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588224" y="2283837"/>
            <a:ext cx="2376264" cy="2585323"/>
          </a:xfrm>
          <a:prstGeom prst="rect">
            <a:avLst/>
          </a:prstGeom>
          <a:noFill/>
        </p:spPr>
        <p:txBody>
          <a:bodyPr wrap="square" rtlCol="0">
            <a:spAutoFit/>
          </a:bodyPr>
          <a:lstStyle/>
          <a:p>
            <a:pPr algn="just"/>
            <a:r>
              <a:rPr lang="pt-BR" dirty="0"/>
              <a:t>Tivemos no primeiro mês 5,6% (1 gestante), no segundo mês 4,5% (1 gestante) e no terceiro mês 9,1% (2 gestantes) com primeira consulta odontológica programática.</a:t>
            </a:r>
          </a:p>
        </p:txBody>
      </p:sp>
    </p:spTree>
    <p:extLst>
      <p:ext uri="{BB962C8B-B14F-4D97-AF65-F5344CB8AC3E}">
        <p14:creationId xmlns:p14="http://schemas.microsoft.com/office/powerpoint/2010/main" val="1609750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752848432"/>
              </p:ext>
            </p:extLst>
          </p:nvPr>
        </p:nvGraphicFramePr>
        <p:xfrm>
          <a:off x="395536" y="2332037"/>
          <a:ext cx="598700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588224" y="2377911"/>
            <a:ext cx="2304256" cy="3139321"/>
          </a:xfrm>
          <a:prstGeom prst="rect">
            <a:avLst/>
          </a:prstGeom>
          <a:noFill/>
        </p:spPr>
        <p:txBody>
          <a:bodyPr wrap="square" rtlCol="0">
            <a:spAutoFit/>
          </a:bodyPr>
          <a:lstStyle/>
          <a:p>
            <a:pPr algn="just"/>
            <a:r>
              <a:rPr lang="pt-BR" dirty="0"/>
              <a:t>C</a:t>
            </a:r>
            <a:r>
              <a:rPr lang="pt-BR" dirty="0" smtClean="0"/>
              <a:t>onseguimos </a:t>
            </a:r>
            <a:r>
              <a:rPr lang="pt-BR" dirty="0"/>
              <a:t>no segundo e terceiro mês um percentual de 100% das gestantes (4 faltosas buscadas no segundo mês e 2 faltosas buscadas no terceiro mês), no primeiro mês 5 de 7 faltosas foram buscadas (71,4</a:t>
            </a:r>
            <a:r>
              <a:rPr lang="pt-BR" dirty="0" smtClean="0"/>
              <a:t>%).</a:t>
            </a:r>
            <a:endParaRPr lang="pt-BR" dirty="0"/>
          </a:p>
        </p:txBody>
      </p:sp>
    </p:spTree>
    <p:extLst>
      <p:ext uri="{BB962C8B-B14F-4D97-AF65-F5344CB8AC3E}">
        <p14:creationId xmlns:p14="http://schemas.microsoft.com/office/powerpoint/2010/main" val="1301969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367596470"/>
              </p:ext>
            </p:extLst>
          </p:nvPr>
        </p:nvGraphicFramePr>
        <p:xfrm>
          <a:off x="539552" y="2300148"/>
          <a:ext cx="584299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516216" y="2366878"/>
            <a:ext cx="2376264" cy="2862322"/>
          </a:xfrm>
          <a:prstGeom prst="rect">
            <a:avLst/>
          </a:prstGeom>
          <a:noFill/>
        </p:spPr>
        <p:txBody>
          <a:bodyPr wrap="square" rtlCol="0">
            <a:spAutoFit/>
          </a:bodyPr>
          <a:lstStyle/>
          <a:p>
            <a:pPr algn="just"/>
            <a:r>
              <a:rPr lang="pt-BR" dirty="0"/>
              <a:t>Podemos ver que no primeiro mês tivemos uma proporção de 94,4% (17 gestantes), no segundo mês uma proporção de 90,9% (20 gestantes) e no terceiro mês uma proporção de 100% (22 gestantes).</a:t>
            </a:r>
          </a:p>
        </p:txBody>
      </p:sp>
    </p:spTree>
    <p:extLst>
      <p:ext uri="{BB962C8B-B14F-4D97-AF65-F5344CB8AC3E}">
        <p14:creationId xmlns:p14="http://schemas.microsoft.com/office/powerpoint/2010/main" val="161446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3156390408"/>
              </p:ext>
            </p:extLst>
          </p:nvPr>
        </p:nvGraphicFramePr>
        <p:xfrm>
          <a:off x="467544" y="2204864"/>
          <a:ext cx="569897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372200" y="2204864"/>
            <a:ext cx="2520280" cy="3416320"/>
          </a:xfrm>
          <a:prstGeom prst="rect">
            <a:avLst/>
          </a:prstGeom>
          <a:noFill/>
        </p:spPr>
        <p:txBody>
          <a:bodyPr wrap="square" rtlCol="0">
            <a:spAutoFit/>
          </a:bodyPr>
          <a:lstStyle/>
          <a:p>
            <a:pPr algn="just"/>
            <a:r>
              <a:rPr lang="pt-BR" dirty="0"/>
              <a:t>A cada consulta das gestantes a avaliação era realizada e, desta forma, conseguimos um percentual na avaliação do risco de 100% (18 gestantes) no primeiro mês, 90,9% (20 gestantes) no segundo mês e 100% (22 gestantes) no terceiro mês.</a:t>
            </a:r>
          </a:p>
        </p:txBody>
      </p:sp>
    </p:spTree>
    <p:extLst>
      <p:ext uri="{BB962C8B-B14F-4D97-AF65-F5344CB8AC3E}">
        <p14:creationId xmlns:p14="http://schemas.microsoft.com/office/powerpoint/2010/main" val="354904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089232753"/>
              </p:ext>
            </p:extLst>
          </p:nvPr>
        </p:nvGraphicFramePr>
        <p:xfrm>
          <a:off x="395536" y="2259770"/>
          <a:ext cx="620303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732240" y="2204864"/>
            <a:ext cx="2088232" cy="1754326"/>
          </a:xfrm>
          <a:prstGeom prst="rect">
            <a:avLst/>
          </a:prstGeom>
          <a:noFill/>
        </p:spPr>
        <p:txBody>
          <a:bodyPr wrap="square" rtlCol="0">
            <a:spAutoFit/>
          </a:bodyPr>
          <a:lstStyle/>
          <a:p>
            <a:pPr algn="just"/>
            <a:r>
              <a:rPr lang="pt-BR" dirty="0"/>
              <a:t>Em todos os tópicos conseguimos atingir 100% de percentual, ao final do terceiro mês de intervenção. </a:t>
            </a:r>
          </a:p>
        </p:txBody>
      </p:sp>
    </p:spTree>
    <p:extLst>
      <p:ext uri="{BB962C8B-B14F-4D97-AF65-F5344CB8AC3E}">
        <p14:creationId xmlns:p14="http://schemas.microsoft.com/office/powerpoint/2010/main" val="3500880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731840346"/>
              </p:ext>
            </p:extLst>
          </p:nvPr>
        </p:nvGraphicFramePr>
        <p:xfrm>
          <a:off x="406039" y="2245256"/>
          <a:ext cx="634704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732240" y="2204864"/>
            <a:ext cx="2088232" cy="1754326"/>
          </a:xfrm>
          <a:prstGeom prst="rect">
            <a:avLst/>
          </a:prstGeom>
          <a:noFill/>
        </p:spPr>
        <p:txBody>
          <a:bodyPr wrap="square" rtlCol="0">
            <a:spAutoFit/>
          </a:bodyPr>
          <a:lstStyle/>
          <a:p>
            <a:pPr algn="just"/>
            <a:r>
              <a:rPr lang="pt-BR" dirty="0"/>
              <a:t>Em todos os tópicos conseguimos atingir 100% de percentual, ao final do terceiro mês de intervenção. </a:t>
            </a:r>
          </a:p>
        </p:txBody>
      </p:sp>
    </p:spTree>
    <p:extLst>
      <p:ext uri="{BB962C8B-B14F-4D97-AF65-F5344CB8AC3E}">
        <p14:creationId xmlns:p14="http://schemas.microsoft.com/office/powerpoint/2010/main" val="274803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Situação de saúde do território está a USF</a:t>
            </a:r>
          </a:p>
        </p:txBody>
      </p:sp>
      <p:sp>
        <p:nvSpPr>
          <p:cNvPr id="3" name="Espaço Reservado para Conteúdo 2"/>
          <p:cNvSpPr>
            <a:spLocks noGrp="1"/>
          </p:cNvSpPr>
          <p:nvPr>
            <p:ph idx="1"/>
          </p:nvPr>
        </p:nvSpPr>
        <p:spPr>
          <a:xfrm>
            <a:off x="864382" y="2489200"/>
            <a:ext cx="6803962" cy="3530600"/>
          </a:xfrm>
        </p:spPr>
        <p:txBody>
          <a:bodyPr>
            <a:normAutofit/>
          </a:bodyPr>
          <a:lstStyle/>
          <a:p>
            <a:pPr algn="just"/>
            <a:endParaRPr lang="pt-BR" sz="2500" dirty="0" smtClean="0"/>
          </a:p>
          <a:p>
            <a:pPr algn="just"/>
            <a:r>
              <a:rPr lang="pt-BR" sz="1900" dirty="0" smtClean="0"/>
              <a:t>As </a:t>
            </a:r>
            <a:r>
              <a:rPr lang="pt-BR" sz="1900" dirty="0"/>
              <a:t>duas equipes da USF de Soledade I cobrem uma população adstrita de 4833 </a:t>
            </a:r>
            <a:r>
              <a:rPr lang="pt-BR" sz="1900" dirty="0" smtClean="0"/>
              <a:t>habitantes. Essa </a:t>
            </a:r>
            <a:r>
              <a:rPr lang="pt-BR" sz="1900" dirty="0"/>
              <a:t>população é distribuída, de acordo com os dados </a:t>
            </a:r>
            <a:r>
              <a:rPr lang="pt-BR" sz="1900" dirty="0" err="1"/>
              <a:t>sociodemográficos</a:t>
            </a:r>
            <a:r>
              <a:rPr lang="pt-BR" sz="1900" dirty="0"/>
              <a:t>, proporcionalmente em: menores de 01 ano = 1,81%; menores de 20 anos = 51,59%, mulheres de 10 a 49 anos = 10,4%, maiores de 60 anos = 24,29%.</a:t>
            </a:r>
          </a:p>
        </p:txBody>
      </p:sp>
    </p:spTree>
    <p:extLst>
      <p:ext uri="{BB962C8B-B14F-4D97-AF65-F5344CB8AC3E}">
        <p14:creationId xmlns:p14="http://schemas.microsoft.com/office/powerpoint/2010/main" val="2441241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549823162"/>
              </p:ext>
            </p:extLst>
          </p:nvPr>
        </p:nvGraphicFramePr>
        <p:xfrm>
          <a:off x="457200" y="2204864"/>
          <a:ext cx="627504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732240" y="2204864"/>
            <a:ext cx="2088232" cy="1754326"/>
          </a:xfrm>
          <a:prstGeom prst="rect">
            <a:avLst/>
          </a:prstGeom>
          <a:noFill/>
        </p:spPr>
        <p:txBody>
          <a:bodyPr wrap="square" rtlCol="0">
            <a:spAutoFit/>
          </a:bodyPr>
          <a:lstStyle/>
          <a:p>
            <a:pPr algn="just"/>
            <a:r>
              <a:rPr lang="pt-BR" dirty="0"/>
              <a:t>Em todos os tópicos conseguimos atingir 100% de percentual, ao final do terceiro mês de intervenção. </a:t>
            </a:r>
          </a:p>
        </p:txBody>
      </p:sp>
    </p:spTree>
    <p:extLst>
      <p:ext uri="{BB962C8B-B14F-4D97-AF65-F5344CB8AC3E}">
        <p14:creationId xmlns:p14="http://schemas.microsoft.com/office/powerpoint/2010/main" val="391150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806126609"/>
              </p:ext>
            </p:extLst>
          </p:nvPr>
        </p:nvGraphicFramePr>
        <p:xfrm>
          <a:off x="467544" y="2204864"/>
          <a:ext cx="605901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732240" y="2204864"/>
            <a:ext cx="2088232" cy="1754326"/>
          </a:xfrm>
          <a:prstGeom prst="rect">
            <a:avLst/>
          </a:prstGeom>
          <a:noFill/>
        </p:spPr>
        <p:txBody>
          <a:bodyPr wrap="square" rtlCol="0">
            <a:spAutoFit/>
          </a:bodyPr>
          <a:lstStyle/>
          <a:p>
            <a:pPr algn="just"/>
            <a:r>
              <a:rPr lang="pt-BR" dirty="0"/>
              <a:t>Em todos os tópicos conseguimos atingir 100% de percentual, ao final do terceiro mês de intervenção. </a:t>
            </a:r>
          </a:p>
        </p:txBody>
      </p:sp>
    </p:spTree>
    <p:extLst>
      <p:ext uri="{BB962C8B-B14F-4D97-AF65-F5344CB8AC3E}">
        <p14:creationId xmlns:p14="http://schemas.microsoft.com/office/powerpoint/2010/main" val="3372162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301267514"/>
              </p:ext>
            </p:extLst>
          </p:nvPr>
        </p:nvGraphicFramePr>
        <p:xfrm>
          <a:off x="323528" y="2204864"/>
          <a:ext cx="620303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732240" y="2204864"/>
            <a:ext cx="2088232" cy="1754326"/>
          </a:xfrm>
          <a:prstGeom prst="rect">
            <a:avLst/>
          </a:prstGeom>
          <a:noFill/>
        </p:spPr>
        <p:txBody>
          <a:bodyPr wrap="square" rtlCol="0">
            <a:spAutoFit/>
          </a:bodyPr>
          <a:lstStyle/>
          <a:p>
            <a:pPr algn="just"/>
            <a:r>
              <a:rPr lang="pt-BR" dirty="0"/>
              <a:t>Em todos os tópicos conseguimos atingir 100% de percentual, ao final do terceiro mês de intervenção. </a:t>
            </a:r>
          </a:p>
        </p:txBody>
      </p:sp>
    </p:spTree>
    <p:extLst>
      <p:ext uri="{BB962C8B-B14F-4D97-AF65-F5344CB8AC3E}">
        <p14:creationId xmlns:p14="http://schemas.microsoft.com/office/powerpoint/2010/main" val="2880656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55835989"/>
              </p:ext>
            </p:extLst>
          </p:nvPr>
        </p:nvGraphicFramePr>
        <p:xfrm>
          <a:off x="467544" y="2204864"/>
          <a:ext cx="634704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948264" y="2204864"/>
            <a:ext cx="2088232" cy="1754326"/>
          </a:xfrm>
          <a:prstGeom prst="rect">
            <a:avLst/>
          </a:prstGeom>
          <a:noFill/>
        </p:spPr>
        <p:txBody>
          <a:bodyPr wrap="square" rtlCol="0">
            <a:spAutoFit/>
          </a:bodyPr>
          <a:lstStyle/>
          <a:p>
            <a:pPr algn="just"/>
            <a:r>
              <a:rPr lang="pt-BR" dirty="0"/>
              <a:t>Em todos os tópicos conseguimos atingir 100% de percentual, ao final do terceiro mês de intervenção. </a:t>
            </a:r>
          </a:p>
        </p:txBody>
      </p:sp>
    </p:spTree>
    <p:extLst>
      <p:ext uri="{BB962C8B-B14F-4D97-AF65-F5344CB8AC3E}">
        <p14:creationId xmlns:p14="http://schemas.microsoft.com/office/powerpoint/2010/main" val="51691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51684776"/>
              </p:ext>
            </p:extLst>
          </p:nvPr>
        </p:nvGraphicFramePr>
        <p:xfrm>
          <a:off x="467544" y="2332037"/>
          <a:ext cx="605901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660232" y="2333779"/>
            <a:ext cx="2304256" cy="2031325"/>
          </a:xfrm>
          <a:prstGeom prst="rect">
            <a:avLst/>
          </a:prstGeom>
          <a:noFill/>
        </p:spPr>
        <p:txBody>
          <a:bodyPr wrap="square" rtlCol="0">
            <a:spAutoFit/>
          </a:bodyPr>
          <a:lstStyle/>
          <a:p>
            <a:pPr algn="just"/>
            <a:r>
              <a:rPr lang="pt-BR" dirty="0" smtClean="0"/>
              <a:t>Apesar </a:t>
            </a:r>
            <a:r>
              <a:rPr lang="pt-BR" dirty="0"/>
              <a:t>da consulta nos primeiros 7 dias ter sido realizada pela enfermeira. Tivemos no primeiro e segundo mês 1 puérpera (25%) e no terceiro 4 (100%).</a:t>
            </a:r>
          </a:p>
        </p:txBody>
      </p:sp>
    </p:spTree>
    <p:extLst>
      <p:ext uri="{BB962C8B-B14F-4D97-AF65-F5344CB8AC3E}">
        <p14:creationId xmlns:p14="http://schemas.microsoft.com/office/powerpoint/2010/main" val="3800119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628769715"/>
              </p:ext>
            </p:extLst>
          </p:nvPr>
        </p:nvGraphicFramePr>
        <p:xfrm>
          <a:off x="385192" y="2276872"/>
          <a:ext cx="61310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516216" y="2276872"/>
            <a:ext cx="2448272" cy="1754326"/>
          </a:xfrm>
          <a:prstGeom prst="rect">
            <a:avLst/>
          </a:prstGeom>
          <a:noFill/>
        </p:spPr>
        <p:txBody>
          <a:bodyPr wrap="square" rtlCol="0">
            <a:spAutoFit/>
          </a:bodyPr>
          <a:lstStyle/>
          <a:p>
            <a:pPr algn="just"/>
            <a:r>
              <a:rPr lang="pt-BR" dirty="0"/>
              <a:t>C</a:t>
            </a:r>
            <a:r>
              <a:rPr lang="pt-BR" dirty="0" smtClean="0"/>
              <a:t>onseguimos </a:t>
            </a:r>
            <a:r>
              <a:rPr lang="pt-BR" dirty="0"/>
              <a:t>uma proporção de 100% das puérperas com as mamas examinadas nos três meses de </a:t>
            </a:r>
            <a:r>
              <a:rPr lang="pt-BR" dirty="0" smtClean="0"/>
              <a:t>intervenção.</a:t>
            </a:r>
            <a:endParaRPr lang="pt-BR" dirty="0"/>
          </a:p>
        </p:txBody>
      </p:sp>
    </p:spTree>
    <p:extLst>
      <p:ext uri="{BB962C8B-B14F-4D97-AF65-F5344CB8AC3E}">
        <p14:creationId xmlns:p14="http://schemas.microsoft.com/office/powerpoint/2010/main" val="296068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74607288"/>
              </p:ext>
            </p:extLst>
          </p:nvPr>
        </p:nvGraphicFramePr>
        <p:xfrm>
          <a:off x="529208" y="2343400"/>
          <a:ext cx="620303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732240" y="2372687"/>
            <a:ext cx="2088232" cy="1200329"/>
          </a:xfrm>
          <a:prstGeom prst="rect">
            <a:avLst/>
          </a:prstGeom>
          <a:noFill/>
        </p:spPr>
        <p:txBody>
          <a:bodyPr wrap="square" rtlCol="0">
            <a:spAutoFit/>
          </a:bodyPr>
          <a:lstStyle/>
          <a:p>
            <a:pPr algn="just"/>
            <a:r>
              <a:rPr lang="pt-BR" dirty="0"/>
              <a:t>100% das puérperas tiveram o abdome examinado durante os três </a:t>
            </a:r>
            <a:r>
              <a:rPr lang="pt-BR" dirty="0" smtClean="0"/>
              <a:t>meses.</a:t>
            </a:r>
            <a:endParaRPr lang="pt-BR" dirty="0"/>
          </a:p>
        </p:txBody>
      </p:sp>
    </p:spTree>
    <p:extLst>
      <p:ext uri="{BB962C8B-B14F-4D97-AF65-F5344CB8AC3E}">
        <p14:creationId xmlns:p14="http://schemas.microsoft.com/office/powerpoint/2010/main" val="569769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57385"/>
              </p:ext>
            </p:extLst>
          </p:nvPr>
        </p:nvGraphicFramePr>
        <p:xfrm>
          <a:off x="385192" y="2187762"/>
          <a:ext cx="61310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516216" y="2132856"/>
            <a:ext cx="2304256" cy="923330"/>
          </a:xfrm>
          <a:prstGeom prst="rect">
            <a:avLst/>
          </a:prstGeom>
          <a:noFill/>
        </p:spPr>
        <p:txBody>
          <a:bodyPr wrap="square" rtlCol="0">
            <a:spAutoFit/>
          </a:bodyPr>
          <a:lstStyle/>
          <a:p>
            <a:pPr algn="just"/>
            <a:r>
              <a:rPr lang="pt-BR" dirty="0"/>
              <a:t>100% das puérperas realizaram exame </a:t>
            </a:r>
            <a:r>
              <a:rPr lang="pt-BR" dirty="0" smtClean="0"/>
              <a:t>ginecológico.</a:t>
            </a:r>
            <a:endParaRPr lang="pt-BR" dirty="0"/>
          </a:p>
        </p:txBody>
      </p:sp>
    </p:spTree>
    <p:extLst>
      <p:ext uri="{BB962C8B-B14F-4D97-AF65-F5344CB8AC3E}">
        <p14:creationId xmlns:p14="http://schemas.microsoft.com/office/powerpoint/2010/main" val="2923888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360368594"/>
              </p:ext>
            </p:extLst>
          </p:nvPr>
        </p:nvGraphicFramePr>
        <p:xfrm>
          <a:off x="387582" y="2276872"/>
          <a:ext cx="61310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516217" y="2276872"/>
            <a:ext cx="2520280" cy="1200329"/>
          </a:xfrm>
          <a:prstGeom prst="rect">
            <a:avLst/>
          </a:prstGeom>
          <a:noFill/>
        </p:spPr>
        <p:txBody>
          <a:bodyPr wrap="square" rtlCol="0">
            <a:spAutoFit/>
          </a:bodyPr>
          <a:lstStyle/>
          <a:p>
            <a:pPr algn="just"/>
            <a:r>
              <a:rPr lang="pt-BR" dirty="0"/>
              <a:t>T</a:t>
            </a:r>
            <a:r>
              <a:rPr lang="pt-BR" dirty="0" smtClean="0"/>
              <a:t>odas </a:t>
            </a:r>
            <a:r>
              <a:rPr lang="pt-BR" dirty="0"/>
              <a:t>as puérperas que receberam atendimento, tiveram o estado psíquico </a:t>
            </a:r>
            <a:r>
              <a:rPr lang="pt-BR" dirty="0" smtClean="0"/>
              <a:t>avaliado.</a:t>
            </a:r>
            <a:endParaRPr lang="pt-BR" dirty="0"/>
          </a:p>
        </p:txBody>
      </p:sp>
    </p:spTree>
    <p:extLst>
      <p:ext uri="{BB962C8B-B14F-4D97-AF65-F5344CB8AC3E}">
        <p14:creationId xmlns:p14="http://schemas.microsoft.com/office/powerpoint/2010/main" val="3597727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531141279"/>
              </p:ext>
            </p:extLst>
          </p:nvPr>
        </p:nvGraphicFramePr>
        <p:xfrm>
          <a:off x="467544" y="2204864"/>
          <a:ext cx="598700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732240" y="2361654"/>
            <a:ext cx="2232248" cy="923330"/>
          </a:xfrm>
          <a:prstGeom prst="rect">
            <a:avLst/>
          </a:prstGeom>
          <a:noFill/>
        </p:spPr>
        <p:txBody>
          <a:bodyPr wrap="square" rtlCol="0">
            <a:spAutoFit/>
          </a:bodyPr>
          <a:lstStyle/>
          <a:p>
            <a:pPr algn="just"/>
            <a:r>
              <a:rPr lang="pt-BR" dirty="0"/>
              <a:t>100% das puérperas receberam avaliação para intercorrências.</a:t>
            </a:r>
          </a:p>
        </p:txBody>
      </p:sp>
    </p:spTree>
    <p:extLst>
      <p:ext uri="{BB962C8B-B14F-4D97-AF65-F5344CB8AC3E}">
        <p14:creationId xmlns:p14="http://schemas.microsoft.com/office/powerpoint/2010/main" val="2289706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Situação de saúde do </a:t>
            </a:r>
            <a:r>
              <a:rPr lang="pt-BR" dirty="0" smtClean="0"/>
              <a:t>território onde </a:t>
            </a:r>
            <a:r>
              <a:rPr lang="pt-BR" dirty="0" smtClean="0"/>
              <a:t>está a USF</a:t>
            </a:r>
            <a:endParaRPr lang="pt-BR" dirty="0"/>
          </a:p>
        </p:txBody>
      </p:sp>
      <p:sp>
        <p:nvSpPr>
          <p:cNvPr id="3" name="Espaço Reservado para Conteúdo 2"/>
          <p:cNvSpPr>
            <a:spLocks noGrp="1"/>
          </p:cNvSpPr>
          <p:nvPr>
            <p:ph idx="1"/>
          </p:nvPr>
        </p:nvSpPr>
        <p:spPr>
          <a:xfrm>
            <a:off x="457200" y="1988840"/>
            <a:ext cx="8229600" cy="5184576"/>
          </a:xfrm>
        </p:spPr>
        <p:txBody>
          <a:bodyPr>
            <a:normAutofit/>
          </a:bodyPr>
          <a:lstStyle/>
          <a:p>
            <a:pPr algn="just"/>
            <a:endParaRPr lang="pt-BR" sz="2000" dirty="0" smtClean="0"/>
          </a:p>
          <a:p>
            <a:pPr algn="just"/>
            <a:r>
              <a:rPr lang="pt-BR" dirty="0" smtClean="0"/>
              <a:t>Gestantes fora da área</a:t>
            </a:r>
          </a:p>
          <a:p>
            <a:pPr algn="just"/>
            <a:r>
              <a:rPr lang="pt-BR" dirty="0" smtClean="0"/>
              <a:t>Puericultura – CD coletivo</a:t>
            </a:r>
          </a:p>
          <a:p>
            <a:pPr algn="just"/>
            <a:r>
              <a:rPr lang="pt-BR" dirty="0" smtClean="0"/>
              <a:t>Coleta de </a:t>
            </a:r>
            <a:r>
              <a:rPr lang="pt-BR" dirty="0" err="1" smtClean="0"/>
              <a:t>Citopatológico</a:t>
            </a:r>
            <a:endParaRPr lang="pt-BR" dirty="0" smtClean="0"/>
          </a:p>
          <a:p>
            <a:pPr algn="just"/>
            <a:r>
              <a:rPr lang="pt-BR" dirty="0" smtClean="0"/>
              <a:t>Pré-natal – Grupo de gestantes</a:t>
            </a:r>
          </a:p>
          <a:p>
            <a:pPr algn="just"/>
            <a:r>
              <a:rPr lang="pt-BR" dirty="0" smtClean="0"/>
              <a:t>Palestras diárias</a:t>
            </a:r>
          </a:p>
          <a:p>
            <a:pPr algn="just"/>
            <a:r>
              <a:rPr lang="pt-BR" dirty="0" err="1" smtClean="0"/>
              <a:t>Hiperdia</a:t>
            </a:r>
            <a:endParaRPr lang="pt-BR" dirty="0" smtClean="0"/>
          </a:p>
          <a:p>
            <a:pPr algn="just"/>
            <a:r>
              <a:rPr lang="pt-BR" dirty="0" smtClean="0"/>
              <a:t>Visitas domiciliares</a:t>
            </a:r>
          </a:p>
          <a:p>
            <a:pPr algn="just"/>
            <a:r>
              <a:rPr lang="pt-BR" dirty="0" smtClean="0"/>
              <a:t>Saúde bucal</a:t>
            </a:r>
          </a:p>
          <a:p>
            <a:pPr algn="just"/>
            <a:r>
              <a:rPr lang="pt-BR" dirty="0" smtClean="0"/>
              <a:t>Falta de medicação e outros insumos</a:t>
            </a:r>
          </a:p>
          <a:p>
            <a:pPr algn="just"/>
            <a:r>
              <a:rPr lang="pt-BR" dirty="0" smtClean="0"/>
              <a:t>Áreas descobertas de agentes de saúde</a:t>
            </a:r>
          </a:p>
          <a:p>
            <a:endParaRPr lang="pt-BR" sz="2000" dirty="0"/>
          </a:p>
        </p:txBody>
      </p:sp>
    </p:spTree>
    <p:extLst>
      <p:ext uri="{BB962C8B-B14F-4D97-AF65-F5344CB8AC3E}">
        <p14:creationId xmlns:p14="http://schemas.microsoft.com/office/powerpoint/2010/main" val="17286249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224421252"/>
              </p:ext>
            </p:extLst>
          </p:nvPr>
        </p:nvGraphicFramePr>
        <p:xfrm>
          <a:off x="529208" y="2204864"/>
          <a:ext cx="59150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444208" y="2272804"/>
            <a:ext cx="2592288" cy="2308324"/>
          </a:xfrm>
          <a:prstGeom prst="rect">
            <a:avLst/>
          </a:prstGeom>
          <a:noFill/>
        </p:spPr>
        <p:txBody>
          <a:bodyPr wrap="square" rtlCol="0">
            <a:spAutoFit/>
          </a:bodyPr>
          <a:lstStyle/>
          <a:p>
            <a:pPr algn="just"/>
            <a:r>
              <a:rPr lang="pt-BR" dirty="0" smtClean="0"/>
              <a:t>Na </a:t>
            </a:r>
            <a:r>
              <a:rPr lang="pt-BR" dirty="0"/>
              <a:t>consulta dos 30 dias, são orientadas e é feito a prescrição do método anticoncepcional adequado, que não interfira no aleitamento, chegando aos 100% das pacientes consultadas.</a:t>
            </a:r>
          </a:p>
        </p:txBody>
      </p:sp>
    </p:spTree>
    <p:extLst>
      <p:ext uri="{BB962C8B-B14F-4D97-AF65-F5344CB8AC3E}">
        <p14:creationId xmlns:p14="http://schemas.microsoft.com/office/powerpoint/2010/main" val="1051262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367862496"/>
              </p:ext>
            </p:extLst>
          </p:nvPr>
        </p:nvGraphicFramePr>
        <p:xfrm>
          <a:off x="251520" y="2204864"/>
          <a:ext cx="662473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7164288" y="2383720"/>
            <a:ext cx="1800200" cy="1477328"/>
          </a:xfrm>
          <a:prstGeom prst="rect">
            <a:avLst/>
          </a:prstGeom>
          <a:noFill/>
        </p:spPr>
        <p:txBody>
          <a:bodyPr wrap="square" rtlCol="0">
            <a:spAutoFit/>
          </a:bodyPr>
          <a:lstStyle/>
          <a:p>
            <a:pPr algn="just"/>
            <a:r>
              <a:rPr lang="pt-BR" dirty="0"/>
              <a:t>M</a:t>
            </a:r>
            <a:r>
              <a:rPr lang="pt-BR" dirty="0" smtClean="0"/>
              <a:t>antivemos </a:t>
            </a:r>
            <a:r>
              <a:rPr lang="pt-BR" dirty="0"/>
              <a:t>o indicador em 100% durante toda a intervenção.</a:t>
            </a:r>
          </a:p>
        </p:txBody>
      </p:sp>
    </p:spTree>
    <p:extLst>
      <p:ext uri="{BB962C8B-B14F-4D97-AF65-F5344CB8AC3E}">
        <p14:creationId xmlns:p14="http://schemas.microsoft.com/office/powerpoint/2010/main" val="5755284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675521573"/>
              </p:ext>
            </p:extLst>
          </p:nvPr>
        </p:nvGraphicFramePr>
        <p:xfrm>
          <a:off x="467544" y="2332037"/>
          <a:ext cx="620303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948264" y="2416820"/>
            <a:ext cx="1944216" cy="2308324"/>
          </a:xfrm>
          <a:prstGeom prst="rect">
            <a:avLst/>
          </a:prstGeom>
          <a:noFill/>
        </p:spPr>
        <p:txBody>
          <a:bodyPr wrap="square" rtlCol="0">
            <a:spAutoFit/>
          </a:bodyPr>
          <a:lstStyle/>
          <a:p>
            <a:pPr algn="just"/>
            <a:r>
              <a:rPr lang="pt-BR" dirty="0"/>
              <a:t>C</a:t>
            </a:r>
            <a:r>
              <a:rPr lang="pt-BR" dirty="0" smtClean="0"/>
              <a:t>onseguimos </a:t>
            </a:r>
            <a:r>
              <a:rPr lang="pt-BR" dirty="0"/>
              <a:t>uma proporção de 100% das puérperas com registro adequado, através da ficha-espelho da </a:t>
            </a:r>
            <a:r>
              <a:rPr lang="pt-BR" dirty="0" err="1"/>
              <a:t>UFPel</a:t>
            </a:r>
            <a:r>
              <a:rPr lang="pt-BR" dirty="0"/>
              <a:t> e prontuário.</a:t>
            </a:r>
          </a:p>
        </p:txBody>
      </p:sp>
    </p:spTree>
    <p:extLst>
      <p:ext uri="{BB962C8B-B14F-4D97-AF65-F5344CB8AC3E}">
        <p14:creationId xmlns:p14="http://schemas.microsoft.com/office/powerpoint/2010/main" val="1465486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893936773"/>
              </p:ext>
            </p:extLst>
          </p:nvPr>
        </p:nvGraphicFramePr>
        <p:xfrm>
          <a:off x="496505" y="2332037"/>
          <a:ext cx="61310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CaixaDeTexto 2"/>
          <p:cNvSpPr txBox="1"/>
          <p:nvPr/>
        </p:nvSpPr>
        <p:spPr>
          <a:xfrm>
            <a:off x="6660232" y="2455728"/>
            <a:ext cx="2232248" cy="1477328"/>
          </a:xfrm>
          <a:prstGeom prst="rect">
            <a:avLst/>
          </a:prstGeom>
          <a:noFill/>
        </p:spPr>
        <p:txBody>
          <a:bodyPr wrap="square" rtlCol="0">
            <a:spAutoFit/>
          </a:bodyPr>
          <a:lstStyle/>
          <a:p>
            <a:pPr algn="just"/>
            <a:r>
              <a:rPr lang="pt-BR" dirty="0" smtClean="0"/>
              <a:t>Tivemos </a:t>
            </a:r>
            <a:r>
              <a:rPr lang="pt-BR" dirty="0"/>
              <a:t>uma cobertura de 100% no que diz respeito às orientações das </a:t>
            </a:r>
            <a:r>
              <a:rPr lang="pt-BR" dirty="0" smtClean="0"/>
              <a:t>puérperas.</a:t>
            </a:r>
            <a:endParaRPr lang="pt-BR" dirty="0"/>
          </a:p>
        </p:txBody>
      </p:sp>
    </p:spTree>
    <p:extLst>
      <p:ext uri="{BB962C8B-B14F-4D97-AF65-F5344CB8AC3E}">
        <p14:creationId xmlns:p14="http://schemas.microsoft.com/office/powerpoint/2010/main" val="3552443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218289108"/>
              </p:ext>
            </p:extLst>
          </p:nvPr>
        </p:nvGraphicFramePr>
        <p:xfrm>
          <a:off x="387715" y="2276872"/>
          <a:ext cx="6419056"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804248" y="2276872"/>
            <a:ext cx="2232248" cy="1477328"/>
          </a:xfrm>
          <a:prstGeom prst="rect">
            <a:avLst/>
          </a:prstGeom>
          <a:noFill/>
        </p:spPr>
        <p:txBody>
          <a:bodyPr wrap="square" rtlCol="0">
            <a:spAutoFit/>
          </a:bodyPr>
          <a:lstStyle/>
          <a:p>
            <a:pPr algn="just"/>
            <a:r>
              <a:rPr lang="pt-BR" dirty="0" smtClean="0"/>
              <a:t>Tivemos </a:t>
            </a:r>
            <a:r>
              <a:rPr lang="pt-BR" dirty="0"/>
              <a:t>uma cobertura de 100% no que diz respeito às orientações das </a:t>
            </a:r>
            <a:r>
              <a:rPr lang="pt-BR" dirty="0" smtClean="0"/>
              <a:t>puérperas.</a:t>
            </a:r>
            <a:endParaRPr lang="pt-BR" dirty="0"/>
          </a:p>
        </p:txBody>
      </p:sp>
    </p:spTree>
    <p:extLst>
      <p:ext uri="{BB962C8B-B14F-4D97-AF65-F5344CB8AC3E}">
        <p14:creationId xmlns:p14="http://schemas.microsoft.com/office/powerpoint/2010/main" val="25268871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227493228"/>
              </p:ext>
            </p:extLst>
          </p:nvPr>
        </p:nvGraphicFramePr>
        <p:xfrm>
          <a:off x="323528" y="2331293"/>
          <a:ext cx="61310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6660232" y="2383720"/>
            <a:ext cx="2232248" cy="1477328"/>
          </a:xfrm>
          <a:prstGeom prst="rect">
            <a:avLst/>
          </a:prstGeom>
          <a:noFill/>
        </p:spPr>
        <p:txBody>
          <a:bodyPr wrap="square" rtlCol="0">
            <a:spAutoFit/>
          </a:bodyPr>
          <a:lstStyle/>
          <a:p>
            <a:pPr algn="just"/>
            <a:r>
              <a:rPr lang="pt-BR" dirty="0" smtClean="0"/>
              <a:t>Tivemos </a:t>
            </a:r>
            <a:r>
              <a:rPr lang="pt-BR" dirty="0"/>
              <a:t>uma cobertura de 100% no que diz respeito às orientações das </a:t>
            </a:r>
            <a:r>
              <a:rPr lang="pt-BR" dirty="0" smtClean="0"/>
              <a:t>puérperas.</a:t>
            </a:r>
            <a:endParaRPr lang="pt-BR" dirty="0"/>
          </a:p>
        </p:txBody>
      </p:sp>
    </p:spTree>
    <p:extLst>
      <p:ext uri="{BB962C8B-B14F-4D97-AF65-F5344CB8AC3E}">
        <p14:creationId xmlns:p14="http://schemas.microsoft.com/office/powerpoint/2010/main" val="29483431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a:xfrm>
            <a:off x="683568" y="2536304"/>
            <a:ext cx="7776864" cy="4781128"/>
          </a:xfrm>
        </p:spPr>
        <p:txBody>
          <a:bodyPr>
            <a:normAutofit/>
          </a:bodyPr>
          <a:lstStyle/>
          <a:p>
            <a:pPr algn="just"/>
            <a:r>
              <a:rPr lang="pt-BR" dirty="0" smtClean="0"/>
              <a:t>Conseguimos </a:t>
            </a:r>
            <a:r>
              <a:rPr lang="pt-BR" dirty="0"/>
              <a:t>atingir uma cobertura de 45,8% das gestantes e de 75% das puérperas. </a:t>
            </a:r>
            <a:endParaRPr lang="pt-BR" dirty="0" smtClean="0"/>
          </a:p>
          <a:p>
            <a:pPr algn="just"/>
            <a:r>
              <a:rPr lang="pt-BR" dirty="0" smtClean="0"/>
              <a:t>Indicadores </a:t>
            </a:r>
            <a:r>
              <a:rPr lang="pt-BR" dirty="0"/>
              <a:t>de qualidade atingiram os 100% na sua </a:t>
            </a:r>
            <a:r>
              <a:rPr lang="pt-BR" dirty="0" smtClean="0"/>
              <a:t>maioria.</a:t>
            </a:r>
            <a:endParaRPr lang="pt-BR" dirty="0"/>
          </a:p>
          <a:p>
            <a:pPr algn="just"/>
            <a:r>
              <a:rPr lang="pt-BR" dirty="0"/>
              <a:t>Apesar de as metas não terem sido atingidas, a prática da intervenção propiciou uma rotina na unidade de saúde que não existia, com melhora do atendimento às gestantes, se tornando mais qualificado, vendo resultados bastante satisfatórios, principalmente no que diz respeito ao conhecimento das mães sobre todos os assuntos que envolvem este </a:t>
            </a:r>
            <a:r>
              <a:rPr lang="pt-BR" dirty="0" smtClean="0"/>
              <a:t>período</a:t>
            </a:r>
            <a:r>
              <a:rPr lang="pt-BR" sz="2000" dirty="0" smtClean="0"/>
              <a:t>.</a:t>
            </a:r>
            <a:endParaRPr lang="pt-BR" sz="2000" dirty="0"/>
          </a:p>
        </p:txBody>
      </p:sp>
    </p:spTree>
    <p:extLst>
      <p:ext uri="{BB962C8B-B14F-4D97-AF65-F5344CB8AC3E}">
        <p14:creationId xmlns:p14="http://schemas.microsoft.com/office/powerpoint/2010/main" val="20693649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a:xfrm>
            <a:off x="683568" y="2489200"/>
            <a:ext cx="7452034" cy="3748112"/>
          </a:xfrm>
        </p:spPr>
        <p:txBody>
          <a:bodyPr>
            <a:normAutofit/>
          </a:bodyPr>
          <a:lstStyle/>
          <a:p>
            <a:pPr algn="just">
              <a:lnSpc>
                <a:spcPct val="110000"/>
              </a:lnSpc>
            </a:pPr>
            <a:r>
              <a:rPr lang="pt-BR" dirty="0"/>
              <a:t>O impacto da intervenção já está sendo notada pela população, sendo demonstrada pela satisfação não apenas das usuárias do projeto, mas também dos familiares, que têm comparecido, acompanhando, se informando e tirado suas dúvidas juntamente com as gestantes e </a:t>
            </a:r>
            <a:r>
              <a:rPr lang="pt-BR" dirty="0" smtClean="0"/>
              <a:t>puérperas.</a:t>
            </a:r>
            <a:endParaRPr lang="pt-BR" dirty="0"/>
          </a:p>
          <a:p>
            <a:pPr algn="just">
              <a:lnSpc>
                <a:spcPct val="110000"/>
              </a:lnSpc>
            </a:pPr>
            <a:r>
              <a:rPr lang="pt-BR" dirty="0"/>
              <a:t>Não se tem previsão sobre a chegada de agentes de saúde para completar a </a:t>
            </a:r>
            <a:r>
              <a:rPr lang="pt-BR" dirty="0" smtClean="0"/>
              <a:t>equipe.</a:t>
            </a:r>
          </a:p>
          <a:p>
            <a:pPr algn="just">
              <a:lnSpc>
                <a:spcPct val="110000"/>
              </a:lnSpc>
            </a:pPr>
            <a:r>
              <a:rPr lang="pt-BR" dirty="0" smtClean="0"/>
              <a:t>E </a:t>
            </a:r>
            <a:r>
              <a:rPr lang="pt-BR" dirty="0"/>
              <a:t>ainda estamos em uma unidade de saúde provisória, que fica mais distante da área de </a:t>
            </a:r>
            <a:r>
              <a:rPr lang="pt-BR" dirty="0" smtClean="0"/>
              <a:t>atuação.</a:t>
            </a:r>
            <a:endParaRPr lang="pt-BR" dirty="0"/>
          </a:p>
          <a:p>
            <a:endParaRPr lang="pt-BR" dirty="0"/>
          </a:p>
        </p:txBody>
      </p:sp>
    </p:spTree>
    <p:extLst>
      <p:ext uri="{BB962C8B-B14F-4D97-AF65-F5344CB8AC3E}">
        <p14:creationId xmlns:p14="http://schemas.microsoft.com/office/powerpoint/2010/main" val="37513917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Reflexão Crítica</a:t>
            </a:r>
            <a:endParaRPr lang="pt-BR" dirty="0"/>
          </a:p>
        </p:txBody>
      </p:sp>
      <p:sp>
        <p:nvSpPr>
          <p:cNvPr id="3" name="Espaço Reservado para Conteúdo 2"/>
          <p:cNvSpPr>
            <a:spLocks noGrp="1"/>
          </p:cNvSpPr>
          <p:nvPr>
            <p:ph idx="1"/>
          </p:nvPr>
        </p:nvSpPr>
        <p:spPr>
          <a:xfrm>
            <a:off x="864382" y="2489200"/>
            <a:ext cx="6875970" cy="3530600"/>
          </a:xfrm>
        </p:spPr>
        <p:txBody>
          <a:bodyPr>
            <a:noAutofit/>
          </a:bodyPr>
          <a:lstStyle/>
          <a:p>
            <a:pPr algn="just">
              <a:lnSpc>
                <a:spcPct val="110000"/>
              </a:lnSpc>
            </a:pPr>
            <a:r>
              <a:rPr lang="pt-BR" dirty="0" smtClean="0"/>
              <a:t>Evolução pessoal e profissional;</a:t>
            </a:r>
          </a:p>
          <a:p>
            <a:pPr algn="just">
              <a:lnSpc>
                <a:spcPct val="110000"/>
              </a:lnSpc>
            </a:pPr>
            <a:r>
              <a:rPr lang="pt-BR" dirty="0" smtClean="0"/>
              <a:t>Trabalho em equipe;</a:t>
            </a:r>
          </a:p>
          <a:p>
            <a:pPr algn="just">
              <a:lnSpc>
                <a:spcPct val="110000"/>
              </a:lnSpc>
            </a:pPr>
            <a:r>
              <a:rPr lang="pt-BR" dirty="0"/>
              <a:t>M</a:t>
            </a:r>
            <a:r>
              <a:rPr lang="pt-BR" dirty="0" smtClean="0"/>
              <a:t>elhoria </a:t>
            </a:r>
            <a:r>
              <a:rPr lang="pt-BR" dirty="0"/>
              <a:t>na qualidade da atenção às gestantes e </a:t>
            </a:r>
            <a:r>
              <a:rPr lang="pt-BR" dirty="0" smtClean="0"/>
              <a:t>puérperas;</a:t>
            </a:r>
          </a:p>
          <a:p>
            <a:pPr algn="just">
              <a:lnSpc>
                <a:spcPct val="110000"/>
              </a:lnSpc>
            </a:pPr>
            <a:r>
              <a:rPr lang="pt-BR" dirty="0" smtClean="0"/>
              <a:t>Satisfação das usuárias;</a:t>
            </a:r>
          </a:p>
          <a:p>
            <a:pPr algn="just">
              <a:lnSpc>
                <a:spcPct val="110000"/>
              </a:lnSpc>
            </a:pPr>
            <a:r>
              <a:rPr lang="pt-BR" dirty="0" smtClean="0"/>
              <a:t>Falha no atendimento médico às puérperas nos primeiros 7 </a:t>
            </a:r>
            <a:r>
              <a:rPr lang="pt-BR" dirty="0" err="1" smtClean="0"/>
              <a:t>ndias</a:t>
            </a:r>
            <a:r>
              <a:rPr lang="pt-BR" dirty="0" smtClean="0"/>
              <a:t>;</a:t>
            </a:r>
          </a:p>
          <a:p>
            <a:pPr algn="just">
              <a:lnSpc>
                <a:spcPct val="110000"/>
              </a:lnSpc>
            </a:pPr>
            <a:r>
              <a:rPr lang="pt-BR" dirty="0" smtClean="0"/>
              <a:t>Grupo de gestantes como ponto forte;</a:t>
            </a:r>
          </a:p>
          <a:p>
            <a:pPr algn="just">
              <a:lnSpc>
                <a:spcPct val="110000"/>
              </a:lnSpc>
            </a:pPr>
            <a:r>
              <a:rPr lang="pt-BR" dirty="0" smtClean="0"/>
              <a:t>Satisfação pessoal.</a:t>
            </a:r>
            <a:endParaRPr lang="pt-BR" dirty="0"/>
          </a:p>
        </p:txBody>
      </p:sp>
    </p:spTree>
    <p:extLst>
      <p:ext uri="{BB962C8B-B14F-4D97-AF65-F5344CB8AC3E}">
        <p14:creationId xmlns:p14="http://schemas.microsoft.com/office/powerpoint/2010/main" val="42035197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 Bibliográficas</a:t>
            </a:r>
            <a:endParaRPr lang="pt-BR" dirty="0"/>
          </a:p>
        </p:txBody>
      </p:sp>
      <p:sp>
        <p:nvSpPr>
          <p:cNvPr id="3" name="Espaço Reservado para Conteúdo 2"/>
          <p:cNvSpPr>
            <a:spLocks noGrp="1"/>
          </p:cNvSpPr>
          <p:nvPr>
            <p:ph idx="1"/>
          </p:nvPr>
        </p:nvSpPr>
        <p:spPr>
          <a:xfrm>
            <a:off x="611560" y="2489200"/>
            <a:ext cx="7848872" cy="3892128"/>
          </a:xfrm>
        </p:spPr>
        <p:txBody>
          <a:bodyPr>
            <a:normAutofit fontScale="55000" lnSpcReduction="20000"/>
          </a:bodyPr>
          <a:lstStyle/>
          <a:p>
            <a:pPr lvl="0" algn="just"/>
            <a:r>
              <a:rPr lang="pt-BR" sz="2200" dirty="0" smtClean="0"/>
              <a:t>Brasil</a:t>
            </a:r>
            <a:r>
              <a:rPr lang="pt-BR" sz="2200" dirty="0"/>
              <a:t>. Ministério da Saúde. Secretaria de Atenção à Saúde. Departamento de Atenção Básica</a:t>
            </a:r>
            <a:r>
              <a:rPr lang="pt-BR" sz="2200" i="1" dirty="0"/>
              <a:t>. Atenção ao pré-natal de baixo risco / Ministério da Saúde</a:t>
            </a:r>
            <a:r>
              <a:rPr lang="pt-BR" sz="2200" dirty="0"/>
              <a:t>. Secretaria de Atenção à Saúde. Departamento de Atenção Básica. – Brasília : Editora do Ministério da Saúde, 2012.</a:t>
            </a:r>
          </a:p>
          <a:p>
            <a:pPr lvl="0" algn="just"/>
            <a:r>
              <a:rPr lang="pt-BR" sz="2200" dirty="0"/>
              <a:t>SERRUYA, Suzanne Jacob; LAGO, Tânia Di </a:t>
            </a:r>
            <a:r>
              <a:rPr lang="pt-BR" sz="2200" dirty="0" err="1"/>
              <a:t>Giácomo</a:t>
            </a:r>
            <a:r>
              <a:rPr lang="pt-BR" sz="2200" dirty="0"/>
              <a:t>  </a:t>
            </a:r>
            <a:r>
              <a:rPr lang="pt-BR" sz="2200" dirty="0" err="1"/>
              <a:t>and</a:t>
            </a:r>
            <a:r>
              <a:rPr lang="pt-BR" sz="2200" dirty="0"/>
              <a:t>  CECATTI, José </a:t>
            </a:r>
            <a:r>
              <a:rPr lang="pt-BR" sz="2200" dirty="0" err="1"/>
              <a:t>Guilherme.O</a:t>
            </a:r>
            <a:r>
              <a:rPr lang="pt-BR" sz="2200" dirty="0"/>
              <a:t> panorama da atenção pré-natal no Brasil e o Programa de Humanização do Pré-natal e Nascimento.</a:t>
            </a:r>
            <a:r>
              <a:rPr lang="pt-BR" sz="2200" i="1" dirty="0"/>
              <a:t> </a:t>
            </a:r>
            <a:r>
              <a:rPr lang="en-US" sz="2200" i="1" dirty="0"/>
              <a:t>Rev. Bras. </a:t>
            </a:r>
            <a:r>
              <a:rPr lang="en-US" sz="2200" i="1" dirty="0" err="1"/>
              <a:t>Saude</a:t>
            </a:r>
            <a:r>
              <a:rPr lang="en-US" sz="2200" i="1" dirty="0"/>
              <a:t> Mater. Infant.</a:t>
            </a:r>
            <a:r>
              <a:rPr lang="en-US" sz="2200" dirty="0"/>
              <a:t> [online]. 2004, vol.4, n.3 [cited  2014-06-11], pp. 269-279 . Available from: &lt;http://www.scielo.br/scielo.php?script=sci_arttext&amp;pid=S1519-38292004000300007&amp;lng=en&amp;nrm=iso&gt;. </a:t>
            </a:r>
            <a:r>
              <a:rPr lang="pt-BR" sz="2200" dirty="0"/>
              <a:t>ISSN 1519-3829.  </a:t>
            </a:r>
            <a:r>
              <a:rPr lang="pt-BR" sz="2200" u="sng" dirty="0">
                <a:hlinkClick r:id="rId2"/>
              </a:rPr>
              <a:t>http://dx.doi.org/10.1590/S1519-38292004000300007</a:t>
            </a:r>
            <a:r>
              <a:rPr lang="pt-BR" sz="2200" dirty="0"/>
              <a:t>.</a:t>
            </a:r>
          </a:p>
          <a:p>
            <a:pPr lvl="0" algn="just"/>
            <a:r>
              <a:rPr lang="pt-BR" sz="2200" dirty="0"/>
              <a:t>SILVEIRA, Denise Silva da; SANTOS, Iná Silva dos  e  COSTA, Juvenal Soares Dias da. Atenção pré-natal na rede básica: uma avaliação da estrutura e do processo.</a:t>
            </a:r>
            <a:r>
              <a:rPr lang="pt-BR" sz="2200" i="1" dirty="0"/>
              <a:t> Cad. Saúde Pública</a:t>
            </a:r>
            <a:r>
              <a:rPr lang="pt-BR" sz="2200" dirty="0"/>
              <a:t> [online]. 2001, vol.17, n.1 [citado  2014-06-11], pp. 131-139 . Disponível em: &lt;http://www.scielosp.org/scielo.php?script=sci_arttext&amp;pid=S0102-311X2001000100013&amp;lng=pt&amp;nrm=iso&gt;. ISSN 0102-311X.  </a:t>
            </a:r>
            <a:r>
              <a:rPr lang="pt-BR" sz="2200" u="sng" dirty="0">
                <a:hlinkClick r:id="rId3"/>
              </a:rPr>
              <a:t>http://dx.doi.org/10.1590/S0102-311X2001000100013</a:t>
            </a:r>
            <a:r>
              <a:rPr lang="pt-BR" sz="2200" dirty="0"/>
              <a:t>.</a:t>
            </a:r>
          </a:p>
          <a:p>
            <a:pPr lvl="0" algn="just"/>
            <a:r>
              <a:rPr lang="pt-BR" sz="2200" dirty="0" err="1"/>
              <a:t>Liberata</a:t>
            </a:r>
            <a:r>
              <a:rPr lang="pt-BR" sz="2200" dirty="0"/>
              <a:t> C </a:t>
            </a:r>
            <a:r>
              <a:rPr lang="pt-BR" sz="2200" dirty="0" err="1"/>
              <a:t>Coimbraa</a:t>
            </a:r>
            <a:r>
              <a:rPr lang="pt-BR" sz="2200" dirty="0"/>
              <a:t>, Antônio A M </a:t>
            </a:r>
            <a:r>
              <a:rPr lang="pt-BR" sz="2200" dirty="0" err="1"/>
              <a:t>Silvab</a:t>
            </a:r>
            <a:r>
              <a:rPr lang="pt-BR" sz="2200" dirty="0"/>
              <a:t>, Elba G </a:t>
            </a:r>
            <a:r>
              <a:rPr lang="pt-BR" sz="2200" dirty="0" err="1"/>
              <a:t>Mochela</a:t>
            </a:r>
            <a:r>
              <a:rPr lang="pt-BR" sz="2200" dirty="0"/>
              <a:t>, Maria T S </a:t>
            </a:r>
            <a:r>
              <a:rPr lang="pt-BR" sz="2200" dirty="0" err="1"/>
              <a:t>S</a:t>
            </a:r>
            <a:r>
              <a:rPr lang="pt-BR" sz="2200" dirty="0"/>
              <a:t> B </a:t>
            </a:r>
            <a:r>
              <a:rPr lang="pt-BR" sz="2200" dirty="0" err="1"/>
              <a:t>Alvesb</a:t>
            </a:r>
            <a:r>
              <a:rPr lang="pt-BR" sz="2200" dirty="0"/>
              <a:t>, </a:t>
            </a:r>
            <a:r>
              <a:rPr lang="pt-BR" sz="2200" dirty="0" err="1"/>
              <a:t>Valdinar</a:t>
            </a:r>
            <a:r>
              <a:rPr lang="pt-BR" sz="2200" dirty="0"/>
              <a:t> S </a:t>
            </a:r>
            <a:r>
              <a:rPr lang="pt-BR" sz="2200" dirty="0" err="1"/>
              <a:t>Ribeiroc</a:t>
            </a:r>
            <a:r>
              <a:rPr lang="pt-BR" sz="2200" dirty="0"/>
              <a:t>, </a:t>
            </a:r>
            <a:r>
              <a:rPr lang="pt-BR" sz="2200" dirty="0" err="1"/>
              <a:t>V‚nia</a:t>
            </a:r>
            <a:r>
              <a:rPr lang="pt-BR" sz="2200" dirty="0"/>
              <a:t> M F </a:t>
            </a:r>
            <a:r>
              <a:rPr lang="pt-BR" sz="2200" dirty="0" err="1"/>
              <a:t>Arag„oc</a:t>
            </a:r>
            <a:r>
              <a:rPr lang="pt-BR" sz="2200" dirty="0"/>
              <a:t> e Heloisa </a:t>
            </a:r>
            <a:r>
              <a:rPr lang="pt-BR" sz="2200" dirty="0" err="1"/>
              <a:t>Bettiold</a:t>
            </a:r>
            <a:r>
              <a:rPr lang="pt-BR" sz="2200" dirty="0"/>
              <a:t>. </a:t>
            </a:r>
            <a:r>
              <a:rPr lang="pt-BR" sz="2200" i="1" dirty="0"/>
              <a:t>Fatores associados à  inadequação do uso da assistência pré-natal. </a:t>
            </a:r>
            <a:r>
              <a:rPr lang="pt-BR" sz="2200" dirty="0" err="1"/>
              <a:t>Rev</a:t>
            </a:r>
            <a:r>
              <a:rPr lang="pt-BR" sz="2200" dirty="0"/>
              <a:t> Saúde Pública 2003;37(4):456-62 </a:t>
            </a:r>
            <a:r>
              <a:rPr lang="pt-BR" sz="2200" u="sng" dirty="0">
                <a:hlinkClick r:id="rId4"/>
              </a:rPr>
              <a:t>www.fsp.usp.br/</a:t>
            </a:r>
            <a:r>
              <a:rPr lang="pt-BR" sz="2200" u="sng" dirty="0" err="1">
                <a:hlinkClick r:id="rId4"/>
              </a:rPr>
              <a:t>rsp</a:t>
            </a:r>
            <a:r>
              <a:rPr lang="pt-BR" sz="2200" dirty="0"/>
              <a:t>. Disponível em: </a:t>
            </a:r>
            <a:r>
              <a:rPr lang="pt-BR" sz="2200" u="sng" dirty="0">
                <a:hlinkClick r:id="rId5"/>
              </a:rPr>
              <a:t>http://</a:t>
            </a:r>
            <a:r>
              <a:rPr lang="pt-BR" sz="2200" u="sng" dirty="0" smtClean="0">
                <a:hlinkClick r:id="rId5"/>
              </a:rPr>
              <a:t>www.scielosp.org/pdf/rsp/v37n4/16780.pdf</a:t>
            </a:r>
            <a:endParaRPr lang="pt-BR" sz="2200" dirty="0"/>
          </a:p>
        </p:txBody>
      </p:sp>
    </p:spTree>
    <p:extLst>
      <p:ext uri="{BB962C8B-B14F-4D97-AF65-F5344CB8AC3E}">
        <p14:creationId xmlns:p14="http://schemas.microsoft.com/office/powerpoint/2010/main" val="616529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Problema</a:t>
            </a:r>
            <a:endParaRPr lang="pt-BR" dirty="0"/>
          </a:p>
        </p:txBody>
      </p:sp>
      <p:sp>
        <p:nvSpPr>
          <p:cNvPr id="3" name="Espaço Reservado para Conteúdo 2"/>
          <p:cNvSpPr>
            <a:spLocks noGrp="1"/>
          </p:cNvSpPr>
          <p:nvPr>
            <p:ph idx="1"/>
          </p:nvPr>
        </p:nvSpPr>
        <p:spPr/>
        <p:txBody>
          <a:bodyPr>
            <a:normAutofit/>
          </a:bodyPr>
          <a:lstStyle/>
          <a:p>
            <a:pPr algn="just">
              <a:lnSpc>
                <a:spcPct val="110000"/>
              </a:lnSpc>
            </a:pPr>
            <a:endParaRPr lang="pt-BR" sz="2200" dirty="0" smtClean="0"/>
          </a:p>
          <a:p>
            <a:pPr algn="just"/>
            <a:r>
              <a:rPr lang="pt-BR" dirty="0" smtClean="0"/>
              <a:t>Adesão</a:t>
            </a:r>
          </a:p>
          <a:p>
            <a:pPr algn="just"/>
            <a:r>
              <a:rPr lang="pt-BR" dirty="0"/>
              <a:t>D</a:t>
            </a:r>
            <a:r>
              <a:rPr lang="pt-BR" dirty="0" smtClean="0"/>
              <a:t>emora </a:t>
            </a:r>
            <a:r>
              <a:rPr lang="pt-BR" dirty="0"/>
              <a:t>na realização e nos retornos de </a:t>
            </a:r>
            <a:r>
              <a:rPr lang="pt-BR" dirty="0" smtClean="0"/>
              <a:t>exames</a:t>
            </a:r>
          </a:p>
          <a:p>
            <a:pPr algn="just"/>
            <a:r>
              <a:rPr lang="pt-BR" dirty="0"/>
              <a:t>F</a:t>
            </a:r>
            <a:r>
              <a:rPr lang="pt-BR" dirty="0" smtClean="0"/>
              <a:t>alha </a:t>
            </a:r>
            <a:r>
              <a:rPr lang="pt-BR" dirty="0"/>
              <a:t>no seguimento das </a:t>
            </a:r>
            <a:r>
              <a:rPr lang="pt-BR" dirty="0" smtClean="0"/>
              <a:t>orientações</a:t>
            </a:r>
          </a:p>
          <a:p>
            <a:pPr algn="just"/>
            <a:r>
              <a:rPr lang="pt-BR" dirty="0"/>
              <a:t>C</a:t>
            </a:r>
            <a:r>
              <a:rPr lang="pt-BR" dirty="0" smtClean="0"/>
              <a:t>artão </a:t>
            </a:r>
            <a:r>
              <a:rPr lang="pt-BR" dirty="0"/>
              <a:t>de </a:t>
            </a:r>
            <a:r>
              <a:rPr lang="pt-BR" dirty="0" smtClean="0"/>
              <a:t>vacina</a:t>
            </a:r>
          </a:p>
          <a:p>
            <a:pPr algn="just"/>
            <a:r>
              <a:rPr lang="pt-BR" dirty="0"/>
              <a:t>P</a:t>
            </a:r>
            <a:r>
              <a:rPr lang="pt-BR" dirty="0" smtClean="0"/>
              <a:t>lanejamento familiar</a:t>
            </a:r>
          </a:p>
          <a:p>
            <a:pPr algn="just"/>
            <a:r>
              <a:rPr lang="pt-BR" dirty="0"/>
              <a:t>S</a:t>
            </a:r>
            <a:r>
              <a:rPr lang="pt-BR" dirty="0" smtClean="0"/>
              <a:t>eguimento </a:t>
            </a:r>
            <a:r>
              <a:rPr lang="pt-BR" dirty="0"/>
              <a:t>do </a:t>
            </a:r>
            <a:r>
              <a:rPr lang="pt-BR" dirty="0" smtClean="0"/>
              <a:t>puerpério </a:t>
            </a:r>
          </a:p>
          <a:p>
            <a:pPr algn="just"/>
            <a:r>
              <a:rPr lang="pt-BR" dirty="0" smtClean="0"/>
              <a:t>Grupo </a:t>
            </a:r>
            <a:r>
              <a:rPr lang="pt-BR" dirty="0"/>
              <a:t>com </a:t>
            </a:r>
            <a:r>
              <a:rPr lang="pt-BR" dirty="0" smtClean="0"/>
              <a:t>gestante inativo</a:t>
            </a:r>
            <a:endParaRPr lang="pt-BR" dirty="0"/>
          </a:p>
          <a:p>
            <a:pPr algn="just"/>
            <a:endParaRPr lang="pt-BR" dirty="0"/>
          </a:p>
          <a:p>
            <a:endParaRPr lang="pt-BR" dirty="0"/>
          </a:p>
        </p:txBody>
      </p:sp>
    </p:spTree>
    <p:extLst>
      <p:ext uri="{BB962C8B-B14F-4D97-AF65-F5344CB8AC3E}">
        <p14:creationId xmlns:p14="http://schemas.microsoft.com/office/powerpoint/2010/main" val="3052550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5970" y="2420888"/>
            <a:ext cx="7738478" cy="3960440"/>
          </a:xfrm>
        </p:spPr>
      </p:pic>
      <p:sp>
        <p:nvSpPr>
          <p:cNvPr id="6" name="Retângulo 5"/>
          <p:cNvSpPr/>
          <p:nvPr/>
        </p:nvSpPr>
        <p:spPr>
          <a:xfrm>
            <a:off x="2897726" y="4809926"/>
            <a:ext cx="4050537" cy="923330"/>
          </a:xfrm>
          <a:prstGeom prst="rect">
            <a:avLst/>
          </a:prstGeom>
          <a:noFill/>
        </p:spPr>
        <p:txBody>
          <a:bodyPr wrap="square" lIns="91440" tIns="45720" rIns="91440" bIns="45720">
            <a:spAutoFit/>
          </a:bodyPr>
          <a:lstStyle/>
          <a:p>
            <a:pPr algn="ctr"/>
            <a:r>
              <a:rPr lang="pt-BR" sz="5400" b="1" cap="none" spc="50" dirty="0" smtClean="0">
                <a:ln w="0"/>
                <a:solidFill>
                  <a:schemeClr val="bg2"/>
                </a:solidFill>
                <a:effectLst>
                  <a:innerShdw blurRad="63500" dist="50800" dir="13500000">
                    <a:srgbClr val="000000">
                      <a:alpha val="50000"/>
                    </a:srgbClr>
                  </a:innerShdw>
                </a:effectLst>
              </a:rPr>
              <a:t>Obrigada!</a:t>
            </a:r>
            <a:endParaRPr lang="pt-BR"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35001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Objetivo</a:t>
            </a:r>
            <a:endParaRPr lang="pt-BR" dirty="0"/>
          </a:p>
        </p:txBody>
      </p:sp>
      <p:sp>
        <p:nvSpPr>
          <p:cNvPr id="3" name="Espaço Reservado para Conteúdo 2"/>
          <p:cNvSpPr>
            <a:spLocks noGrp="1"/>
          </p:cNvSpPr>
          <p:nvPr>
            <p:ph idx="1"/>
          </p:nvPr>
        </p:nvSpPr>
        <p:spPr>
          <a:xfrm>
            <a:off x="457200" y="2104256"/>
            <a:ext cx="8229600" cy="4997152"/>
          </a:xfrm>
        </p:spPr>
        <p:txBody>
          <a:bodyPr>
            <a:normAutofit/>
          </a:bodyPr>
          <a:lstStyle/>
          <a:p>
            <a:pPr algn="just">
              <a:lnSpc>
                <a:spcPct val="150000"/>
              </a:lnSpc>
            </a:pPr>
            <a:r>
              <a:rPr lang="pt-BR" sz="2200" b="1" dirty="0" smtClean="0"/>
              <a:t>Geral: </a:t>
            </a:r>
          </a:p>
          <a:p>
            <a:pPr lvl="1" algn="just">
              <a:lnSpc>
                <a:spcPct val="150000"/>
              </a:lnSpc>
            </a:pPr>
            <a:r>
              <a:rPr lang="pt-BR" sz="1800" dirty="0" smtClean="0"/>
              <a:t>Qualificação da atenção ao pré-natal e puerpério na Unidade Básica de Saúde Soledade I, município de Natal/RN.</a:t>
            </a:r>
            <a:endParaRPr lang="pt-BR" sz="1800" dirty="0"/>
          </a:p>
        </p:txBody>
      </p:sp>
    </p:spTree>
    <p:extLst>
      <p:ext uri="{BB962C8B-B14F-4D97-AF65-F5344CB8AC3E}">
        <p14:creationId xmlns:p14="http://schemas.microsoft.com/office/powerpoint/2010/main" val="3140035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a:t>
            </a:r>
            <a:endParaRPr lang="pt-BR" dirty="0"/>
          </a:p>
        </p:txBody>
      </p:sp>
      <p:sp>
        <p:nvSpPr>
          <p:cNvPr id="3" name="Espaço Reservado para Conteúdo 2"/>
          <p:cNvSpPr>
            <a:spLocks noGrp="1"/>
          </p:cNvSpPr>
          <p:nvPr>
            <p:ph idx="1"/>
          </p:nvPr>
        </p:nvSpPr>
        <p:spPr/>
        <p:txBody>
          <a:bodyPr>
            <a:normAutofit/>
          </a:bodyPr>
          <a:lstStyle/>
          <a:p>
            <a:pPr>
              <a:lnSpc>
                <a:spcPct val="150000"/>
              </a:lnSpc>
            </a:pPr>
            <a:r>
              <a:rPr lang="pt-BR" sz="2200" b="1" dirty="0" smtClean="0"/>
              <a:t>Específicos</a:t>
            </a:r>
            <a:r>
              <a:rPr lang="pt-BR" sz="2200" b="1" dirty="0"/>
              <a:t>:</a:t>
            </a:r>
            <a:r>
              <a:rPr lang="pt-BR" sz="2200" dirty="0"/>
              <a:t> </a:t>
            </a:r>
          </a:p>
          <a:p>
            <a:pPr lvl="1"/>
            <a:r>
              <a:rPr lang="pt-BR" sz="1800" dirty="0" smtClean="0"/>
              <a:t>Melhorar </a:t>
            </a:r>
            <a:r>
              <a:rPr lang="pt-BR" sz="1800" dirty="0"/>
              <a:t>a cobertura;</a:t>
            </a:r>
          </a:p>
          <a:p>
            <a:pPr lvl="1"/>
            <a:r>
              <a:rPr lang="pt-BR" sz="1800" dirty="0" smtClean="0"/>
              <a:t>Qualidade</a:t>
            </a:r>
            <a:r>
              <a:rPr lang="pt-BR" sz="1800" dirty="0"/>
              <a:t>,</a:t>
            </a:r>
          </a:p>
          <a:p>
            <a:pPr lvl="1"/>
            <a:r>
              <a:rPr lang="pt-BR" sz="1800" dirty="0"/>
              <a:t>Adesão; </a:t>
            </a:r>
            <a:endParaRPr lang="pt-BR" sz="1800" dirty="0" smtClean="0"/>
          </a:p>
          <a:p>
            <a:pPr lvl="1"/>
            <a:r>
              <a:rPr lang="pt-BR" sz="1800" dirty="0" smtClean="0"/>
              <a:t>Registro;</a:t>
            </a:r>
          </a:p>
          <a:p>
            <a:pPr lvl="1"/>
            <a:r>
              <a:rPr lang="pt-BR" sz="1800" dirty="0" smtClean="0"/>
              <a:t>Avaliação </a:t>
            </a:r>
            <a:r>
              <a:rPr lang="pt-BR" sz="1800" dirty="0"/>
              <a:t>de risco e a promoção à saúde, no pré-natal e puerpério.</a:t>
            </a:r>
          </a:p>
          <a:p>
            <a:endParaRPr lang="pt-BR" dirty="0"/>
          </a:p>
          <a:p>
            <a:endParaRPr lang="pt-BR" dirty="0"/>
          </a:p>
        </p:txBody>
      </p:sp>
    </p:spTree>
    <p:extLst>
      <p:ext uri="{BB962C8B-B14F-4D97-AF65-F5344CB8AC3E}">
        <p14:creationId xmlns:p14="http://schemas.microsoft.com/office/powerpoint/2010/main" val="336425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Metodologia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lnSpc>
                <a:spcPct val="110000"/>
              </a:lnSpc>
            </a:pPr>
            <a:endParaRPr lang="pt-BR" sz="2000" dirty="0" smtClean="0"/>
          </a:p>
          <a:p>
            <a:pPr algn="just">
              <a:lnSpc>
                <a:spcPct val="120000"/>
              </a:lnSpc>
            </a:pPr>
            <a:r>
              <a:rPr lang="pt-BR" sz="2300" dirty="0" smtClean="0"/>
              <a:t>Acolhimento</a:t>
            </a:r>
          </a:p>
          <a:p>
            <a:pPr algn="just">
              <a:lnSpc>
                <a:spcPct val="120000"/>
              </a:lnSpc>
            </a:pPr>
            <a:r>
              <a:rPr lang="pt-BR" sz="2300" dirty="0" smtClean="0"/>
              <a:t>Cadastramento</a:t>
            </a:r>
          </a:p>
          <a:p>
            <a:pPr algn="just">
              <a:lnSpc>
                <a:spcPct val="120000"/>
              </a:lnSpc>
            </a:pPr>
            <a:r>
              <a:rPr lang="pt-BR" sz="2300" dirty="0" smtClean="0"/>
              <a:t>Capacitação</a:t>
            </a:r>
          </a:p>
          <a:p>
            <a:pPr algn="just">
              <a:lnSpc>
                <a:spcPct val="120000"/>
              </a:lnSpc>
            </a:pPr>
            <a:r>
              <a:rPr lang="pt-BR" sz="2300" dirty="0" smtClean="0"/>
              <a:t>Atendimento</a:t>
            </a:r>
          </a:p>
          <a:p>
            <a:pPr algn="just">
              <a:lnSpc>
                <a:spcPct val="120000"/>
              </a:lnSpc>
            </a:pPr>
            <a:r>
              <a:rPr lang="pt-BR" sz="2300" dirty="0" smtClean="0"/>
              <a:t>Esclarecimento</a:t>
            </a:r>
          </a:p>
          <a:p>
            <a:pPr algn="just">
              <a:lnSpc>
                <a:spcPct val="120000"/>
              </a:lnSpc>
            </a:pPr>
            <a:r>
              <a:rPr lang="pt-BR" sz="2300" dirty="0" smtClean="0"/>
              <a:t>Monitoramento</a:t>
            </a:r>
          </a:p>
          <a:p>
            <a:pPr algn="just">
              <a:lnSpc>
                <a:spcPct val="120000"/>
              </a:lnSpc>
            </a:pPr>
            <a:r>
              <a:rPr lang="pt-BR" sz="2300" dirty="0" smtClean="0"/>
              <a:t>Grupo de gestantes</a:t>
            </a:r>
          </a:p>
          <a:p>
            <a:pPr algn="just">
              <a:lnSpc>
                <a:spcPct val="120000"/>
              </a:lnSpc>
            </a:pPr>
            <a:r>
              <a:rPr lang="pt-BR" sz="2300" dirty="0" smtClean="0"/>
              <a:t>Exames de acordo com protocolo.</a:t>
            </a:r>
          </a:p>
          <a:p>
            <a:pPr algn="just">
              <a:lnSpc>
                <a:spcPct val="110000"/>
              </a:lnSpc>
            </a:pPr>
            <a:endParaRPr lang="pt-BR" sz="2000" dirty="0"/>
          </a:p>
        </p:txBody>
      </p:sp>
    </p:spTree>
    <p:extLst>
      <p:ext uri="{BB962C8B-B14F-4D97-AF65-F5344CB8AC3E}">
        <p14:creationId xmlns:p14="http://schemas.microsoft.com/office/powerpoint/2010/main" val="2522162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18864" y="2419672"/>
            <a:ext cx="8229600" cy="5257800"/>
          </a:xfrm>
        </p:spPr>
        <p:txBody>
          <a:bodyPr>
            <a:noAutofit/>
          </a:bodyPr>
          <a:lstStyle/>
          <a:p>
            <a:r>
              <a:rPr lang="pt-BR" dirty="0" smtClean="0"/>
              <a:t>Adotar Manual </a:t>
            </a:r>
            <a:r>
              <a:rPr lang="pt-BR" dirty="0"/>
              <a:t>Técnico de Pré‐natal e Puerpério do Ministério da Saúde, </a:t>
            </a:r>
            <a:r>
              <a:rPr lang="pt-BR" dirty="0" smtClean="0"/>
              <a:t>2006; </a:t>
            </a:r>
          </a:p>
          <a:p>
            <a:r>
              <a:rPr lang="pt-BR" dirty="0" smtClean="0"/>
              <a:t>Acompanhamento: planilha </a:t>
            </a:r>
            <a:r>
              <a:rPr lang="pt-BR" dirty="0"/>
              <a:t>eletrônica de coleta de </a:t>
            </a:r>
            <a:r>
              <a:rPr lang="pt-BR" dirty="0" smtClean="0"/>
              <a:t>dados;</a:t>
            </a:r>
          </a:p>
          <a:p>
            <a:r>
              <a:rPr lang="pt-BR" dirty="0" smtClean="0"/>
              <a:t>Ficha </a:t>
            </a:r>
            <a:r>
              <a:rPr lang="pt-BR" dirty="0"/>
              <a:t>espelho disponibilizada pela </a:t>
            </a:r>
            <a:r>
              <a:rPr lang="pt-BR" dirty="0" smtClean="0"/>
              <a:t>UFPEL;</a:t>
            </a:r>
          </a:p>
          <a:p>
            <a:r>
              <a:rPr lang="pt-BR" dirty="0" smtClean="0"/>
              <a:t>Busca ativa das faltosas;</a:t>
            </a:r>
          </a:p>
          <a:p>
            <a:r>
              <a:rPr lang="pt-BR" dirty="0"/>
              <a:t>C</a:t>
            </a:r>
            <a:r>
              <a:rPr lang="pt-BR" dirty="0" smtClean="0"/>
              <a:t>apacitação </a:t>
            </a:r>
            <a:r>
              <a:rPr lang="pt-BR" dirty="0"/>
              <a:t>dos profissionais da </a:t>
            </a:r>
            <a:r>
              <a:rPr lang="pt-BR" dirty="0" smtClean="0"/>
              <a:t>unidade: manual </a:t>
            </a:r>
            <a:r>
              <a:rPr lang="pt-BR" dirty="0"/>
              <a:t>técnico do Pré‐natal e Puerpério, </a:t>
            </a:r>
            <a:r>
              <a:rPr lang="pt-BR" dirty="0" smtClean="0"/>
              <a:t>Programa </a:t>
            </a:r>
            <a:r>
              <a:rPr lang="pt-BR" dirty="0"/>
              <a:t>de Humanização ao Pré-Natal e Nascimento (PHPN) e </a:t>
            </a:r>
            <a:r>
              <a:rPr lang="pt-BR" dirty="0" smtClean="0"/>
              <a:t>acolhimento.</a:t>
            </a:r>
          </a:p>
        </p:txBody>
      </p:sp>
      <p:sp>
        <p:nvSpPr>
          <p:cNvPr id="5" name="Título 1"/>
          <p:cNvSpPr txBox="1">
            <a:spLocks/>
          </p:cNvSpPr>
          <p:nvPr/>
        </p:nvSpPr>
        <p:spPr bwMode="gray">
          <a:xfrm>
            <a:off x="892624" y="990943"/>
            <a:ext cx="6343672" cy="70986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dirty="0" smtClean="0"/>
              <a:t>Logística</a:t>
            </a:r>
            <a:endParaRPr lang="pt-BR" dirty="0"/>
          </a:p>
        </p:txBody>
      </p:sp>
    </p:spTree>
    <p:extLst>
      <p:ext uri="{BB962C8B-B14F-4D97-AF65-F5344CB8AC3E}">
        <p14:creationId xmlns:p14="http://schemas.microsoft.com/office/powerpoint/2010/main" val="524189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 Sala da Diretoria">
  <a:themeElements>
    <a:clrScheme name="Íon - Sala da Diretoria">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Íon - Sala da Diretori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 Sala da Diretori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Ion Boardroom</Template>
  <TotalTime>378</TotalTime>
  <Words>2187</Words>
  <Application>Microsoft Office PowerPoint</Application>
  <PresentationFormat>Apresentação na tela (4:3)</PresentationFormat>
  <Paragraphs>204</Paragraphs>
  <Slides>50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50</vt:i4>
      </vt:variant>
    </vt:vector>
  </HeadingPairs>
  <TitlesOfParts>
    <vt:vector size="55" baseType="lpstr">
      <vt:lpstr>Arial</vt:lpstr>
      <vt:lpstr>Calibri</vt:lpstr>
      <vt:lpstr>Century Gothic</vt:lpstr>
      <vt:lpstr>Wingdings 3</vt:lpstr>
      <vt:lpstr>Íon - Sala da Diretoria</vt:lpstr>
      <vt:lpstr>Especialização em Saúde da Família Turma VI</vt:lpstr>
      <vt:lpstr>Contextualização do local</vt:lpstr>
      <vt:lpstr>Situação de saúde do território está a USF</vt:lpstr>
      <vt:lpstr>Situação de saúde do território onde está a USF</vt:lpstr>
      <vt:lpstr>Problema</vt:lpstr>
      <vt:lpstr>Objetivo</vt:lpstr>
      <vt:lpstr>Objetivo</vt:lpstr>
      <vt:lpstr>Metodologia</vt:lpstr>
      <vt:lpstr>Apresentação do PowerPoint</vt:lpstr>
      <vt:lpstr>Logística</vt:lpstr>
      <vt:lpstr>Resultados Esperados</vt:lpstr>
      <vt:lpstr>Resultados Esperados</vt:lpstr>
      <vt:lpstr>Resultados Esperados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Resultados</vt:lpstr>
      <vt:lpstr>Discussão</vt:lpstr>
      <vt:lpstr>Discussão</vt:lpstr>
      <vt:lpstr>Reflexão Crítica</vt:lpstr>
      <vt:lpstr>Referências Bibliográficas</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Valorização do Profissional da Atenção Básica</dc:title>
  <dc:creator>Lyane</dc:creator>
  <cp:lastModifiedBy>Pablo Ferreira</cp:lastModifiedBy>
  <cp:revision>45</cp:revision>
  <dcterms:created xsi:type="dcterms:W3CDTF">2014-12-13T14:33:25Z</dcterms:created>
  <dcterms:modified xsi:type="dcterms:W3CDTF">2015-01-22T22:42:04Z</dcterms:modified>
</cp:coreProperties>
</file>