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2"/>
  </p:notesMasterIdLst>
  <p:sldIdLst>
    <p:sldId id="325" r:id="rId2"/>
    <p:sldId id="332" r:id="rId3"/>
    <p:sldId id="384" r:id="rId4"/>
    <p:sldId id="396" r:id="rId5"/>
    <p:sldId id="378" r:id="rId6"/>
    <p:sldId id="379" r:id="rId7"/>
    <p:sldId id="334" r:id="rId8"/>
    <p:sldId id="326" r:id="rId9"/>
    <p:sldId id="328" r:id="rId10"/>
    <p:sldId id="333" r:id="rId11"/>
    <p:sldId id="336" r:id="rId12"/>
    <p:sldId id="397" r:id="rId13"/>
    <p:sldId id="398" r:id="rId14"/>
    <p:sldId id="329" r:id="rId15"/>
    <p:sldId id="399" r:id="rId16"/>
    <p:sldId id="400" r:id="rId17"/>
    <p:sldId id="402" r:id="rId18"/>
    <p:sldId id="403" r:id="rId19"/>
    <p:sldId id="331" r:id="rId20"/>
    <p:sldId id="391" r:id="rId21"/>
    <p:sldId id="393" r:id="rId22"/>
    <p:sldId id="337" r:id="rId23"/>
    <p:sldId id="385" r:id="rId24"/>
    <p:sldId id="386" r:id="rId25"/>
    <p:sldId id="338" r:id="rId26"/>
    <p:sldId id="339" r:id="rId27"/>
    <p:sldId id="364" r:id="rId28"/>
    <p:sldId id="382" r:id="rId29"/>
    <p:sldId id="383" r:id="rId30"/>
    <p:sldId id="39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719" autoAdjust="0"/>
  </p:normalViewPr>
  <p:slideViewPr>
    <p:cSldViewPr>
      <p:cViewPr>
        <p:scale>
          <a:sx n="77" d="100"/>
          <a:sy n="77" d="100"/>
        </p:scale>
        <p:origin x="-108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Ca%20de%20Colo%20e%20Mama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Ca%20de%20Colo%20e%20Mama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Lourdes\Planilha%20de%20Coleta%20de%20Dados%20Ca%20de%20Colo%20e%20Mama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Lourdes\Planilha%20de%20Coleta%20de%20Dados%20Ca%20de%20Colo%20e%20Mam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7445129239927398E-2"/>
          <c:y val="0.12887681804725182"/>
          <c:w val="0.91666751333502672"/>
          <c:h val="0.6906161152685292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10,3</a:t>
                    </a:r>
                    <a:r>
                      <a:rPr lang="en-US" smtClean="0"/>
                      <a:t>%(47)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65,0</a:t>
                    </a:r>
                    <a:r>
                      <a:rPr lang="en-US" dirty="0" smtClean="0"/>
                      <a:t>%(297)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99,1</a:t>
                    </a:r>
                    <a:r>
                      <a:rPr lang="en-US" smtClean="0"/>
                      <a:t>%(453)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0.10284463894967177</c:v>
                </c:pt>
                <c:pt idx="1">
                  <c:v>0.64989059080962797</c:v>
                </c:pt>
                <c:pt idx="2">
                  <c:v>0.99124726477024072</c:v>
                </c:pt>
              </c:numCache>
            </c:numRef>
          </c:val>
        </c:ser>
        <c:axId val="200886528"/>
        <c:axId val="200906624"/>
      </c:barChart>
      <c:catAx>
        <c:axId val="200886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0906624"/>
        <c:crosses val="autoZero"/>
        <c:auto val="1"/>
        <c:lblAlgn val="ctr"/>
        <c:lblOffset val="100"/>
      </c:catAx>
      <c:valAx>
        <c:axId val="20090662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200886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6.0728773275611832E-2"/>
          <c:y val="7.0623016923697948E-2"/>
          <c:w val="0.90283400809716596"/>
          <c:h val="0.75133877996588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15,1</a:t>
                    </a:r>
                    <a:r>
                      <a:rPr lang="en-US" smtClean="0"/>
                      <a:t>%(22)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52,1</a:t>
                    </a:r>
                    <a:r>
                      <a:rPr lang="en-US" smtClean="0"/>
                      <a:t>%(76)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82,9</a:t>
                    </a:r>
                    <a:r>
                      <a:rPr lang="en-US" smtClean="0"/>
                      <a:t>%(121)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0.15068493150684931</c:v>
                </c:pt>
                <c:pt idx="1">
                  <c:v>0.52054794520547942</c:v>
                </c:pt>
                <c:pt idx="2">
                  <c:v>0.82876712328767121</c:v>
                </c:pt>
              </c:numCache>
            </c:numRef>
          </c:val>
        </c:ser>
        <c:axId val="134670976"/>
        <c:axId val="188734848"/>
      </c:barChart>
      <c:catAx>
        <c:axId val="134670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8734848"/>
        <c:crosses val="autoZero"/>
        <c:auto val="1"/>
        <c:lblAlgn val="ctr"/>
        <c:lblOffset val="100"/>
      </c:catAx>
      <c:valAx>
        <c:axId val="18873484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346709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9014589295434575E-2"/>
          <c:y val="0.1315789473684211"/>
          <c:w val="0.92402550297229269"/>
          <c:h val="0.73067235016675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  <a:r>
                      <a:rPr lang="en-US" smtClean="0"/>
                      <a:t>%(1)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  <a:r>
                      <a:rPr lang="en-US" smtClean="0"/>
                      <a:t>%(1)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  <a:r>
                      <a:rPr lang="en-US" smtClean="0"/>
                      <a:t>%(1)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axId val="59677312"/>
        <c:axId val="60429056"/>
      </c:barChart>
      <c:catAx>
        <c:axId val="59677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29056"/>
        <c:crosses val="autoZero"/>
        <c:auto val="1"/>
        <c:lblAlgn val="ctr"/>
        <c:lblOffset val="100"/>
      </c:catAx>
      <c:valAx>
        <c:axId val="6042905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5967731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5807773373914643E-2"/>
          <c:y val="6.6836199843842828E-2"/>
          <c:w val="0.92801112753116588"/>
          <c:h val="0.7358254122617142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13,6</a:t>
                    </a:r>
                    <a:r>
                      <a:rPr lang="en-US" smtClean="0"/>
                      <a:t>%(3)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23,7</a:t>
                    </a:r>
                    <a:r>
                      <a:rPr lang="en-US" smtClean="0"/>
                      <a:t>%(18)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33,1</a:t>
                    </a:r>
                    <a:r>
                      <a:rPr lang="en-US" smtClean="0"/>
                      <a:t>%(40)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0.13636363636363635</c:v>
                </c:pt>
                <c:pt idx="1">
                  <c:v>0.23684210526315788</c:v>
                </c:pt>
                <c:pt idx="2">
                  <c:v>0.33057851239669422</c:v>
                </c:pt>
              </c:numCache>
            </c:numRef>
          </c:val>
        </c:ser>
        <c:axId val="52558080"/>
        <c:axId val="52723712"/>
      </c:barChart>
      <c:catAx>
        <c:axId val="52558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723712"/>
        <c:crosses val="autoZero"/>
        <c:auto val="1"/>
        <c:lblAlgn val="ctr"/>
        <c:lblOffset val="100"/>
      </c:catAx>
      <c:valAx>
        <c:axId val="52723712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52558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B8A385-1CE1-4E00-9C12-7A5383511F0E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1891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485279-E1F8-4FF7-8621-681ABB3524C6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715172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b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à Distância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UNASUS </a:t>
            </a: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UFPEL</a:t>
            </a:r>
            <a: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8 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2857496"/>
            <a:ext cx="777240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Prevenção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câncer de colo de útero e de mama na unidade de saúde Simão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Mansou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Bartha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AC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857232"/>
            <a:ext cx="1285852" cy="12144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485776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Especializanda: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Lourdes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Quiala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Barroso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Andressa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Andrade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43306" y="585789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Pelotas, 2015</a:t>
            </a:r>
            <a:endParaRPr lang="pt-BR" sz="2400" dirty="0"/>
          </a:p>
        </p:txBody>
      </p:sp>
      <p:pic>
        <p:nvPicPr>
          <p:cNvPr id="8" name="Imagem 4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00108"/>
            <a:ext cx="14113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3643338" cy="85725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45609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Capacitações da equipe conforme o protocolo,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2014;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na comunidade;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em grupo e individual;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Agendamentos e atendimento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demanda espontânea;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Atribuições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 profissional;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Preenchimento de fichas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(ficha-espelho).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143932" cy="1011262"/>
          </a:xfrm>
        </p:spPr>
        <p:txBody>
          <a:bodyPr>
            <a:normAutofit/>
          </a:bodyPr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85728"/>
            <a:ext cx="8385973" cy="2071702"/>
          </a:xfrm>
        </p:spPr>
        <p:txBody>
          <a:bodyPr>
            <a:noAutofit/>
          </a:bodyPr>
          <a:lstStyle/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 de detecção de câncer de colo de útero e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de câncer de colo de útero em mulheres nas faixas etárias de 25 a 64 anos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pt-B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92933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 – Proporção de mulheres ente 25 e 64 anos com exame em dia para detecção precoce do câncer de colo de útero na Unidade de Saúde Simão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Mansou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Bartha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Brasileia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/AC, 2015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00034" y="2428868"/>
          <a:ext cx="807249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85728"/>
            <a:ext cx="8385973" cy="1714512"/>
          </a:xfrm>
        </p:spPr>
        <p:txBody>
          <a:bodyPr>
            <a:noAutofit/>
          </a:bodyPr>
          <a:lstStyle/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 de detecção de câncer de colo de útero e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1.2: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de câncer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pt-B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92933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 – Proporção de mulheres ente 50 e 69 anos com exame em dia para detecção precoce do câncer de mama na Unidade de Saúde Simão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Mansou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Bartha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Brasileia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/AC, 2015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28596" y="2171700"/>
          <a:ext cx="8143932" cy="368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257176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das mulheres que realizam detecção precoce de câncer de colo de útero e de mama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Obter 100% de amostras satisfatórias do exame citopatológico de colo uterino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48" y="4357694"/>
            <a:ext cx="7715304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amostras coletadas foram satisfatórias.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2286016"/>
          </a:xfrm>
        </p:spPr>
        <p:txBody>
          <a:bodyPr>
            <a:normAutofit fontScale="92500"/>
          </a:bodyPr>
          <a:lstStyle/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a realização de exame citopatológico de colo de útero e mamografia.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busca ativa de mulheres com exame citopatológico alterado sem acompanhamento pela unidade de saúde.</a:t>
            </a: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42910" y="2428868"/>
          <a:ext cx="792961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42910" y="592933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3– Proporção de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mulheres com exame citopatológico alterado que não retornaram para conhecer o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resultado na Unidade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Saúde Simão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Mansou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Bartha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Brasileia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/Acre,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2428892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a realização de exame citopatológico de colo de útero e mamografia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busca ativa do 100% de mulheres com mamografia alterada sem acompanhamento pela unidade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4214818"/>
            <a:ext cx="8143964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não houve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com exame de mamografia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alterada.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60007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uterino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pPr marL="109728" indent="0" algn="ctr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busca ativa em 100% de mulheres com exame citopatológico alterado sem acompanhamento pela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ctr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mamografia alterada sem acompanhamento pela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ctr"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7" name="Retângulo 6"/>
          <p:cNvSpPr/>
          <p:nvPr/>
        </p:nvSpPr>
        <p:spPr>
          <a:xfrm>
            <a:off x="500034" y="5572140"/>
            <a:ext cx="814396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não houve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exames alterados sem acompanhamento – 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3000372"/>
            <a:ext cx="814396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houve 1 mulher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 alterado que não retornou, mas houve a busca ativa –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752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2643182"/>
          </a:xfrm>
        </p:spPr>
        <p:txBody>
          <a:bodyPr>
            <a:normAutofit/>
          </a:bodyPr>
          <a:lstStyle/>
          <a:p>
            <a:endParaRPr lang="pt-BR" sz="2000" b="1" dirty="0" smtClean="0"/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registro da coleta de exame citopatológico de colo de útero em registro especifico do 100% das mulheres cadastradas.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4214818"/>
            <a:ext cx="8143964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100% das mulheres entre 25 e 64 anos foram mantidas com registro específico.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171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sz="2000" b="1" dirty="0" smtClean="0"/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da realização de mamografia em registro especifico do 100% das mulheres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10"/>
          <p:cNvGraphicFramePr>
            <a:graphicFrameLocks/>
          </p:cNvGraphicFramePr>
          <p:nvPr/>
        </p:nvGraphicFramePr>
        <p:xfrm>
          <a:off x="500034" y="2000240"/>
          <a:ext cx="814393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592933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– Proporção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com registro adequado da mamografia, Unidade de Saúde Simão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Mansou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Bartha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t-BR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Brasileia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/Acre,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300933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Caraterização</a:t>
            </a:r>
            <a:r>
              <a:rPr lang="es-MX" dirty="0" smtClean="0"/>
              <a:t> </a:t>
            </a:r>
            <a:r>
              <a:rPr lang="es-MX" dirty="0" smtClean="0"/>
              <a:t>do </a:t>
            </a:r>
            <a:r>
              <a:rPr lang="es-MX" dirty="0" err="1" smtClean="0"/>
              <a:t>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928802"/>
            <a:ext cx="8750776" cy="37836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Localizado no sul do estado Acre</a:t>
            </a:r>
            <a:r>
              <a:rPr lang="es-MX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23.378 </a:t>
            </a:r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Fronteira com Cobija, Bolívia</a:t>
            </a:r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Municípios limítrofes: Epitaciolândia, Xapuri, Assis Brasil, Sena Madureira.</a:t>
            </a:r>
          </a:p>
          <a:p>
            <a:pPr>
              <a:buNone/>
            </a:pPr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3571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800" b="1" dirty="0"/>
          </a:p>
          <a:p>
            <a:pPr algn="ctr"/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as mulheres de riscos para câncer de colo de útero e de mama. </a:t>
            </a:r>
          </a:p>
          <a:p>
            <a:pPr algn="ctr"/>
            <a:endParaRPr lang="pt-B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Pesquisar sinais de alerta para câncer de colo útero para 100% das mulheres entre 25 e 64. anos.</a:t>
            </a:r>
          </a:p>
          <a:p>
            <a:pPr algn="ctr"/>
            <a:endParaRPr lang="pt-B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5.2: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para 100% de mulheres entre 50 e 69 anos.</a:t>
            </a:r>
          </a:p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7158" y="4286256"/>
            <a:ext cx="857256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Realizou-se busca ativa de sinais de alerta para câncer de colo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útero e de mama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100% de mulheres cadastradas entre 25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anos.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5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71477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detecção precoce de câncer de colo de útero e de mama na unidade de saúde.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sobre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fatores de riscos para câncer de colo de útero.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fatores de riscos para câncer de mama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500034" y="4929198"/>
            <a:ext cx="8358246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mulheres cadastradas foram orientadas sobre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fatores de riscos para câncer de colo de útero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36" y="785794"/>
            <a:ext cx="2523130" cy="906456"/>
          </a:xfrm>
        </p:spPr>
        <p:txBody>
          <a:bodyPr>
            <a:normAutofit/>
          </a:bodyPr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28628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mostrou ótimos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Propiciou a ampliação da cobertura das mulheres em faixas etárias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risco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colo de útero e de mama alcançando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99,1%(453)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82,9%(121) de cobertura, respectivamente.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Ampliou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qualidade do acolhimento e atendimento das usuárias da nossa área de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714356"/>
            <a:ext cx="4105076" cy="642938"/>
          </a:xfrm>
        </p:spPr>
        <p:txBody>
          <a:bodyPr/>
          <a:lstStyle/>
          <a:p>
            <a:pPr algn="ctr">
              <a:defRPr/>
            </a:pPr>
            <a:r>
              <a:rPr lang="pt-BR" sz="3600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4857784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Para a nossa equipe de saúde:  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itchFamily="34" charset="0"/>
            </a:endParaRP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itchFamily="34" charset="0"/>
            </a:endParaRPr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Exigiu a capacitação de acordo com os protocolos de saúde proporcionando melhores  conhecimentos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Promoveu o trabalho integrado de toda a equipe.</a:t>
            </a:r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teve 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consolidou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papel na intervenção. 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333CC"/>
              </a:buClr>
            </a:pPr>
            <a:endParaRPr lang="pt-BR" sz="2400" dirty="0" smtClean="0">
              <a:solidFill>
                <a:srgbClr val="000000"/>
              </a:solidFill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8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642918"/>
            <a:ext cx="3816151" cy="787400"/>
          </a:xfrm>
        </p:spPr>
        <p:txBody>
          <a:bodyPr/>
          <a:lstStyle/>
          <a:p>
            <a:pPr algn="ctr">
              <a:defRPr/>
            </a:pPr>
            <a:r>
              <a:rPr lang="pt-BR" sz="3600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501122" cy="4714908"/>
          </a:xfrm>
        </p:spPr>
        <p:txBody>
          <a:bodyPr>
            <a:normAutofit lnSpcReduction="10000"/>
          </a:bodyPr>
          <a:lstStyle/>
          <a:p>
            <a:pPr marL="0" indent="444500"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comunidade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foi muito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beneficiada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, pois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 </a:t>
            </a:r>
          </a:p>
          <a:p>
            <a:pPr marL="0" indent="444500"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85800" algn="just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maior parte das mulheres da comunidade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foi contemplada com ações de educação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sobre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os cânceres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colo de útero e de mama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bem como sobre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DSTs.</a:t>
            </a:r>
          </a:p>
          <a:p>
            <a:pPr marL="685800" algn="just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 usuárias demostraram satisfação com os atendimentos recebidos. </a:t>
            </a:r>
          </a:p>
          <a:p>
            <a:pPr marL="685800" algn="just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Os indicadores de saúde melhoraram muito.</a:t>
            </a:r>
          </a:p>
          <a:p>
            <a:pPr marL="685800" algn="just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 usuárias entenderam a importância do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Programa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685800" algn="just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nossa intervenção já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é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parte 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rotina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trabalho da equipe de saúde.</a:t>
            </a:r>
          </a:p>
          <a:p>
            <a:pPr indent="0">
              <a:spcAft>
                <a:spcPts val="0"/>
              </a:spcAft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85800">
              <a:spcAft>
                <a:spcPts val="0"/>
              </a:spcAft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2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00999" cy="1143000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sobre o processo de aprendizagem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14554"/>
            <a:ext cx="8643998" cy="371477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uma grande experiência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Permitiu-me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e interagir com colegas de outros estados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conheço pela internet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Alcançou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minhas expectativas iniciais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Ajudou-me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melhorar o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com doenças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quais nunca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tinha me deparado.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Ajudou-me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atualizar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conhecimentos por meio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revisões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bibliográficas disponibilizadas pelo curso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050" y="857232"/>
            <a:ext cx="2808882" cy="86724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988840"/>
            <a:ext cx="8072494" cy="401192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BR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BRASIL, Ministério </a:t>
            </a:r>
            <a:r>
              <a:rPr lang="pt-BR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 Saúde.  Protocolo de controle de câncer de colo de útero e da mama estado </a:t>
            </a:r>
            <a:r>
              <a:rPr lang="pt-BR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</a:t>
            </a:r>
            <a:r>
              <a:rPr lang="pt-BR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Acre 2014.</a:t>
            </a:r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á Saúde. Departamento de Atenção Básica. Controle dos cânceres do colo de útero e da mama. Cadernos de atenção Básica 2ª edição. Ministério da saúde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Brasília,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2013.</a:t>
            </a:r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BRASIL. Ministério da Saúde. Secretaria de Atenção á Saúde. Departamento de Atenção Básica. Saúde da mulher Suelene Coelho, Yula Franco Porto Universidade Federal de Minas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Gerais, 2009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788024" cy="33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093056" cy="795238"/>
          </a:xfrm>
        </p:spPr>
        <p:txBody>
          <a:bodyPr/>
          <a:lstStyle/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82688" y="2017713"/>
            <a:ext cx="7309296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\\</a:t>
            </a:r>
            <a:endParaRPr lang="pt-BR" dirty="0"/>
          </a:p>
        </p:txBody>
      </p:sp>
      <p:pic>
        <p:nvPicPr>
          <p:cNvPr id="13314" name="Picture 2" descr="E:\Piture\Fotos del modulo\20150520_083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4572032" cy="33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617538"/>
            <a:ext cx="6820247" cy="65122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 individuais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40768"/>
            <a:ext cx="3358726" cy="28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Piture\Nueva carpeta\20150928_154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356446" cy="28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iture\Nueva carpeta\20150928_155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243732"/>
            <a:ext cx="3358726" cy="24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Piture\Nueva carpeta\20150928_160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13059"/>
            <a:ext cx="3356446" cy="25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9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617538"/>
            <a:ext cx="6748239" cy="867246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68500"/>
            <a:ext cx="3528392" cy="42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091" y="1999173"/>
            <a:ext cx="3960440" cy="42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93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Acre_Municip_Brasile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28802"/>
            <a:ext cx="73448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00068" y="357166"/>
            <a:ext cx="814393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Localização do município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9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Obrigada</a:t>
            </a:r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53" y="2060848"/>
            <a:ext cx="6621463" cy="404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79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Caraterização</a:t>
            </a:r>
            <a:r>
              <a:rPr lang="es-MX" dirty="0" smtClean="0"/>
              <a:t> do Sistema de </a:t>
            </a:r>
            <a:r>
              <a:rPr lang="es-MX" dirty="0" err="1" smtClean="0"/>
              <a:t>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000240"/>
            <a:ext cx="6786610" cy="35004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com </a:t>
            </a:r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endParaRPr lang="pt-BR" sz="1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NASF</a:t>
            </a:r>
            <a:endParaRPr lang="pt-BR" sz="1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endParaRPr lang="pt-BR" sz="1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1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Municipal de pequeno porte.</a:t>
            </a:r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180287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Caracterização da Unidade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42148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Simão Mansou </a:t>
            </a: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Bartha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Bairro El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Dorado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1.761 usuários cadastrados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predomínio do sexo feminino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Equipe: Uma equipe de saúde completa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8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9693" cy="2000264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Situação </a:t>
            </a:r>
            <a:r>
              <a:rPr lang="pt-BR" dirty="0" smtClean="0"/>
              <a:t>da UBS antes da intervenção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27960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5 CuadroTexto"/>
          <p:cNvSpPr txBox="1"/>
          <p:nvPr/>
        </p:nvSpPr>
        <p:spPr>
          <a:xfrm flipH="1">
            <a:off x="1547664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6 Rectángulo"/>
          <p:cNvSpPr/>
          <p:nvPr/>
        </p:nvSpPr>
        <p:spPr>
          <a:xfrm>
            <a:off x="359024" y="2062841"/>
            <a:ext cx="84992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adesão.</a:t>
            </a:r>
          </a:p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registros adequados.</a:t>
            </a:r>
          </a:p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PCCU realizados apenas pela enfermeira.</a:t>
            </a:r>
          </a:p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indicação de mamografias.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de 45% de usuárias cadastradas para 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de 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útero. </a:t>
            </a:r>
          </a:p>
          <a:p>
            <a:pPr marL="342900" lvl="0" indent="-342900">
              <a:spcBef>
                <a:spcPct val="20000"/>
              </a:spcBef>
              <a:buClr>
                <a:schemeClr val="accent3"/>
              </a:buClr>
              <a:buSzPct val="60000"/>
              <a:buFont typeface="Wingdings" pitchFamily="2" charset="2"/>
              <a:buChar char="n"/>
            </a:pP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 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20% para CA de mama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pt-B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572164" cy="928686"/>
          </a:xfrm>
        </p:spPr>
        <p:txBody>
          <a:bodyPr/>
          <a:lstStyle/>
          <a:p>
            <a:r>
              <a:rPr lang="pt-BR" dirty="0" smtClean="0"/>
              <a:t>Local da intervenção</a:t>
            </a:r>
            <a:endParaRPr lang="pt-BR" dirty="0"/>
          </a:p>
        </p:txBody>
      </p:sp>
      <p:pic>
        <p:nvPicPr>
          <p:cNvPr id="2050" name="Picture 2" descr="C:\Users\usuario\Desktop\Nueva carpeta\20150928_12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30950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esktop\Nueva carpeta\20150928_122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4226"/>
            <a:ext cx="32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Desktop\Nueva carpeta\20150928_122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2538"/>
            <a:ext cx="3528392" cy="22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Desktop\Nueva carpeta\20150928_1228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768352" cy="2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3174" y="857232"/>
            <a:ext cx="3857652" cy="857256"/>
          </a:xfrm>
        </p:spPr>
        <p:txBody>
          <a:bodyPr/>
          <a:lstStyle/>
          <a:p>
            <a:r>
              <a:rPr lang="pt-BR" dirty="0" smtClean="0"/>
              <a:t>Objetivo </a:t>
            </a:r>
            <a:r>
              <a:rPr lang="pt-BR" dirty="0" smtClean="0"/>
              <a:t>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714620"/>
            <a:ext cx="8286808" cy="1482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prevenção e controle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cânceres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colo de útero e de mama na UBS Simão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Mansou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Bartha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Brasiléia/AC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pPr algn="just"/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1802" y="785794"/>
            <a:ext cx="278608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8286808" cy="4359697"/>
          </a:xfrm>
        </p:spPr>
        <p:txBody>
          <a:bodyPr/>
          <a:lstStyle/>
          <a:p>
            <a:endParaRPr lang="pt-BR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ser utilizado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Protocolo para a intervenção e controle do câncer de colo de útero e de mama 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stado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Acre, 2014.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Instrumento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monitoramento e coleta de dados: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Ficha-espelho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listas de presença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grupos,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planilhas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prontuário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2585</TotalTime>
  <Words>1386</Words>
  <Application>Microsoft Office PowerPoint</Application>
  <PresentationFormat>Apresentação na tela (4:3)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Flujo</vt:lpstr>
      <vt:lpstr>   Especialização em Saúde da Família Modalidade à Distância  UNASUS - UFPEL Turma 8 </vt:lpstr>
      <vt:lpstr>Caraterização do Município</vt:lpstr>
      <vt:lpstr>Localização do município</vt:lpstr>
      <vt:lpstr>Caraterização do Sistema de Saúde</vt:lpstr>
      <vt:lpstr>Caracterização da Unidade</vt:lpstr>
      <vt:lpstr>     Situação da UBS antes da intervenção </vt:lpstr>
      <vt:lpstr>Local da intervenção</vt:lpstr>
      <vt:lpstr>Objetivo geral</vt:lpstr>
      <vt:lpstr>Logística</vt:lpstr>
      <vt:lpstr>Metodologia</vt:lpstr>
      <vt:lpstr>Objetivos, Metas e Resultados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Discussão</vt:lpstr>
      <vt:lpstr>Discussão</vt:lpstr>
      <vt:lpstr>Discussão</vt:lpstr>
      <vt:lpstr>Reflexão sobre o processo de aprendizagem</vt:lpstr>
      <vt:lpstr>Referências</vt:lpstr>
      <vt:lpstr>Grupo de mulheres </vt:lpstr>
      <vt:lpstr>Atendimentos individuais</vt:lpstr>
      <vt:lpstr>Capacitação da equipe</vt:lpstr>
      <vt:lpstr>         Obrigada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PARA AGENTES COMUNITÁRIOS DE SAÚDE</dc:title>
  <dc:creator>edla</dc:creator>
  <cp:lastModifiedBy>Niviane Genz</cp:lastModifiedBy>
  <cp:revision>187</cp:revision>
  <cp:lastPrinted>1601-01-01T00:00:00Z</cp:lastPrinted>
  <dcterms:created xsi:type="dcterms:W3CDTF">2006-09-22T19:08:11Z</dcterms:created>
  <dcterms:modified xsi:type="dcterms:W3CDTF">2015-10-13T20:45:43Z</dcterms:modified>
</cp:coreProperties>
</file>