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27" r:id="rId2"/>
    <p:sldId id="328" r:id="rId3"/>
    <p:sldId id="329" r:id="rId4"/>
    <p:sldId id="330" r:id="rId5"/>
    <p:sldId id="332" r:id="rId6"/>
    <p:sldId id="334" r:id="rId7"/>
    <p:sldId id="336" r:id="rId8"/>
    <p:sldId id="326" r:id="rId9"/>
    <p:sldId id="302" r:id="rId10"/>
    <p:sldId id="313" r:id="rId11"/>
    <p:sldId id="305" r:id="rId12"/>
    <p:sldId id="307" r:id="rId13"/>
    <p:sldId id="309" r:id="rId14"/>
    <p:sldId id="314" r:id="rId15"/>
    <p:sldId id="312" r:id="rId16"/>
    <p:sldId id="315" r:id="rId17"/>
    <p:sldId id="269" r:id="rId18"/>
    <p:sldId id="301" r:id="rId19"/>
    <p:sldId id="295" r:id="rId20"/>
    <p:sldId id="316" r:id="rId21"/>
    <p:sldId id="317" r:id="rId22"/>
    <p:sldId id="318" r:id="rId23"/>
    <p:sldId id="321" r:id="rId24"/>
    <p:sldId id="319" r:id="rId25"/>
    <p:sldId id="320" r:id="rId26"/>
    <p:sldId id="270" r:id="rId27"/>
    <p:sldId id="27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0" autoAdjust="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E4255-1D47-426E-81B2-8D6037A8967F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59B86-A6BF-4EDA-B0A3-41221D1AC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44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59B86-A6BF-4EDA-B0A3-41221D1ACF4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46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4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7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46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92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4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16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9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3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9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3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19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95DC-E90B-4FCB-BB35-1BB75BD980E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E2A3-35D4-4E8D-AE21-95104D3DBE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3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UNIVERSIDADE </a:t>
            </a:r>
            <a:r>
              <a:rPr lang="pt-BR" sz="2200" dirty="0"/>
              <a:t>ABERTA DO SUS – UNASUS</a:t>
            </a:r>
            <a:br>
              <a:rPr lang="pt-BR" sz="2200" dirty="0"/>
            </a:br>
            <a:r>
              <a:rPr lang="pt-BR" sz="2200" dirty="0"/>
              <a:t>UNIVERSIDADE FEDERAL DE </a:t>
            </a:r>
            <a:r>
              <a:rPr lang="pt-BR" sz="2200" dirty="0" smtClean="0"/>
              <a:t>PELOTAS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ESPECIALIZAÇÃO EM SAÚDE DA FAMÍLIA</a:t>
            </a:r>
            <a:br>
              <a:rPr lang="pt-BR" sz="2200" dirty="0"/>
            </a:br>
            <a:r>
              <a:rPr lang="pt-BR" sz="2200" dirty="0"/>
              <a:t>MODALIDADE À DISTÂNCIA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chemeClr val="accent1"/>
                </a:solidFill>
              </a:rPr>
              <a:t>Melhoria </a:t>
            </a:r>
            <a:r>
              <a:rPr lang="pt-BR" b="1" dirty="0">
                <a:solidFill>
                  <a:schemeClr val="accent1"/>
                </a:solidFill>
              </a:rPr>
              <a:t>da atenção à saúde da mulher com ênfase na prevenção e detecção dos cânceres de colo do útero e de mama na Unidade Básica de Saúde Posto Branco, Pelotas, RS.</a:t>
            </a:r>
            <a:endParaRPr lang="pt-BR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 smtClean="0"/>
              <a:t>				Aluna: Luana C. de Andrade</a:t>
            </a:r>
          </a:p>
          <a:p>
            <a:pPr marL="0" indent="0">
              <a:buNone/>
            </a:pPr>
            <a:r>
              <a:rPr lang="pt-BR" dirty="0" smtClean="0"/>
              <a:t>		           Orientadora: Camila </a:t>
            </a:r>
            <a:r>
              <a:rPr lang="pt-BR" dirty="0" err="1" smtClean="0"/>
              <a:t>Dallazen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400" dirty="0" smtClean="0"/>
              <a:t>Janeiro de 2015</a:t>
            </a:r>
            <a:endParaRPr lang="pt-BR" sz="2400" dirty="0"/>
          </a:p>
        </p:txBody>
      </p:sp>
      <p:pic>
        <p:nvPicPr>
          <p:cNvPr id="1026" name="Picture 2" descr="C:\Users\Danieli\Pictures\Imag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1440160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ieli\Pictures\Imagem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48681"/>
            <a:ext cx="1296145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80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/>
              <a:t>Objetivo 1: </a:t>
            </a:r>
            <a:r>
              <a:rPr lang="pt-BR" sz="1800" dirty="0"/>
              <a:t>Ampliar a cobertura de detecção precoce do câncer de colo uterino.</a:t>
            </a:r>
          </a:p>
          <a:p>
            <a:r>
              <a:rPr lang="pt-BR" sz="1800" b="1" dirty="0"/>
              <a:t>Meta 1.2:</a:t>
            </a:r>
            <a:r>
              <a:rPr lang="pt-BR" sz="1800" dirty="0"/>
              <a:t> Ampliar a cobertura de detecção precoce do câncer de mama das mulheres na faixa etária entre 50 e 69 anos de idade para 100%.</a:t>
            </a:r>
          </a:p>
          <a:p>
            <a:endParaRPr lang="pt-BR" sz="1800" dirty="0"/>
          </a:p>
        </p:txBody>
      </p:sp>
      <p:pic>
        <p:nvPicPr>
          <p:cNvPr id="4" name="Espaço Reservado para Conteúdo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084849" cy="280589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05172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Proporção de mulheres entre 50 e 69 anos com exame em dia para detecção precoce do câncer de mama na UBS Posto Branco, Pelotas/RS, 2014</a:t>
            </a:r>
          </a:p>
        </p:txBody>
      </p:sp>
    </p:spTree>
    <p:extLst>
      <p:ext uri="{BB962C8B-B14F-4D97-AF65-F5344CB8AC3E}">
        <p14:creationId xmlns:p14="http://schemas.microsoft.com/office/powerpoint/2010/main" val="139043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b="1" dirty="0"/>
              <a:t>Objetivo 2: </a:t>
            </a:r>
            <a:r>
              <a:rPr lang="pt-BR" sz="1800" dirty="0"/>
              <a:t>Aumentar a proporção de exames com amostra satisfatória de mulheres que realizam detecção precoce de câncer de colo de útero.</a:t>
            </a:r>
          </a:p>
          <a:p>
            <a:r>
              <a:rPr lang="pt-BR" sz="1800" b="1" dirty="0"/>
              <a:t>Meta 2.1.</a:t>
            </a:r>
            <a:r>
              <a:rPr lang="pt-BR" sz="1800" dirty="0"/>
              <a:t> Obter 100% de coleta de amostras satisfatórias do exame </a:t>
            </a:r>
            <a:r>
              <a:rPr lang="pt-BR" sz="1800" dirty="0" err="1"/>
              <a:t>citopatológico</a:t>
            </a:r>
            <a:r>
              <a:rPr lang="pt-BR" sz="1800" dirty="0"/>
              <a:t> do colo de útero.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832648" cy="324036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298859" y="61883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Proporção de mulheres com </a:t>
            </a:r>
            <a:r>
              <a:rPr lang="pt-BR" sz="1200" dirty="0" smtClean="0"/>
              <a:t>amostras  </a:t>
            </a:r>
            <a:r>
              <a:rPr lang="pt-BR" sz="1200" dirty="0"/>
              <a:t>satisfatórias do exame </a:t>
            </a:r>
            <a:r>
              <a:rPr lang="pt-BR" sz="1200" dirty="0" err="1"/>
              <a:t>citopatológico</a:t>
            </a:r>
            <a:r>
              <a:rPr lang="pt-BR" sz="1200" dirty="0"/>
              <a:t> de colo de útero na UBS Posto Branco, Pelotas/RS, 2014</a:t>
            </a:r>
          </a:p>
        </p:txBody>
      </p:sp>
    </p:spTree>
    <p:extLst>
      <p:ext uri="{BB962C8B-B14F-4D97-AF65-F5344CB8AC3E}">
        <p14:creationId xmlns:p14="http://schemas.microsoft.com/office/powerpoint/2010/main" val="18458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800" b="1" dirty="0"/>
              <a:t>Objetivo 3: </a:t>
            </a:r>
            <a:r>
              <a:rPr lang="pt-BR" sz="1800" dirty="0"/>
              <a:t>Melhorar a adesão das mulheres à realização de exame </a:t>
            </a:r>
            <a:r>
              <a:rPr lang="pt-BR" sz="1800" dirty="0" err="1"/>
              <a:t>citopatológico</a:t>
            </a:r>
            <a:r>
              <a:rPr lang="pt-BR" sz="1800" dirty="0"/>
              <a:t> de colo uterino e </a:t>
            </a:r>
            <a:r>
              <a:rPr lang="pt-BR" sz="1800" dirty="0" smtClean="0"/>
              <a:t>mamografia</a:t>
            </a:r>
          </a:p>
          <a:p>
            <a:r>
              <a:rPr lang="pt-BR" sz="1800" b="1" dirty="0"/>
              <a:t>Meta 3.1: </a:t>
            </a:r>
            <a:r>
              <a:rPr lang="pt-BR" sz="1800" dirty="0"/>
              <a:t>Buscar 100% das mulheres que tiveram exame alterado e que não retornaram a unidade de saúde</a:t>
            </a:r>
            <a:r>
              <a:rPr lang="pt-BR" sz="1800" dirty="0" smtClean="0"/>
              <a:t>.</a:t>
            </a:r>
          </a:p>
          <a:p>
            <a:r>
              <a:rPr lang="pt-BR" sz="1800" b="1" dirty="0" smtClean="0"/>
              <a:t>Meta </a:t>
            </a:r>
            <a:r>
              <a:rPr lang="pt-BR" sz="1800" b="1" dirty="0"/>
              <a:t>3.2.</a:t>
            </a:r>
            <a:r>
              <a:rPr lang="pt-BR" sz="1800" dirty="0"/>
              <a:t> Identificar a 100% das mulheres com mamografia alteradas sem acompanhamento pela unidade de saúde.</a:t>
            </a:r>
          </a:p>
          <a:p>
            <a:r>
              <a:rPr lang="pt-BR" sz="1800" b="1" dirty="0"/>
              <a:t>Meta 3.3.</a:t>
            </a:r>
            <a:r>
              <a:rPr lang="pt-BR" sz="1800" dirty="0"/>
              <a:t> Realizar busca ativa em 100% de mulheres com exame </a:t>
            </a:r>
            <a:r>
              <a:rPr lang="pt-BR" sz="1800" dirty="0" err="1"/>
              <a:t>citopatológico</a:t>
            </a:r>
            <a:r>
              <a:rPr lang="pt-BR" sz="1800" dirty="0"/>
              <a:t> alterado sem acompanhamento pela unidade de saúde.</a:t>
            </a:r>
          </a:p>
          <a:p>
            <a:r>
              <a:rPr lang="pt-BR" sz="1800" b="1" dirty="0"/>
              <a:t>Meta 3.4.</a:t>
            </a:r>
            <a:r>
              <a:rPr lang="pt-BR" sz="1800" dirty="0"/>
              <a:t> Realizar busca ativa em 100% de mulheres com mamografia alterada sem acompanhamento pela unidade de saúde.</a:t>
            </a:r>
          </a:p>
          <a:p>
            <a:endParaRPr lang="pt-BR" sz="1800" dirty="0"/>
          </a:p>
          <a:p>
            <a:pPr marL="0" indent="0" algn="ctr">
              <a:buNone/>
            </a:pPr>
            <a:r>
              <a:rPr lang="pt-BR" sz="2400" dirty="0"/>
              <a:t>Este resultado não pode ser verificado durante os três meses de intervenção, pois não houve nenhum exame de </a:t>
            </a:r>
            <a:r>
              <a:rPr lang="pt-BR" sz="2400" dirty="0" err="1"/>
              <a:t>citopatológico</a:t>
            </a:r>
            <a:r>
              <a:rPr lang="pt-BR" sz="2400" dirty="0"/>
              <a:t> </a:t>
            </a:r>
            <a:r>
              <a:rPr lang="pt-BR" sz="2400" dirty="0" smtClean="0"/>
              <a:t>e mamografia alterados </a:t>
            </a:r>
            <a:r>
              <a:rPr lang="pt-BR" sz="2400" dirty="0"/>
              <a:t>(não sendo possível representar graficamente, pois não há valores).</a:t>
            </a:r>
          </a:p>
          <a:p>
            <a:pPr marL="0" indent="0" algn="ctr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4401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/>
              <a:t>Objetivo </a:t>
            </a:r>
            <a:r>
              <a:rPr lang="pt-BR" sz="1800" b="1" dirty="0"/>
              <a:t>4:</a:t>
            </a:r>
            <a:r>
              <a:rPr lang="pt-BR" sz="1800" dirty="0"/>
              <a:t> Melhorar o registro das informações das coletas dos exames </a:t>
            </a:r>
            <a:r>
              <a:rPr lang="pt-BR" sz="1800" dirty="0" err="1"/>
              <a:t>citopatológico</a:t>
            </a:r>
            <a:r>
              <a:rPr lang="pt-BR" sz="1800" dirty="0"/>
              <a:t> de colo de útero e da mamografia.</a:t>
            </a:r>
          </a:p>
          <a:p>
            <a:r>
              <a:rPr lang="pt-BR" sz="1800" b="1" dirty="0"/>
              <a:t> </a:t>
            </a:r>
            <a:r>
              <a:rPr lang="pt-BR" sz="1800" b="1" dirty="0" smtClean="0"/>
              <a:t>Meta </a:t>
            </a:r>
            <a:r>
              <a:rPr lang="pt-BR" sz="1800" b="1" dirty="0"/>
              <a:t>4.1: </a:t>
            </a:r>
            <a:r>
              <a:rPr lang="pt-BR" sz="1800" dirty="0"/>
              <a:t>Obter 100% de registros das informações sobre a coleta do exame </a:t>
            </a:r>
            <a:r>
              <a:rPr lang="pt-BR" sz="1800" dirty="0" err="1"/>
              <a:t>citopatológico</a:t>
            </a:r>
            <a:r>
              <a:rPr lang="pt-BR" sz="1800" dirty="0"/>
              <a:t> de colo de útero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328592" cy="302433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301741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Proporção de mulheres com registro adequado do exame </a:t>
            </a:r>
            <a:r>
              <a:rPr lang="pt-BR" sz="1200" dirty="0" err="1"/>
              <a:t>citopatológico</a:t>
            </a:r>
            <a:r>
              <a:rPr lang="pt-BR" sz="1200" dirty="0"/>
              <a:t> de colo de útero na UBS Posto Branco, Pelotas/RS, 2014.</a:t>
            </a:r>
          </a:p>
        </p:txBody>
      </p:sp>
    </p:spTree>
    <p:extLst>
      <p:ext uri="{BB962C8B-B14F-4D97-AF65-F5344CB8AC3E}">
        <p14:creationId xmlns:p14="http://schemas.microsoft.com/office/powerpoint/2010/main" val="330693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b="1" smtClean="0"/>
              <a:t>Objetivo 4:</a:t>
            </a:r>
            <a:r>
              <a:rPr lang="pt-BR" sz="1800" smtClean="0"/>
              <a:t> Melhorar o registro das informações das coletas dos exames citopatológico de colo de útero e da mamografia.</a:t>
            </a:r>
          </a:p>
          <a:p>
            <a:r>
              <a:rPr lang="pt-BR" sz="1800" b="1" smtClean="0"/>
              <a:t>Meta 4.2: </a:t>
            </a:r>
            <a:r>
              <a:rPr lang="pt-BR" sz="1800" smtClean="0"/>
              <a:t>Obter 100% de registros das informações sobre a realização de mamografia.</a:t>
            </a:r>
          </a:p>
          <a:p>
            <a:pPr marL="0" indent="0">
              <a:buNone/>
            </a:pPr>
            <a:endParaRPr lang="pt-BR" sz="1800" smtClean="0"/>
          </a:p>
          <a:p>
            <a:pPr marL="0" indent="0">
              <a:buNone/>
            </a:pPr>
            <a:endParaRPr lang="pt-BR" sz="1800" smtClean="0"/>
          </a:p>
          <a:p>
            <a:endParaRPr lang="pt-BR" sz="1800" smtClean="0"/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05" y="2996953"/>
            <a:ext cx="5012495" cy="273630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286000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Proporção de mulheres com registro adequado de mamografia na UBS Posto Branco, Pelotas/RS, 2014.</a:t>
            </a:r>
          </a:p>
        </p:txBody>
      </p:sp>
    </p:spTree>
    <p:extLst>
      <p:ext uri="{BB962C8B-B14F-4D97-AF65-F5344CB8AC3E}">
        <p14:creationId xmlns:p14="http://schemas.microsoft.com/office/powerpoint/2010/main" val="423235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/>
              <a:t>Objetivo 5: </a:t>
            </a:r>
            <a:r>
              <a:rPr lang="pt-BR" sz="1800" dirty="0" smtClean="0"/>
              <a:t>Mapear as mulheres de risco para câncer de colo de útero e as mulheres em avaliação de risco para o câncer de mama. </a:t>
            </a:r>
          </a:p>
          <a:p>
            <a:r>
              <a:rPr lang="pt-BR" sz="1800" b="1" dirty="0" smtClean="0"/>
              <a:t>Metas 5.1: </a:t>
            </a:r>
            <a:r>
              <a:rPr lang="pt-BR" sz="1800" dirty="0" smtClean="0"/>
              <a:t>Pesquisar sinais de alerta para câncer de colo de útero em 100% das mulheres entre 25 e 64 anos que relataram apresentar dor e sangramento após relação sexual e/ou corrimento vaginal excessivo.</a:t>
            </a:r>
          </a:p>
          <a:p>
            <a:r>
              <a:rPr lang="pt-BR" sz="1800" b="1" dirty="0" smtClean="0"/>
              <a:t>Meta 5.2: </a:t>
            </a:r>
            <a:r>
              <a:rPr lang="pt-BR" sz="1800" dirty="0" smtClean="0"/>
              <a:t>Realizar avaliação de risco para câncer de mama em 100% das mulheres entre 50 e 69 anos.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Atingiu-se a meta de 100% em relação a avaliação de risco para câncer de colo de útero e mama durante os três meses de intervenção.</a:t>
            </a:r>
          </a:p>
          <a:p>
            <a:pPr algn="ctr"/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39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dirty="0"/>
              <a:t>Objetivo 6.1:</a:t>
            </a:r>
            <a:r>
              <a:rPr lang="pt-BR" sz="1900" dirty="0"/>
              <a:t> Orientar as pacientes sobre as </a:t>
            </a:r>
            <a:r>
              <a:rPr lang="pt-BR" sz="1900" dirty="0" err="1"/>
              <a:t>DSTs</a:t>
            </a:r>
            <a:r>
              <a:rPr lang="pt-BR" sz="1900" dirty="0"/>
              <a:t> e os fatores de risco para ambos os cânceres</a:t>
            </a:r>
            <a:r>
              <a:rPr lang="pt-BR" sz="1900" dirty="0" smtClean="0"/>
              <a:t>.</a:t>
            </a:r>
            <a:endParaRPr lang="pt-BR" sz="1900" dirty="0"/>
          </a:p>
          <a:p>
            <a:r>
              <a:rPr lang="pt-BR" sz="1900" b="1" dirty="0"/>
              <a:t>Meta 6.1:</a:t>
            </a:r>
            <a:r>
              <a:rPr lang="pt-BR" sz="1900" dirty="0"/>
              <a:t> Esclarecer 100% das mulheres cadastradas sobre doenças sexualmente transmissíveis e fatores de risco para câncer de colo de útero</a:t>
            </a:r>
            <a:r>
              <a:rPr lang="pt-BR" sz="1900" dirty="0" smtClean="0"/>
              <a:t>.</a:t>
            </a:r>
          </a:p>
          <a:p>
            <a:r>
              <a:rPr lang="pt-BR" sz="1900" b="1" dirty="0" smtClean="0"/>
              <a:t>Meta </a:t>
            </a:r>
            <a:r>
              <a:rPr lang="pt-BR" sz="1900" b="1" dirty="0"/>
              <a:t>6.2: </a:t>
            </a:r>
            <a:r>
              <a:rPr lang="pt-BR" sz="1900" dirty="0"/>
              <a:t>Esclarecer 100% das mulheres cadastradas sobre doenças sexualmente transmissíveis e fatores de risco para câncer de mama.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2400" dirty="0" smtClean="0"/>
              <a:t>100% das pacientes foram orientadas sobre </a:t>
            </a:r>
            <a:r>
              <a:rPr lang="pt-BR" sz="2400" dirty="0" err="1" smtClean="0"/>
              <a:t>DSTs</a:t>
            </a:r>
            <a:r>
              <a:rPr lang="pt-BR" sz="2400" dirty="0" smtClean="0"/>
              <a:t> e fatores de risco para ambos os cânceres.</a:t>
            </a: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893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Discussão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Ampliação </a:t>
            </a:r>
            <a:r>
              <a:rPr lang="pt-BR" dirty="0"/>
              <a:t>da </a:t>
            </a:r>
            <a:r>
              <a:rPr lang="pt-BR" dirty="0" smtClean="0"/>
              <a:t>cobertura, </a:t>
            </a:r>
            <a:r>
              <a:rPr lang="pt-BR" dirty="0"/>
              <a:t>priorizando a prevenção e detecção precoce do câncer de colo de útero e mama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Melhoria </a:t>
            </a:r>
            <a:r>
              <a:rPr lang="pt-BR" dirty="0"/>
              <a:t>dos registros e qualificação da </a:t>
            </a:r>
            <a:r>
              <a:rPr lang="pt-BR" dirty="0" smtClean="0"/>
              <a:t>atenção com </a:t>
            </a:r>
            <a:r>
              <a:rPr lang="pt-BR" dirty="0"/>
              <a:t>enfoque na ampliação da realização do pré-câncer e </a:t>
            </a:r>
            <a:r>
              <a:rPr lang="pt-BR" dirty="0" smtClean="0"/>
              <a:t>mamografia</a:t>
            </a:r>
          </a:p>
          <a:p>
            <a:r>
              <a:rPr lang="pt-BR" dirty="0" smtClean="0"/>
              <a:t>Classificação </a:t>
            </a:r>
            <a:r>
              <a:rPr lang="pt-BR" dirty="0"/>
              <a:t>de </a:t>
            </a:r>
            <a:r>
              <a:rPr lang="pt-BR" dirty="0" smtClean="0"/>
              <a:t>risco </a:t>
            </a:r>
          </a:p>
          <a:p>
            <a:endParaRPr lang="pt-BR" dirty="0"/>
          </a:p>
          <a:p>
            <a:r>
              <a:rPr lang="pt-BR" dirty="0" smtClean="0"/>
              <a:t>Implementação </a:t>
            </a:r>
            <a:r>
              <a:rPr lang="pt-BR" dirty="0"/>
              <a:t>pela primeira vez na UBS o grupo </a:t>
            </a:r>
            <a:r>
              <a:rPr lang="pt-BR" dirty="0" smtClean="0"/>
              <a:t>de saúde da mulher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Capacitação da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446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Importância da intervenção: </a:t>
            </a:r>
          </a:p>
          <a:p>
            <a:pPr marL="0" indent="0">
              <a:buNone/>
            </a:pPr>
            <a:r>
              <a:rPr lang="pt-BR" dirty="0" smtClean="0"/>
              <a:t>Para a equipe,</a:t>
            </a:r>
          </a:p>
          <a:p>
            <a:pPr marL="0" indent="0">
              <a:buNone/>
            </a:pPr>
            <a:r>
              <a:rPr lang="pt-BR" dirty="0" smtClean="0"/>
              <a:t>Para o serviço,</a:t>
            </a:r>
          </a:p>
          <a:p>
            <a:pPr marL="0" indent="0">
              <a:buNone/>
            </a:pPr>
            <a:r>
              <a:rPr lang="pt-BR" dirty="0" smtClean="0"/>
              <a:t>Para a comunidade.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Rotina do serviço: </a:t>
            </a:r>
          </a:p>
          <a:p>
            <a:pPr marL="0" indent="0">
              <a:buNone/>
            </a:pPr>
            <a:r>
              <a:rPr lang="pt-BR" dirty="0" smtClean="0"/>
              <a:t>Ações integralmente incorporadas,</a:t>
            </a:r>
          </a:p>
          <a:p>
            <a:pPr marL="0" indent="0">
              <a:buNone/>
            </a:pPr>
            <a:r>
              <a:rPr lang="pt-BR" dirty="0" smtClean="0"/>
              <a:t>Mudanças necessárias para viabilizar a continuidade após o termino do curso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935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https://fbcdn-sphotos-h-a.akamaihd.net/hphotos-ak-xpf1/v/t34.0-12/10634371_665332290229622_1231472089_n.jpg?oh=fb802f4f8ee373eabdfca8a610ef361b&amp;oe=53F91D8F&amp;__gda__=1408821343_807644673df193ea562ae1b51f50a06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051720" y="5661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Equipe de Saúde UBS Posto Branco, composta por Médica, Enfermeira, Auxiliar de Enfermagem, Agente </a:t>
            </a:r>
            <a:r>
              <a:rPr lang="pt-BR" sz="1200" dirty="0" smtClean="0"/>
              <a:t> Comunitária </a:t>
            </a:r>
            <a:r>
              <a:rPr lang="pt-BR" sz="1200" dirty="0"/>
              <a:t>e Escriturário.</a:t>
            </a:r>
          </a:p>
        </p:txBody>
      </p:sp>
    </p:spTree>
    <p:extLst>
      <p:ext uri="{BB962C8B-B14F-4D97-AF65-F5344CB8AC3E}">
        <p14:creationId xmlns:p14="http://schemas.microsoft.com/office/powerpoint/2010/main" val="37784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Importância da ação programática na qual foi realizada a intervenção: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quantificar e prevenir o surgimento dos cânceres </a:t>
            </a:r>
            <a:r>
              <a:rPr lang="pt-BR" dirty="0" smtClean="0"/>
              <a:t>de colo do útero e mama, </a:t>
            </a:r>
            <a:r>
              <a:rPr lang="pt-BR" dirty="0"/>
              <a:t>na Unidade Básica de Saúde Posto Branco (UBS) do município de Pelotas/RS</a:t>
            </a:r>
          </a:p>
        </p:txBody>
      </p:sp>
    </p:spTree>
    <p:extLst>
      <p:ext uri="{BB962C8B-B14F-4D97-AF65-F5344CB8AC3E}">
        <p14:creationId xmlns:p14="http://schemas.microsoft.com/office/powerpoint/2010/main" val="117967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fbcdn-sphotos-h-a.akamaihd.net/hphotos-ak-xpf1/v/t34.0-12/10592305_665332633562921_443567363_n.jpg?oh=180c1cf25062d85eaf7f642f83515a9f&amp;oe=53F8E52D&amp;__gda__=1408835696_ce4625915e66ac55d5ccf7049353ef7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555776" y="5877272"/>
            <a:ext cx="470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Reunião </a:t>
            </a:r>
            <a:r>
              <a:rPr lang="pt-BR" dirty="0"/>
              <a:t>com a agente comunitária e enfermeira</a:t>
            </a:r>
          </a:p>
        </p:txBody>
      </p:sp>
    </p:spTree>
    <p:extLst>
      <p:ext uri="{BB962C8B-B14F-4D97-AF65-F5344CB8AC3E}">
        <p14:creationId xmlns:p14="http://schemas.microsoft.com/office/powerpoint/2010/main" val="301734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fbcdn-sphotos-h-a.akamaihd.net/hphotos-ak-xpf1/v/t34.0-12/10608896_665332920229559_1267688927_n.jpg?oh=aa1be0332dbe146a7531b2b2f3334b7f&amp;oe=53F9086C&amp;__gda__=1408828476_88c95105e8822640f7c914b4c33aa07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979712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Reuniões de Capacitação da Equipe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404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fbcdn-sphotos-h-a.akamaihd.net/hphotos-ak-xpf1/v/t34.0-12/10573365_665333160229535_934479244_n.jpg?oh=935e1db26f33964c174dca48ce1bacb4&amp;oe=53F8DEFA&amp;__gda__=1408830631_0ac78655f0631ba9f4615dd0c9708b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221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s://fbcdn-sphotos-h-a.akamaihd.net/hphotos-ak-xpf1/v/t34.0-12/10622011_665333103562874_1704822581_n.jpg?oh=96745a589d5d7c2977455e069821cfda&amp;oe=53F91DC3&amp;__gda__=1408822355_515cbccbbe63dc6553ed06c82346c93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08866"/>
            <a:ext cx="3971290" cy="3670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187624" y="5373216"/>
            <a:ext cx="166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Sala de Exames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55976" y="5398360"/>
            <a:ext cx="429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Materiais utilizados na coleta do Pré-Câncer</a:t>
            </a:r>
          </a:p>
        </p:txBody>
      </p:sp>
    </p:spTree>
    <p:extLst>
      <p:ext uri="{BB962C8B-B14F-4D97-AF65-F5344CB8AC3E}">
        <p14:creationId xmlns:p14="http://schemas.microsoft.com/office/powerpoint/2010/main" val="409347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45" y="980728"/>
            <a:ext cx="677151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635896" y="5923664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Ficha-espelho</a:t>
            </a:r>
          </a:p>
        </p:txBody>
      </p:sp>
    </p:spTree>
    <p:extLst>
      <p:ext uri="{BB962C8B-B14F-4D97-AF65-F5344CB8AC3E}">
        <p14:creationId xmlns:p14="http://schemas.microsoft.com/office/powerpoint/2010/main" val="8901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fbcdn-sphotos-h-a.akamaihd.net/hphotos-ak-xpa1/v/t34.0-12/10656370_727855703916644_1692349578_n.jpg?oh=6388b8c6d1628818f4e551992006424a&amp;oe=540ADCD3&amp;__gda__=1409971699_cd5d49eba0a4c9d9863c02b08ab0ef4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915816" y="6021288"/>
            <a:ext cx="284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Reunião com a comunidade </a:t>
            </a:r>
          </a:p>
        </p:txBody>
      </p:sp>
    </p:spTree>
    <p:extLst>
      <p:ext uri="{BB962C8B-B14F-4D97-AF65-F5344CB8AC3E}">
        <p14:creationId xmlns:p14="http://schemas.microsoft.com/office/powerpoint/2010/main" val="11231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s://fbcdn-sphotos-h-a.akamaihd.net/hphotos-ak-xpa1/v/t34.0-12/10660980_678682225561295_340167667_n.jpg?oh=8ffbd3754264ebbd3b03181e718f4d85&amp;oe=54145CF3&amp;__gda__=1410695724_c5ea263a4443cbd7abfc107fbdaaeb0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771800" y="5877272"/>
            <a:ext cx="336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reunião com o grupo de mulheres</a:t>
            </a:r>
          </a:p>
        </p:txBody>
      </p:sp>
    </p:spTree>
    <p:extLst>
      <p:ext uri="{BB962C8B-B14F-4D97-AF65-F5344CB8AC3E}">
        <p14:creationId xmlns:p14="http://schemas.microsoft.com/office/powerpoint/2010/main" val="266222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Reflexão crítica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9600" dirty="0" smtClean="0"/>
              <a:t>Necessidade de capacitação dos profissionais da UBS</a:t>
            </a:r>
            <a:endParaRPr lang="pt-BR" sz="9600" dirty="0"/>
          </a:p>
          <a:p>
            <a:r>
              <a:rPr lang="pt-BR" sz="9600" dirty="0" smtClean="0"/>
              <a:t>União </a:t>
            </a:r>
            <a:r>
              <a:rPr lang="pt-BR" sz="9600" dirty="0"/>
              <a:t>da equipe e </a:t>
            </a:r>
            <a:r>
              <a:rPr lang="pt-BR" sz="9600" dirty="0" smtClean="0"/>
              <a:t>atribuições específicas a cada profissional</a:t>
            </a:r>
          </a:p>
          <a:p>
            <a:r>
              <a:rPr lang="pt-BR" sz="9600" dirty="0" smtClean="0"/>
              <a:t>Melhoria da qualidade do atendimento aos usuários</a:t>
            </a:r>
            <a:endParaRPr lang="pt-BR" sz="9600" dirty="0"/>
          </a:p>
          <a:p>
            <a:r>
              <a:rPr lang="pt-BR" sz="9600" dirty="0" smtClean="0"/>
              <a:t>Necessidade e importância </a:t>
            </a:r>
            <a:r>
              <a:rPr lang="pt-BR" sz="9600" dirty="0"/>
              <a:t>do apoio da gestão</a:t>
            </a:r>
          </a:p>
          <a:p>
            <a:r>
              <a:rPr lang="pt-BR" sz="9600" dirty="0"/>
              <a:t>Engajamento da comunidade</a:t>
            </a:r>
          </a:p>
          <a:p>
            <a:r>
              <a:rPr lang="pt-BR" sz="9600" dirty="0"/>
              <a:t>Incorporação definitiva da intervenção</a:t>
            </a:r>
          </a:p>
          <a:p>
            <a:r>
              <a:rPr lang="pt-BR" sz="9600" dirty="0" smtClean="0"/>
              <a:t>Extensão do trabalho </a:t>
            </a:r>
            <a:r>
              <a:rPr lang="pt-BR" sz="9600" dirty="0"/>
              <a:t>para outros grupos, como hipertensos e diabéticos, </a:t>
            </a:r>
            <a:r>
              <a:rPr lang="pt-BR" sz="9600" dirty="0" smtClean="0"/>
              <a:t>gestantes, idosos</a:t>
            </a:r>
            <a:r>
              <a:rPr lang="pt-BR" sz="9600" dirty="0" smtClean="0"/>
              <a:t>...</a:t>
            </a:r>
          </a:p>
          <a:p>
            <a:r>
              <a:rPr lang="pt-BR" sz="9600" dirty="0" smtClean="0"/>
              <a:t>Impacto positivo que a intervenção causou na comunidade</a:t>
            </a:r>
            <a:endParaRPr lang="pt-BR" sz="9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154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						Obrigada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Introdução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Pelotas:  </a:t>
            </a:r>
            <a:r>
              <a:rPr lang="pt-BR" dirty="0"/>
              <a:t>341.180,00 habitantes</a:t>
            </a:r>
            <a:endParaRPr lang="pt-BR" dirty="0" smtClean="0"/>
          </a:p>
          <a:p>
            <a:r>
              <a:rPr lang="pt-BR" dirty="0" smtClean="0"/>
              <a:t>ESF Posto Branco</a:t>
            </a:r>
          </a:p>
          <a:p>
            <a:r>
              <a:rPr lang="pt-BR" dirty="0" smtClean="0"/>
              <a:t>Área: extensão da UBS Corrientes, localizada em zona rural</a:t>
            </a:r>
          </a:p>
          <a:p>
            <a:r>
              <a:rPr lang="pt-BR" dirty="0" smtClean="0"/>
              <a:t>Equipe</a:t>
            </a:r>
            <a:r>
              <a:rPr lang="pt-BR" dirty="0"/>
              <a:t>: uma médica, uma enfermeira, uma auxiliar de enfermagem, uma agente comunitária de saúde (ACS), dois escriturários e uma </a:t>
            </a:r>
            <a:r>
              <a:rPr lang="pt-BR" dirty="0" smtClean="0"/>
              <a:t>higienizadora</a:t>
            </a:r>
            <a:endParaRPr lang="pt-BR" dirty="0" smtClean="0"/>
          </a:p>
          <a:p>
            <a:r>
              <a:rPr lang="pt-BR" dirty="0" smtClean="0"/>
              <a:t>Estrutura física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6749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04464"/>
            <a:ext cx="5688632" cy="52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47864" y="5661248"/>
            <a:ext cx="178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ESF Posto Branco</a:t>
            </a:r>
          </a:p>
        </p:txBody>
      </p:sp>
    </p:spTree>
    <p:extLst>
      <p:ext uri="{BB962C8B-B14F-4D97-AF65-F5344CB8AC3E}">
        <p14:creationId xmlns:p14="http://schemas.microsoft.com/office/powerpoint/2010/main" val="300272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Situação da ação programática antes da intervenção- Análise situacional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Má adesão das pacientes</a:t>
            </a:r>
          </a:p>
          <a:p>
            <a:r>
              <a:rPr lang="pt-BR" dirty="0"/>
              <a:t>Ausência de cobertura na saúde da mulher</a:t>
            </a:r>
          </a:p>
          <a:p>
            <a:r>
              <a:rPr lang="pt-BR" dirty="0"/>
              <a:t>Preocupação em somente renovar receitas sem passar por consulta médica</a:t>
            </a:r>
          </a:p>
          <a:p>
            <a:r>
              <a:rPr lang="pt-BR" dirty="0"/>
              <a:t>Falta de atividades em grupos</a:t>
            </a:r>
          </a:p>
          <a:p>
            <a:r>
              <a:rPr lang="pt-BR" dirty="0"/>
              <a:t>Registros inadequados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39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 A atenção à Saúde da mulher é uma iniciativa que objetiva melhorar a saúde da mulher, diminuindo a taxa de doenças sexualmente transmissíveis, lesões no colo do útero e mama, além do conhecimento sobre os cuidados que cada mulher deve ter com sua saúde.</a:t>
            </a:r>
          </a:p>
        </p:txBody>
      </p:sp>
    </p:spTree>
    <p:extLst>
      <p:ext uri="{BB962C8B-B14F-4D97-AF65-F5344CB8AC3E}">
        <p14:creationId xmlns:p14="http://schemas.microsoft.com/office/powerpoint/2010/main" val="11938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Objetivo geral</a:t>
            </a:r>
          </a:p>
          <a:p>
            <a:pPr marL="0" indent="0" algn="ctr">
              <a:buNone/>
            </a:pPr>
            <a:r>
              <a:rPr lang="pt-BR" dirty="0" smtClean="0"/>
              <a:t>Melhorar </a:t>
            </a:r>
            <a:r>
              <a:rPr lang="pt-BR" dirty="0"/>
              <a:t>a Atenção à Saúde da Mulher - Prevenção do Câncer de Colo de Útero e Controle do Câncer de Mama - na UBS Posto Branco, Pelotas/RS.</a:t>
            </a:r>
          </a:p>
          <a:p>
            <a:pPr marL="0" indent="0" algn="ctr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249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Metodologia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t-BR" sz="2800" dirty="0"/>
              <a:t>Monitoramento e </a:t>
            </a:r>
            <a:r>
              <a:rPr lang="pt-BR" sz="2800" dirty="0" smtClean="0"/>
              <a:t>Avaliação </a:t>
            </a:r>
            <a:endParaRPr lang="pt-BR" sz="2800" dirty="0"/>
          </a:p>
          <a:p>
            <a:pPr lvl="0"/>
            <a:r>
              <a:rPr lang="pt-BR" sz="2800" dirty="0"/>
              <a:t>Organização e Gestão do </a:t>
            </a:r>
            <a:r>
              <a:rPr lang="pt-BR" sz="2800" dirty="0" smtClean="0"/>
              <a:t>Serviço</a:t>
            </a:r>
          </a:p>
          <a:p>
            <a:r>
              <a:rPr lang="pt-BR" sz="2800" dirty="0"/>
              <a:t>Engajamento </a:t>
            </a:r>
            <a:r>
              <a:rPr lang="pt-BR" sz="2800" dirty="0" smtClean="0"/>
              <a:t>Público</a:t>
            </a:r>
          </a:p>
          <a:p>
            <a:pPr lvl="0"/>
            <a:r>
              <a:rPr lang="pt-BR" sz="2800" dirty="0"/>
              <a:t>Qualificação na prática </a:t>
            </a:r>
            <a:r>
              <a:rPr lang="pt-BR" sz="2800" dirty="0" smtClean="0"/>
              <a:t>clínica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lvl="0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2028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/>
              <a:t>Objetivo 1: </a:t>
            </a:r>
            <a:r>
              <a:rPr lang="pt-BR" sz="1800" dirty="0"/>
              <a:t>Ampliar a cobertura de detecção precoce do câncer de colo uterino</a:t>
            </a:r>
            <a:r>
              <a:rPr lang="pt-BR" sz="1800" dirty="0" smtClean="0"/>
              <a:t>.</a:t>
            </a:r>
          </a:p>
          <a:p>
            <a:r>
              <a:rPr lang="pt-BR" sz="1800" b="1" dirty="0"/>
              <a:t>Meta 1.1: </a:t>
            </a:r>
            <a:r>
              <a:rPr lang="pt-BR" sz="1800" dirty="0"/>
              <a:t>Ampliar a cobertura de detecção precoce do câncer de colo uterino das mulheres na faixa etária entre 24 e 64 anos de idade para 100</a:t>
            </a:r>
            <a:r>
              <a:rPr lang="pt-BR" sz="1800" dirty="0" smtClean="0"/>
              <a:t>%.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4460850" cy="278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27684" y="5695737"/>
            <a:ext cx="467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Proporção de mulheres entre 25 e 64 anos com exame em dia para detecção precoce do câncer de colo de útero na UBS Posto Branco, Pelotas/RS,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52534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1058</Words>
  <Application>Microsoft Office PowerPoint</Application>
  <PresentationFormat>Apresentação na tela (4:3)</PresentationFormat>
  <Paragraphs>126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 UNIVERSIDADE ABERTA DO SUS – UNASUS UNIVERSIDADE FEDERAL DE PELOTAS ESPECIALIZAÇÃO EM SAÚDE DA FAMÍLIA MODALIDADE À DISTÂNCIA </vt:lpstr>
      <vt:lpstr>Introdução</vt:lpstr>
      <vt:lpstr>Introdução</vt:lpstr>
      <vt:lpstr>Apresentação do PowerPoint</vt:lpstr>
      <vt:lpstr>Situação da ação programática antes da intervenção- Análise situacional</vt:lpstr>
      <vt:lpstr>Justificativa</vt:lpstr>
      <vt:lpstr>Objetivos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Luana</cp:lastModifiedBy>
  <cp:revision>52</cp:revision>
  <dcterms:created xsi:type="dcterms:W3CDTF">2015-01-07T23:28:11Z</dcterms:created>
  <dcterms:modified xsi:type="dcterms:W3CDTF">2015-01-23T01:09:21Z</dcterms:modified>
</cp:coreProperties>
</file>