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notesMasterIdLst>
    <p:notesMasterId r:id="rId28"/>
  </p:notesMasterIdLst>
  <p:sldIdLst>
    <p:sldId id="256" r:id="rId2"/>
    <p:sldId id="315" r:id="rId3"/>
    <p:sldId id="309" r:id="rId4"/>
    <p:sldId id="311" r:id="rId5"/>
    <p:sldId id="310" r:id="rId6"/>
    <p:sldId id="264" r:id="rId7"/>
    <p:sldId id="270" r:id="rId8"/>
    <p:sldId id="269" r:id="rId9"/>
    <p:sldId id="271" r:id="rId10"/>
    <p:sldId id="272" r:id="rId11"/>
    <p:sldId id="273" r:id="rId12"/>
    <p:sldId id="274" r:id="rId13"/>
    <p:sldId id="277" r:id="rId14"/>
    <p:sldId id="319" r:id="rId15"/>
    <p:sldId id="278" r:id="rId16"/>
    <p:sldId id="284" r:id="rId17"/>
    <p:sldId id="316" r:id="rId18"/>
    <p:sldId id="317" r:id="rId19"/>
    <p:sldId id="320" r:id="rId20"/>
    <p:sldId id="295" r:id="rId21"/>
    <p:sldId id="299" r:id="rId22"/>
    <p:sldId id="302" r:id="rId23"/>
    <p:sldId id="318" r:id="rId24"/>
    <p:sldId id="321" r:id="rId25"/>
    <p:sldId id="322" r:id="rId26"/>
    <p:sldId id="303" r:id="rId27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34" autoAdjust="0"/>
    <p:restoredTop sz="94662" autoAdjust="0"/>
  </p:normalViewPr>
  <p:slideViewPr>
    <p:cSldViewPr>
      <p:cViewPr varScale="1">
        <p:scale>
          <a:sx n="59" d="100"/>
          <a:sy n="59" d="100"/>
        </p:scale>
        <p:origin x="850" y="5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9564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F3EBE35-6DCC-48C2-9994-9B77EBB579F4}" type="datetimeFigureOut">
              <a:rPr lang="pt-BR" smtClean="0"/>
              <a:t>21/10/2015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59B5EDA-C042-47CE-A46B-9D595186653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8946135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59B5EDA-C042-47CE-A46B-9D5951866531}" type="slidenum">
              <a:rPr lang="pt-BR" smtClean="0"/>
              <a:t>13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4188589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t-BR" dirty="0" smtClean="0"/>
              <a:t> o conhecimento não e aquilo que você sabe, mas oque você faz com aquilo que você sabe.</a:t>
            </a:r>
            <a:r>
              <a:rPr lang="pt-BR" baseline="0" dirty="0" smtClean="0"/>
              <a:t> ALDOUS HUXLEY</a:t>
            </a:r>
            <a:endParaRPr lang="pt-BR" dirty="0" smtClean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59B5EDA-C042-47CE-A46B-9D5951866531}" type="slidenum">
              <a:rPr lang="pt-BR" smtClean="0"/>
              <a:t>23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7680044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700DB3-DBF0-4086-B675-117E7A9610B8}" type="datetimeFigureOut">
              <a:rPr lang="pt-BR" smtClean="0"/>
              <a:t>21/10/2015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19D8CF-8DEC-4D9F-84EE-ADF04DFF3391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700DB3-DBF0-4086-B675-117E7A9610B8}" type="datetimeFigureOut">
              <a:rPr lang="pt-BR" smtClean="0"/>
              <a:t>21/10/2015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19D8CF-8DEC-4D9F-84EE-ADF04DFF3391}" type="slidenum">
              <a:rPr lang="pt-BR" smtClean="0"/>
              <a:t>‹nº›</a:t>
            </a:fld>
            <a:endParaRPr lang="pt-BR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700DB3-DBF0-4086-B675-117E7A9610B8}" type="datetimeFigureOut">
              <a:rPr lang="pt-BR" smtClean="0"/>
              <a:t>21/10/2015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19D8CF-8DEC-4D9F-84EE-ADF04DFF3391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700DB3-DBF0-4086-B675-117E7A9610B8}" type="datetimeFigureOut">
              <a:rPr lang="pt-BR" smtClean="0"/>
              <a:t>21/10/2015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19D8CF-8DEC-4D9F-84EE-ADF04DFF3391}" type="slidenum">
              <a:rPr lang="pt-BR" smtClean="0"/>
              <a:t>‹nº›</a:t>
            </a:fld>
            <a:endParaRPr lang="pt-BR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700DB3-DBF0-4086-B675-117E7A9610B8}" type="datetimeFigureOut">
              <a:rPr lang="pt-BR" smtClean="0"/>
              <a:t>21/10/2015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19D8CF-8DEC-4D9F-84EE-ADF04DFF3391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700DB3-DBF0-4086-B675-117E7A9610B8}" type="datetimeFigureOut">
              <a:rPr lang="pt-BR" smtClean="0"/>
              <a:t>21/10/2015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19D8CF-8DEC-4D9F-84EE-ADF04DFF3391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700DB3-DBF0-4086-B675-117E7A9610B8}" type="datetimeFigureOut">
              <a:rPr lang="pt-BR" smtClean="0"/>
              <a:t>21/10/2015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19D8CF-8DEC-4D9F-84EE-ADF04DFF3391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700DB3-DBF0-4086-B675-117E7A9610B8}" type="datetimeFigureOut">
              <a:rPr lang="pt-BR" smtClean="0"/>
              <a:t>21/10/2015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19D8CF-8DEC-4D9F-84EE-ADF04DFF3391}" type="slidenum">
              <a:rPr lang="pt-BR" smtClean="0"/>
              <a:t>‹nº›</a:t>
            </a:fld>
            <a:endParaRPr lang="pt-BR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700DB3-DBF0-4086-B675-117E7A9610B8}" type="datetimeFigureOut">
              <a:rPr lang="pt-BR" smtClean="0"/>
              <a:t>21/10/2015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19D8CF-8DEC-4D9F-84EE-ADF04DFF3391}" type="slidenum">
              <a:rPr lang="pt-BR" smtClean="0"/>
              <a:t>‹nº›</a:t>
            </a:fld>
            <a:endParaRPr lang="pt-BR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700DB3-DBF0-4086-B675-117E7A9610B8}" type="datetimeFigureOut">
              <a:rPr lang="pt-BR" smtClean="0"/>
              <a:t>21/10/2015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19D8CF-8DEC-4D9F-84EE-ADF04DFF3391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700DB3-DBF0-4086-B675-117E7A9610B8}" type="datetimeFigureOut">
              <a:rPr lang="pt-BR" smtClean="0"/>
              <a:t>21/10/2015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19D8CF-8DEC-4D9F-84EE-ADF04DFF3391}" type="slidenum">
              <a:rPr lang="pt-BR" smtClean="0"/>
              <a:t>‹nº›</a:t>
            </a:fld>
            <a:endParaRPr lang="pt-BR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2E700DB3-DBF0-4086-B675-117E7A9610B8}" type="datetimeFigureOut">
              <a:rPr lang="pt-BR" smtClean="0"/>
              <a:t>21/10/2015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2119D8CF-8DEC-4D9F-84EE-ADF04DFF3391}" type="slidenum">
              <a:rPr lang="pt-BR" smtClean="0"/>
              <a:t>‹nº›</a:t>
            </a:fld>
            <a:endParaRPr lang="pt-B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188641"/>
            <a:ext cx="7772400" cy="2304255"/>
          </a:xfrm>
        </p:spPr>
        <p:txBody>
          <a:bodyPr>
            <a:noAutofit/>
          </a:bodyPr>
          <a:lstStyle/>
          <a:p>
            <a:pPr algn="ctr"/>
            <a:r>
              <a:rPr lang="pt-BR" sz="2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Universidade Aberta do SUS - UNASUS</a:t>
            </a:r>
            <a:br>
              <a:rPr lang="pt-BR" sz="2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pt-BR" sz="2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Universidade Federal de Pelotas</a:t>
            </a:r>
            <a:br>
              <a:rPr lang="pt-BR" sz="2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pt-BR" sz="2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Especialização em Saúde da Família</a:t>
            </a:r>
            <a:br>
              <a:rPr lang="pt-BR" sz="2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pt-BR" sz="2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Modalidade a Distância </a:t>
            </a:r>
            <a:r>
              <a:rPr lang="pt-BR" sz="24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r>
              <a:rPr lang="pt-BR" sz="2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pt-BR" sz="2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pt-BR" sz="2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Turma </a:t>
            </a:r>
            <a:r>
              <a:rPr lang="pt-BR" sz="24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7</a:t>
            </a:r>
            <a:r>
              <a:rPr lang="pt-BR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pt-BR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pt-BR" sz="24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251520" y="3886200"/>
            <a:ext cx="8496944" cy="2711152"/>
          </a:xfrm>
        </p:spPr>
        <p:txBody>
          <a:bodyPr>
            <a:normAutofit fontScale="70000" lnSpcReduction="20000"/>
          </a:bodyPr>
          <a:lstStyle/>
          <a:p>
            <a:pPr algn="ctr"/>
            <a:r>
              <a:rPr lang="pt-BR" sz="3800" b="1" dirty="0" smtClean="0">
                <a:solidFill>
                  <a:schemeClr val="tx1"/>
                </a:solidFill>
              </a:rPr>
              <a:t>Melhoria  da atenção a saúde dos usuários </a:t>
            </a:r>
            <a:r>
              <a:rPr lang="pt-BR" sz="3800" b="1" dirty="0" smtClean="0">
                <a:solidFill>
                  <a:schemeClr val="tx1"/>
                </a:solidFill>
              </a:rPr>
              <a:t> hipertensos e </a:t>
            </a:r>
            <a:r>
              <a:rPr lang="pt-BR" sz="3800" b="1" dirty="0" smtClean="0">
                <a:solidFill>
                  <a:schemeClr val="tx1"/>
                </a:solidFill>
              </a:rPr>
              <a:t>diabéticos na UBS Doutor </a:t>
            </a:r>
            <a:r>
              <a:rPr lang="pt-BR" sz="3800" b="1" dirty="0" err="1" smtClean="0">
                <a:solidFill>
                  <a:schemeClr val="tx1"/>
                </a:solidFill>
              </a:rPr>
              <a:t>Feleix</a:t>
            </a:r>
            <a:r>
              <a:rPr lang="pt-BR" sz="3800" b="1" dirty="0" smtClean="0">
                <a:solidFill>
                  <a:schemeClr val="tx1"/>
                </a:solidFill>
              </a:rPr>
              <a:t>  </a:t>
            </a:r>
            <a:r>
              <a:rPr lang="pt-BR" sz="3800" b="1" dirty="0" err="1" smtClean="0">
                <a:solidFill>
                  <a:schemeClr val="tx1"/>
                </a:solidFill>
              </a:rPr>
              <a:t>Bestene</a:t>
            </a:r>
            <a:r>
              <a:rPr lang="pt-BR" sz="3800" b="1" dirty="0" smtClean="0">
                <a:solidFill>
                  <a:schemeClr val="tx1"/>
                </a:solidFill>
              </a:rPr>
              <a:t> Neto, Xapuri–Acre.</a:t>
            </a:r>
            <a:endParaRPr lang="pt-BR" sz="3800" b="1" dirty="0">
              <a:solidFill>
                <a:schemeClr val="tx1"/>
              </a:solidFill>
            </a:endParaRPr>
          </a:p>
          <a:p>
            <a:pPr algn="ctr"/>
            <a:endParaRPr lang="pt-BR" b="1" dirty="0">
              <a:solidFill>
                <a:schemeClr val="tx1"/>
              </a:solidFill>
            </a:endParaRPr>
          </a:p>
          <a:p>
            <a:pPr algn="ctr"/>
            <a:r>
              <a:rPr lang="pt-BR" sz="3200" dirty="0" smtClean="0">
                <a:solidFill>
                  <a:schemeClr val="tx1"/>
                </a:solidFill>
              </a:rPr>
              <a:t>Luana Cristina de Freitas jerônimo </a:t>
            </a:r>
            <a:endParaRPr lang="pt-BR" sz="3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pt-BR" sz="3200" dirty="0" smtClean="0">
                <a:solidFill>
                  <a:schemeClr val="tx1"/>
                </a:solidFill>
              </a:rPr>
              <a:t>Orientadora</a:t>
            </a:r>
            <a:r>
              <a:rPr lang="pt-BR" sz="3100" dirty="0" smtClean="0">
                <a:solidFill>
                  <a:schemeClr val="tx1"/>
                </a:solidFill>
              </a:rPr>
              <a:t>:</a:t>
            </a:r>
            <a:r>
              <a:rPr lang="pt-BR" sz="3100" dirty="0">
                <a:solidFill>
                  <a:schemeClr val="tx1"/>
                </a:solidFill>
              </a:rPr>
              <a:t> </a:t>
            </a:r>
            <a:r>
              <a:rPr lang="pt-BR" sz="3100" dirty="0" smtClean="0">
                <a:solidFill>
                  <a:schemeClr val="tx1"/>
                </a:solidFill>
              </a:rPr>
              <a:t>Pablo Viana Stoltz </a:t>
            </a:r>
            <a:endParaRPr lang="pt-BR" sz="3100" b="1" dirty="0" smtClean="0">
              <a:solidFill>
                <a:schemeClr val="tx1"/>
              </a:solidFill>
            </a:endParaRPr>
          </a:p>
          <a:p>
            <a:pPr algn="ctr"/>
            <a:endParaRPr lang="pt-BR" sz="3200" b="1" dirty="0" smtClean="0">
              <a:solidFill>
                <a:schemeClr val="tx1"/>
              </a:solidFill>
            </a:endParaRPr>
          </a:p>
          <a:p>
            <a:pPr algn="ctr"/>
            <a:r>
              <a:rPr lang="pt-BR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Pelotas, </a:t>
            </a:r>
            <a:r>
              <a:rPr lang="pt-BR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2015</a:t>
            </a:r>
          </a:p>
          <a:p>
            <a:pPr algn="ctr"/>
            <a:endParaRPr lang="pt-BR" b="1" dirty="0">
              <a:solidFill>
                <a:schemeClr val="tx1"/>
              </a:solidFill>
            </a:endParaRPr>
          </a:p>
          <a:p>
            <a:pPr algn="ctr"/>
            <a:endParaRPr lang="pt-BR" dirty="0">
              <a:solidFill>
                <a:schemeClr val="tx1"/>
              </a:solidFill>
            </a:endParaRPr>
          </a:p>
        </p:txBody>
      </p:sp>
      <p:pic>
        <p:nvPicPr>
          <p:cNvPr id="4" name="Imagem 3" descr="http://www.minhapos.com.br/data/artigos/images/ufpel.gif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9952" y="2348880"/>
            <a:ext cx="1038225" cy="104584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9909915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699247" y="836712"/>
            <a:ext cx="7745505" cy="5289451"/>
          </a:xfrm>
        </p:spPr>
        <p:txBody>
          <a:bodyPr>
            <a:normAutofit/>
          </a:bodyPr>
          <a:lstStyle/>
          <a:p>
            <a:pPr algn="just"/>
            <a:endParaRPr lang="pt-BR" dirty="0" smtClean="0"/>
          </a:p>
          <a:p>
            <a:pPr algn="just"/>
            <a:r>
              <a:rPr lang="pt-BR" dirty="0" smtClean="0"/>
              <a:t>Xapuri-AC fica localizada no sudeste do Acre a 174km da capital estadual, cidade histórica  conhecida como princesinha do </a:t>
            </a:r>
            <a:r>
              <a:rPr lang="pt-BR" dirty="0"/>
              <a:t>A</a:t>
            </a:r>
            <a:r>
              <a:rPr lang="pt-BR" dirty="0" smtClean="0"/>
              <a:t>cre, cidade do seringueiro Chicos Mendes </a:t>
            </a:r>
          </a:p>
          <a:p>
            <a:pPr algn="just"/>
            <a:r>
              <a:rPr lang="pt-BR" dirty="0"/>
              <a:t> </a:t>
            </a:r>
            <a:r>
              <a:rPr lang="pt-BR" dirty="0" smtClean="0"/>
              <a:t>população 17.317 habitante segundo-  IBGE 2010.</a:t>
            </a:r>
          </a:p>
          <a:p>
            <a:pPr algn="just"/>
            <a:endParaRPr lang="pt-BR" dirty="0" smtClean="0"/>
          </a:p>
          <a:p>
            <a:pPr algn="just"/>
            <a:r>
              <a:rPr lang="pt-BR" dirty="0"/>
              <a:t> </a:t>
            </a:r>
            <a:r>
              <a:rPr lang="pt-BR" dirty="0" smtClean="0"/>
              <a:t>conta com 5 unidade de saúde da família com 6 equipes, com um hospital geral de referência .</a:t>
            </a:r>
          </a:p>
          <a:p>
            <a:pPr algn="just"/>
            <a:endParaRPr lang="pt-BR" dirty="0"/>
          </a:p>
          <a:p>
            <a:pPr algn="just"/>
            <a:r>
              <a:rPr lang="pt-BR" dirty="0" smtClean="0"/>
              <a:t>A UBS , Doutor </a:t>
            </a:r>
            <a:r>
              <a:rPr lang="pt-BR" dirty="0"/>
              <a:t>F</a:t>
            </a:r>
            <a:r>
              <a:rPr lang="pt-BR" dirty="0" smtClean="0"/>
              <a:t>elix </a:t>
            </a:r>
            <a:r>
              <a:rPr lang="pt-BR" dirty="0" err="1"/>
              <a:t>B</a:t>
            </a:r>
            <a:r>
              <a:rPr lang="pt-BR" dirty="0" err="1" smtClean="0"/>
              <a:t>estene</a:t>
            </a:r>
            <a:r>
              <a:rPr lang="pt-BR" dirty="0" smtClean="0"/>
              <a:t> Neto localizado em região urbana da cidade com modelo atualmente de ESF,  com 4.278 usuários cadastrado .</a:t>
            </a:r>
            <a:endParaRPr lang="pt-BR" dirty="0"/>
          </a:p>
          <a:p>
            <a:pPr algn="just"/>
            <a:endParaRPr lang="pt-BR" dirty="0" smtClean="0"/>
          </a:p>
          <a:p>
            <a:endParaRPr lang="pt-BR" dirty="0"/>
          </a:p>
          <a:p>
            <a:endParaRPr lang="pt-BR" dirty="0" smtClean="0"/>
          </a:p>
          <a:p>
            <a:endParaRPr lang="pt-BR" dirty="0"/>
          </a:p>
          <a:p>
            <a:endParaRPr lang="pt-BR" dirty="0" smtClean="0"/>
          </a:p>
          <a:p>
            <a:endParaRPr lang="pt-BR" dirty="0"/>
          </a:p>
          <a:p>
            <a:endParaRPr lang="pt-BR" dirty="0" smtClean="0"/>
          </a:p>
          <a:p>
            <a:endParaRPr lang="pt-BR" dirty="0"/>
          </a:p>
          <a:p>
            <a:endParaRPr lang="pt-BR" dirty="0" smtClean="0"/>
          </a:p>
          <a:p>
            <a:endParaRPr lang="pt-BR" dirty="0"/>
          </a:p>
          <a:p>
            <a:endParaRPr lang="pt-BR" dirty="0" smtClean="0"/>
          </a:p>
          <a:p>
            <a:endParaRPr lang="pt-BR" dirty="0"/>
          </a:p>
          <a:p>
            <a:endParaRPr lang="pt-BR" dirty="0" smtClean="0"/>
          </a:p>
          <a:p>
            <a:endParaRPr lang="pt-BR" dirty="0"/>
          </a:p>
          <a:p>
            <a:endParaRPr lang="pt-BR" dirty="0" smtClean="0"/>
          </a:p>
          <a:p>
            <a:endParaRPr lang="pt-BR" dirty="0"/>
          </a:p>
          <a:p>
            <a:endParaRPr lang="pt-BR" dirty="0" smtClean="0"/>
          </a:p>
          <a:p>
            <a:endParaRPr lang="pt-BR" dirty="0"/>
          </a:p>
          <a:p>
            <a:endParaRPr lang="pt-BR" dirty="0" smtClean="0"/>
          </a:p>
          <a:p>
            <a:endParaRPr lang="pt-BR" dirty="0"/>
          </a:p>
          <a:p>
            <a:endParaRPr lang="pt-BR" dirty="0" smtClean="0"/>
          </a:p>
          <a:p>
            <a:endParaRPr lang="pt-BR" dirty="0"/>
          </a:p>
          <a:p>
            <a:pPr marL="0" indent="0">
              <a:buNone/>
            </a:pPr>
            <a:endParaRPr lang="pt-BR" dirty="0" smtClean="0"/>
          </a:p>
          <a:p>
            <a:pPr marL="0" indent="0">
              <a:buNone/>
            </a:pPr>
            <a:endParaRPr lang="pt-BR" dirty="0" smtClean="0"/>
          </a:p>
          <a:p>
            <a:endParaRPr lang="pt-BR" dirty="0"/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83568" y="188640"/>
            <a:ext cx="7756263" cy="482580"/>
          </a:xfrm>
        </p:spPr>
        <p:txBody>
          <a:bodyPr>
            <a:normAutofit fontScale="90000"/>
          </a:bodyPr>
          <a:lstStyle/>
          <a:p>
            <a:r>
              <a:rPr lang="pt-BR" dirty="0" smtClean="0"/>
              <a:t>Introdução 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733002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999381"/>
            <a:ext cx="8229600" cy="4525963"/>
          </a:xfrm>
        </p:spPr>
        <p:txBody>
          <a:bodyPr/>
          <a:lstStyle/>
          <a:p>
            <a:pPr algn="just"/>
            <a:r>
              <a:rPr lang="pt-BR" sz="3200" b="1" dirty="0"/>
              <a:t>Melhorar a Atenção à Saúde dos Usuários Hipertensos e/ou Diabéticos na UBS Doutor Félix </a:t>
            </a:r>
            <a:r>
              <a:rPr lang="pt-BR" sz="3200" b="1" dirty="0" err="1"/>
              <a:t>Bestene</a:t>
            </a:r>
            <a:r>
              <a:rPr lang="pt-BR" sz="3200" b="1" dirty="0"/>
              <a:t> Neto, Xapuri/AC.</a:t>
            </a:r>
          </a:p>
          <a:p>
            <a:pPr marL="0" indent="0">
              <a:buNone/>
            </a:pPr>
            <a:endParaRPr lang="pt-BR" dirty="0"/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b="1" dirty="0" smtClean="0">
                <a:solidFill>
                  <a:schemeClr val="tx1"/>
                </a:solidFill>
              </a:rPr>
              <a:t>Objetivo geral</a:t>
            </a:r>
            <a:endParaRPr lang="pt-BR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515360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95536" y="2276872"/>
            <a:ext cx="8424936" cy="4392488"/>
          </a:xfrm>
        </p:spPr>
        <p:txBody>
          <a:bodyPr>
            <a:noAutofit/>
          </a:bodyPr>
          <a:lstStyle/>
          <a:p>
            <a:pPr algn="just"/>
            <a:r>
              <a:rPr lang="pt-BR" sz="2000" b="1" dirty="0" smtClean="0"/>
              <a:t>Ampliar a cobertura a hipertenso e diabético.</a:t>
            </a:r>
          </a:p>
          <a:p>
            <a:pPr algn="just"/>
            <a:endParaRPr lang="pt-BR" sz="2000" b="1" dirty="0"/>
          </a:p>
          <a:p>
            <a:pPr algn="just"/>
            <a:r>
              <a:rPr lang="pt-BR" sz="2000" b="1" dirty="0" smtClean="0"/>
              <a:t>Melhorar a qualidade da atenção a hipertensos e diabéticos;</a:t>
            </a:r>
          </a:p>
          <a:p>
            <a:pPr algn="just"/>
            <a:endParaRPr lang="pt-BR" sz="2000" b="1" dirty="0" smtClean="0"/>
          </a:p>
          <a:p>
            <a:pPr algn="just"/>
            <a:r>
              <a:rPr lang="pt-BR" sz="2000" b="1" dirty="0" smtClean="0"/>
              <a:t>Melhorar </a:t>
            </a:r>
            <a:r>
              <a:rPr lang="pt-BR" sz="2000" b="1" dirty="0"/>
              <a:t>a adesão </a:t>
            </a:r>
            <a:r>
              <a:rPr lang="pt-BR" sz="2000" b="1" dirty="0" smtClean="0"/>
              <a:t>de hipertensos  e diabéticos ao programa;</a:t>
            </a:r>
          </a:p>
          <a:p>
            <a:pPr algn="just"/>
            <a:endParaRPr lang="pt-BR" sz="2000" b="1" dirty="0" smtClean="0"/>
          </a:p>
          <a:p>
            <a:pPr algn="just"/>
            <a:r>
              <a:rPr lang="pt-BR" sz="2000" b="1" dirty="0" smtClean="0"/>
              <a:t>Melhorar </a:t>
            </a:r>
            <a:r>
              <a:rPr lang="pt-BR" sz="2000" b="1" dirty="0"/>
              <a:t>o registro das </a:t>
            </a:r>
            <a:r>
              <a:rPr lang="pt-BR" sz="2000" b="1" dirty="0" smtClean="0"/>
              <a:t>informações;</a:t>
            </a:r>
          </a:p>
          <a:p>
            <a:pPr algn="just"/>
            <a:endParaRPr lang="pt-BR" sz="2000" b="1" dirty="0" smtClean="0"/>
          </a:p>
          <a:p>
            <a:pPr algn="just"/>
            <a:r>
              <a:rPr lang="pt-BR" sz="2000" b="1" dirty="0"/>
              <a:t>Mapear  </a:t>
            </a:r>
            <a:r>
              <a:rPr lang="pt-BR" sz="2000" b="1" dirty="0" smtClean="0"/>
              <a:t>hipertensos e diabéticos de risco para doenças cardiovascular;</a:t>
            </a:r>
          </a:p>
          <a:p>
            <a:pPr algn="just"/>
            <a:endParaRPr lang="pt-BR" sz="2000" b="1" dirty="0"/>
          </a:p>
          <a:p>
            <a:pPr algn="just"/>
            <a:r>
              <a:rPr lang="pt-BR" sz="2000" b="1" dirty="0" smtClean="0"/>
              <a:t>Promover </a:t>
            </a:r>
            <a:r>
              <a:rPr lang="pt-BR" sz="2000" b="1" dirty="0"/>
              <a:t> </a:t>
            </a:r>
            <a:r>
              <a:rPr lang="pt-BR" sz="2000" b="1" dirty="0" smtClean="0"/>
              <a:t>saúde de hipertensos e diabéticos.</a:t>
            </a:r>
            <a:endParaRPr lang="pt-BR" sz="2000" b="1" dirty="0">
              <a:solidFill>
                <a:srgbClr val="FFFF00"/>
              </a:solidFill>
            </a:endParaRPr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b="1" dirty="0" smtClean="0">
                <a:solidFill>
                  <a:schemeClr val="tx1"/>
                </a:solidFill>
              </a:rPr>
              <a:t>Objetivos específicos </a:t>
            </a:r>
            <a:endParaRPr lang="pt-BR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006227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872067" y="1916832"/>
            <a:ext cx="7408333" cy="4209331"/>
          </a:xfrm>
        </p:spPr>
        <p:txBody>
          <a:bodyPr>
            <a:normAutofit fontScale="92500"/>
          </a:bodyPr>
          <a:lstStyle/>
          <a:p>
            <a:pPr algn="just"/>
            <a:endParaRPr lang="pt-BR" dirty="0" smtClean="0">
              <a:solidFill>
                <a:srgbClr val="FFFF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pt-BR" sz="2800" b="1" dirty="0"/>
              <a:t>A diabetes mellitus </a:t>
            </a:r>
            <a:r>
              <a:rPr lang="pt-BR" sz="2800" b="1" dirty="0" smtClean="0"/>
              <a:t>e a </a:t>
            </a:r>
            <a:r>
              <a:rPr lang="pt-BR" sz="2800" b="1" dirty="0"/>
              <a:t>hipertensão arterial </a:t>
            </a:r>
            <a:r>
              <a:rPr lang="pt-BR" sz="2800" b="1" dirty="0" smtClean="0"/>
              <a:t>são</a:t>
            </a:r>
            <a:r>
              <a:rPr lang="pt-BR" sz="2800" b="1" dirty="0"/>
              <a:t> </a:t>
            </a:r>
            <a:r>
              <a:rPr lang="pt-BR" sz="2800" b="1" dirty="0" smtClean="0"/>
              <a:t> </a:t>
            </a:r>
            <a:r>
              <a:rPr lang="pt-BR" sz="2800" b="1" dirty="0"/>
              <a:t>responsável pelas causa de morte, morbimortalidade e de </a:t>
            </a:r>
            <a:r>
              <a:rPr lang="pt-BR" sz="2800" b="1" dirty="0" smtClean="0"/>
              <a:t>hospitalização. Estas patologias são as mais </a:t>
            </a:r>
            <a:r>
              <a:rPr lang="pt-BR" sz="2800" b="1" dirty="0"/>
              <a:t>frequentes nas consultas diárias </a:t>
            </a:r>
            <a:r>
              <a:rPr lang="pt-BR" sz="2800" b="1" dirty="0" smtClean="0"/>
              <a:t>da nossa UBS. Além disto, estes </a:t>
            </a:r>
            <a:r>
              <a:rPr lang="pt-BR" sz="2800" b="1" dirty="0"/>
              <a:t>usuários não têm um seguimento adequado e quase todos estão sempre com suas patologias descompensadas por falta de informações e ação dos próprios trabalhadores da saúde. </a:t>
            </a:r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>
                <a:solidFill>
                  <a:schemeClr val="tx1"/>
                </a:solidFill>
              </a:rPr>
              <a:t>Justificativa</a:t>
            </a:r>
            <a:endParaRPr lang="pt-BR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051246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2143397"/>
            <a:ext cx="8229600" cy="4525963"/>
          </a:xfrm>
        </p:spPr>
        <p:txBody>
          <a:bodyPr>
            <a:noAutofit/>
          </a:bodyPr>
          <a:lstStyle/>
          <a:p>
            <a:pPr algn="just"/>
            <a:r>
              <a:rPr lang="pt-BR" sz="2200" dirty="0" smtClean="0">
                <a:solidFill>
                  <a:schemeClr val="tx1"/>
                </a:solidFill>
                <a:latin typeface="Arial" pitchFamily="34" charset="0"/>
                <a:cs typeface="Arial" panose="020B0604020202020204" pitchFamily="34" charset="0"/>
              </a:rPr>
              <a:t>Monitoramento e avaliação </a:t>
            </a:r>
            <a:r>
              <a:rPr lang="pt-BR" sz="22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  <a:sym typeface="Wingdings" pitchFamily="2" charset="2"/>
              </a:rPr>
              <a:t> realizado uma vez ao mês.</a:t>
            </a:r>
          </a:p>
          <a:p>
            <a:pPr algn="just"/>
            <a:endParaRPr lang="pt-BR" sz="2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pt-BR" sz="22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Organização e gestão do serviço </a:t>
            </a:r>
            <a:r>
              <a:rPr lang="pt-BR" sz="22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  <a:sym typeface="Wingdings" pitchFamily="2" charset="2"/>
              </a:rPr>
              <a:t> </a:t>
            </a:r>
            <a:r>
              <a:rPr lang="pt-BR" sz="22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implementação da </a:t>
            </a:r>
            <a:r>
              <a:rPr lang="pt-BR" sz="2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planilha </a:t>
            </a:r>
            <a:r>
              <a:rPr lang="pt-BR" sz="22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específica, uso da ficha-espelho </a:t>
            </a:r>
            <a:r>
              <a:rPr lang="pt-BR" sz="2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e </a:t>
            </a:r>
            <a:r>
              <a:rPr lang="pt-BR" sz="22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livro </a:t>
            </a:r>
            <a:r>
              <a:rPr lang="pt-BR" sz="2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de </a:t>
            </a:r>
            <a:r>
              <a:rPr lang="pt-BR" sz="22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registro.</a:t>
            </a:r>
          </a:p>
          <a:p>
            <a:pPr algn="just"/>
            <a:endParaRPr lang="pt-BR" sz="2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algn="just"/>
            <a:r>
              <a:rPr lang="pt-BR" sz="22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Engajamento público </a:t>
            </a:r>
            <a:r>
              <a:rPr lang="pt-BR" sz="22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  <a:sym typeface="Wingdings" pitchFamily="2" charset="2"/>
              </a:rPr>
              <a:t> informação a comunidade sobre a existência do programa de atenção a hipertensão arterial sistêmica e diabetes mellitus na UBS.</a:t>
            </a:r>
            <a:endParaRPr lang="pt-BR" sz="2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endParaRPr lang="pt-BR" sz="2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pt-BR" sz="22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Qualificação da prática clínica </a:t>
            </a:r>
            <a:r>
              <a:rPr lang="pt-BR" sz="22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  <a:sym typeface="Wingdings" pitchFamily="2" charset="2"/>
              </a:rPr>
              <a:t> Capacitação aos ACS para o cadastramento de hipertensos e diabéticos de toda a areia de abrangência  da UBS </a:t>
            </a:r>
            <a:r>
              <a:rPr lang="pt-BR" sz="22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341784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pt-BR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Detalhamento das ações e logística</a:t>
            </a:r>
            <a:endParaRPr lang="pt-BR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125414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3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pt-BR" sz="54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Resultados</a:t>
            </a:r>
            <a:endParaRPr lang="pt-BR" sz="54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504265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Espaço Reservado para Conteúdo 2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331640" y="1844824"/>
            <a:ext cx="6120680" cy="3888431"/>
          </a:xfrm>
          <a:prstGeom prst="rect">
            <a:avLst/>
          </a:prstGeom>
        </p:spPr>
      </p:pic>
      <p:sp>
        <p:nvSpPr>
          <p:cNvPr id="4" name="Título 3"/>
          <p:cNvSpPr>
            <a:spLocks noGrp="1"/>
          </p:cNvSpPr>
          <p:nvPr>
            <p:ph type="title"/>
          </p:nvPr>
        </p:nvSpPr>
        <p:spPr>
          <a:xfrm>
            <a:off x="395536" y="188640"/>
            <a:ext cx="8229600" cy="1143000"/>
          </a:xfrm>
        </p:spPr>
        <p:txBody>
          <a:bodyPr>
            <a:noAutofit/>
          </a:bodyPr>
          <a:lstStyle/>
          <a:p>
            <a:r>
              <a:rPr lang="pt-BR" sz="2400" dirty="0">
                <a:solidFill>
                  <a:schemeClr val="tx1"/>
                </a:solidFill>
              </a:rPr>
              <a:t>Objetivo 1. Ampliar a cobertura a hipertensos e/ou diabéticos.</a:t>
            </a:r>
            <a:br>
              <a:rPr lang="pt-BR" sz="2400" dirty="0">
                <a:solidFill>
                  <a:schemeClr val="tx1"/>
                </a:solidFill>
              </a:rPr>
            </a:br>
            <a:r>
              <a:rPr lang="pt-BR" sz="2400" dirty="0">
                <a:solidFill>
                  <a:schemeClr val="tx1"/>
                </a:solidFill>
              </a:rPr>
              <a:t>Meta 1: Cadastrar 50% dos hipertensos da área de abrangência </a:t>
            </a:r>
            <a:endParaRPr lang="pt-BR" sz="24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CaixaDeTexto 5"/>
          <p:cNvSpPr txBox="1"/>
          <p:nvPr/>
        </p:nvSpPr>
        <p:spPr>
          <a:xfrm>
            <a:off x="5076056" y="2708920"/>
            <a:ext cx="217751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r>
              <a:rPr lang="pt-BR" sz="1600" dirty="0">
                <a:latin typeface="Calibri" pitchFamily="34" charset="0"/>
                <a:cs typeface="Calibri" pitchFamily="34" charset="0"/>
              </a:rPr>
              <a:t>Mês</a:t>
            </a:r>
            <a:r>
              <a:rPr lang="es-ES" sz="1600" dirty="0"/>
              <a:t> 1: </a:t>
            </a:r>
            <a:r>
              <a:rPr lang="es-ES" sz="1600" dirty="0" smtClean="0"/>
              <a:t>43 hipertensos</a:t>
            </a:r>
            <a:endParaRPr lang="es-ES" sz="1600" dirty="0"/>
          </a:p>
          <a:p>
            <a:r>
              <a:rPr lang="pt-BR" sz="1600" dirty="0">
                <a:latin typeface="Calibri" pitchFamily="34" charset="0"/>
                <a:cs typeface="Calibri" pitchFamily="34" charset="0"/>
              </a:rPr>
              <a:t>Mês</a:t>
            </a:r>
            <a:r>
              <a:rPr lang="es-ES" sz="1600" dirty="0"/>
              <a:t> 2: </a:t>
            </a:r>
            <a:r>
              <a:rPr lang="es-ES" sz="1600" dirty="0" smtClean="0"/>
              <a:t>72 hipertensos</a:t>
            </a:r>
            <a:endParaRPr lang="es-ES" sz="1600" dirty="0"/>
          </a:p>
          <a:p>
            <a:r>
              <a:rPr lang="pt-BR" sz="1600" dirty="0">
                <a:latin typeface="Calibri" pitchFamily="34" charset="0"/>
                <a:cs typeface="Calibri" pitchFamily="34" charset="0"/>
              </a:rPr>
              <a:t>Mês </a:t>
            </a:r>
            <a:r>
              <a:rPr lang="es-ES" sz="1600" dirty="0"/>
              <a:t>3: </a:t>
            </a:r>
            <a:r>
              <a:rPr lang="es-ES" sz="1600" dirty="0" smtClean="0"/>
              <a:t>128 hipertensos</a:t>
            </a:r>
            <a:endParaRPr lang="pt-BR" sz="1600" dirty="0"/>
          </a:p>
        </p:txBody>
      </p:sp>
    </p:spTree>
    <p:extLst>
      <p:ext uri="{BB962C8B-B14F-4D97-AF65-F5344CB8AC3E}">
        <p14:creationId xmlns:p14="http://schemas.microsoft.com/office/powerpoint/2010/main" val="17957552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02363" y="2348881"/>
            <a:ext cx="7886061" cy="3971812"/>
          </a:xfrm>
          <a:prstGeom prst="rect">
            <a:avLst/>
          </a:prstGeom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539552" y="585192"/>
            <a:ext cx="8229600" cy="755576"/>
          </a:xfrm>
        </p:spPr>
        <p:txBody>
          <a:bodyPr>
            <a:normAutofit fontScale="90000"/>
          </a:bodyPr>
          <a:lstStyle/>
          <a:p>
            <a:pPr algn="l"/>
            <a:r>
              <a:rPr lang="pt-BR" sz="2400" dirty="0" smtClean="0"/>
              <a:t/>
            </a:r>
            <a:br>
              <a:rPr lang="pt-BR" sz="2400" dirty="0" smtClean="0"/>
            </a:br>
            <a:r>
              <a:rPr lang="pt-BR" sz="2400" dirty="0" smtClean="0"/>
              <a:t/>
            </a:r>
            <a:br>
              <a:rPr lang="pt-BR" sz="2400" dirty="0" smtClean="0"/>
            </a:br>
            <a:r>
              <a:rPr lang="pt-BR" sz="2400" dirty="0">
                <a:solidFill>
                  <a:schemeClr val="tx1"/>
                </a:solidFill>
              </a:rPr>
              <a:t>Meta 2: Cadastrar 50 % dos diabéticos da área de </a:t>
            </a:r>
            <a:r>
              <a:rPr lang="pt-BR" sz="2400" dirty="0" smtClean="0">
                <a:solidFill>
                  <a:schemeClr val="tx1"/>
                </a:solidFill>
              </a:rPr>
              <a:t>abrangência</a:t>
            </a:r>
            <a:r>
              <a:rPr lang="pt-BR" sz="2000" dirty="0"/>
              <a:t/>
            </a:r>
            <a:br>
              <a:rPr lang="pt-BR" sz="2000" dirty="0"/>
            </a:br>
            <a:r>
              <a:rPr lang="pt-BR" sz="2400" dirty="0"/>
              <a:t/>
            </a:r>
            <a:br>
              <a:rPr lang="pt-BR" sz="2400" dirty="0"/>
            </a:br>
            <a:r>
              <a:rPr lang="pt-BR" sz="2400" dirty="0"/>
              <a:t> </a:t>
            </a:r>
            <a:br>
              <a:rPr lang="pt-BR" sz="2400" dirty="0"/>
            </a:br>
            <a:r>
              <a:rPr lang="pt-BR" sz="2700" b="1" dirty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pt-BR" sz="2700" b="1" dirty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pt-BR" sz="2700" b="1" dirty="0">
              <a:solidFill>
                <a:srgbClr val="FFFF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CaixaDeTexto 5"/>
          <p:cNvSpPr txBox="1"/>
          <p:nvPr/>
        </p:nvSpPr>
        <p:spPr>
          <a:xfrm>
            <a:off x="5940152" y="3518700"/>
            <a:ext cx="217751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r>
              <a:rPr lang="pt-BR" sz="1600" dirty="0">
                <a:latin typeface="Calibri" pitchFamily="34" charset="0"/>
                <a:cs typeface="Calibri" pitchFamily="34" charset="0"/>
              </a:rPr>
              <a:t>Mês</a:t>
            </a:r>
            <a:r>
              <a:rPr lang="es-ES" sz="1600" dirty="0"/>
              <a:t> 1: </a:t>
            </a:r>
            <a:r>
              <a:rPr lang="es-ES" sz="1600" dirty="0" smtClean="0"/>
              <a:t>17 diabéticos</a:t>
            </a:r>
            <a:endParaRPr lang="es-ES" sz="1600" dirty="0"/>
          </a:p>
          <a:p>
            <a:r>
              <a:rPr lang="pt-BR" sz="1600" dirty="0">
                <a:latin typeface="Calibri" pitchFamily="34" charset="0"/>
                <a:cs typeface="Calibri" pitchFamily="34" charset="0"/>
              </a:rPr>
              <a:t>Mês</a:t>
            </a:r>
            <a:r>
              <a:rPr lang="es-ES" sz="1600" dirty="0"/>
              <a:t> 2: </a:t>
            </a:r>
            <a:r>
              <a:rPr lang="es-ES" sz="1600" dirty="0" smtClean="0"/>
              <a:t>26 diabéticos</a:t>
            </a:r>
            <a:endParaRPr lang="es-ES" sz="1600" dirty="0"/>
          </a:p>
          <a:p>
            <a:r>
              <a:rPr lang="pt-BR" sz="1600" dirty="0">
                <a:latin typeface="Calibri" pitchFamily="34" charset="0"/>
                <a:cs typeface="Calibri" pitchFamily="34" charset="0"/>
              </a:rPr>
              <a:t>Mês </a:t>
            </a:r>
            <a:r>
              <a:rPr lang="es-ES" sz="1600" dirty="0"/>
              <a:t>3: </a:t>
            </a:r>
            <a:r>
              <a:rPr lang="es-ES" sz="1600" dirty="0" smtClean="0"/>
              <a:t>41 diabéticos</a:t>
            </a:r>
            <a:endParaRPr lang="pt-BR" sz="1600" dirty="0"/>
          </a:p>
        </p:txBody>
      </p:sp>
    </p:spTree>
    <p:extLst>
      <p:ext uri="{BB962C8B-B14F-4D97-AF65-F5344CB8AC3E}">
        <p14:creationId xmlns:p14="http://schemas.microsoft.com/office/powerpoint/2010/main" val="17100078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331640" y="1700808"/>
            <a:ext cx="6336704" cy="4176464"/>
          </a:xfrm>
          <a:prstGeom prst="rect">
            <a:avLst/>
          </a:prstGeom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363272" cy="1426170"/>
          </a:xfrm>
        </p:spPr>
        <p:txBody>
          <a:bodyPr>
            <a:noAutofit/>
          </a:bodyPr>
          <a:lstStyle/>
          <a:p>
            <a:r>
              <a:rPr lang="pt-BR" sz="1800" dirty="0">
                <a:solidFill>
                  <a:schemeClr val="tx1"/>
                </a:solidFill>
              </a:rPr>
              <a:t>Objetivo 2  Melhorar a qualidade da atenção a hipertensos e/ou diabéticos.</a:t>
            </a:r>
            <a:br>
              <a:rPr lang="pt-BR" sz="1800" dirty="0">
                <a:solidFill>
                  <a:schemeClr val="tx1"/>
                </a:solidFill>
              </a:rPr>
            </a:br>
            <a:r>
              <a:rPr lang="pt-BR" sz="1800" dirty="0" smtClean="0">
                <a:solidFill>
                  <a:schemeClr val="tx1"/>
                </a:solidFill>
              </a:rPr>
              <a:t>Meta </a:t>
            </a:r>
            <a:r>
              <a:rPr lang="pt-BR" sz="1800" dirty="0">
                <a:solidFill>
                  <a:schemeClr val="tx1"/>
                </a:solidFill>
              </a:rPr>
              <a:t>2.1 Realizar exame clínico apropriado em 100% dos hipertensos</a:t>
            </a:r>
            <a:r>
              <a:rPr lang="pt-BR" sz="1800" dirty="0" smtClean="0">
                <a:solidFill>
                  <a:schemeClr val="tx1"/>
                </a:solidFill>
              </a:rPr>
              <a:t>.</a:t>
            </a:r>
            <a:endParaRPr lang="pt-BR" sz="18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CaixaDeTexto 5"/>
          <p:cNvSpPr txBox="1"/>
          <p:nvPr/>
        </p:nvSpPr>
        <p:spPr>
          <a:xfrm>
            <a:off x="6012160" y="3518700"/>
            <a:ext cx="217751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r>
              <a:rPr lang="pt-BR" sz="1600" dirty="0">
                <a:latin typeface="Calibri" pitchFamily="34" charset="0"/>
                <a:cs typeface="Calibri" pitchFamily="34" charset="0"/>
              </a:rPr>
              <a:t>Mês</a:t>
            </a:r>
            <a:r>
              <a:rPr lang="es-ES" sz="1600" dirty="0"/>
              <a:t> 1: </a:t>
            </a:r>
            <a:r>
              <a:rPr lang="es-ES" sz="1600" dirty="0" smtClean="0"/>
              <a:t>42 hipertensos</a:t>
            </a:r>
            <a:endParaRPr lang="es-ES" sz="1600" dirty="0"/>
          </a:p>
          <a:p>
            <a:r>
              <a:rPr lang="pt-BR" sz="1600" dirty="0">
                <a:latin typeface="Calibri" pitchFamily="34" charset="0"/>
                <a:cs typeface="Calibri" pitchFamily="34" charset="0"/>
              </a:rPr>
              <a:t>Mês</a:t>
            </a:r>
            <a:r>
              <a:rPr lang="es-ES" sz="1600" dirty="0"/>
              <a:t> 2: </a:t>
            </a:r>
            <a:r>
              <a:rPr lang="es-ES" sz="1600" dirty="0" smtClean="0"/>
              <a:t>71 hipertensos</a:t>
            </a:r>
            <a:endParaRPr lang="es-ES" sz="1600" dirty="0"/>
          </a:p>
          <a:p>
            <a:r>
              <a:rPr lang="pt-BR" sz="1600" dirty="0">
                <a:latin typeface="Calibri" pitchFamily="34" charset="0"/>
                <a:cs typeface="Calibri" pitchFamily="34" charset="0"/>
              </a:rPr>
              <a:t>Mês </a:t>
            </a:r>
            <a:r>
              <a:rPr lang="es-ES" sz="1600" dirty="0"/>
              <a:t>3: </a:t>
            </a:r>
            <a:r>
              <a:rPr lang="es-ES" sz="1600" dirty="0" smtClean="0"/>
              <a:t>127 hipertensos</a:t>
            </a:r>
            <a:endParaRPr lang="pt-BR" sz="1600" dirty="0"/>
          </a:p>
        </p:txBody>
      </p:sp>
    </p:spTree>
    <p:extLst>
      <p:ext uri="{BB962C8B-B14F-4D97-AF65-F5344CB8AC3E}">
        <p14:creationId xmlns:p14="http://schemas.microsoft.com/office/powerpoint/2010/main" val="8279949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55576" y="692696"/>
            <a:ext cx="8229600" cy="854968"/>
          </a:xfrm>
        </p:spPr>
        <p:txBody>
          <a:bodyPr>
            <a:noAutofit/>
          </a:bodyPr>
          <a:lstStyle/>
          <a:p>
            <a:pPr algn="l"/>
            <a:r>
              <a:rPr lang="pt-BR" sz="2400" dirty="0">
                <a:solidFill>
                  <a:schemeClr val="tx1"/>
                </a:solidFill>
              </a:rPr>
              <a:t>Meta 2. 2 Realizar exame clínico apropriado em 100% dos diabéticos</a:t>
            </a:r>
            <a:r>
              <a:rPr lang="pt-BR" sz="2400" dirty="0" smtClean="0">
                <a:solidFill>
                  <a:schemeClr val="tx1"/>
                </a:solidFill>
              </a:rPr>
              <a:t>.</a:t>
            </a:r>
            <a:br>
              <a:rPr lang="pt-BR" sz="2400" dirty="0" smtClean="0">
                <a:solidFill>
                  <a:schemeClr val="tx1"/>
                </a:solidFill>
              </a:rPr>
            </a:br>
            <a:r>
              <a:rPr lang="pt-BR" sz="2400" dirty="0" smtClean="0">
                <a:solidFill>
                  <a:schemeClr val="tx1"/>
                </a:solidFill>
              </a:rPr>
              <a:t>Obtivemos 1005 durante os três meses.</a:t>
            </a:r>
            <a:r>
              <a:rPr lang="pt-BR" sz="2400" dirty="0"/>
              <a:t/>
            </a:r>
            <a:br>
              <a:rPr lang="pt-BR" sz="2400" dirty="0"/>
            </a:br>
            <a:endParaRPr lang="pt-BR" sz="2400" b="1" dirty="0">
              <a:solidFill>
                <a:srgbClr val="FFFF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Espaço Reservado para Conteúdo 2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pPr marL="0" indent="0">
              <a:buNone/>
            </a:pPr>
            <a:endParaRPr lang="pt-BR" dirty="0" smtClean="0"/>
          </a:p>
          <a:p>
            <a:pPr marL="0" indent="0">
              <a:buNone/>
            </a:pPr>
            <a:endParaRPr lang="pt-BR" dirty="0"/>
          </a:p>
          <a:p>
            <a:pPr marL="0" indent="0" algn="just">
              <a:buNone/>
            </a:pPr>
            <a:endParaRPr lang="pt-BR" b="1" dirty="0">
              <a:solidFill>
                <a:srgbClr val="FFFF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CaixaDeTexto 5"/>
          <p:cNvSpPr txBox="1"/>
          <p:nvPr/>
        </p:nvSpPr>
        <p:spPr>
          <a:xfrm>
            <a:off x="3275856" y="2420888"/>
            <a:ext cx="217751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r>
              <a:rPr lang="pt-BR" sz="1600" dirty="0">
                <a:latin typeface="Calibri" pitchFamily="34" charset="0"/>
                <a:cs typeface="Calibri" pitchFamily="34" charset="0"/>
              </a:rPr>
              <a:t>Mês</a:t>
            </a:r>
            <a:r>
              <a:rPr lang="es-ES" sz="1600" dirty="0"/>
              <a:t> 1: </a:t>
            </a:r>
            <a:r>
              <a:rPr lang="es-ES" sz="1600" dirty="0" smtClean="0"/>
              <a:t>17 diabéticos</a:t>
            </a:r>
            <a:endParaRPr lang="es-ES" sz="1600" dirty="0"/>
          </a:p>
          <a:p>
            <a:r>
              <a:rPr lang="pt-BR" sz="1600" dirty="0">
                <a:latin typeface="Calibri" pitchFamily="34" charset="0"/>
                <a:cs typeface="Calibri" pitchFamily="34" charset="0"/>
              </a:rPr>
              <a:t>Mês</a:t>
            </a:r>
            <a:r>
              <a:rPr lang="es-ES" sz="1600" dirty="0"/>
              <a:t> 2: </a:t>
            </a:r>
            <a:r>
              <a:rPr lang="es-ES" sz="1600" dirty="0" smtClean="0"/>
              <a:t>26 diabéticos</a:t>
            </a:r>
            <a:endParaRPr lang="es-ES" sz="1600" dirty="0"/>
          </a:p>
          <a:p>
            <a:r>
              <a:rPr lang="pt-BR" sz="1600" dirty="0">
                <a:latin typeface="Calibri" pitchFamily="34" charset="0"/>
                <a:cs typeface="Calibri" pitchFamily="34" charset="0"/>
              </a:rPr>
              <a:t>Mês </a:t>
            </a:r>
            <a:r>
              <a:rPr lang="es-ES" sz="1600" dirty="0"/>
              <a:t>3: </a:t>
            </a:r>
            <a:r>
              <a:rPr lang="es-ES" sz="1600" dirty="0" smtClean="0"/>
              <a:t>41 diabéticos</a:t>
            </a:r>
            <a:endParaRPr lang="pt-BR" sz="1600" dirty="0"/>
          </a:p>
        </p:txBody>
      </p:sp>
    </p:spTree>
    <p:extLst>
      <p:ext uri="{BB962C8B-B14F-4D97-AF65-F5344CB8AC3E}">
        <p14:creationId xmlns:p14="http://schemas.microsoft.com/office/powerpoint/2010/main" val="11391332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ângulo 2"/>
          <p:cNvSpPr/>
          <p:nvPr/>
        </p:nvSpPr>
        <p:spPr>
          <a:xfrm>
            <a:off x="467544" y="491574"/>
            <a:ext cx="8640960" cy="12464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2400" dirty="0"/>
              <a:t>Meta 2.3 Garantir a 100% dos hipertensos a realização de exames complementares em dia de acordo com o protocolo.</a:t>
            </a:r>
          </a:p>
          <a:p>
            <a:pPr indent="540385" algn="just">
              <a:lnSpc>
                <a:spcPct val="150000"/>
              </a:lnSpc>
              <a:spcAft>
                <a:spcPts val="0"/>
              </a:spcAft>
            </a:pPr>
            <a:endParaRPr lang="pt-BR" dirty="0">
              <a:solidFill>
                <a:srgbClr val="000000"/>
              </a:solidFill>
              <a:effectLst/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87625" y="2008508"/>
            <a:ext cx="6624736" cy="3868763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5436096" y="2852936"/>
            <a:ext cx="217751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r>
              <a:rPr lang="pt-BR" sz="1600" dirty="0">
                <a:latin typeface="Calibri" pitchFamily="34" charset="0"/>
                <a:cs typeface="Calibri" pitchFamily="34" charset="0"/>
              </a:rPr>
              <a:t>Mês</a:t>
            </a:r>
            <a:r>
              <a:rPr lang="es-ES" sz="1600" dirty="0"/>
              <a:t> 1: </a:t>
            </a:r>
            <a:r>
              <a:rPr lang="es-ES" sz="1600" dirty="0" smtClean="0"/>
              <a:t>15 hipertensos</a:t>
            </a:r>
            <a:endParaRPr lang="es-ES" sz="1600" dirty="0"/>
          </a:p>
          <a:p>
            <a:r>
              <a:rPr lang="pt-BR" sz="1600" dirty="0">
                <a:latin typeface="Calibri" pitchFamily="34" charset="0"/>
                <a:cs typeface="Calibri" pitchFamily="34" charset="0"/>
              </a:rPr>
              <a:t>Mês</a:t>
            </a:r>
            <a:r>
              <a:rPr lang="es-ES" sz="1600" dirty="0"/>
              <a:t> 2: </a:t>
            </a:r>
            <a:r>
              <a:rPr lang="es-ES" sz="1600" dirty="0" smtClean="0"/>
              <a:t>16 hipertensos</a:t>
            </a:r>
            <a:endParaRPr lang="es-ES" sz="1600" dirty="0"/>
          </a:p>
          <a:p>
            <a:r>
              <a:rPr lang="pt-BR" sz="1600" dirty="0">
                <a:latin typeface="Calibri" pitchFamily="34" charset="0"/>
                <a:cs typeface="Calibri" pitchFamily="34" charset="0"/>
              </a:rPr>
              <a:t>Mês </a:t>
            </a:r>
            <a:r>
              <a:rPr lang="es-ES" sz="1600" dirty="0"/>
              <a:t>3: </a:t>
            </a:r>
            <a:r>
              <a:rPr lang="es-ES" sz="1600" dirty="0" smtClean="0"/>
              <a:t>30 hipertensos</a:t>
            </a:r>
            <a:endParaRPr lang="pt-BR" sz="1600" dirty="0"/>
          </a:p>
        </p:txBody>
      </p:sp>
    </p:spTree>
    <p:extLst>
      <p:ext uri="{BB962C8B-B14F-4D97-AF65-F5344CB8AC3E}">
        <p14:creationId xmlns:p14="http://schemas.microsoft.com/office/powerpoint/2010/main" val="38870925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13184" y="443805"/>
            <a:ext cx="8579296" cy="6009531"/>
          </a:xfrm>
        </p:spPr>
        <p:txBody>
          <a:bodyPr/>
          <a:lstStyle/>
          <a:p>
            <a:pPr marL="0" indent="0">
              <a:buNone/>
            </a:pPr>
            <a:r>
              <a:rPr lang="pt-BR" dirty="0">
                <a:solidFill>
                  <a:schemeClr val="tx1"/>
                </a:solidFill>
              </a:rPr>
              <a:t>Meta 2.4 Garantir a 100% dos diabéticos a realização de exames complementares em dia de acordo com o protocolo.</a:t>
            </a:r>
          </a:p>
          <a:p>
            <a:pPr marL="0" indent="0">
              <a:buNone/>
            </a:pPr>
            <a:r>
              <a:rPr lang="pt-BR" sz="2400" dirty="0">
                <a:latin typeface="Arial" pitchFamily="34" charset="0"/>
                <a:cs typeface="Arial" pitchFamily="34" charset="0"/>
              </a:rPr>
              <a:t> </a:t>
            </a:r>
          </a:p>
          <a:p>
            <a:endParaRPr lang="pt-BR" dirty="0"/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75656" y="1772816"/>
            <a:ext cx="6120680" cy="3888432"/>
          </a:xfrm>
          <a:prstGeom prst="rect">
            <a:avLst/>
          </a:prstGeom>
        </p:spPr>
      </p:pic>
      <p:sp>
        <p:nvSpPr>
          <p:cNvPr id="5" name="CaixaDeTexto 5"/>
          <p:cNvSpPr txBox="1"/>
          <p:nvPr/>
        </p:nvSpPr>
        <p:spPr>
          <a:xfrm>
            <a:off x="5004048" y="2425147"/>
            <a:ext cx="217751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r>
              <a:rPr lang="pt-BR" sz="1600" dirty="0">
                <a:latin typeface="Calibri" pitchFamily="34" charset="0"/>
                <a:cs typeface="Calibri" pitchFamily="34" charset="0"/>
              </a:rPr>
              <a:t>Mês</a:t>
            </a:r>
            <a:r>
              <a:rPr lang="es-ES" sz="1600" dirty="0"/>
              <a:t> 1: </a:t>
            </a:r>
            <a:r>
              <a:rPr lang="es-ES" sz="1600" dirty="0" smtClean="0"/>
              <a:t>10 diabéticos</a:t>
            </a:r>
            <a:endParaRPr lang="es-ES" sz="1600" dirty="0"/>
          </a:p>
          <a:p>
            <a:r>
              <a:rPr lang="pt-BR" sz="1600" dirty="0">
                <a:latin typeface="Calibri" pitchFamily="34" charset="0"/>
                <a:cs typeface="Calibri" pitchFamily="34" charset="0"/>
              </a:rPr>
              <a:t>Mês</a:t>
            </a:r>
            <a:r>
              <a:rPr lang="es-ES" sz="1600" dirty="0"/>
              <a:t> 2: </a:t>
            </a:r>
            <a:r>
              <a:rPr lang="es-ES" sz="1600" dirty="0" smtClean="0"/>
              <a:t>10 diabéticos</a:t>
            </a:r>
            <a:endParaRPr lang="es-ES" sz="1600" dirty="0"/>
          </a:p>
          <a:p>
            <a:r>
              <a:rPr lang="pt-BR" sz="1600" dirty="0">
                <a:latin typeface="Calibri" pitchFamily="34" charset="0"/>
                <a:cs typeface="Calibri" pitchFamily="34" charset="0"/>
              </a:rPr>
              <a:t>Mês </a:t>
            </a:r>
            <a:r>
              <a:rPr lang="es-ES" sz="1600" dirty="0"/>
              <a:t>3: </a:t>
            </a:r>
            <a:r>
              <a:rPr lang="es-ES" sz="1600" dirty="0" smtClean="0"/>
              <a:t>11 diabéticos</a:t>
            </a:r>
            <a:endParaRPr lang="pt-BR" sz="1600" dirty="0"/>
          </a:p>
        </p:txBody>
      </p:sp>
    </p:spTree>
    <p:extLst>
      <p:ext uri="{BB962C8B-B14F-4D97-AF65-F5344CB8AC3E}">
        <p14:creationId xmlns:p14="http://schemas.microsoft.com/office/powerpoint/2010/main" val="2763577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ítulo 2"/>
          <p:cNvSpPr>
            <a:spLocks noGrp="1"/>
          </p:cNvSpPr>
          <p:nvPr>
            <p:ph type="title"/>
          </p:nvPr>
        </p:nvSpPr>
        <p:spPr>
          <a:xfrm>
            <a:off x="496383" y="2519431"/>
            <a:ext cx="8229600" cy="2732965"/>
          </a:xfrm>
        </p:spPr>
        <p:txBody>
          <a:bodyPr>
            <a:normAutofit fontScale="90000"/>
          </a:bodyPr>
          <a:lstStyle/>
          <a:p>
            <a:pPr algn="just"/>
            <a:r>
              <a:rPr lang="pt-BR" sz="2700" b="1" dirty="0">
                <a:solidFill>
                  <a:schemeClr val="tx1"/>
                </a:solidFill>
              </a:rPr>
              <a:t>Meta 2.5: Priorizar a prescrição de medicamentos da farmácia popular para 100% dos hipertensos cadastrados na unidade de saúde</a:t>
            </a:r>
            <a:r>
              <a:rPr lang="pt-BR" sz="2700" b="1" dirty="0" smtClean="0">
                <a:solidFill>
                  <a:schemeClr val="tx1"/>
                </a:solidFill>
              </a:rPr>
              <a:t>.</a:t>
            </a:r>
            <a:br>
              <a:rPr lang="pt-BR" sz="2700" b="1" dirty="0" smtClean="0">
                <a:solidFill>
                  <a:schemeClr val="tx1"/>
                </a:solidFill>
              </a:rPr>
            </a:br>
            <a:r>
              <a:rPr lang="pt-BR" sz="2700" b="1" dirty="0" smtClean="0">
                <a:solidFill>
                  <a:schemeClr val="tx1"/>
                </a:solidFill>
              </a:rPr>
              <a:t>Obtivemos 100% nos três meses.</a:t>
            </a:r>
            <a:br>
              <a:rPr lang="pt-BR" sz="2700" b="1" dirty="0" smtClean="0">
                <a:solidFill>
                  <a:schemeClr val="tx1"/>
                </a:solidFill>
              </a:rPr>
            </a:br>
            <a:r>
              <a:rPr lang="pt-BR" sz="2700" b="1" dirty="0">
                <a:solidFill>
                  <a:schemeClr val="tx1"/>
                </a:solidFill>
              </a:rPr>
              <a:t/>
            </a:r>
            <a:br>
              <a:rPr lang="pt-BR" sz="2700" b="1" dirty="0">
                <a:solidFill>
                  <a:schemeClr val="tx1"/>
                </a:solidFill>
              </a:rPr>
            </a:br>
            <a:r>
              <a:rPr lang="pt-BR" sz="2700" b="1" dirty="0" smtClean="0">
                <a:solidFill>
                  <a:schemeClr val="tx1"/>
                </a:solidFill>
              </a:rPr>
              <a:t/>
            </a:r>
            <a:br>
              <a:rPr lang="pt-BR" sz="2700" b="1" dirty="0" smtClean="0">
                <a:solidFill>
                  <a:schemeClr val="tx1"/>
                </a:solidFill>
              </a:rPr>
            </a:br>
            <a:r>
              <a:rPr lang="pt-BR" sz="2700" b="1" dirty="0" smtClean="0">
                <a:solidFill>
                  <a:schemeClr val="tx1"/>
                </a:solidFill>
              </a:rPr>
              <a:t/>
            </a:r>
            <a:br>
              <a:rPr lang="pt-BR" sz="2700" b="1" dirty="0" smtClean="0">
                <a:solidFill>
                  <a:schemeClr val="tx1"/>
                </a:solidFill>
              </a:rPr>
            </a:br>
            <a:r>
              <a:rPr lang="pt-BR" sz="2700" b="1" dirty="0">
                <a:solidFill>
                  <a:schemeClr val="tx1"/>
                </a:solidFill>
              </a:rPr>
              <a:t/>
            </a:r>
            <a:br>
              <a:rPr lang="pt-BR" sz="2700" b="1" dirty="0">
                <a:solidFill>
                  <a:schemeClr val="tx1"/>
                </a:solidFill>
              </a:rPr>
            </a:br>
            <a:r>
              <a:rPr lang="pt-BR" sz="2400" b="1" dirty="0" smtClean="0">
                <a:solidFill>
                  <a:schemeClr val="tx1"/>
                </a:solidFill>
              </a:rPr>
              <a:t>Meta </a:t>
            </a:r>
            <a:r>
              <a:rPr lang="pt-BR" sz="2400" b="1" dirty="0">
                <a:solidFill>
                  <a:schemeClr val="tx1"/>
                </a:solidFill>
              </a:rPr>
              <a:t>2.6: Priorizar a prescrição de medicamentos da farmácia popular para 100% dos diabéticos cadastrados na unidade de </a:t>
            </a:r>
            <a:r>
              <a:rPr lang="pt-BR" sz="2400" b="1" dirty="0" smtClean="0">
                <a:solidFill>
                  <a:schemeClr val="tx1"/>
                </a:solidFill>
              </a:rPr>
              <a:t>saúde.</a:t>
            </a:r>
            <a:br>
              <a:rPr lang="pt-BR" sz="2400" b="1" dirty="0" smtClean="0">
                <a:solidFill>
                  <a:schemeClr val="tx1"/>
                </a:solidFill>
              </a:rPr>
            </a:br>
            <a:r>
              <a:rPr lang="pt-BR" sz="2400" b="1" dirty="0">
                <a:solidFill>
                  <a:schemeClr val="tx1"/>
                </a:solidFill>
              </a:rPr>
              <a:t/>
            </a:r>
            <a:br>
              <a:rPr lang="pt-BR" sz="2400" b="1" dirty="0">
                <a:solidFill>
                  <a:schemeClr val="tx1"/>
                </a:solidFill>
              </a:rPr>
            </a:br>
            <a:r>
              <a:rPr lang="pt-BR" sz="2700" b="1" dirty="0" smtClean="0">
                <a:solidFill>
                  <a:schemeClr val="tx1"/>
                </a:solidFill>
              </a:rPr>
              <a:t>Obtivemos </a:t>
            </a:r>
            <a:r>
              <a:rPr lang="pt-BR" sz="2700" b="1" dirty="0">
                <a:solidFill>
                  <a:schemeClr val="tx1"/>
                </a:solidFill>
              </a:rPr>
              <a:t>100% nos três meses.</a:t>
            </a:r>
            <a:br>
              <a:rPr lang="pt-BR" sz="2700" b="1" dirty="0">
                <a:solidFill>
                  <a:schemeClr val="tx1"/>
                </a:solidFill>
              </a:rPr>
            </a:br>
            <a:r>
              <a:rPr lang="pt-BR" sz="2700" b="1" dirty="0" smtClean="0">
                <a:solidFill>
                  <a:schemeClr val="tx1"/>
                </a:solidFill>
              </a:rPr>
              <a:t/>
            </a:r>
            <a:br>
              <a:rPr lang="pt-BR" sz="2700" b="1" dirty="0" smtClean="0">
                <a:solidFill>
                  <a:schemeClr val="tx1"/>
                </a:solidFill>
              </a:rPr>
            </a:br>
            <a:r>
              <a:rPr lang="pt-BR" sz="1800" b="1" dirty="0" smtClean="0"/>
              <a:t/>
            </a:r>
            <a:br>
              <a:rPr lang="pt-BR" sz="1800" b="1" dirty="0" smtClean="0"/>
            </a:br>
            <a:r>
              <a:rPr lang="pt-BR" sz="1800" b="1" dirty="0"/>
              <a:t/>
            </a:r>
            <a:br>
              <a:rPr lang="pt-BR" sz="1800" b="1" dirty="0"/>
            </a:br>
            <a:endParaRPr lang="pt-BR" sz="1800" b="1" dirty="0"/>
          </a:p>
        </p:txBody>
      </p:sp>
      <p:sp>
        <p:nvSpPr>
          <p:cNvPr id="4" name="CaixaDeTexto 3"/>
          <p:cNvSpPr txBox="1"/>
          <p:nvPr/>
        </p:nvSpPr>
        <p:spPr>
          <a:xfrm>
            <a:off x="3522426" y="2996952"/>
            <a:ext cx="217751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r>
              <a:rPr lang="pt-BR" sz="1600" b="1" dirty="0">
                <a:latin typeface="Calibri" pitchFamily="34" charset="0"/>
                <a:cs typeface="Calibri" pitchFamily="34" charset="0"/>
              </a:rPr>
              <a:t>Mês</a:t>
            </a:r>
            <a:r>
              <a:rPr lang="es-ES" sz="1600" b="1" dirty="0"/>
              <a:t> 1: </a:t>
            </a:r>
            <a:r>
              <a:rPr lang="es-ES" sz="1600" b="1" dirty="0" smtClean="0"/>
              <a:t>45 hipertensos</a:t>
            </a:r>
            <a:endParaRPr lang="es-ES" sz="1600" b="1" dirty="0"/>
          </a:p>
          <a:p>
            <a:r>
              <a:rPr lang="pt-BR" sz="1600" b="1" dirty="0">
                <a:latin typeface="Calibri" pitchFamily="34" charset="0"/>
                <a:cs typeface="Calibri" pitchFamily="34" charset="0"/>
              </a:rPr>
              <a:t>Mês</a:t>
            </a:r>
            <a:r>
              <a:rPr lang="es-ES" sz="1600" b="1" dirty="0"/>
              <a:t> 2: </a:t>
            </a:r>
            <a:r>
              <a:rPr lang="es-ES" sz="1600" b="1" dirty="0" smtClean="0"/>
              <a:t>72 hipertensos</a:t>
            </a:r>
            <a:endParaRPr lang="es-ES" sz="1600" b="1" dirty="0"/>
          </a:p>
          <a:p>
            <a:r>
              <a:rPr lang="pt-BR" sz="1600" b="1" dirty="0">
                <a:latin typeface="Calibri" pitchFamily="34" charset="0"/>
                <a:cs typeface="Calibri" pitchFamily="34" charset="0"/>
              </a:rPr>
              <a:t>Mês </a:t>
            </a:r>
            <a:r>
              <a:rPr lang="es-ES" sz="1600" b="1" dirty="0"/>
              <a:t>3: </a:t>
            </a:r>
            <a:r>
              <a:rPr lang="es-ES" sz="1600" b="1" dirty="0" smtClean="0"/>
              <a:t>128 hipertensos</a:t>
            </a:r>
            <a:endParaRPr lang="pt-BR" sz="1600" b="1" dirty="0"/>
          </a:p>
        </p:txBody>
      </p:sp>
      <p:sp>
        <p:nvSpPr>
          <p:cNvPr id="5" name="CaixaDeTexto 5"/>
          <p:cNvSpPr txBox="1"/>
          <p:nvPr/>
        </p:nvSpPr>
        <p:spPr>
          <a:xfrm>
            <a:off x="3419872" y="5589240"/>
            <a:ext cx="217751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r>
              <a:rPr lang="pt-BR" sz="1600" b="1" dirty="0">
                <a:latin typeface="Calibri" pitchFamily="34" charset="0"/>
                <a:cs typeface="Calibri" pitchFamily="34" charset="0"/>
              </a:rPr>
              <a:t>Mês</a:t>
            </a:r>
            <a:r>
              <a:rPr lang="es-ES" sz="1600" b="1" dirty="0"/>
              <a:t> 1: </a:t>
            </a:r>
            <a:r>
              <a:rPr lang="es-ES" sz="1600" b="1" dirty="0" smtClean="0"/>
              <a:t>17 diabéticos</a:t>
            </a:r>
            <a:endParaRPr lang="es-ES" sz="1600" b="1" dirty="0"/>
          </a:p>
          <a:p>
            <a:r>
              <a:rPr lang="pt-BR" sz="1600" b="1" dirty="0">
                <a:latin typeface="Calibri" pitchFamily="34" charset="0"/>
                <a:cs typeface="Calibri" pitchFamily="34" charset="0"/>
              </a:rPr>
              <a:t>Mês</a:t>
            </a:r>
            <a:r>
              <a:rPr lang="es-ES" sz="1600" b="1" dirty="0"/>
              <a:t> 2: </a:t>
            </a:r>
            <a:r>
              <a:rPr lang="es-ES" sz="1600" b="1" dirty="0" smtClean="0"/>
              <a:t>26 diabéticos</a:t>
            </a:r>
            <a:endParaRPr lang="es-ES" sz="1600" b="1" dirty="0"/>
          </a:p>
          <a:p>
            <a:r>
              <a:rPr lang="pt-BR" sz="1600" b="1" dirty="0">
                <a:latin typeface="Calibri" pitchFamily="34" charset="0"/>
                <a:cs typeface="Calibri" pitchFamily="34" charset="0"/>
              </a:rPr>
              <a:t>Mês </a:t>
            </a:r>
            <a:r>
              <a:rPr lang="es-ES" sz="1600" b="1" dirty="0"/>
              <a:t>3: 4</a:t>
            </a:r>
            <a:r>
              <a:rPr lang="es-ES" sz="1600" b="1" dirty="0" smtClean="0"/>
              <a:t>1 diabéticos</a:t>
            </a:r>
            <a:endParaRPr lang="pt-BR" sz="1600" b="1" dirty="0"/>
          </a:p>
        </p:txBody>
      </p:sp>
    </p:spTree>
    <p:extLst>
      <p:ext uri="{BB962C8B-B14F-4D97-AF65-F5344CB8AC3E}">
        <p14:creationId xmlns:p14="http://schemas.microsoft.com/office/powerpoint/2010/main" val="5502166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942364" y="2316061"/>
            <a:ext cx="6856934" cy="4022026"/>
          </a:xfrm>
          <a:prstGeom prst="rect">
            <a:avLst/>
          </a:prstGeom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701824"/>
            <a:ext cx="8229600" cy="1143000"/>
          </a:xfrm>
        </p:spPr>
        <p:txBody>
          <a:bodyPr>
            <a:normAutofit fontScale="90000"/>
          </a:bodyPr>
          <a:lstStyle/>
          <a:p>
            <a:pPr algn="just"/>
            <a:r>
              <a:rPr lang="pt-BR" sz="2400" b="1" dirty="0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pt-BR" sz="2400" b="1" dirty="0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pt-BR" sz="2400" b="1" dirty="0">
                <a:solidFill>
                  <a:schemeClr val="tx1"/>
                </a:solidFill>
              </a:rPr>
              <a:t>Meta 2.7: Realizar avaliação de atendimento odontológico a 100% dos hipertensos</a:t>
            </a:r>
            <a:r>
              <a:rPr lang="pt-BR" sz="2400" b="1" dirty="0" smtClean="0">
                <a:solidFill>
                  <a:schemeClr val="tx1"/>
                </a:solidFill>
              </a:rPr>
              <a:t>.</a:t>
            </a:r>
            <a:endParaRPr lang="pt-BR" sz="24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CaixaDeTexto 4"/>
          <p:cNvSpPr txBox="1"/>
          <p:nvPr/>
        </p:nvSpPr>
        <p:spPr>
          <a:xfrm>
            <a:off x="5436096" y="2852936"/>
            <a:ext cx="217751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r>
              <a:rPr lang="pt-BR" sz="1600" dirty="0">
                <a:latin typeface="Calibri" pitchFamily="34" charset="0"/>
                <a:cs typeface="Calibri" pitchFamily="34" charset="0"/>
              </a:rPr>
              <a:t>Mês</a:t>
            </a:r>
            <a:r>
              <a:rPr lang="es-ES" sz="1600" dirty="0"/>
              <a:t> 1: </a:t>
            </a:r>
            <a:r>
              <a:rPr lang="es-ES" sz="1600" dirty="0" smtClean="0"/>
              <a:t>35 hipertensos</a:t>
            </a:r>
            <a:endParaRPr lang="es-ES" sz="1600" dirty="0"/>
          </a:p>
          <a:p>
            <a:r>
              <a:rPr lang="pt-BR" sz="1600" dirty="0">
                <a:latin typeface="Calibri" pitchFamily="34" charset="0"/>
                <a:cs typeface="Calibri" pitchFamily="34" charset="0"/>
              </a:rPr>
              <a:t>Mês</a:t>
            </a:r>
            <a:r>
              <a:rPr lang="es-ES" sz="1600" dirty="0"/>
              <a:t> </a:t>
            </a:r>
            <a:r>
              <a:rPr lang="es-ES" sz="1600" dirty="0" smtClean="0"/>
              <a:t>2:62 hipertensos</a:t>
            </a:r>
            <a:endParaRPr lang="es-ES" sz="1600" dirty="0"/>
          </a:p>
          <a:p>
            <a:r>
              <a:rPr lang="pt-BR" sz="1600" dirty="0">
                <a:latin typeface="Calibri" pitchFamily="34" charset="0"/>
                <a:cs typeface="Calibri" pitchFamily="34" charset="0"/>
              </a:rPr>
              <a:t>Mês </a:t>
            </a:r>
            <a:r>
              <a:rPr lang="es-ES" sz="1600" dirty="0"/>
              <a:t>3: </a:t>
            </a:r>
            <a:r>
              <a:rPr lang="es-ES" sz="1600" dirty="0" smtClean="0"/>
              <a:t>62 hipertensos</a:t>
            </a:r>
            <a:endParaRPr lang="pt-BR" sz="1600" dirty="0"/>
          </a:p>
        </p:txBody>
      </p:sp>
    </p:spTree>
    <p:extLst>
      <p:ext uri="{BB962C8B-B14F-4D97-AF65-F5344CB8AC3E}">
        <p14:creationId xmlns:p14="http://schemas.microsoft.com/office/powerpoint/2010/main" val="16159507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95536" y="332655"/>
            <a:ext cx="8507288" cy="1080121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pt-BR" b="1" dirty="0" smtClean="0">
                <a:solidFill>
                  <a:schemeClr val="tx1"/>
                </a:solidFill>
              </a:rPr>
              <a:t>Meta </a:t>
            </a:r>
            <a:r>
              <a:rPr lang="pt-BR" b="1" dirty="0">
                <a:solidFill>
                  <a:schemeClr val="tx1"/>
                </a:solidFill>
              </a:rPr>
              <a:t>2.8: Realizar a avaliação da necessidade de atendimento odontológico em 100% dos diabéticos.</a:t>
            </a:r>
          </a:p>
          <a:p>
            <a:pPr marL="0" indent="0">
              <a:buNone/>
            </a:pPr>
            <a:endParaRPr lang="pt-BR" sz="2400" dirty="0">
              <a:solidFill>
                <a:srgbClr val="FFFF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01217" y="831987"/>
            <a:ext cx="8229600" cy="1252728"/>
          </a:xfrm>
        </p:spPr>
        <p:txBody>
          <a:bodyPr>
            <a:normAutofit/>
          </a:bodyPr>
          <a:lstStyle/>
          <a:p>
            <a:r>
              <a:rPr lang="pt-BR" sz="2700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pt-BR" sz="2700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pt-BR" sz="27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47665" y="2084715"/>
            <a:ext cx="6336704" cy="3504525"/>
          </a:xfrm>
          <a:prstGeom prst="rect">
            <a:avLst/>
          </a:prstGeom>
        </p:spPr>
      </p:pic>
      <p:sp>
        <p:nvSpPr>
          <p:cNvPr id="5" name="CaixaDeTexto 5"/>
          <p:cNvSpPr txBox="1"/>
          <p:nvPr/>
        </p:nvSpPr>
        <p:spPr>
          <a:xfrm>
            <a:off x="5706856" y="2425146"/>
            <a:ext cx="217751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r>
              <a:rPr lang="pt-BR" sz="1600" dirty="0">
                <a:latin typeface="Calibri" pitchFamily="34" charset="0"/>
                <a:cs typeface="Calibri" pitchFamily="34" charset="0"/>
              </a:rPr>
              <a:t>Mês</a:t>
            </a:r>
            <a:r>
              <a:rPr lang="es-ES" sz="1600" dirty="0"/>
              <a:t> 1: </a:t>
            </a:r>
            <a:r>
              <a:rPr lang="es-ES" sz="1600" dirty="0" smtClean="0"/>
              <a:t>17 diabéticos</a:t>
            </a:r>
            <a:endParaRPr lang="es-ES" sz="1600" dirty="0"/>
          </a:p>
          <a:p>
            <a:r>
              <a:rPr lang="pt-BR" sz="1600" dirty="0">
                <a:latin typeface="Calibri" pitchFamily="34" charset="0"/>
                <a:cs typeface="Calibri" pitchFamily="34" charset="0"/>
              </a:rPr>
              <a:t>Mês</a:t>
            </a:r>
            <a:r>
              <a:rPr lang="es-ES" sz="1600" dirty="0"/>
              <a:t> 2: </a:t>
            </a:r>
            <a:r>
              <a:rPr lang="es-ES" sz="1600" dirty="0" smtClean="0"/>
              <a:t>24 diabéticos</a:t>
            </a:r>
            <a:endParaRPr lang="es-ES" sz="1600" dirty="0"/>
          </a:p>
          <a:p>
            <a:r>
              <a:rPr lang="pt-BR" sz="1600" dirty="0">
                <a:latin typeface="Calibri" pitchFamily="34" charset="0"/>
                <a:cs typeface="Calibri" pitchFamily="34" charset="0"/>
              </a:rPr>
              <a:t>Mês </a:t>
            </a:r>
            <a:r>
              <a:rPr lang="es-ES" sz="1600" dirty="0"/>
              <a:t>3: </a:t>
            </a:r>
            <a:r>
              <a:rPr lang="es-ES" sz="1600" dirty="0" smtClean="0"/>
              <a:t>24 diabéticos</a:t>
            </a:r>
            <a:endParaRPr lang="pt-BR" sz="1600" dirty="0"/>
          </a:p>
        </p:txBody>
      </p:sp>
    </p:spTree>
    <p:extLst>
      <p:ext uri="{BB962C8B-B14F-4D97-AF65-F5344CB8AC3E}">
        <p14:creationId xmlns:p14="http://schemas.microsoft.com/office/powerpoint/2010/main" val="7888742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331640" y="1916832"/>
            <a:ext cx="6103659" cy="3816424"/>
          </a:xfrm>
          <a:prstGeom prst="rect">
            <a:avLst/>
          </a:prstGeom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pt-BR" sz="2400" dirty="0">
                <a:solidFill>
                  <a:schemeClr val="tx1"/>
                </a:solidFill>
              </a:rPr>
              <a:t>Objetivo 3: Melhorar a adesão de hipertensos e/ou diabéticos ao programa</a:t>
            </a:r>
            <a:br>
              <a:rPr lang="pt-BR" sz="2400" dirty="0">
                <a:solidFill>
                  <a:schemeClr val="tx1"/>
                </a:solidFill>
              </a:rPr>
            </a:br>
            <a:r>
              <a:rPr lang="pt-BR" sz="2400" dirty="0">
                <a:solidFill>
                  <a:schemeClr val="tx1"/>
                </a:solidFill>
              </a:rPr>
              <a:t>	Meta 3.1. Buscar 100% dos hipertensos faltosos às consultas </a:t>
            </a:r>
          </a:p>
        </p:txBody>
      </p:sp>
      <p:sp>
        <p:nvSpPr>
          <p:cNvPr id="5" name="CaixaDeTexto 4"/>
          <p:cNvSpPr txBox="1"/>
          <p:nvPr/>
        </p:nvSpPr>
        <p:spPr>
          <a:xfrm>
            <a:off x="5652120" y="2832043"/>
            <a:ext cx="217751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r>
              <a:rPr lang="pt-BR" sz="1600" dirty="0">
                <a:latin typeface="Calibri" pitchFamily="34" charset="0"/>
                <a:cs typeface="Calibri" pitchFamily="34" charset="0"/>
              </a:rPr>
              <a:t>Mês</a:t>
            </a:r>
            <a:r>
              <a:rPr lang="es-ES" sz="1600" dirty="0"/>
              <a:t> 1: </a:t>
            </a:r>
            <a:r>
              <a:rPr lang="es-ES" sz="1600" dirty="0" smtClean="0"/>
              <a:t>1 hipertensos</a:t>
            </a:r>
            <a:endParaRPr lang="es-ES" sz="1600" dirty="0"/>
          </a:p>
          <a:p>
            <a:r>
              <a:rPr lang="pt-BR" sz="1600" dirty="0">
                <a:latin typeface="Calibri" pitchFamily="34" charset="0"/>
                <a:cs typeface="Calibri" pitchFamily="34" charset="0"/>
              </a:rPr>
              <a:t>Mês</a:t>
            </a:r>
            <a:r>
              <a:rPr lang="es-ES" sz="1600" dirty="0"/>
              <a:t> </a:t>
            </a:r>
            <a:r>
              <a:rPr lang="es-ES" sz="1600" dirty="0" smtClean="0"/>
              <a:t>2:24 hipertensos</a:t>
            </a:r>
            <a:endParaRPr lang="es-ES" sz="1600" dirty="0"/>
          </a:p>
          <a:p>
            <a:r>
              <a:rPr lang="pt-BR" sz="1600" dirty="0">
                <a:latin typeface="Calibri" pitchFamily="34" charset="0"/>
                <a:cs typeface="Calibri" pitchFamily="34" charset="0"/>
              </a:rPr>
              <a:t>Mês </a:t>
            </a:r>
            <a:r>
              <a:rPr lang="es-ES" sz="1600" dirty="0"/>
              <a:t>3: 7</a:t>
            </a:r>
            <a:r>
              <a:rPr lang="es-ES" sz="1600" dirty="0" smtClean="0"/>
              <a:t>2 hipertensos</a:t>
            </a:r>
            <a:endParaRPr lang="pt-BR" sz="1600" dirty="0"/>
          </a:p>
        </p:txBody>
      </p:sp>
    </p:spTree>
    <p:extLst>
      <p:ext uri="{BB962C8B-B14F-4D97-AF65-F5344CB8AC3E}">
        <p14:creationId xmlns:p14="http://schemas.microsoft.com/office/powerpoint/2010/main" val="3779068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27584" y="1988840"/>
            <a:ext cx="6912767" cy="3960440"/>
          </a:xfrm>
          <a:prstGeom prst="rect">
            <a:avLst/>
          </a:prstGeom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t-BR" sz="2700" b="1" dirty="0">
                <a:solidFill>
                  <a:schemeClr val="tx1"/>
                </a:solidFill>
              </a:rPr>
              <a:t>Meta 3.2: </a:t>
            </a:r>
            <a:r>
              <a:rPr lang="pt-BR" sz="2400" b="1" dirty="0">
                <a:solidFill>
                  <a:schemeClr val="tx1"/>
                </a:solidFill>
              </a:rPr>
              <a:t>Buscar 100 %dos diabéticos e diabéticos faltosos as consultas na  UBS conforme a periodicidade recomendada.</a:t>
            </a:r>
          </a:p>
        </p:txBody>
      </p:sp>
      <p:sp>
        <p:nvSpPr>
          <p:cNvPr id="5" name="CaixaDeTexto 5"/>
          <p:cNvSpPr txBox="1"/>
          <p:nvPr/>
        </p:nvSpPr>
        <p:spPr>
          <a:xfrm>
            <a:off x="5706856" y="2425146"/>
            <a:ext cx="217751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r>
              <a:rPr lang="pt-BR" sz="1600" dirty="0">
                <a:latin typeface="Calibri" pitchFamily="34" charset="0"/>
                <a:cs typeface="Calibri" pitchFamily="34" charset="0"/>
              </a:rPr>
              <a:t>Mês</a:t>
            </a:r>
            <a:r>
              <a:rPr lang="es-ES" sz="1600" dirty="0"/>
              <a:t> 1: </a:t>
            </a:r>
            <a:r>
              <a:rPr lang="es-ES" sz="1600" dirty="0" smtClean="0"/>
              <a:t>0 diabético</a:t>
            </a:r>
            <a:endParaRPr lang="es-ES" sz="1600" dirty="0"/>
          </a:p>
          <a:p>
            <a:r>
              <a:rPr lang="pt-BR" sz="1600" dirty="0">
                <a:latin typeface="Calibri" pitchFamily="34" charset="0"/>
                <a:cs typeface="Calibri" pitchFamily="34" charset="0"/>
              </a:rPr>
              <a:t>Mês</a:t>
            </a:r>
            <a:r>
              <a:rPr lang="es-ES" sz="1600" dirty="0"/>
              <a:t> 2: </a:t>
            </a:r>
            <a:r>
              <a:rPr lang="es-ES" sz="1600" dirty="0" smtClean="0"/>
              <a:t>7 diabéticos</a:t>
            </a:r>
            <a:endParaRPr lang="es-ES" sz="1600" dirty="0"/>
          </a:p>
          <a:p>
            <a:r>
              <a:rPr lang="pt-BR" sz="1600" dirty="0">
                <a:latin typeface="Calibri" pitchFamily="34" charset="0"/>
                <a:cs typeface="Calibri" pitchFamily="34" charset="0"/>
              </a:rPr>
              <a:t>Mês </a:t>
            </a:r>
            <a:r>
              <a:rPr lang="es-ES" sz="1600" dirty="0" smtClean="0"/>
              <a:t>3: 19 diabéticos</a:t>
            </a:r>
            <a:endParaRPr lang="pt-BR" sz="1600" dirty="0"/>
          </a:p>
        </p:txBody>
      </p:sp>
    </p:spTree>
    <p:extLst>
      <p:ext uri="{BB962C8B-B14F-4D97-AF65-F5344CB8AC3E}">
        <p14:creationId xmlns:p14="http://schemas.microsoft.com/office/powerpoint/2010/main" val="21080496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ítulo 2"/>
          <p:cNvSpPr>
            <a:spLocks noGrp="1"/>
          </p:cNvSpPr>
          <p:nvPr>
            <p:ph type="title"/>
          </p:nvPr>
        </p:nvSpPr>
        <p:spPr>
          <a:xfrm>
            <a:off x="457200" y="188640"/>
            <a:ext cx="8229600" cy="6408712"/>
          </a:xfrm>
        </p:spPr>
        <p:txBody>
          <a:bodyPr>
            <a:normAutofit/>
          </a:bodyPr>
          <a:lstStyle/>
          <a:p>
            <a:r>
              <a:rPr lang="pt-BR" sz="1800" dirty="0">
                <a:solidFill>
                  <a:schemeClr val="tx1"/>
                </a:solidFill>
              </a:rPr>
              <a:t>Objetivo 4. Melhorar o registro das informações.</a:t>
            </a:r>
            <a:br>
              <a:rPr lang="pt-BR" sz="1800" dirty="0">
                <a:solidFill>
                  <a:schemeClr val="tx1"/>
                </a:solidFill>
              </a:rPr>
            </a:br>
            <a:r>
              <a:rPr lang="pt-BR" sz="1800" dirty="0">
                <a:solidFill>
                  <a:schemeClr val="tx1"/>
                </a:solidFill>
              </a:rPr>
              <a:t>Meta </a:t>
            </a:r>
            <a:r>
              <a:rPr lang="pt-BR" sz="1800" dirty="0" smtClean="0">
                <a:solidFill>
                  <a:schemeClr val="tx1"/>
                </a:solidFill>
              </a:rPr>
              <a:t>4.1 e 4.2. </a:t>
            </a:r>
            <a:r>
              <a:rPr lang="pt-BR" sz="1800" dirty="0">
                <a:solidFill>
                  <a:schemeClr val="tx1"/>
                </a:solidFill>
              </a:rPr>
              <a:t>Manter ficha de acompanhamento de 100% dos hipertensos </a:t>
            </a:r>
            <a:r>
              <a:rPr lang="pt-BR" sz="1800" dirty="0" smtClean="0">
                <a:solidFill>
                  <a:schemeClr val="tx1"/>
                </a:solidFill>
              </a:rPr>
              <a:t>e diabéticos cadastrados </a:t>
            </a:r>
            <a:r>
              <a:rPr lang="pt-BR" sz="1800" dirty="0">
                <a:solidFill>
                  <a:schemeClr val="tx1"/>
                </a:solidFill>
              </a:rPr>
              <a:t>na unidade de saúde.</a:t>
            </a:r>
            <a:br>
              <a:rPr lang="pt-BR" sz="1800" dirty="0">
                <a:solidFill>
                  <a:schemeClr val="tx1"/>
                </a:solidFill>
              </a:rPr>
            </a:br>
            <a:r>
              <a:rPr lang="pt-BR" sz="1800" dirty="0">
                <a:solidFill>
                  <a:schemeClr val="tx1"/>
                </a:solidFill>
              </a:rPr>
              <a:t/>
            </a:r>
            <a:br>
              <a:rPr lang="pt-BR" sz="1800" dirty="0">
                <a:solidFill>
                  <a:schemeClr val="tx1"/>
                </a:solidFill>
              </a:rPr>
            </a:br>
            <a:r>
              <a:rPr lang="pt-BR" sz="1800" dirty="0">
                <a:solidFill>
                  <a:schemeClr val="tx1"/>
                </a:solidFill>
              </a:rPr>
              <a:t>Objetivo 5. Mapear hipertensos e diabéticos de risco para doença cardiovascular.</a:t>
            </a:r>
            <a:br>
              <a:rPr lang="pt-BR" sz="1800" dirty="0">
                <a:solidFill>
                  <a:schemeClr val="tx1"/>
                </a:solidFill>
              </a:rPr>
            </a:br>
            <a:r>
              <a:rPr lang="pt-BR" sz="1800" dirty="0">
                <a:solidFill>
                  <a:schemeClr val="tx1"/>
                </a:solidFill>
              </a:rPr>
              <a:t>Meta </a:t>
            </a:r>
            <a:r>
              <a:rPr lang="pt-BR" sz="1800" dirty="0" smtClean="0">
                <a:solidFill>
                  <a:schemeClr val="tx1"/>
                </a:solidFill>
              </a:rPr>
              <a:t>5.1 e 5.2. </a:t>
            </a:r>
            <a:r>
              <a:rPr lang="pt-BR" sz="1800" dirty="0">
                <a:solidFill>
                  <a:schemeClr val="tx1"/>
                </a:solidFill>
              </a:rPr>
              <a:t>Realizar estratificação do risco cardiovascular em 100% dos </a:t>
            </a:r>
            <a:r>
              <a:rPr lang="pt-BR" sz="1800" dirty="0" smtClean="0">
                <a:solidFill>
                  <a:schemeClr val="tx1"/>
                </a:solidFill>
              </a:rPr>
              <a:t>hipertensos e diabéticos </a:t>
            </a:r>
            <a:r>
              <a:rPr lang="pt-BR" sz="1800" dirty="0">
                <a:solidFill>
                  <a:schemeClr val="tx1"/>
                </a:solidFill>
              </a:rPr>
              <a:t>cadastrados na unidade de saúde</a:t>
            </a:r>
            <a:r>
              <a:rPr lang="pt-BR" sz="1800" dirty="0" smtClean="0">
                <a:solidFill>
                  <a:schemeClr val="tx1"/>
                </a:solidFill>
              </a:rPr>
              <a:t>.</a:t>
            </a:r>
            <a:br>
              <a:rPr lang="pt-BR" sz="1800" dirty="0" smtClean="0">
                <a:solidFill>
                  <a:schemeClr val="tx1"/>
                </a:solidFill>
              </a:rPr>
            </a:br>
            <a:r>
              <a:rPr lang="pt-BR" sz="1800" dirty="0" smtClean="0">
                <a:solidFill>
                  <a:schemeClr val="tx1"/>
                </a:solidFill>
              </a:rPr>
              <a:t/>
            </a:r>
            <a:br>
              <a:rPr lang="pt-BR" sz="1800" dirty="0" smtClean="0">
                <a:solidFill>
                  <a:schemeClr val="tx1"/>
                </a:solidFill>
              </a:rPr>
            </a:br>
            <a:r>
              <a:rPr lang="pt-BR" sz="1800" dirty="0" smtClean="0">
                <a:solidFill>
                  <a:schemeClr val="tx1"/>
                </a:solidFill>
              </a:rPr>
              <a:t>Objetivo </a:t>
            </a:r>
            <a:r>
              <a:rPr lang="pt-BR" sz="1800" dirty="0">
                <a:solidFill>
                  <a:schemeClr val="tx1"/>
                </a:solidFill>
              </a:rPr>
              <a:t>6. Promover a saúde de hipertensos e diabéticos</a:t>
            </a:r>
            <a:br>
              <a:rPr lang="pt-BR" sz="1800" dirty="0">
                <a:solidFill>
                  <a:schemeClr val="tx1"/>
                </a:solidFill>
              </a:rPr>
            </a:br>
            <a:r>
              <a:rPr lang="pt-BR" sz="1800" dirty="0">
                <a:solidFill>
                  <a:schemeClr val="tx1"/>
                </a:solidFill>
              </a:rPr>
              <a:t>Meta </a:t>
            </a:r>
            <a:r>
              <a:rPr lang="pt-BR" sz="1800" dirty="0" smtClean="0">
                <a:solidFill>
                  <a:schemeClr val="tx1"/>
                </a:solidFill>
              </a:rPr>
              <a:t>6.1 e 6.2. </a:t>
            </a:r>
            <a:r>
              <a:rPr lang="pt-BR" sz="1800" dirty="0">
                <a:solidFill>
                  <a:schemeClr val="tx1"/>
                </a:solidFill>
              </a:rPr>
              <a:t>Garantir orientação nutricional sobre alimentação saudável a 100% dos </a:t>
            </a:r>
            <a:r>
              <a:rPr lang="pt-BR" sz="1800" dirty="0" smtClean="0">
                <a:solidFill>
                  <a:schemeClr val="tx1"/>
                </a:solidFill>
              </a:rPr>
              <a:t>hipertensos e diabéticos. </a:t>
            </a:r>
            <a:br>
              <a:rPr lang="pt-BR" sz="1800" dirty="0" smtClean="0">
                <a:solidFill>
                  <a:schemeClr val="tx1"/>
                </a:solidFill>
              </a:rPr>
            </a:br>
            <a:r>
              <a:rPr lang="pt-BR" sz="1800" dirty="0">
                <a:solidFill>
                  <a:schemeClr val="tx1"/>
                </a:solidFill>
              </a:rPr>
              <a:t>Meta </a:t>
            </a:r>
            <a:r>
              <a:rPr lang="pt-BR" sz="1800" dirty="0" smtClean="0">
                <a:solidFill>
                  <a:schemeClr val="tx1"/>
                </a:solidFill>
              </a:rPr>
              <a:t>6.3 e 6.4: </a:t>
            </a:r>
            <a:r>
              <a:rPr lang="pt-BR" sz="1800" dirty="0">
                <a:solidFill>
                  <a:schemeClr val="tx1"/>
                </a:solidFill>
              </a:rPr>
              <a:t>garantir orientação em relação à prática regular de atividade física a 100% dos usuários </a:t>
            </a:r>
            <a:r>
              <a:rPr lang="pt-BR" sz="1800" dirty="0" smtClean="0">
                <a:solidFill>
                  <a:schemeClr val="tx1"/>
                </a:solidFill>
              </a:rPr>
              <a:t>hipertensos e diabéticos.</a:t>
            </a:r>
            <a:br>
              <a:rPr lang="pt-BR" sz="1800" dirty="0" smtClean="0">
                <a:solidFill>
                  <a:schemeClr val="tx1"/>
                </a:solidFill>
              </a:rPr>
            </a:br>
            <a:r>
              <a:rPr lang="pt-BR" sz="1800" dirty="0">
                <a:solidFill>
                  <a:schemeClr val="tx1"/>
                </a:solidFill>
              </a:rPr>
              <a:t>Meta </a:t>
            </a:r>
            <a:r>
              <a:rPr lang="pt-BR" sz="1800" dirty="0" smtClean="0">
                <a:solidFill>
                  <a:schemeClr val="tx1"/>
                </a:solidFill>
              </a:rPr>
              <a:t>6.5 e 6.6: </a:t>
            </a:r>
            <a:r>
              <a:rPr lang="pt-BR" sz="1800" dirty="0">
                <a:solidFill>
                  <a:schemeClr val="tx1"/>
                </a:solidFill>
              </a:rPr>
              <a:t>Garantir orientação sobre os riscos do tabagismo a 100% dos usuários </a:t>
            </a:r>
            <a:r>
              <a:rPr lang="pt-BR" sz="1800" dirty="0" smtClean="0">
                <a:solidFill>
                  <a:schemeClr val="tx1"/>
                </a:solidFill>
              </a:rPr>
              <a:t>hipertensos e diabéticos.</a:t>
            </a:r>
            <a:br>
              <a:rPr lang="pt-BR" sz="1800" dirty="0" smtClean="0">
                <a:solidFill>
                  <a:schemeClr val="tx1"/>
                </a:solidFill>
              </a:rPr>
            </a:br>
            <a:r>
              <a:rPr lang="pt-BR" sz="1800" dirty="0">
                <a:solidFill>
                  <a:schemeClr val="tx1"/>
                </a:solidFill>
              </a:rPr>
              <a:t> </a:t>
            </a:r>
            <a:r>
              <a:rPr lang="pt-BR" sz="1800" dirty="0" smtClean="0">
                <a:solidFill>
                  <a:schemeClr val="tx1"/>
                </a:solidFill>
              </a:rPr>
              <a:t>Conseguimos manter 100% das ações durante os três meses</a:t>
            </a:r>
            <a:br>
              <a:rPr lang="pt-BR" sz="1800" dirty="0" smtClean="0">
                <a:solidFill>
                  <a:schemeClr val="tx1"/>
                </a:solidFill>
              </a:rPr>
            </a:br>
            <a:r>
              <a:rPr lang="pt-BR" sz="1800" dirty="0">
                <a:solidFill>
                  <a:schemeClr val="tx1"/>
                </a:solidFill>
              </a:rPr>
              <a:t/>
            </a:r>
            <a:br>
              <a:rPr lang="pt-BR" sz="1800" dirty="0">
                <a:solidFill>
                  <a:schemeClr val="tx1"/>
                </a:solidFill>
              </a:rPr>
            </a:br>
            <a:r>
              <a:rPr lang="pt-BR" sz="1800" dirty="0">
                <a:solidFill>
                  <a:schemeClr val="tx1"/>
                </a:solidFill>
              </a:rPr>
              <a:t/>
            </a:r>
            <a:br>
              <a:rPr lang="pt-BR" sz="1800" dirty="0">
                <a:solidFill>
                  <a:schemeClr val="tx1"/>
                </a:solidFill>
              </a:rPr>
            </a:br>
            <a:r>
              <a:rPr lang="pt-BR" sz="1800" dirty="0">
                <a:solidFill>
                  <a:schemeClr val="tx1"/>
                </a:solidFill>
              </a:rPr>
              <a:t/>
            </a:r>
            <a:br>
              <a:rPr lang="pt-BR" sz="1800" dirty="0">
                <a:solidFill>
                  <a:schemeClr val="tx1"/>
                </a:solidFill>
              </a:rPr>
            </a:br>
            <a:endParaRPr lang="pt-BR" sz="1800" dirty="0">
              <a:solidFill>
                <a:schemeClr val="tx1"/>
              </a:solidFill>
            </a:endParaRPr>
          </a:p>
        </p:txBody>
      </p:sp>
      <p:sp>
        <p:nvSpPr>
          <p:cNvPr id="4" name="CaixaDeTexto 5"/>
          <p:cNvSpPr txBox="1"/>
          <p:nvPr/>
        </p:nvSpPr>
        <p:spPr>
          <a:xfrm>
            <a:off x="6300192" y="5445224"/>
            <a:ext cx="217751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r>
              <a:rPr lang="pt-BR" sz="1600" dirty="0">
                <a:latin typeface="Calibri" pitchFamily="34" charset="0"/>
                <a:cs typeface="Calibri" pitchFamily="34" charset="0"/>
              </a:rPr>
              <a:t>Mês</a:t>
            </a:r>
            <a:r>
              <a:rPr lang="es-ES" sz="1600" dirty="0"/>
              <a:t> 1: </a:t>
            </a:r>
            <a:r>
              <a:rPr lang="es-ES" sz="1600" dirty="0" smtClean="0"/>
              <a:t>17 diabético</a:t>
            </a:r>
            <a:endParaRPr lang="es-ES" sz="1600" dirty="0"/>
          </a:p>
          <a:p>
            <a:r>
              <a:rPr lang="pt-BR" sz="1600" dirty="0">
                <a:latin typeface="Calibri" pitchFamily="34" charset="0"/>
                <a:cs typeface="Calibri" pitchFamily="34" charset="0"/>
              </a:rPr>
              <a:t>Mês</a:t>
            </a:r>
            <a:r>
              <a:rPr lang="es-ES" sz="1600" dirty="0"/>
              <a:t> 2: </a:t>
            </a:r>
            <a:r>
              <a:rPr lang="es-ES" sz="1600" dirty="0" smtClean="0"/>
              <a:t>24 diabéticos</a:t>
            </a:r>
            <a:endParaRPr lang="es-ES" sz="1600" dirty="0"/>
          </a:p>
          <a:p>
            <a:r>
              <a:rPr lang="pt-BR" sz="1600" dirty="0">
                <a:latin typeface="Calibri" pitchFamily="34" charset="0"/>
                <a:cs typeface="Calibri" pitchFamily="34" charset="0"/>
              </a:rPr>
              <a:t>Mês </a:t>
            </a:r>
            <a:r>
              <a:rPr lang="es-ES" sz="1600" dirty="0" smtClean="0"/>
              <a:t>3: 41 diabéticos</a:t>
            </a:r>
            <a:endParaRPr lang="pt-BR" sz="1600" dirty="0"/>
          </a:p>
        </p:txBody>
      </p:sp>
      <p:sp>
        <p:nvSpPr>
          <p:cNvPr id="5" name="CaixaDeTexto 4"/>
          <p:cNvSpPr txBox="1"/>
          <p:nvPr/>
        </p:nvSpPr>
        <p:spPr>
          <a:xfrm>
            <a:off x="1691680" y="5229200"/>
            <a:ext cx="217751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r>
              <a:rPr lang="pt-BR" sz="1600" dirty="0">
                <a:latin typeface="Calibri" pitchFamily="34" charset="0"/>
                <a:cs typeface="Calibri" pitchFamily="34" charset="0"/>
              </a:rPr>
              <a:t>Mês</a:t>
            </a:r>
            <a:r>
              <a:rPr lang="es-ES" sz="1600" dirty="0"/>
              <a:t> 1: </a:t>
            </a:r>
            <a:r>
              <a:rPr lang="es-ES" sz="1600" dirty="0" smtClean="0"/>
              <a:t>43 hipertensos</a:t>
            </a:r>
            <a:endParaRPr lang="es-ES" sz="1600" dirty="0"/>
          </a:p>
          <a:p>
            <a:r>
              <a:rPr lang="pt-BR" sz="1600" dirty="0">
                <a:latin typeface="Calibri" pitchFamily="34" charset="0"/>
                <a:cs typeface="Calibri" pitchFamily="34" charset="0"/>
              </a:rPr>
              <a:t>Mês</a:t>
            </a:r>
            <a:r>
              <a:rPr lang="es-ES" sz="1600" dirty="0"/>
              <a:t> </a:t>
            </a:r>
            <a:r>
              <a:rPr lang="es-ES" sz="1600" dirty="0" smtClean="0"/>
              <a:t>2: 72 hipertensos</a:t>
            </a:r>
            <a:endParaRPr lang="es-ES" sz="1600" dirty="0"/>
          </a:p>
          <a:p>
            <a:r>
              <a:rPr lang="pt-BR" sz="1600" dirty="0">
                <a:latin typeface="Calibri" pitchFamily="34" charset="0"/>
                <a:cs typeface="Calibri" pitchFamily="34" charset="0"/>
              </a:rPr>
              <a:t>Mês </a:t>
            </a:r>
            <a:r>
              <a:rPr lang="es-ES" sz="1600" dirty="0"/>
              <a:t>3: </a:t>
            </a:r>
            <a:r>
              <a:rPr lang="es-ES" sz="1600" dirty="0" smtClean="0"/>
              <a:t>128 hipertensos</a:t>
            </a:r>
            <a:endParaRPr lang="pt-BR" sz="1600" dirty="0"/>
          </a:p>
        </p:txBody>
      </p:sp>
    </p:spTree>
    <p:extLst>
      <p:ext uri="{BB962C8B-B14F-4D97-AF65-F5344CB8AC3E}">
        <p14:creationId xmlns:p14="http://schemas.microsoft.com/office/powerpoint/2010/main" val="32323201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67544" y="1124744"/>
            <a:ext cx="8229600" cy="5256584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pt-BR" sz="2000" u="sng" dirty="0" smtClean="0">
                <a:solidFill>
                  <a:schemeClr val="tx1"/>
                </a:solidFill>
              </a:rPr>
              <a:t>Importância para a equipe</a:t>
            </a:r>
          </a:p>
          <a:p>
            <a:pPr algn="just"/>
            <a:r>
              <a:rPr lang="pt-BR" sz="2000" dirty="0" smtClean="0">
                <a:solidFill>
                  <a:schemeClr val="tx1"/>
                </a:solidFill>
              </a:rPr>
              <a:t>Melhor preparação (capacitação);</a:t>
            </a:r>
          </a:p>
          <a:p>
            <a:pPr algn="just"/>
            <a:r>
              <a:rPr lang="pt-BR" sz="2000" dirty="0" smtClean="0">
                <a:solidFill>
                  <a:schemeClr val="tx1"/>
                </a:solidFill>
              </a:rPr>
              <a:t>Maior união da equipe;</a:t>
            </a:r>
          </a:p>
          <a:p>
            <a:pPr algn="just"/>
            <a:r>
              <a:rPr lang="pt-BR" sz="2000" dirty="0" smtClean="0">
                <a:solidFill>
                  <a:schemeClr val="tx1"/>
                </a:solidFill>
              </a:rPr>
              <a:t>Melhor desempenho da equipe;</a:t>
            </a:r>
          </a:p>
          <a:p>
            <a:pPr algn="just"/>
            <a:endParaRPr lang="pt-BR" sz="2000" dirty="0">
              <a:solidFill>
                <a:schemeClr val="tx1"/>
              </a:solidFill>
            </a:endParaRPr>
          </a:p>
          <a:p>
            <a:pPr marL="0" indent="0" algn="just">
              <a:buNone/>
            </a:pPr>
            <a:r>
              <a:rPr lang="pt-BR" sz="2000" u="sng" dirty="0">
                <a:solidFill>
                  <a:schemeClr val="tx1"/>
                </a:solidFill>
              </a:rPr>
              <a:t>Importância para o </a:t>
            </a:r>
            <a:r>
              <a:rPr lang="pt-BR" sz="2000" u="sng" dirty="0" smtClean="0">
                <a:solidFill>
                  <a:schemeClr val="tx1"/>
                </a:solidFill>
              </a:rPr>
              <a:t>serviço</a:t>
            </a:r>
          </a:p>
          <a:p>
            <a:pPr algn="just"/>
            <a:r>
              <a:rPr lang="pt-BR" sz="2000" dirty="0" smtClean="0">
                <a:solidFill>
                  <a:schemeClr val="tx1"/>
                </a:solidFill>
              </a:rPr>
              <a:t>Organização do serviço;</a:t>
            </a:r>
          </a:p>
          <a:p>
            <a:pPr algn="just"/>
            <a:r>
              <a:rPr lang="pt-BR" sz="2000" dirty="0" smtClean="0">
                <a:solidFill>
                  <a:schemeClr val="tx1"/>
                </a:solidFill>
              </a:rPr>
              <a:t>Resolução da </a:t>
            </a:r>
            <a:r>
              <a:rPr lang="pt-BR" sz="2000" dirty="0">
                <a:solidFill>
                  <a:schemeClr val="tx1"/>
                </a:solidFill>
              </a:rPr>
              <a:t>problemática em equipe sobre a demanda espontânea</a:t>
            </a:r>
            <a:r>
              <a:rPr lang="pt-BR" sz="2000" dirty="0" smtClean="0">
                <a:solidFill>
                  <a:schemeClr val="tx1"/>
                </a:solidFill>
              </a:rPr>
              <a:t>;</a:t>
            </a:r>
            <a:endParaRPr lang="pt-BR" sz="2000" u="sng" dirty="0">
              <a:solidFill>
                <a:schemeClr val="tx1"/>
              </a:solidFill>
            </a:endParaRPr>
          </a:p>
          <a:p>
            <a:pPr algn="just"/>
            <a:endParaRPr lang="pt-BR" sz="2000" dirty="0">
              <a:solidFill>
                <a:schemeClr val="tx1"/>
              </a:solidFill>
            </a:endParaRPr>
          </a:p>
          <a:p>
            <a:pPr marL="0" indent="0" algn="just">
              <a:buNone/>
            </a:pPr>
            <a:r>
              <a:rPr lang="pt-BR" sz="2000" u="sng" dirty="0" smtClean="0">
                <a:solidFill>
                  <a:schemeClr val="tx1"/>
                </a:solidFill>
              </a:rPr>
              <a:t>Importância para a comunidade</a:t>
            </a:r>
          </a:p>
          <a:p>
            <a:pPr algn="just"/>
            <a:r>
              <a:rPr lang="pt-BR" sz="2000" dirty="0" smtClean="0">
                <a:solidFill>
                  <a:schemeClr val="tx1"/>
                </a:solidFill>
              </a:rPr>
              <a:t>Diminuição das queixas </a:t>
            </a:r>
          </a:p>
          <a:p>
            <a:pPr algn="just"/>
            <a:r>
              <a:rPr lang="pt-BR" sz="2000" dirty="0" smtClean="0">
                <a:solidFill>
                  <a:schemeClr val="tx1"/>
                </a:solidFill>
              </a:rPr>
              <a:t>Satisfação</a:t>
            </a:r>
          </a:p>
          <a:p>
            <a:pPr algn="just"/>
            <a:r>
              <a:rPr lang="pt-BR" sz="2000" dirty="0" smtClean="0">
                <a:solidFill>
                  <a:schemeClr val="tx1"/>
                </a:solidFill>
              </a:rPr>
              <a:t>Prioridade </a:t>
            </a:r>
            <a:r>
              <a:rPr lang="pt-BR" sz="2000" dirty="0">
                <a:solidFill>
                  <a:schemeClr val="tx1"/>
                </a:solidFill>
              </a:rPr>
              <a:t>no </a:t>
            </a:r>
            <a:r>
              <a:rPr lang="pt-BR" sz="2000" dirty="0" smtClean="0">
                <a:solidFill>
                  <a:schemeClr val="tx1"/>
                </a:solidFill>
              </a:rPr>
              <a:t>atendimento,</a:t>
            </a:r>
            <a:r>
              <a:rPr lang="pt-BR" sz="2000" dirty="0">
                <a:solidFill>
                  <a:schemeClr val="tx1"/>
                </a:solidFill>
              </a:rPr>
              <a:t> </a:t>
            </a:r>
            <a:endParaRPr lang="pt-BR" sz="2000" dirty="0" smtClean="0">
              <a:solidFill>
                <a:schemeClr val="tx1"/>
              </a:solidFill>
            </a:endParaRPr>
          </a:p>
          <a:p>
            <a:pPr algn="just"/>
            <a:r>
              <a:rPr lang="pt-BR" sz="2000" dirty="0" smtClean="0">
                <a:solidFill>
                  <a:schemeClr val="tx1"/>
                </a:solidFill>
              </a:rPr>
              <a:t>Qualidade </a:t>
            </a:r>
            <a:r>
              <a:rPr lang="pt-BR" sz="2000" dirty="0">
                <a:solidFill>
                  <a:schemeClr val="tx1"/>
                </a:solidFill>
              </a:rPr>
              <a:t>da atenção </a:t>
            </a:r>
            <a:r>
              <a:rPr lang="pt-BR" sz="2000" dirty="0" smtClean="0">
                <a:solidFill>
                  <a:schemeClr val="tx1"/>
                </a:solidFill>
              </a:rPr>
              <a:t>, aumentando a adesão das mulheres e a proximidade da equipe com os líderes comunitários de modo geral</a:t>
            </a:r>
          </a:p>
          <a:p>
            <a:pPr marL="0" indent="0" algn="just">
              <a:buNone/>
            </a:pPr>
            <a:r>
              <a:rPr lang="pt-BR" sz="2000" dirty="0">
                <a:solidFill>
                  <a:schemeClr val="tx1"/>
                </a:solidFill>
              </a:rPr>
              <a:t> </a:t>
            </a:r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642400"/>
          </a:xfrm>
        </p:spPr>
        <p:txBody>
          <a:bodyPr>
            <a:normAutofit/>
          </a:bodyPr>
          <a:lstStyle/>
          <a:p>
            <a:r>
              <a:rPr lang="pt-BR" sz="32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Discussão</a:t>
            </a:r>
            <a:endParaRPr lang="pt-BR" sz="32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71380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95536" y="1628800"/>
            <a:ext cx="8280920" cy="4525963"/>
          </a:xfrm>
        </p:spPr>
        <p:txBody>
          <a:bodyPr>
            <a:noAutofit/>
          </a:bodyPr>
          <a:lstStyle/>
          <a:p>
            <a:pPr algn="just"/>
            <a:r>
              <a:rPr lang="pt-BR" sz="2200" dirty="0">
                <a:solidFill>
                  <a:schemeClr val="tx1"/>
                </a:solidFill>
              </a:rPr>
              <a:t>E</a:t>
            </a:r>
            <a:r>
              <a:rPr lang="pt-BR" sz="2200" dirty="0" smtClean="0">
                <a:solidFill>
                  <a:schemeClr val="tx1"/>
                </a:solidFill>
              </a:rPr>
              <a:t>xpectativas </a:t>
            </a:r>
            <a:r>
              <a:rPr lang="pt-BR" sz="2200" dirty="0">
                <a:solidFill>
                  <a:schemeClr val="tx1"/>
                </a:solidFill>
              </a:rPr>
              <a:t>em relação ao curso, principalmente quanto aos conhecimentos que iam acrescentar para aperfeiçoar ainda mais minha atuação na atenção </a:t>
            </a:r>
            <a:r>
              <a:rPr lang="pt-BR" sz="2200" dirty="0" smtClean="0">
                <a:solidFill>
                  <a:schemeClr val="tx1"/>
                </a:solidFill>
              </a:rPr>
              <a:t>básica.</a:t>
            </a:r>
          </a:p>
          <a:p>
            <a:pPr algn="just"/>
            <a:endParaRPr lang="pt-BR" sz="1400" dirty="0" smtClean="0">
              <a:solidFill>
                <a:schemeClr val="tx1"/>
              </a:solidFill>
            </a:endParaRPr>
          </a:p>
          <a:p>
            <a:pPr algn="just"/>
            <a:r>
              <a:rPr lang="pt-BR" sz="2200" dirty="0" smtClean="0">
                <a:solidFill>
                  <a:schemeClr val="tx1"/>
                </a:solidFill>
              </a:rPr>
              <a:t> </a:t>
            </a:r>
            <a:r>
              <a:rPr lang="pt-BR" sz="2200" dirty="0">
                <a:solidFill>
                  <a:schemeClr val="tx1"/>
                </a:solidFill>
              </a:rPr>
              <a:t>H</a:t>
            </a:r>
            <a:r>
              <a:rPr lang="pt-BR" sz="2200" dirty="0" smtClean="0">
                <a:solidFill>
                  <a:schemeClr val="tx1"/>
                </a:solidFill>
              </a:rPr>
              <a:t>ouve </a:t>
            </a:r>
            <a:r>
              <a:rPr lang="pt-BR" sz="2200" dirty="0">
                <a:solidFill>
                  <a:schemeClr val="tx1"/>
                </a:solidFill>
              </a:rPr>
              <a:t>momentos difíceis, pois me trocaram três vezes de </a:t>
            </a:r>
            <a:r>
              <a:rPr lang="pt-BR" sz="2200" dirty="0" smtClean="0">
                <a:solidFill>
                  <a:schemeClr val="tx1"/>
                </a:solidFill>
              </a:rPr>
              <a:t>UBS. </a:t>
            </a:r>
          </a:p>
          <a:p>
            <a:pPr algn="just"/>
            <a:endParaRPr lang="pt-BR" sz="1400" dirty="0">
              <a:solidFill>
                <a:schemeClr val="tx1"/>
              </a:solidFill>
            </a:endParaRPr>
          </a:p>
          <a:p>
            <a:pPr algn="just"/>
            <a:r>
              <a:rPr lang="pt-BR" sz="2200" dirty="0" smtClean="0">
                <a:solidFill>
                  <a:schemeClr val="tx1"/>
                </a:solidFill>
              </a:rPr>
              <a:t>Lacunas no português;</a:t>
            </a:r>
          </a:p>
          <a:p>
            <a:pPr algn="just"/>
            <a:endParaRPr lang="pt-BR" sz="1400" dirty="0" smtClean="0">
              <a:solidFill>
                <a:schemeClr val="tx1"/>
              </a:solidFill>
            </a:endParaRPr>
          </a:p>
          <a:p>
            <a:pPr algn="just"/>
            <a:r>
              <a:rPr lang="pt-BR" sz="2200" dirty="0">
                <a:solidFill>
                  <a:schemeClr val="tx1"/>
                </a:solidFill>
              </a:rPr>
              <a:t>O curso foi um grande aporte para mim enquanto profissional de saúde, pois foi um suporte técnico para poder enfrentar essa grande caminhada que foi atuar no Brasil como médica</a:t>
            </a:r>
            <a:r>
              <a:rPr lang="pt-BR" sz="2000" dirty="0" smtClean="0">
                <a:solidFill>
                  <a:schemeClr val="tx1"/>
                </a:solidFill>
              </a:rPr>
              <a:t>.</a:t>
            </a:r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002440"/>
          </a:xfrm>
        </p:spPr>
        <p:txBody>
          <a:bodyPr>
            <a:normAutofit/>
          </a:bodyPr>
          <a:lstStyle/>
          <a:p>
            <a:r>
              <a:rPr lang="pt-BR" sz="28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Reﬂexão crítica sobre o processo pessoal de</a:t>
            </a:r>
            <a:r>
              <a:rPr lang="pt-BR" sz="28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pt-BR" sz="28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aprendizagem</a:t>
            </a:r>
            <a:endParaRPr lang="pt-BR" sz="28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682343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539552" y="1340768"/>
            <a:ext cx="8136904" cy="45397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Agradeço</a:t>
            </a:r>
          </a:p>
          <a:p>
            <a:endParaRPr lang="pt-BR" sz="32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pt-BR" dirty="0" smtClean="0"/>
              <a:t>À </a:t>
            </a:r>
            <a:r>
              <a:rPr lang="pt-BR" dirty="0"/>
              <a:t>Deus </a:t>
            </a:r>
          </a:p>
          <a:p>
            <a:r>
              <a:rPr lang="pt-BR" dirty="0"/>
              <a:t> </a:t>
            </a:r>
          </a:p>
          <a:p>
            <a:r>
              <a:rPr lang="pt-BR" dirty="0"/>
              <a:t>À minha </a:t>
            </a:r>
            <a:r>
              <a:rPr lang="pt-BR" dirty="0" smtClean="0"/>
              <a:t>orientadoras durante a realização do projeto</a:t>
            </a:r>
            <a:endParaRPr lang="pt-BR" dirty="0"/>
          </a:p>
          <a:p>
            <a:r>
              <a:rPr lang="pt-BR" dirty="0"/>
              <a:t> </a:t>
            </a:r>
          </a:p>
          <a:p>
            <a:r>
              <a:rPr lang="pt-BR" dirty="0"/>
              <a:t>À equipe da unidade básica de saúde  </a:t>
            </a:r>
            <a:r>
              <a:rPr lang="pt-BR" dirty="0" smtClean="0"/>
              <a:t>Doutor Felix </a:t>
            </a:r>
            <a:r>
              <a:rPr lang="pt-BR" dirty="0" err="1" smtClean="0"/>
              <a:t>Bestene</a:t>
            </a:r>
            <a:r>
              <a:rPr lang="pt-BR" dirty="0" smtClean="0"/>
              <a:t> Neto</a:t>
            </a:r>
            <a:endParaRPr lang="pt-BR" dirty="0"/>
          </a:p>
          <a:p>
            <a:r>
              <a:rPr lang="pt-BR" dirty="0"/>
              <a:t> </a:t>
            </a:r>
          </a:p>
          <a:p>
            <a:r>
              <a:rPr lang="pt-BR" dirty="0"/>
              <a:t>À minha família</a:t>
            </a:r>
          </a:p>
          <a:p>
            <a:r>
              <a:rPr lang="pt-BR" dirty="0"/>
              <a:t> </a:t>
            </a:r>
            <a:endParaRPr lang="pt-BR" dirty="0" smtClean="0"/>
          </a:p>
          <a:p>
            <a:r>
              <a:rPr lang="pt-BR" dirty="0"/>
              <a:t> </a:t>
            </a:r>
          </a:p>
          <a:p>
            <a:r>
              <a:rPr lang="pt-BR" dirty="0"/>
              <a:t> </a:t>
            </a:r>
          </a:p>
          <a:p>
            <a:r>
              <a:rPr lang="pt-BR" dirty="0"/>
              <a:t> </a:t>
            </a:r>
          </a:p>
          <a:p>
            <a:pPr algn="just">
              <a:lnSpc>
                <a:spcPct val="150000"/>
              </a:lnSpc>
            </a:pPr>
            <a:r>
              <a:rPr lang="pt-BR" dirty="0" smtClean="0">
                <a:solidFill>
                  <a:srgbClr val="FFFF00"/>
                </a:solidFill>
              </a:rPr>
              <a:t>.</a:t>
            </a:r>
            <a:endParaRPr lang="pt-BR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635153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ângulo 2"/>
          <p:cNvSpPr/>
          <p:nvPr/>
        </p:nvSpPr>
        <p:spPr>
          <a:xfrm>
            <a:off x="827584" y="2967335"/>
            <a:ext cx="763284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dirty="0"/>
              <a:t>o conhecimento não </a:t>
            </a:r>
            <a:r>
              <a:rPr lang="pt-BR" dirty="0" smtClean="0"/>
              <a:t>é </a:t>
            </a:r>
            <a:r>
              <a:rPr lang="pt-BR" dirty="0"/>
              <a:t>aquilo que você sabe, mas </a:t>
            </a:r>
            <a:r>
              <a:rPr lang="pt-BR" dirty="0" smtClean="0"/>
              <a:t>o que </a:t>
            </a:r>
            <a:r>
              <a:rPr lang="pt-BR" dirty="0"/>
              <a:t>você faz com aquilo que você sabe. ALDOUS HUXLEY</a:t>
            </a:r>
          </a:p>
        </p:txBody>
      </p:sp>
    </p:spTree>
    <p:extLst>
      <p:ext uri="{BB962C8B-B14F-4D97-AF65-F5344CB8AC3E}">
        <p14:creationId xmlns:p14="http://schemas.microsoft.com/office/powerpoint/2010/main" val="31133045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 descr="C:\Users\Luana\AppData\Local\Microsoft\Windows\INetCache\Content.Word\20150514_164939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5439" y="980728"/>
            <a:ext cx="3311505" cy="1772592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Imagem 2" descr="C:\Users\Luana\AppData\Local\Microsoft\Windows\INetCache\Content.Word\20150522_110527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6096" y="4725144"/>
            <a:ext cx="3478163" cy="1946791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Imagem 3" descr="C:\Users\Luana\AppData\Local\Microsoft\Windows\INetCache\Content.Word\20150611_095327.jp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17113" y="1484784"/>
            <a:ext cx="3977065" cy="2088232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Imagem 4" descr="C:\Users\Luana\AppData\Local\Microsoft\Windows\INetCache\Content.Word\20150904_104058.jpg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4005064"/>
            <a:ext cx="4233545" cy="238125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9364300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 descr="C:\Users\Luana\AppData\Local\Microsoft\Windows\INetCache\Content.Word\20150522_111958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908720"/>
            <a:ext cx="3251339" cy="1844728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Imagem 2" descr="C:\Users\Luana\AppData\Local\Microsoft\Windows\INetCache\Content.Word\20150522_154254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6053643" y="4251613"/>
            <a:ext cx="2976865" cy="1907704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Imagem 3" descr="C:\Users\Luana\AppData\Local\Microsoft\Windows\INetCache\Content.Word\20150522_160641.jp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7341" y="4005064"/>
            <a:ext cx="3619763" cy="1896244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Imagem 4" descr="C:\Users\Luana\AppData\Local\Microsoft\Windows\INetCache\Content.Word\20150904_092548.jpg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4716016" y="1124744"/>
            <a:ext cx="3895725" cy="219075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6421062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pt-BR" sz="6000" b="1" dirty="0" smtClean="0">
                <a:solidFill>
                  <a:schemeClr val="tx1"/>
                </a:solidFill>
                <a:latin typeface="Algerian" panose="04020705040A02060702" pitchFamily="82" charset="0"/>
              </a:rPr>
              <a:t>MUITO OBRIGADA!</a:t>
            </a:r>
            <a:endParaRPr lang="pt-BR" sz="6000" b="1" dirty="0">
              <a:solidFill>
                <a:schemeClr val="tx1"/>
              </a:solidFill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285193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orma de Onda">
  <a:themeElements>
    <a:clrScheme name="Forma de Onda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Forma de Onda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Forma de Onda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Escritório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1849</TotalTime>
  <Words>905</Words>
  <Application>Microsoft Office PowerPoint</Application>
  <PresentationFormat>Apresentação na tela (4:3)</PresentationFormat>
  <Paragraphs>164</Paragraphs>
  <Slides>26</Slides>
  <Notes>2</Notes>
  <HiddenSlides>0</HiddenSlides>
  <MMClips>0</MMClips>
  <ScaleCrop>false</ScaleCrop>
  <HeadingPairs>
    <vt:vector size="6" baseType="variant">
      <vt:variant>
        <vt:lpstr>Fontes usadas</vt:lpstr>
      </vt:variant>
      <vt:variant>
        <vt:i4>7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26</vt:i4>
      </vt:variant>
    </vt:vector>
  </HeadingPairs>
  <TitlesOfParts>
    <vt:vector size="34" baseType="lpstr">
      <vt:lpstr>Algerian</vt:lpstr>
      <vt:lpstr>Arial</vt:lpstr>
      <vt:lpstr>Calibri</vt:lpstr>
      <vt:lpstr>Candara</vt:lpstr>
      <vt:lpstr>Symbol</vt:lpstr>
      <vt:lpstr>Times New Roman</vt:lpstr>
      <vt:lpstr>Wingdings</vt:lpstr>
      <vt:lpstr>Forma de Onda</vt:lpstr>
      <vt:lpstr>Universidade Aberta do SUS - UNASUS Universidade Federal de Pelotas Especialização em Saúde da Família Modalidade a Distância . Turma 7 </vt:lpstr>
      <vt:lpstr>Introdução </vt:lpstr>
      <vt:lpstr>Objetivo geral</vt:lpstr>
      <vt:lpstr>Objetivos específicos </vt:lpstr>
      <vt:lpstr>Justificativa</vt:lpstr>
      <vt:lpstr>Detalhamento das ações e logística</vt:lpstr>
      <vt:lpstr>Resultados</vt:lpstr>
      <vt:lpstr>Objetivo 1. Ampliar a cobertura a hipertensos e/ou diabéticos. Meta 1: Cadastrar 50% dos hipertensos da área de abrangência </vt:lpstr>
      <vt:lpstr>  Meta 2: Cadastrar 50 % dos diabéticos da área de abrangência     </vt:lpstr>
      <vt:lpstr>Objetivo 2  Melhorar a qualidade da atenção a hipertensos e/ou diabéticos. Meta 2.1 Realizar exame clínico apropriado em 100% dos hipertensos.</vt:lpstr>
      <vt:lpstr>Meta 2. 2 Realizar exame clínico apropriado em 100% dos diabéticos. Obtivemos 1005 durante os três meses. </vt:lpstr>
      <vt:lpstr>Apresentação do PowerPoint</vt:lpstr>
      <vt:lpstr>Apresentação do PowerPoint</vt:lpstr>
      <vt:lpstr>Meta 2.5: Priorizar a prescrição de medicamentos da farmácia popular para 100% dos hipertensos cadastrados na unidade de saúde. Obtivemos 100% nos três meses.     Meta 2.6: Priorizar a prescrição de medicamentos da farmácia popular para 100% dos diabéticos cadastrados na unidade de saúde.  Obtivemos 100% nos três meses.    </vt:lpstr>
      <vt:lpstr> Meta 2.7: Realizar avaliação de atendimento odontológico a 100% dos hipertensos.</vt:lpstr>
      <vt:lpstr> </vt:lpstr>
      <vt:lpstr>Objetivo 3: Melhorar a adesão de hipertensos e/ou diabéticos ao programa  Meta 3.1. Buscar 100% dos hipertensos faltosos às consultas </vt:lpstr>
      <vt:lpstr>Meta 3.2: Buscar 100 %dos diabéticos e diabéticos faltosos as consultas na  UBS conforme a periodicidade recomendada.</vt:lpstr>
      <vt:lpstr>Objetivo 4. Melhorar o registro das informações. Meta 4.1 e 4.2. Manter ficha de acompanhamento de 100% dos hipertensos e diabéticos cadastrados na unidade de saúde.  Objetivo 5. Mapear hipertensos e diabéticos de risco para doença cardiovascular. Meta 5.1 e 5.2. Realizar estratificação do risco cardiovascular em 100% dos hipertensos e diabéticos cadastrados na unidade de saúde.  Objetivo 6. Promover a saúde de hipertensos e diabéticos Meta 6.1 e 6.2. Garantir orientação nutricional sobre alimentação saudável a 100% dos hipertensos e diabéticos.  Meta 6.3 e 6.4: garantir orientação em relação à prática regular de atividade física a 100% dos usuários hipertensos e diabéticos. Meta 6.5 e 6.6: Garantir orientação sobre os riscos do tabagismo a 100% dos usuários hipertensos e diabéticos.  Conseguimos manter 100% das ações durante os três meses    </vt:lpstr>
      <vt:lpstr>Discussão</vt:lpstr>
      <vt:lpstr>Reﬂexão crítica sobre o processo pessoal de aprendizagem</vt:lpstr>
      <vt:lpstr>Apresentação do PowerPoint</vt:lpstr>
      <vt:lpstr>Apresentação do PowerPoint</vt:lpstr>
      <vt:lpstr>Apresentação do PowerPoint</vt:lpstr>
      <vt:lpstr>Apresentação do PowerPoint</vt:lpstr>
      <vt:lpstr>MUITO OBRIGADA!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Universidade Aberta do SUS - UNASUS Universidade Federal de Pelotas Especialização em Saúde da Família Modalidade a Distância (EaD) Turma 5.</dc:title>
  <dc:creator>Yakniel Romero Tamayo</dc:creator>
  <cp:lastModifiedBy>Meus documentos</cp:lastModifiedBy>
  <cp:revision>159</cp:revision>
  <dcterms:created xsi:type="dcterms:W3CDTF">2015-03-15T13:41:36Z</dcterms:created>
  <dcterms:modified xsi:type="dcterms:W3CDTF">2015-10-22T02:45:43Z</dcterms:modified>
</cp:coreProperties>
</file>