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s/slide79.xml" ContentType="application/vnd.openxmlformats-officedocument.presentationml.slide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57" r:id="rId4"/>
    <p:sldId id="270" r:id="rId5"/>
    <p:sldId id="267" r:id="rId6"/>
    <p:sldId id="268" r:id="rId7"/>
    <p:sldId id="269" r:id="rId8"/>
    <p:sldId id="258" r:id="rId9"/>
    <p:sldId id="259" r:id="rId10"/>
    <p:sldId id="272" r:id="rId11"/>
    <p:sldId id="274" r:id="rId12"/>
    <p:sldId id="262" r:id="rId13"/>
    <p:sldId id="275" r:id="rId14"/>
    <p:sldId id="263" r:id="rId15"/>
    <p:sldId id="276" r:id="rId16"/>
    <p:sldId id="277" r:id="rId17"/>
    <p:sldId id="278" r:id="rId18"/>
    <p:sldId id="279" r:id="rId19"/>
    <p:sldId id="280" r:id="rId20"/>
    <p:sldId id="281" r:id="rId21"/>
    <p:sldId id="284" r:id="rId22"/>
    <p:sldId id="285" r:id="rId23"/>
    <p:sldId id="288" r:id="rId24"/>
    <p:sldId id="286" r:id="rId25"/>
    <p:sldId id="287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32" r:id="rId70"/>
    <p:sldId id="333" r:id="rId71"/>
    <p:sldId id="334" r:id="rId72"/>
    <p:sldId id="336" r:id="rId73"/>
    <p:sldId id="337" r:id="rId74"/>
    <p:sldId id="335" r:id="rId75"/>
    <p:sldId id="261" r:id="rId76"/>
    <p:sldId id="282" r:id="rId77"/>
    <p:sldId id="260" r:id="rId78"/>
    <p:sldId id="265" r:id="rId79"/>
    <p:sldId id="338" r:id="rId8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&#243;s%20EFS\Avalia&#231;&#227;o%20interven&#231;ao\Semana%201\Luana_planilha%20de%20coleta%20de%20dados_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0.43076923076923085</c:v>
                </c:pt>
                <c:pt idx="1">
                  <c:v>0.53846153846153844</c:v>
                </c:pt>
                <c:pt idx="2">
                  <c:v>0.67692307692309073</c:v>
                </c:pt>
                <c:pt idx="3">
                  <c:v>0.75384615384615383</c:v>
                </c:pt>
              </c:numCache>
            </c:numRef>
          </c:val>
        </c:ser>
        <c:axId val="58370688"/>
        <c:axId val="59056512"/>
      </c:barChart>
      <c:catAx>
        <c:axId val="58370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056512"/>
        <c:crosses val="autoZero"/>
        <c:auto val="1"/>
        <c:lblAlgn val="ctr"/>
        <c:lblOffset val="100"/>
      </c:catAx>
      <c:valAx>
        <c:axId val="590565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370688"/>
        <c:crosses val="autoZero"/>
        <c:crossBetween val="between"/>
        <c:majorUnit val="0.2"/>
        <c:minorUnit val="4.000000000000011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gestantes com solicitação de ABO-Rh na primeira consulta</c:v>
                </c:pt>
              </c:strCache>
            </c:strRef>
          </c:tx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0.96428571428571463</c:v>
                </c:pt>
                <c:pt idx="1">
                  <c:v>0.97142857142857986</c:v>
                </c:pt>
                <c:pt idx="2">
                  <c:v>0.97727272727272729</c:v>
                </c:pt>
                <c:pt idx="3">
                  <c:v>0.97959183673470096</c:v>
                </c:pt>
              </c:numCache>
            </c:numRef>
          </c:val>
        </c:ser>
        <c:axId val="58720256"/>
        <c:axId val="58721792"/>
      </c:barChart>
      <c:catAx>
        <c:axId val="587202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721792"/>
        <c:crosses val="autoZero"/>
        <c:auto val="1"/>
        <c:lblAlgn val="ctr"/>
        <c:lblOffset val="100"/>
      </c:catAx>
      <c:valAx>
        <c:axId val="5872179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7202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gestantes com solicitação de hemoglobina / hematócrito em dia</c:v>
                </c:pt>
              </c:strCache>
            </c:strRef>
          </c:tx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8774272"/>
        <c:axId val="58775808"/>
      </c:barChart>
      <c:catAx>
        <c:axId val="587742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775808"/>
        <c:crosses val="autoZero"/>
        <c:auto val="1"/>
        <c:lblAlgn val="ctr"/>
        <c:lblOffset val="100"/>
      </c:catAx>
      <c:valAx>
        <c:axId val="587758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7742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solicitação de glicemia de jejum em dia</c:v>
                </c:pt>
              </c:strCache>
            </c:strRef>
          </c:tx>
          <c:cat>
            <c:strRef>
              <c:f>Indicadores!$D$66:$G$66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Indicadores!$D$67:$G$67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0368384"/>
        <c:axId val="60369920"/>
      </c:barChart>
      <c:catAx>
        <c:axId val="60368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369920"/>
        <c:crosses val="autoZero"/>
        <c:auto val="1"/>
        <c:lblAlgn val="ctr"/>
        <c:lblOffset val="100"/>
      </c:catAx>
      <c:valAx>
        <c:axId val="603699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3683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gestantes com solicitação de VDRL em dia</c:v>
                </c:pt>
              </c:strCache>
            </c:strRef>
          </c:tx>
          <c:cat>
            <c:strRef>
              <c:f>Indicadores!$D$71:$G$71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Indicadores!$D$72:$G$72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0410112"/>
        <c:axId val="60416000"/>
      </c:barChart>
      <c:catAx>
        <c:axId val="60410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416000"/>
        <c:crosses val="autoZero"/>
        <c:auto val="1"/>
        <c:lblAlgn val="ctr"/>
        <c:lblOffset val="100"/>
      </c:catAx>
      <c:valAx>
        <c:axId val="604160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4101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Indicadores!$C$77</c:f>
              <c:strCache>
                <c:ptCount val="1"/>
                <c:pt idx="0">
                  <c:v>Proporção de gestantes com solicitação de exame de Urina tipo 1 com urocultura e antibiograma em dia</c:v>
                </c:pt>
              </c:strCache>
            </c:strRef>
          </c:tx>
          <c:cat>
            <c:strRef>
              <c:f>Indicadores!$D$76:$G$76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Indicadores!$D$77:$G$77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0423168"/>
        <c:axId val="60474112"/>
      </c:barChart>
      <c:catAx>
        <c:axId val="604231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474112"/>
        <c:crosses val="autoZero"/>
        <c:auto val="1"/>
        <c:lblAlgn val="ctr"/>
        <c:lblOffset val="100"/>
      </c:catAx>
      <c:valAx>
        <c:axId val="604741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4231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Indicadores!$C$82</c:f>
              <c:strCache>
                <c:ptCount val="1"/>
                <c:pt idx="0">
                  <c:v>Proporção de gestantes com solicitação de testagem anti-HIV em dia</c:v>
                </c:pt>
              </c:strCache>
            </c:strRef>
          </c:tx>
          <c:cat>
            <c:strRef>
              <c:f>Indicadores!$D$81:$G$81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Indicadores!$D$82:$G$82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0576128"/>
        <c:axId val="60577664"/>
      </c:barChart>
      <c:catAx>
        <c:axId val="60576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577664"/>
        <c:crosses val="autoZero"/>
        <c:auto val="1"/>
        <c:lblAlgn val="ctr"/>
        <c:lblOffset val="100"/>
      </c:catAx>
      <c:valAx>
        <c:axId val="605776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5761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Indicadores!$C$87</c:f>
              <c:strCache>
                <c:ptCount val="1"/>
                <c:pt idx="0">
                  <c:v>Proporção de gestantes com solicitação de sorologia para hepatite B (HBsAg) em dia</c:v>
                </c:pt>
              </c:strCache>
            </c:strRef>
          </c:tx>
          <c:cat>
            <c:strRef>
              <c:f>Indicadores!$D$86:$G$86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Indicadores!$D$87:$G$87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0609664"/>
        <c:axId val="60611200"/>
      </c:barChart>
      <c:catAx>
        <c:axId val="60609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611200"/>
        <c:crosses val="autoZero"/>
        <c:auto val="1"/>
        <c:lblAlgn val="ctr"/>
        <c:lblOffset val="100"/>
      </c:catAx>
      <c:valAx>
        <c:axId val="606112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6096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Indicadores!$C$87</c:f>
              <c:strCache>
                <c:ptCount val="1"/>
                <c:pt idx="0">
                  <c:v>Proporção de gestantes com solicitação de sorologia para hepatite B (HBsAg) em dia</c:v>
                </c:pt>
              </c:strCache>
            </c:strRef>
          </c:tx>
          <c:cat>
            <c:strRef>
              <c:f>Indicadores!$D$86:$G$86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Indicadores!$D$87:$G$87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0516224"/>
        <c:axId val="60517760"/>
      </c:barChart>
      <c:catAx>
        <c:axId val="60516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517760"/>
        <c:crosses val="autoZero"/>
        <c:auto val="1"/>
        <c:lblAlgn val="ctr"/>
        <c:lblOffset val="100"/>
      </c:catAx>
      <c:valAx>
        <c:axId val="605177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5162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Indicadores!$C$97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cat>
            <c:strRef>
              <c:f>Indicadores!$D$96:$G$96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Indicadores!$D$97:$G$97</c:f>
              <c:numCache>
                <c:formatCode>0.0%</c:formatCode>
                <c:ptCount val="4"/>
                <c:pt idx="0">
                  <c:v>0.67857142857143471</c:v>
                </c:pt>
                <c:pt idx="1">
                  <c:v>0.6857142857142855</c:v>
                </c:pt>
                <c:pt idx="2">
                  <c:v>0.7045454545454608</c:v>
                </c:pt>
                <c:pt idx="3">
                  <c:v>0.91836734693877553</c:v>
                </c:pt>
              </c:numCache>
            </c:numRef>
          </c:val>
        </c:ser>
        <c:axId val="60627584"/>
        <c:axId val="60637568"/>
      </c:barChart>
      <c:catAx>
        <c:axId val="606275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637568"/>
        <c:crosses val="autoZero"/>
        <c:auto val="1"/>
        <c:lblAlgn val="ctr"/>
        <c:lblOffset val="100"/>
      </c:catAx>
      <c:valAx>
        <c:axId val="6063756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6275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Indicadores!$C$102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cat>
            <c:strRef>
              <c:f>Indicadores!$D$101:$G$101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Indicadores!$D$102:$G$102</c:f>
              <c:numCache>
                <c:formatCode>0.0%</c:formatCode>
                <c:ptCount val="4"/>
                <c:pt idx="0">
                  <c:v>0.60714285714285765</c:v>
                </c:pt>
                <c:pt idx="1">
                  <c:v>0.60000000000000064</c:v>
                </c:pt>
                <c:pt idx="2">
                  <c:v>0.65909090909090962</c:v>
                </c:pt>
                <c:pt idx="3">
                  <c:v>0.81632653061224458</c:v>
                </c:pt>
              </c:numCache>
            </c:numRef>
          </c:val>
        </c:ser>
        <c:axId val="60644736"/>
        <c:axId val="60675200"/>
      </c:barChart>
      <c:catAx>
        <c:axId val="606447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675200"/>
        <c:crosses val="autoZero"/>
        <c:auto val="1"/>
        <c:lblAlgn val="ctr"/>
        <c:lblOffset val="100"/>
      </c:catAx>
      <c:valAx>
        <c:axId val="606752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64473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0.57142857142857928</c:v>
                </c:pt>
                <c:pt idx="1">
                  <c:v>0.60000000000000064</c:v>
                </c:pt>
                <c:pt idx="2">
                  <c:v>0.63636363636364235</c:v>
                </c:pt>
                <c:pt idx="3">
                  <c:v>0.65306122448980553</c:v>
                </c:pt>
              </c:numCache>
            </c:numRef>
          </c:val>
        </c:ser>
        <c:axId val="59097856"/>
        <c:axId val="59099392"/>
      </c:barChart>
      <c:catAx>
        <c:axId val="590978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099392"/>
        <c:crosses val="autoZero"/>
        <c:auto val="1"/>
        <c:lblAlgn val="ctr"/>
        <c:lblOffset val="100"/>
      </c:catAx>
      <c:valAx>
        <c:axId val="590993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09785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Indicadores!$C$107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cat>
            <c:strRef>
              <c:f>Indicadores!$D$106:$G$106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Indicadores!$D$107:$G$107</c:f>
              <c:numCache>
                <c:formatCode>0.0%</c:formatCode>
                <c:ptCount val="4"/>
                <c:pt idx="0">
                  <c:v>0.25</c:v>
                </c:pt>
                <c:pt idx="1">
                  <c:v>0.34285714285714286</c:v>
                </c:pt>
                <c:pt idx="2">
                  <c:v>0.45454545454545453</c:v>
                </c:pt>
                <c:pt idx="3">
                  <c:v>0.59183673469387765</c:v>
                </c:pt>
              </c:numCache>
            </c:numRef>
          </c:val>
        </c:ser>
        <c:axId val="60707200"/>
        <c:axId val="60708736"/>
      </c:barChart>
      <c:catAx>
        <c:axId val="60707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708736"/>
        <c:crosses val="autoZero"/>
        <c:auto val="1"/>
        <c:lblAlgn val="ctr"/>
        <c:lblOffset val="100"/>
      </c:catAx>
      <c:valAx>
        <c:axId val="6070873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70720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gestantes com exame de puerpério entre 30º e 42º dia do pós-parto</c:v>
                </c:pt>
              </c:strCache>
            </c:strRef>
          </c:tx>
          <c:cat>
            <c:strRef>
              <c:f>Indicadores!$D$111:$G$111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Indicadores!$D$112:$G$112</c:f>
              <c:numCache>
                <c:formatCode>0.0%</c:formatCode>
                <c:ptCount val="4"/>
                <c:pt idx="0">
                  <c:v>0</c:v>
                </c:pt>
                <c:pt idx="1">
                  <c:v>5.7142857142857141E-2</c:v>
                </c:pt>
                <c:pt idx="2">
                  <c:v>0.20454545454545697</c:v>
                </c:pt>
                <c:pt idx="3">
                  <c:v>0.32653061224490226</c:v>
                </c:pt>
              </c:numCache>
            </c:numRef>
          </c:val>
        </c:ser>
        <c:axId val="60732544"/>
        <c:axId val="60734080"/>
      </c:barChart>
      <c:catAx>
        <c:axId val="60732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734080"/>
        <c:crosses val="autoZero"/>
        <c:auto val="1"/>
        <c:lblAlgn val="ctr"/>
        <c:lblOffset val="100"/>
      </c:catAx>
      <c:valAx>
        <c:axId val="607340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7325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Indicadores!$C$117</c:f>
              <c:strCache>
                <c:ptCount val="1"/>
                <c:pt idx="0">
                  <c:v>Proporção de gestantes com primeira consulta odontológica com tratamento dentário concluído</c:v>
                </c:pt>
              </c:strCache>
            </c:strRef>
          </c:tx>
          <c:cat>
            <c:strRef>
              <c:f>Indicadores!$D$116:$G$116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Indicadores!$D$117:$G$117</c:f>
              <c:numCache>
                <c:formatCode>0.0%</c:formatCode>
                <c:ptCount val="4"/>
                <c:pt idx="0">
                  <c:v>0.33333333333333331</c:v>
                </c:pt>
                <c:pt idx="1">
                  <c:v>0.53846153846153844</c:v>
                </c:pt>
                <c:pt idx="2">
                  <c:v>0.71428571428571463</c:v>
                </c:pt>
                <c:pt idx="3">
                  <c:v>0.66666666666666663</c:v>
                </c:pt>
              </c:numCache>
            </c:numRef>
          </c:val>
        </c:ser>
        <c:axId val="60782464"/>
        <c:axId val="60784000"/>
      </c:barChart>
      <c:catAx>
        <c:axId val="60782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784000"/>
        <c:crosses val="autoZero"/>
        <c:auto val="1"/>
        <c:lblAlgn val="ctr"/>
        <c:lblOffset val="100"/>
      </c:catAx>
      <c:valAx>
        <c:axId val="607840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7824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Indicadores!$C$122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cat>
            <c:strRef>
              <c:f>Indicadores!$D$121:$G$121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Indicadores!$D$122:$G$122</c:f>
              <c:numCache>
                <c:formatCode>0.0%</c:formatCode>
                <c:ptCount val="4"/>
                <c:pt idx="0">
                  <c:v>0.89285714285714257</c:v>
                </c:pt>
                <c:pt idx="1">
                  <c:v>0.9142857142857147</c:v>
                </c:pt>
                <c:pt idx="2">
                  <c:v>0.95454545454546058</c:v>
                </c:pt>
                <c:pt idx="3">
                  <c:v>0.9591836734693937</c:v>
                </c:pt>
              </c:numCache>
            </c:numRef>
          </c:val>
        </c:ser>
        <c:axId val="60816384"/>
        <c:axId val="60900096"/>
      </c:barChart>
      <c:catAx>
        <c:axId val="60816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900096"/>
        <c:crosses val="autoZero"/>
        <c:auto val="1"/>
        <c:lblAlgn val="ctr"/>
        <c:lblOffset val="100"/>
      </c:catAx>
      <c:valAx>
        <c:axId val="609000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81638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cat>
            <c:strRef>
              <c:f>Indicadores!$D$126:$G$126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Indicadores!$D$127:$G$127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0928000"/>
        <c:axId val="60929536"/>
      </c:barChart>
      <c:catAx>
        <c:axId val="60928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929536"/>
        <c:crosses val="autoZero"/>
        <c:auto val="1"/>
        <c:lblAlgn val="ctr"/>
        <c:lblOffset val="100"/>
      </c:catAx>
      <c:valAx>
        <c:axId val="609295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9280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Indicadores!$C$132</c:f>
              <c:strCache>
                <c:ptCount val="1"/>
                <c:pt idx="0">
                  <c:v>Proporção de gestantes com avaliação de prioridade de atendimento odontológico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Indicadores!$D$131:$G$131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Indicadores!$D$132:$G$132</c:f>
              <c:numCache>
                <c:formatCode>0.0%</c:formatCode>
                <c:ptCount val="4"/>
                <c:pt idx="0">
                  <c:v>0.89285714285714257</c:v>
                </c:pt>
                <c:pt idx="1">
                  <c:v>0.9142857142857147</c:v>
                </c:pt>
                <c:pt idx="2">
                  <c:v>0.93181818181818177</c:v>
                </c:pt>
                <c:pt idx="3">
                  <c:v>0.9591836734693937</c:v>
                </c:pt>
              </c:numCache>
            </c:numRef>
          </c:val>
        </c:ser>
        <c:axId val="60965632"/>
        <c:axId val="60967168"/>
      </c:barChart>
      <c:catAx>
        <c:axId val="60965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967168"/>
        <c:crosses val="autoZero"/>
        <c:auto val="1"/>
        <c:lblAlgn val="ctr"/>
        <c:lblOffset val="100"/>
      </c:catAx>
      <c:valAx>
        <c:axId val="609671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96563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cat>
            <c:strRef>
              <c:f>Indicadores!$D$136:$G$136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Indicadores!$D$137:$G$137</c:f>
              <c:numCache>
                <c:formatCode>0.0%</c:formatCode>
                <c:ptCount val="4"/>
                <c:pt idx="0">
                  <c:v>0.96428571428571463</c:v>
                </c:pt>
                <c:pt idx="1">
                  <c:v>0.97142857142857975</c:v>
                </c:pt>
                <c:pt idx="2">
                  <c:v>0.97727272727272729</c:v>
                </c:pt>
                <c:pt idx="3">
                  <c:v>1</c:v>
                </c:pt>
              </c:numCache>
            </c:numRef>
          </c:val>
        </c:ser>
        <c:axId val="61011456"/>
        <c:axId val="61012992"/>
      </c:barChart>
      <c:catAx>
        <c:axId val="61011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012992"/>
        <c:crosses val="autoZero"/>
        <c:auto val="1"/>
        <c:lblAlgn val="ctr"/>
        <c:lblOffset val="100"/>
      </c:catAx>
      <c:valAx>
        <c:axId val="61012992"/>
        <c:scaling>
          <c:orientation val="minMax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0114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Indicadores!$C$143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cat>
            <c:strRef>
              <c:f>Indicadores!$D$142:$G$142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Indicadores!$D$143:$G$143</c:f>
              <c:numCache>
                <c:formatCode>0.0%</c:formatCode>
                <c:ptCount val="4"/>
                <c:pt idx="0">
                  <c:v>0.6428571428571429</c:v>
                </c:pt>
                <c:pt idx="1">
                  <c:v>0.62857142857143378</c:v>
                </c:pt>
                <c:pt idx="2">
                  <c:v>0.70454545454546058</c:v>
                </c:pt>
                <c:pt idx="3">
                  <c:v>0.97959183673470085</c:v>
                </c:pt>
              </c:numCache>
            </c:numRef>
          </c:val>
        </c:ser>
        <c:axId val="60856576"/>
        <c:axId val="60870656"/>
      </c:barChart>
      <c:catAx>
        <c:axId val="60856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870656"/>
        <c:crosses val="autoZero"/>
        <c:auto val="1"/>
        <c:lblAlgn val="ctr"/>
        <c:lblOffset val="100"/>
      </c:catAx>
      <c:valAx>
        <c:axId val="608706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8565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Indicadores!$C$148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cat>
            <c:strRef>
              <c:f>Indicadores!$D$147:$G$147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Indicadores!$D$148:$G$148</c:f>
              <c:numCache>
                <c:formatCode>0.0%</c:formatCode>
                <c:ptCount val="4"/>
                <c:pt idx="0">
                  <c:v>0.5</c:v>
                </c:pt>
                <c:pt idx="1">
                  <c:v>0.51428571428571423</c:v>
                </c:pt>
                <c:pt idx="2">
                  <c:v>0.61363636363636354</c:v>
                </c:pt>
                <c:pt idx="3">
                  <c:v>0.9591836734693937</c:v>
                </c:pt>
              </c:numCache>
            </c:numRef>
          </c:val>
        </c:ser>
        <c:axId val="60881920"/>
        <c:axId val="61018880"/>
      </c:barChart>
      <c:catAx>
        <c:axId val="60881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018880"/>
        <c:crosses val="autoZero"/>
        <c:auto val="1"/>
        <c:lblAlgn val="ctr"/>
        <c:lblOffset val="100"/>
      </c:catAx>
      <c:valAx>
        <c:axId val="610188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8819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Indicadores!$C$153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cat>
            <c:strRef>
              <c:f>Indicadores!$D$152:$G$152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Indicadores!$D$153:$G$153</c:f>
              <c:numCache>
                <c:formatCode>0.0%</c:formatCode>
                <c:ptCount val="4"/>
                <c:pt idx="0">
                  <c:v>0.6428571428571429</c:v>
                </c:pt>
                <c:pt idx="1">
                  <c:v>0.60000000000000064</c:v>
                </c:pt>
                <c:pt idx="2">
                  <c:v>0.65909090909090962</c:v>
                </c:pt>
                <c:pt idx="3">
                  <c:v>0.9591836734693937</c:v>
                </c:pt>
              </c:numCache>
            </c:numRef>
          </c:val>
        </c:ser>
        <c:axId val="61071360"/>
        <c:axId val="61072896"/>
      </c:barChart>
      <c:catAx>
        <c:axId val="61071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072896"/>
        <c:crosses val="autoZero"/>
        <c:auto val="1"/>
        <c:lblAlgn val="ctr"/>
        <c:lblOffset val="100"/>
      </c:catAx>
      <c:valAx>
        <c:axId val="610728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0713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primeira consulta odontológica</c:v>
                </c:pt>
              </c:strCache>
            </c:strRef>
          </c:tx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0.32142857142857723</c:v>
                </c:pt>
                <c:pt idx="1">
                  <c:v>0.37142857142857627</c:v>
                </c:pt>
                <c:pt idx="2">
                  <c:v>0.47727272727273046</c:v>
                </c:pt>
                <c:pt idx="3">
                  <c:v>0.61224489795919534</c:v>
                </c:pt>
              </c:numCache>
            </c:numRef>
          </c:val>
        </c:ser>
        <c:axId val="58467840"/>
        <c:axId val="58469376"/>
      </c:barChart>
      <c:catAx>
        <c:axId val="584678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469376"/>
        <c:crosses val="autoZero"/>
        <c:auto val="1"/>
        <c:lblAlgn val="ctr"/>
        <c:lblOffset val="100"/>
      </c:catAx>
      <c:valAx>
        <c:axId val="5846937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4678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Indicadores!$C$158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cat>
            <c:strRef>
              <c:f>Indicadores!$D$157:$G$157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Indicadores!$D$158:$G$158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1104896"/>
        <c:axId val="61106432"/>
      </c:barChart>
      <c:catAx>
        <c:axId val="611048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106432"/>
        <c:crosses val="autoZero"/>
        <c:auto val="1"/>
        <c:lblAlgn val="ctr"/>
        <c:lblOffset val="100"/>
      </c:catAx>
      <c:valAx>
        <c:axId val="611064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1048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Indicadores!$C$163</c:f>
              <c:strCache>
                <c:ptCount val="1"/>
                <c:pt idx="0">
                  <c:v>Proporção de gestantes e puérperas com primeira consulta odontológica com orientação sobre higiene bucal</c:v>
                </c:pt>
              </c:strCache>
            </c:strRef>
          </c:tx>
          <c:cat>
            <c:strRef>
              <c:f>Indicadores!$D$162:$G$162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Indicadores!$D$163:$G$163</c:f>
              <c:numCache>
                <c:formatCode>0.0%</c:formatCode>
                <c:ptCount val="4"/>
                <c:pt idx="0">
                  <c:v>0.88888888888888884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1151104"/>
        <c:axId val="61152640"/>
      </c:barChart>
      <c:catAx>
        <c:axId val="61151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152640"/>
        <c:crosses val="autoZero"/>
        <c:auto val="1"/>
        <c:lblAlgn val="ctr"/>
        <c:lblOffset val="100"/>
      </c:catAx>
      <c:valAx>
        <c:axId val="611526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15110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de alto risco com primeira consulta odontológica</c:v>
                </c:pt>
              </c:strCache>
            </c:strRef>
          </c:tx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0.66666666666666663</c:v>
                </c:pt>
                <c:pt idx="3">
                  <c:v>0.75000000000000533</c:v>
                </c:pt>
              </c:numCache>
            </c:numRef>
          </c:val>
        </c:ser>
        <c:axId val="58505472"/>
        <c:axId val="58511360"/>
      </c:barChart>
      <c:catAx>
        <c:axId val="585054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511360"/>
        <c:crosses val="autoZero"/>
        <c:auto val="1"/>
        <c:lblAlgn val="ctr"/>
        <c:lblOffset val="100"/>
      </c:catAx>
      <c:valAx>
        <c:axId val="585113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5054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gestantes faltosas às consultas que receberam busca ativa.</c:v>
                </c:pt>
              </c:strCache>
            </c:strRef>
          </c:tx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0.75000000000000511</c:v>
                </c:pt>
                <c:pt idx="1">
                  <c:v>0.75000000000000511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8518528"/>
        <c:axId val="58671872"/>
      </c:barChart>
      <c:catAx>
        <c:axId val="58518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671872"/>
        <c:crosses val="autoZero"/>
        <c:auto val="1"/>
        <c:lblAlgn val="ctr"/>
        <c:lblOffset val="100"/>
      </c:catAx>
      <c:valAx>
        <c:axId val="5867187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5185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busca ativa realizada às gestantes faltosas às consultas odontológicas</c:v>
                </c:pt>
              </c:strCache>
            </c:strRef>
          </c:tx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0.33333333333333331</c:v>
                </c:pt>
                <c:pt idx="1">
                  <c:v>0.66666666666666663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8716160"/>
        <c:axId val="58717696"/>
      </c:barChart>
      <c:catAx>
        <c:axId val="587161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717696"/>
        <c:crosses val="autoZero"/>
        <c:auto val="1"/>
        <c:lblAlgn val="ctr"/>
        <c:lblOffset val="100"/>
      </c:catAx>
      <c:valAx>
        <c:axId val="587176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7161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cat>
            <c:strRef>
              <c:f>Indicadores!$D$37:$G$37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Indicadores!$D$38:$G$38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4428800"/>
        <c:axId val="54430336"/>
      </c:barChart>
      <c:catAx>
        <c:axId val="54428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430336"/>
        <c:crosses val="autoZero"/>
        <c:auto val="1"/>
        <c:lblAlgn val="ctr"/>
        <c:lblOffset val="100"/>
      </c:catAx>
      <c:valAx>
        <c:axId val="544303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4288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54445952"/>
        <c:axId val="54447488"/>
      </c:barChart>
      <c:catAx>
        <c:axId val="54445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447488"/>
        <c:crosses val="autoZero"/>
        <c:auto val="1"/>
        <c:lblAlgn val="ctr"/>
        <c:lblOffset val="100"/>
      </c:catAx>
      <c:valAx>
        <c:axId val="544474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4459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0316288"/>
        <c:axId val="60322176"/>
      </c:barChart>
      <c:catAx>
        <c:axId val="60316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322176"/>
        <c:crosses val="autoZero"/>
        <c:auto val="1"/>
        <c:lblAlgn val="ctr"/>
        <c:lblOffset val="100"/>
      </c:catAx>
      <c:valAx>
        <c:axId val="603221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3162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8FF1-B5F3-4D9F-87E5-79DB4CB39778}" type="datetimeFigureOut">
              <a:rPr lang="pt-BR" smtClean="0"/>
              <a:pPr/>
              <a:t>07/08/2014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B6C-DF07-403E-866D-4B706E9C5F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8FF1-B5F3-4D9F-87E5-79DB4CB39778}" type="datetimeFigureOut">
              <a:rPr lang="pt-BR" smtClean="0"/>
              <a:pPr/>
              <a:t>07/08/2014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B6C-DF07-403E-866D-4B706E9C5F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8FF1-B5F3-4D9F-87E5-79DB4CB39778}" type="datetimeFigureOut">
              <a:rPr lang="pt-BR" smtClean="0"/>
              <a:pPr/>
              <a:t>07/08/2014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B6C-DF07-403E-866D-4B706E9C5F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8FF1-B5F3-4D9F-87E5-79DB4CB39778}" type="datetimeFigureOut">
              <a:rPr lang="pt-BR" smtClean="0"/>
              <a:pPr/>
              <a:t>07/08/2014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B6C-DF07-403E-866D-4B706E9C5F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8FF1-B5F3-4D9F-87E5-79DB4CB39778}" type="datetimeFigureOut">
              <a:rPr lang="pt-BR" smtClean="0"/>
              <a:pPr/>
              <a:t>07/08/2014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B6C-DF07-403E-866D-4B706E9C5F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8FF1-B5F3-4D9F-87E5-79DB4CB39778}" type="datetimeFigureOut">
              <a:rPr lang="pt-BR" smtClean="0"/>
              <a:pPr/>
              <a:t>07/08/2014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B6C-DF07-403E-866D-4B706E9C5F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8FF1-B5F3-4D9F-87E5-79DB4CB39778}" type="datetimeFigureOut">
              <a:rPr lang="pt-BR" smtClean="0"/>
              <a:pPr/>
              <a:t>07/08/2014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B6C-DF07-403E-866D-4B706E9C5F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8FF1-B5F3-4D9F-87E5-79DB4CB39778}" type="datetimeFigureOut">
              <a:rPr lang="pt-BR" smtClean="0"/>
              <a:pPr/>
              <a:t>07/08/2014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B6C-DF07-403E-866D-4B706E9C5F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8FF1-B5F3-4D9F-87E5-79DB4CB39778}" type="datetimeFigureOut">
              <a:rPr lang="pt-BR" smtClean="0"/>
              <a:pPr/>
              <a:t>07/08/2014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B6C-DF07-403E-866D-4B706E9C5F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8FF1-B5F3-4D9F-87E5-79DB4CB39778}" type="datetimeFigureOut">
              <a:rPr lang="pt-BR" smtClean="0"/>
              <a:pPr/>
              <a:t>07/08/2014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B6C-DF07-403E-866D-4B706E9C5F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8FF1-B5F3-4D9F-87E5-79DB4CB39778}" type="datetimeFigureOut">
              <a:rPr lang="pt-BR" smtClean="0"/>
              <a:pPr/>
              <a:t>07/08/2014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EB6C-DF07-403E-866D-4B706E9C5F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68FF1-B5F3-4D9F-87E5-79DB4CB39778}" type="datetimeFigureOut">
              <a:rPr lang="pt-BR" smtClean="0"/>
              <a:pPr/>
              <a:t>07/08/2014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EB6C-DF07-403E-866D-4B706E9C5F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2636912"/>
            <a:ext cx="7056784" cy="3672408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PROGRAMA DE PÓS-GRADUAÇÃO EM SAÚDE DA FAMÍLIA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Faculdade de Medicina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Departamento de Medicina Social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 de Especialização em Saúde da Família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Turma 4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Picture 21" descr="http://editaleconcurso.com.br/wp-content/uploads/2013/07/edital-inscri%C3%A7%C3%A3o-concurso-UFPel-Universidade-Federal-de-Pelotas-Rio-Grande-do-Sul-R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60648"/>
            <a:ext cx="2520280" cy="209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Ações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Monitoramento da cobertura do pré-natal : gestantes existentes e cadastradas na área de abrangência da UBS;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Reorganização da agenda de saúde bucal  e agenda médica;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Busca ativa de gestantes;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Capacitação dos ACS 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Esclarecimento e capacitação da equipe 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Para o acompanhamento mensal da intervenção foi utilizada a planilha eletrônica de coleta de dados.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Utilizamos a ficha de gestante e a ficha espelho de pré- natal.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Objetivo 1: Ampliar a cobertura do pré-natal 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3300" dirty="0" smtClean="0"/>
              <a:t>	</a:t>
            </a:r>
            <a:r>
              <a:rPr lang="pt-BR" sz="3300" dirty="0" smtClean="0">
                <a:latin typeface="Arial" pitchFamily="34" charset="0"/>
                <a:cs typeface="Arial" pitchFamily="34" charset="0"/>
              </a:rPr>
              <a:t>Meta 1: Ampliar a cobertura das gestantes residentes na área de abrangência da unidade de saúde que frequentam o programa de pré-natal na unidade de saúde para 100%.</a:t>
            </a:r>
          </a:p>
          <a:p>
            <a:pPr algn="just">
              <a:buNone/>
            </a:pPr>
            <a:endParaRPr lang="pt-BR" sz="33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3300" dirty="0" smtClean="0">
                <a:latin typeface="Arial" pitchFamily="34" charset="0"/>
                <a:cs typeface="Arial" pitchFamily="34" charset="0"/>
              </a:rPr>
              <a:t>Ao iniciar a intervenção: 43,1% estavam cadastradas</a:t>
            </a:r>
          </a:p>
          <a:p>
            <a:pPr algn="just">
              <a:buNone/>
            </a:pPr>
            <a:endParaRPr lang="pt-BR" sz="33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3300" dirty="0" smtClean="0">
                <a:latin typeface="Arial" pitchFamily="34" charset="0"/>
                <a:cs typeface="Arial" pitchFamily="34" charset="0"/>
              </a:rPr>
              <a:t>Ao final da intervenção: 74,5% (Figura 1)</a:t>
            </a:r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395536" y="332656"/>
          <a:ext cx="82809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95536" y="544522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Figura 1- Proporção de gestantes cadastradas no Programa de Pré- natal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2014.</a:t>
            </a:r>
            <a:r>
              <a:rPr lang="pt-BR" sz="2000" dirty="0" smtClean="0"/>
              <a:t> 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597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Meta 2: Garantir a captação de 100% das gestantes residentes na área de abrangência da unidade de saúde no primeiro trimestre de gestação.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No início da intervenção: 57,1% haviam iniciado o pré- natal no primeiro trimestre da gestação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No quarto mês da intervenção: 65,3% (Figura 2)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5229200"/>
            <a:ext cx="8568952" cy="12241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2 - Proporção de gestantes captadas no primeiro trimestre de gestação,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2014. 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323528" y="332656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Meta 3: Ampliar a cobertura de primeira consulta odontológica, com plano de tratamento, para 50% das gestantes cadastradas.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No primeiro mês da intervenção: 32,1%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Ao final da intervenção: 61,2% (Figura 3)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12961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3- Proporção de gestantes com primeira consulta odontológica,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2014.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51520" y="260648"/>
          <a:ext cx="864095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7606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Meta 4: Realizar primeira consulta odontológica em 100% das gestantes classificadas como alto risco para doenças bucais.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No primeiro mês de intervenção: 100%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Ao final da intervenção: 75% (Figura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5157192"/>
            <a:ext cx="8229600" cy="134076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4- Proporção de gestantes de alto risco com primeira consulta odontológica,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2014.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611559" y="476672"/>
          <a:ext cx="770485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TRABALHO DE CONCLUSÃO DE CURSO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MELHORIA NA ASSISTÊNCIA AO PRÉ-NATAL E PUERPÉRIO, UCS CACEQUI, MUNICÍPIO DE CACEQUI, RS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Luana Rodrigues Müller</a:t>
            </a:r>
          </a:p>
          <a:p>
            <a:pPr algn="ctr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Pelotas, 2014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Objetivo 2: Melhorar a adesão ao pré-natal 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sz="3500" dirty="0" smtClean="0">
                <a:latin typeface="Arial" pitchFamily="34" charset="0"/>
                <a:cs typeface="Arial" pitchFamily="34" charset="0"/>
              </a:rPr>
              <a:t>Meta 5: Realizar busca ativa de 100% das gestantes faltosas às consultas de pré-natal.</a:t>
            </a:r>
          </a:p>
          <a:p>
            <a:pPr algn="just">
              <a:buNone/>
            </a:pPr>
            <a:endParaRPr lang="pt-BR" sz="3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3500" dirty="0" smtClean="0">
                <a:latin typeface="Arial" pitchFamily="34" charset="0"/>
                <a:cs typeface="Arial" pitchFamily="34" charset="0"/>
              </a:rPr>
              <a:t> No começo da intervenção: 75%</a:t>
            </a:r>
          </a:p>
          <a:p>
            <a:pPr algn="just">
              <a:buNone/>
            </a:pPr>
            <a:endParaRPr lang="pt-BR" sz="3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3500" dirty="0" smtClean="0">
                <a:latin typeface="Arial" pitchFamily="34" charset="0"/>
                <a:cs typeface="Arial" pitchFamily="34" charset="0"/>
              </a:rPr>
              <a:t> Ao final da intervenção:100% (Figura 5)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>
              <a:buNone/>
            </a:pP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10081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5- Proporção de gestantes faltosas às consultas que receberam busca ativa,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2014. 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323528" y="476672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3367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Meta 6: Fazer busca ativa de 100% das gestantes, com primeira consulta odontológica programática, faltosas às consultas.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 primeiro mês: 33,3%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Nos últimos dois meses da intervenção:  100% (Figura 6)</a:t>
            </a:r>
          </a:p>
          <a:p>
            <a:pPr algn="just">
              <a:buFont typeface="Wingdings" pitchFamily="2" charset="2"/>
              <a:buChar char="v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5373216"/>
            <a:ext cx="8435280" cy="122413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t-BR" sz="3800" dirty="0" smtClean="0">
                <a:latin typeface="Arial" pitchFamily="34" charset="0"/>
                <a:cs typeface="Arial" pitchFamily="34" charset="0"/>
              </a:rPr>
              <a:t>	Figura 6- Proporção de busca ativa realizada às gestantes faltosas às consultas odontológicas, UBS Central de </a:t>
            </a:r>
            <a:r>
              <a:rPr lang="pt-BR" sz="38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, outubro de 2013 a fevereiro de 2014. 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51520" y="404664"/>
          <a:ext cx="85689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Objetivo 3: Melhorar a qualidade da atenção ao pré-natal e </a:t>
            </a:r>
            <a:r>
              <a:rPr lang="pt-BR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puerpério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realizado na Unidade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653136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7: Realizar pelo menos um exame ginecológico por trimestre em 100% das gestantes durante o pré-natal.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5229200"/>
            <a:ext cx="8363272" cy="108012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Figura 7- Proporção de gestantes com pelo menos um exame ginecológico por trimestre, UBS Central de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outubro de 2013 a fevereiro de 2014. 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323528" y="404664"/>
          <a:ext cx="8352927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20680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8: Realizar pelo menos um exame de mamas em 100% das gestantes durante o pré-natal.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Cobertura de 100% (figura 8)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5373216"/>
            <a:ext cx="8147248" cy="12241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Figura 8- Proporção de gestantes com pelo menos um exame das mamas durante o pré-natal,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332656"/>
          <a:ext cx="8208912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/>
              <a:t>	Meta 9: Garantir a 100% das gestantes a prescrição de suplementação de sulfato ferroso e ácido fólico conforme protocolo.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  100% (Figura 9)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301208"/>
            <a:ext cx="8219256" cy="1296144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	Figura 9- Proporção de gestantes com prescrição de suplementação de sulfato ferroso e ácido fólico, UBS Central de </a:t>
            </a:r>
            <a:r>
              <a:rPr lang="pt-BR" sz="3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, outubro de 2013 a fevereiro de 2014. 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467544" y="260648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Objetivo do acompanhamento pré- natal </a:t>
            </a:r>
          </a:p>
          <a:p>
            <a:pPr algn="ctr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Assegurar o desenvolvimento da gestação, permitindo o parto de um recém- nascido saudável, sem impacto para a saúde materna.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4139952" y="2708920"/>
            <a:ext cx="7920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10: Garantir a 100% das gestantes a solicitação de ABO- Rh, na primeira consulta.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/>
              <a:t>Tivemos uma gestante cadastrada no programa que não teve solicitação de ABO- Rh na primeira consulta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1521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10- Proporção de gestantes com solicitação de ABO- Rh na primeira consulta,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2014.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467544" y="332656"/>
          <a:ext cx="8136904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11: Garantir a 100% das gestantes a solicitação de hemoglobina/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hematócrito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em dia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373216"/>
            <a:ext cx="8075240" cy="115212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	Figura 11- Proporção de gestantes com solicitação de hemoglobina/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hematócrito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em dia, UBS Central de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, outubro de 2013 a fevereiro de 2014.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467544" y="260648"/>
          <a:ext cx="813690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12: Garantir a 100% das gestantes a solicitação de glicemia de jejum em dia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0801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12- Proporção de gestantes com solicitação de glicemia de jejum em dia,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467544" y="332656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13: Garantir a 100% das gestantes a solicitação de VDRL em dia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0801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13- Proporção de gestantes com solicitação de VDRL em dia,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467544" y="332656"/>
          <a:ext cx="8208911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14: Garantir a 100% das gestantes a solicitação de exame de Urina tipo 1 com urocultura e antibiograma em dia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869160"/>
            <a:ext cx="8229600" cy="17281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14- Proporção de gestantes com solicitação de exame de Urina tipo 1 com urocultura e antibiograma em dia,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332656"/>
          <a:ext cx="79928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976909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35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3500" dirty="0" smtClean="0">
                <a:latin typeface="Arial" pitchFamily="34" charset="0"/>
                <a:cs typeface="Arial" pitchFamily="34" charset="0"/>
              </a:rPr>
              <a:t>           13.676 habitantes (IBGE, 2010) </a:t>
            </a:r>
          </a:p>
          <a:p>
            <a:pPr>
              <a:buNone/>
            </a:pPr>
            <a:endParaRPr lang="pt-BR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5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pt-BR" sz="3500" dirty="0" err="1" smtClean="0">
                <a:latin typeface="Arial" pitchFamily="34" charset="0"/>
                <a:cs typeface="Arial" pitchFamily="34" charset="0"/>
              </a:rPr>
              <a:t>ESF’s</a:t>
            </a:r>
            <a:endParaRPr lang="pt-BR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500" dirty="0" smtClean="0">
                <a:latin typeface="Arial" pitchFamily="34" charset="0"/>
                <a:cs typeface="Arial" pitchFamily="34" charset="0"/>
              </a:rPr>
              <a:t>Uma Unidade Básica</a:t>
            </a:r>
          </a:p>
          <a:p>
            <a:pPr>
              <a:buNone/>
            </a:pPr>
            <a:r>
              <a:rPr lang="pt-BR" sz="3500" dirty="0" smtClean="0">
                <a:latin typeface="Arial" pitchFamily="34" charset="0"/>
                <a:cs typeface="Arial" pitchFamily="34" charset="0"/>
              </a:rPr>
              <a:t>Uma equipe de NASF</a:t>
            </a:r>
          </a:p>
          <a:p>
            <a:pPr>
              <a:buNone/>
            </a:pPr>
            <a:r>
              <a:rPr lang="pt-BR" sz="3500" dirty="0" smtClean="0">
                <a:latin typeface="Arial" pitchFamily="34" charset="0"/>
                <a:cs typeface="Arial" pitchFamily="34" charset="0"/>
              </a:rPr>
              <a:t>Uma equipe de NAAB</a:t>
            </a:r>
            <a:endParaRPr lang="pt-BR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2123728" y="285293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have direita 4"/>
          <p:cNvSpPr/>
          <p:nvPr/>
        </p:nvSpPr>
        <p:spPr>
          <a:xfrm>
            <a:off x="4788024" y="3933056"/>
            <a:ext cx="576064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899592" y="332656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Caracterização do </a:t>
            </a:r>
          </a:p>
          <a:p>
            <a:pPr algn="ctr"/>
            <a:r>
              <a:rPr lang="pt-BR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município</a:t>
            </a:r>
            <a:endParaRPr lang="pt-BR" sz="4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92080" y="4221088"/>
            <a:ext cx="3563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Sistema </a:t>
            </a:r>
          </a:p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de </a:t>
            </a:r>
          </a:p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Saúde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15: Garantir a 100% das gestantes solicitação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testagem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anti-HIV em dia</a:t>
            </a: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0801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15- Proporção de gestantes com solicitação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testagem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anti-HIV em dia,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332656"/>
          <a:ext cx="813690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16: Garantir a 100% das gestantes a solicitação de sorologia para hepatite B (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HBsAg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), na primeira consulta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12241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16- Proporção de gestantes com solicitação de sorologia para hepatite B,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404664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17: Garantir a 100% das gestantes a solicitação de sorologia para toxoplasmose (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IgG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IgM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), na primeira consulta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11521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17- Proporção de gestantes com sorologia para toxoplasmose na primeira consulta,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332656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18: Garantir que 100% das gestantes completem o esquema da vacina anti- tetânica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 primeiro mês: 67,9%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Segundo mês: 68,6%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Terceiro mês: 70,5%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Último mês da intervenção: 91,8% ((Figura 18)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10081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18- Proporção de gestantes com o esquema da vacina anti- tetânica completo,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683568" y="476672"/>
          <a:ext cx="79928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Meta 19: Garantir que 100% das gestantes completem o esquema da vacina de Hepatite B.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 primeiro mês: 60,7%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 quarto mês da intervenção: 81,6% (Figura 19)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12241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19- Proporção de gestantes com o esquema da vacina de Hepatite B completo,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332656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85728"/>
            <a:ext cx="8435280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UBS Central </a:t>
            </a:r>
          </a:p>
          <a:p>
            <a:pPr algn="ctr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Sala de vacinação;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Testes do pezinho;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Encaminhamento para realização do teste da orelhinha;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Atendimento aos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ostomizados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Programa da tuberculose; 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Consultas de pré- natal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Encaminhamentos para consultas e exames fora do município.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dirty="0" smtClean="0"/>
              <a:t>	Meta 20: Realizar avaliação de saúde bucal em 70% das gestantes durante o pré-natal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Tivemos uma taxa crescente deste indicador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No último mês da intervenção: 59,2% (Figura 20)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11521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20- Proporção de gestantes com avaliação de saúde bucal,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611560" y="404664"/>
          <a:ext cx="79928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Meta 21: Realizar exame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em 100% das gestantes entre o 30º e 42º dia do pós-parto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Primeiro mês da intervenção: nenhuma das gestantes realizou exame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quarto mês: 32,7%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10081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21- Proporção de gestantes com exame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entre 30º e 42º dia do pós-parto,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404664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22: Concluir o tratamento dentário em 60% das gestantes com primeira consulta odontológica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 primeiro mês: 33,3%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último mês da intervenção: 66,7%</a:t>
            </a:r>
            <a:endParaRPr lang="pt-BR" dirty="0" smtClean="0"/>
          </a:p>
          <a:p>
            <a:pPr>
              <a:buFont typeface="Wingdings" pitchFamily="2" charset="2"/>
              <a:buChar char="v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2241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22- Proporção de gestantes com primeira consulta odontológica com tratamento dentário concluído,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404664"/>
          <a:ext cx="8064896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03040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Objetivo 4: Melhorar registro das informações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059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sz="5100" dirty="0" smtClean="0"/>
              <a:t>	</a:t>
            </a:r>
            <a:r>
              <a:rPr lang="pt-BR" sz="5100" dirty="0" smtClean="0">
                <a:latin typeface="Arial" pitchFamily="34" charset="0"/>
                <a:cs typeface="Arial" pitchFamily="34" charset="0"/>
              </a:rPr>
              <a:t>Meta 23: Manter registro na ficha espelho de pré-natal/vacinação em 100% das gestantes</a:t>
            </a:r>
          </a:p>
          <a:p>
            <a:pPr algn="just">
              <a:buNone/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5100" dirty="0" smtClean="0">
                <a:latin typeface="Arial" pitchFamily="34" charset="0"/>
                <a:cs typeface="Arial" pitchFamily="34" charset="0"/>
              </a:rPr>
              <a:t> No primeiro mês: 89,3%</a:t>
            </a:r>
          </a:p>
          <a:p>
            <a:pPr algn="just">
              <a:buNone/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5100" dirty="0" smtClean="0">
                <a:latin typeface="Arial" pitchFamily="34" charset="0"/>
                <a:cs typeface="Arial" pitchFamily="34" charset="0"/>
              </a:rPr>
              <a:t> Final da intervenção: 95,9%</a:t>
            </a:r>
          </a:p>
          <a:p>
            <a:pPr algn="just">
              <a:buNone/>
            </a:pPr>
            <a:r>
              <a:rPr lang="pt-BR" sz="410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4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107157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23- Proporção de gestantes com registro na ficha espelho de pré-natal/ vacinação,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2014.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85720" y="357166"/>
          <a:ext cx="835824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5731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Objetivo 5: Mapear as gestantes de risco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24: Avaliar risco gestacional em 100% das gestantes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100% (Figura 24)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10715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24- Proporção de gestantes com avaliação de risco gestacional,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428596" y="357166"/>
          <a:ext cx="821537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57166"/>
            <a:ext cx="5076056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Equipe</a:t>
            </a:r>
          </a:p>
          <a:p>
            <a:pPr>
              <a:buNone/>
            </a:pPr>
            <a:r>
              <a:rPr lang="pt-BR" dirty="0" smtClean="0"/>
              <a:t>                                                       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4 técnicas de enfermagem;         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1 médico ginecologista e obstetra;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2 auxiliares administrativos;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1 enfermeira.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292080" y="764704"/>
            <a:ext cx="38519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Sala de vacinas;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Tuberculose 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estomias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Pré- natal, testes do pezinho e exame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Chave esquerda 4"/>
          <p:cNvSpPr/>
          <p:nvPr/>
        </p:nvSpPr>
        <p:spPr>
          <a:xfrm>
            <a:off x="4788024" y="980728"/>
            <a:ext cx="504056" cy="21602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Meta 25: Realizar avaliação da prioridade de atendimento odontológico em 90% das gestantes cadastradas na unidade de saúde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primeiro mês: 89,3%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quarto mês da intervenção: 95,9%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5500702"/>
            <a:ext cx="8358246" cy="92869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25- Proporção de gestantes com avaliação de prioridade de atendimento odontológico,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357158" y="285728"/>
          <a:ext cx="835824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Objetivo 6: Promover a Saúde no pré-natal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26: Garantir a 100% das gestantes, orientação nutricional durante a gestação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 primeiro mês: 96,4%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Último mês: 100%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10001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26- Proporção de gestantes com orientação nutricional,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500034" y="357166"/>
          <a:ext cx="814393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27: Promover o aleitamento materno junto a 100% das gestantes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 primeiro mês: 64,3%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 quarto mês da intervenção: 98%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643578"/>
            <a:ext cx="8229600" cy="10001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27- Proporção de gestantes com orientação sobre aleitamento materno,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428596" y="428604"/>
          <a:ext cx="8286808" cy="4857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28: Orientar 100% das gestantes sobre os cuidados com o recém-nascido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 primeiro mês: 50% 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 terceiro mês: 61,4%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Último mês da intervenção: 95,9%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643578"/>
            <a:ext cx="8229600" cy="92869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28- Proporção de gestantes com orientação sobre os cuidados com o recém-nascido,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500034" y="357166"/>
          <a:ext cx="814393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29: Orientar 100% das gestantes sobre anticoncepção após o parto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 primeiro mês: 64,3%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segundo mês: 60%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Último mês: 95,9%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643578"/>
            <a:ext cx="8229600" cy="85725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29- Proporção de gestantes com orientação com anticoncepção após o parto,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571472" y="428604"/>
          <a:ext cx="807249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Antes da intervenção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Assistencialismo         Centrado no médico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Pouca ênfase na prevenção em saúde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4139952" y="1988840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Meta 30: Orientar 100% das gestantes sobre os riscos do tabagismo e do uso de álcool e drogas na gestação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12858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Figura 30- Proporção de gestantes com orientação sobre os riscos do tabagismo e do uso de álcool e drogas na gestação,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714349" y="428605"/>
          <a:ext cx="785818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Meta 31: Dar orientações para 70% das gestantes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com primeira consulta odontológica em relação a sua higiene bucal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No primeiro mês: 88,9%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Meses subseqüentes: 100%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12858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400" smtClean="0">
                <a:latin typeface="Arial" pitchFamily="34" charset="0"/>
                <a:cs typeface="Arial" pitchFamily="34" charset="0"/>
              </a:rPr>
              <a:t>	Figura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31- Proporção de gestantes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com primeira consulta odontológica com orientação sobre higiene bucal, UBS Central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Cacequi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outubro de 2013 a fevereiro de 2014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571472" y="571480"/>
          <a:ext cx="8072493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Importância da intervenção para a equipe</a:t>
            </a:r>
          </a:p>
          <a:p>
            <a:pPr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Capacitação;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Trabalho integrado;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Importância da intervenção para o serviço</a:t>
            </a:r>
          </a:p>
          <a:p>
            <a:pPr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Trabalho em equipe;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Gestantes com prioridade no atendimento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Importância da intervenção para a comunidade</a:t>
            </a:r>
          </a:p>
          <a:p>
            <a:pPr algn="ctr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Vínculo com as pacientes;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Qualificação e humanização do atendimento.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1926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Reflexão crítica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Crescimento profissional;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Valorização do meu trabalho e do trabalho em equipe.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sz="4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Atenção ao pré-natal de baixo risco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/ Ministério da Saúde. Secretaria de Atenção à Saúde. Departamento de Atenção Básica. – Brasília: Editora do Ministério da Saúde, 2012. Série A. Normas e Manuais Técnicos. Cadernos de Atenção Básica, n° 32.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sz="6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6000" dirty="0" smtClean="0">
                <a:latin typeface="Arial" pitchFamily="34" charset="0"/>
                <a:cs typeface="Arial" pitchFamily="34" charset="0"/>
              </a:rPr>
              <a:t>Obrigada!</a:t>
            </a:r>
          </a:p>
          <a:p>
            <a:pPr algn="ctr">
              <a:buNone/>
            </a:pPr>
            <a:endParaRPr lang="pt-BR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88832" cy="129614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Melhorar a atenção ao pré-natal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3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Objetivos específicos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Ampliar a cobertura do pré-natal;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a adesão ao pré-natal;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a qualidade da atenção ao pré-natal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realizado na Unidade;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o registro das informações;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Mapear as gestantes de risco; 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Promover a Saúde no pré-natal.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Intervenção</a:t>
            </a:r>
          </a:p>
          <a:p>
            <a:pPr algn="ctr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Manual Técnico de Atenção ao Pré- natal de baixo risco (MS, 2012)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4211960" y="2708920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</TotalTime>
  <Words>511</Words>
  <Application>Microsoft Office PowerPoint</Application>
  <PresentationFormat>Apresentação na tela (4:3)</PresentationFormat>
  <Paragraphs>308</Paragraphs>
  <Slides>79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79</vt:i4>
      </vt:variant>
    </vt:vector>
  </HeadingPairs>
  <TitlesOfParts>
    <vt:vector size="80" baseType="lpstr">
      <vt:lpstr>Tema do Office</vt:lpstr>
      <vt:lpstr>Slide 1</vt:lpstr>
      <vt:lpstr>TRABALHO DE CONCLUSÃO DE CURSO </vt:lpstr>
      <vt:lpstr> Introdução</vt:lpstr>
      <vt:lpstr>Slide 4</vt:lpstr>
      <vt:lpstr>Slide 5</vt:lpstr>
      <vt:lpstr>Slide 6</vt:lpstr>
      <vt:lpstr>Antes da intervenção</vt:lpstr>
      <vt:lpstr>Objetivo geral</vt:lpstr>
      <vt:lpstr>Metodologia</vt:lpstr>
      <vt:lpstr>Ações</vt:lpstr>
      <vt:lpstr>Slide 11</vt:lpstr>
      <vt:lpstr> Objetivo 1: Ampliar a cobertura do pré-natal 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 Objetivo 2: Melhorar a adesão ao pré-natal  </vt:lpstr>
      <vt:lpstr>Slide 21</vt:lpstr>
      <vt:lpstr>Slide 22</vt:lpstr>
      <vt:lpstr>Slide 23</vt:lpstr>
      <vt:lpstr> Objetivo 3: Melhorar a qualidade da atenção ao pré-natal e puerpério realizado na Unidade 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 Objetivo 4: Melhorar registro das informações </vt:lpstr>
      <vt:lpstr>Slide 57</vt:lpstr>
      <vt:lpstr> Objetivo 5: Mapear as gestantes de risco </vt:lpstr>
      <vt:lpstr>Slide 59</vt:lpstr>
      <vt:lpstr>Slide 60</vt:lpstr>
      <vt:lpstr>Slide 61</vt:lpstr>
      <vt:lpstr>Objetivo 6: Promover a Saúde no pré-natal 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DISCUSSÃO</vt:lpstr>
      <vt:lpstr>Slide 75</vt:lpstr>
      <vt:lpstr>Slide 76</vt:lpstr>
      <vt:lpstr>Slide 77</vt:lpstr>
      <vt:lpstr>Referências</vt:lpstr>
      <vt:lpstr>Slide 79</vt:lpstr>
    </vt:vector>
  </TitlesOfParts>
  <Company>SAUDE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SINAN</dc:creator>
  <cp:lastModifiedBy>LUANA</cp:lastModifiedBy>
  <cp:revision>218</cp:revision>
  <dcterms:created xsi:type="dcterms:W3CDTF">2014-07-08T13:29:24Z</dcterms:created>
  <dcterms:modified xsi:type="dcterms:W3CDTF">2014-08-07T16:23:48Z</dcterms:modified>
</cp:coreProperties>
</file>