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7" r:id="rId4"/>
    <p:sldId id="260" r:id="rId5"/>
    <p:sldId id="264" r:id="rId6"/>
    <p:sldId id="285" r:id="rId7"/>
    <p:sldId id="263" r:id="rId8"/>
    <p:sldId id="268" r:id="rId9"/>
    <p:sldId id="311" r:id="rId10"/>
    <p:sldId id="313" r:id="rId11"/>
    <p:sldId id="314" r:id="rId12"/>
    <p:sldId id="319" r:id="rId13"/>
    <p:sldId id="320" r:id="rId14"/>
    <p:sldId id="321" r:id="rId15"/>
    <p:sldId id="322" r:id="rId16"/>
    <p:sldId id="323" r:id="rId17"/>
    <p:sldId id="324" r:id="rId18"/>
    <p:sldId id="329" r:id="rId19"/>
    <p:sldId id="330" r:id="rId20"/>
    <p:sldId id="316" r:id="rId21"/>
    <p:sldId id="317" r:id="rId22"/>
    <p:sldId id="325" r:id="rId23"/>
    <p:sldId id="326" r:id="rId24"/>
    <p:sldId id="327" r:id="rId25"/>
    <p:sldId id="328" r:id="rId26"/>
    <p:sldId id="331" r:id="rId27"/>
    <p:sldId id="332" r:id="rId28"/>
    <p:sldId id="334" r:id="rId29"/>
    <p:sldId id="335" r:id="rId30"/>
    <p:sldId id="336" r:id="rId31"/>
    <p:sldId id="333" r:id="rId32"/>
    <p:sldId id="338" r:id="rId33"/>
    <p:sldId id="339" r:id="rId34"/>
    <p:sldId id="261" r:id="rId35"/>
    <p:sldId id="340" r:id="rId36"/>
    <p:sldId id="287" r:id="rId37"/>
    <p:sldId id="337" r:id="rId38"/>
    <p:sldId id="306" r:id="rId39"/>
    <p:sldId id="310" r:id="rId40"/>
    <p:sldId id="301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EE1"/>
    <a:srgbClr val="D60093"/>
    <a:srgbClr val="FFF8E5"/>
    <a:srgbClr val="EAB0E6"/>
    <a:srgbClr val="CC00CC"/>
    <a:srgbClr val="582668"/>
    <a:srgbClr val="F3F2D3"/>
    <a:srgbClr val="F6C447"/>
    <a:srgbClr val="F06766"/>
    <a:srgbClr val="7CE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6062" autoAdjust="0"/>
    <p:restoredTop sz="87074" autoAdjust="0"/>
  </p:normalViewPr>
  <p:slideViewPr>
    <p:cSldViewPr snapToGrid="0">
      <p:cViewPr>
        <p:scale>
          <a:sx n="70" d="100"/>
          <a:sy n="70" d="100"/>
        </p:scale>
        <p:origin x="-1380" y="-30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C0FA1-E25A-4E25-BF2E-EFD977221688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4AC4-C798-4465-8C01-A8D725CA54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79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93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817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09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30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30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22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08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53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85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85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4AC4-C798-4465-8C01-A8D725CA540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64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82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6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2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22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4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6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8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93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25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73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82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E1F9-3C9F-4332-BD0D-55463D51311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4202-F63A-484A-B3DD-9D8E27C337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075945" y="2104859"/>
            <a:ext cx="1453896" cy="13393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solidFill>
            <a:srgbClr val="FFF8E5"/>
          </a:solidFill>
          <a:ln w="762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30553" y="4800615"/>
            <a:ext cx="8485632" cy="929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57452" y="813191"/>
            <a:ext cx="3542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Nyala" panose="02000504070300020003" pitchFamily="2" charset="0"/>
              </a:rPr>
              <a:t>UNIVERSIDADE FEDERAL DE PELOTAS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Nyala" panose="02000504070300020003" pitchFamily="2" charset="0"/>
              </a:rPr>
              <a:t>UNIVERSIDADE ABERTA DO SUS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Nyala" panose="02000504070300020003" pitchFamily="2" charset="0"/>
              </a:rPr>
              <a:t>ESPECIALIZAÇÃO EM SAÚDE DA FAMÍLIA</a:t>
            </a:r>
            <a:endParaRPr lang="pt-BR" sz="1600" dirty="0">
              <a:latin typeface="Nyala" panose="02000504070300020003" pitchFamily="2" charset="0"/>
            </a:endParaRPr>
          </a:p>
        </p:txBody>
      </p:sp>
      <p:pic>
        <p:nvPicPr>
          <p:cNvPr id="67586" name="Picture 2" descr="log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0855" y="693420"/>
            <a:ext cx="2638425" cy="714375"/>
          </a:xfrm>
          <a:prstGeom prst="rect">
            <a:avLst/>
          </a:prstGeom>
          <a:noFill/>
        </p:spPr>
      </p:pic>
      <p:pic>
        <p:nvPicPr>
          <p:cNvPr id="67588" name="Picture 4" descr="unasu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910455" y="289877"/>
            <a:ext cx="1771650" cy="704851"/>
          </a:xfrm>
          <a:prstGeom prst="rect">
            <a:avLst/>
          </a:prstGeom>
          <a:noFill/>
        </p:spPr>
      </p:pic>
      <p:pic>
        <p:nvPicPr>
          <p:cNvPr id="67590" name="Picture 6" descr="ufpe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8582161" y="427037"/>
            <a:ext cx="2727189" cy="1127443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130553" y="5175916"/>
            <a:ext cx="8485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rgbClr val="002060"/>
                </a:solidFill>
              </a:rPr>
              <a:t>Luana dos Reis Silva </a:t>
            </a:r>
            <a:endParaRPr lang="pt-BR" sz="3000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0855" y="6065519"/>
            <a:ext cx="11439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002060"/>
                </a:solidFill>
              </a:rPr>
              <a:t>Orientação: Ailton Gomes Brant</a:t>
            </a:r>
            <a:endParaRPr lang="pt-BR" sz="22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49106" y="2579677"/>
            <a:ext cx="9396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ngsana New" pitchFamily="18" charset="-34"/>
                <a:cs typeface="Angsana New" pitchFamily="18" charset="-34"/>
              </a:rPr>
              <a:t>Melhoria da Atenção aos Hipertensos e Diabéticos na Unidade </a:t>
            </a:r>
            <a:r>
              <a:rPr lang="pt-BR" sz="4000" b="1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pt-BR" sz="4000" b="1" dirty="0" smtClean="0">
                <a:latin typeface="Angsana New" pitchFamily="18" charset="-34"/>
                <a:cs typeface="Angsana New" pitchFamily="18" charset="-34"/>
              </a:rPr>
              <a:t>ásica de Saúde </a:t>
            </a:r>
            <a:r>
              <a:rPr lang="pt-BR" sz="4000" b="1" dirty="0" err="1" smtClean="0">
                <a:latin typeface="Angsana New" pitchFamily="18" charset="-34"/>
                <a:cs typeface="Angsana New" pitchFamily="18" charset="-34"/>
              </a:rPr>
              <a:t>Drº</a:t>
            </a:r>
            <a:r>
              <a:rPr lang="pt-BR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pt-BR" sz="4000" b="1" dirty="0">
                <a:latin typeface="Angsana New" pitchFamily="18" charset="-34"/>
                <a:cs typeface="Angsana New" pitchFamily="18" charset="-34"/>
              </a:rPr>
              <a:t>H</a:t>
            </a:r>
            <a:r>
              <a:rPr lang="pt-BR" sz="4000" b="1" dirty="0" smtClean="0">
                <a:latin typeface="Angsana New" pitchFamily="18" charset="-34"/>
                <a:cs typeface="Angsana New" pitchFamily="18" charset="-34"/>
              </a:rPr>
              <a:t>amilton Cidade de Rio Preto da Eva/AM</a:t>
            </a:r>
          </a:p>
        </p:txBody>
      </p:sp>
    </p:spTree>
    <p:extLst>
      <p:ext uri="{BB962C8B-B14F-4D97-AF65-F5344CB8AC3E}">
        <p14:creationId xmlns:p14="http://schemas.microsoft.com/office/powerpoint/2010/main" val="11510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5772" y="1526650"/>
            <a:ext cx="11460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/>
                <a:cs typeface="Times New Roman"/>
              </a:rPr>
              <a:t>META 1.1: </a:t>
            </a:r>
            <a:r>
              <a:rPr lang="pt-BR" sz="2400" dirty="0" smtClean="0">
                <a:latin typeface="Times New Roman"/>
                <a:cs typeface="Times New Roman"/>
              </a:rPr>
              <a:t>Cadastrar 80% dos hipertensos da área de abrangência no Programa de Atenção à Hipertensão Arterial e Diabetes Mellitus da unidade de saúde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57857" y="3054251"/>
            <a:ext cx="397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7" y="2728210"/>
            <a:ext cx="6940446" cy="337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9627" y="6086007"/>
            <a:ext cx="6940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Figura 01: Gráfico indicativo da cobertura do programa de atenção ao hipertenso na unidade de saúde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384553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Times New Roman"/>
                <a:cs typeface="Times New Roman"/>
              </a:rPr>
              <a:t>META 1.2: </a:t>
            </a:r>
            <a:r>
              <a:rPr lang="pt-BR" sz="2400" dirty="0" smtClean="0">
                <a:latin typeface="Times New Roman"/>
                <a:cs typeface="Times New Roman"/>
              </a:rPr>
              <a:t>Cadastrar 80% dos diabéticos da área de abrangência no Programa de Atenção à Hipertensão Arterial e Diabetes Mellitus da unidade de saúde.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7857" y="30542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6" y="2524405"/>
            <a:ext cx="6833095" cy="34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74557" y="5986698"/>
            <a:ext cx="683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02: Gráfico indicativo da cobertura do programa de atenção ao diabético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04734" y="1393589"/>
            <a:ext cx="11642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2.1: </a:t>
            </a:r>
            <a:r>
              <a:rPr lang="pt-PT" sz="2400" dirty="0" smtClean="0">
                <a:latin typeface="Times New Roman"/>
                <a:cs typeface="Times New Roman"/>
              </a:rPr>
              <a:t>Realizar exame clínico apropriado em 100% dos hipertensos</a:t>
            </a:r>
            <a:endParaRPr lang="pt-BR" sz="2400" dirty="0" smtClean="0">
              <a:latin typeface="Times New Roman"/>
              <a:cs typeface="Times New Roman"/>
            </a:endParaRPr>
          </a:p>
          <a:p>
            <a:pPr algn="ctr"/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7797097" y="30221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3" y="2161621"/>
            <a:ext cx="6793076" cy="370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60773" y="5909773"/>
            <a:ext cx="6793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03: Gráfico indicativo da proporção de hipertensos com o exame clínico em dia de acordo com o protocolo. 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587523"/>
            <a:ext cx="11654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2.2: </a:t>
            </a:r>
            <a:r>
              <a:rPr lang="pt-PT" sz="2400" dirty="0" smtClean="0">
                <a:latin typeface="Times New Roman"/>
                <a:cs typeface="Times New Roman"/>
              </a:rPr>
              <a:t>Realizar exame clínico apropriado em 100% dos diabéticos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1021" y="29256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4" y="2451862"/>
            <a:ext cx="6558789" cy="36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2623" y="6071016"/>
            <a:ext cx="667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04: Gráfico indicativo da proporção de diabéticos com o exame clínico em dia de acordo com o protocolo. 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0" y="1682499"/>
            <a:ext cx="11604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2.3: </a:t>
            </a:r>
            <a:r>
              <a:rPr lang="pt-PT" sz="2400" dirty="0" smtClean="0">
                <a:latin typeface="Times New Roman"/>
                <a:cs typeface="Times New Roman"/>
              </a:rPr>
              <a:t>Garantir a 100% dos hipertensos a realização de exames complementares em dia de acordo com o protocolo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4693" y="3038176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122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347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499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3" y="2513496"/>
            <a:ext cx="6500656" cy="34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9293" y="5986698"/>
            <a:ext cx="6500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05: Gráfico indicativo da proporção de hipertensos com os exames complementares em dia de acordo com o protocolo. 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374511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2.4</a:t>
            </a:r>
            <a:r>
              <a:rPr lang="pt-PT" sz="2400" dirty="0" smtClean="0">
                <a:latin typeface="Times New Roman"/>
                <a:cs typeface="Times New Roman"/>
              </a:rPr>
              <a:t>: Garantir a 100% dos diabéticos a realização de exames complementares em dia de acordo com o protocolo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313" y="2652376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38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135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pic>
        <p:nvPicPr>
          <p:cNvPr id="24578" name="Gráfico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" y="2382553"/>
            <a:ext cx="6490064" cy="35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48832" y="5986698"/>
            <a:ext cx="6490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06: Gráfico indicativo da proporção de diabéticos com os exames complementares em dia de acordo com o protocolo. 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470875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2.5: </a:t>
            </a:r>
            <a:r>
              <a:rPr lang="pt-PT" sz="2400" dirty="0" smtClean="0">
                <a:latin typeface="Times New Roman"/>
                <a:cs typeface="Times New Roman"/>
              </a:rPr>
              <a:t>Priorizar a prescrição de medicamentos da farmácia popular para 100% dos hipertensos cadastrados na unidade de saúde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3173" y="2973876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122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347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519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2510531"/>
            <a:ext cx="6533292" cy="35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04537" y="5954447"/>
            <a:ext cx="686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07: Gráfico indicativo da proporção de hipertensos com 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priorizada. 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2" y="1345521"/>
            <a:ext cx="11588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2.6: </a:t>
            </a:r>
            <a:r>
              <a:rPr lang="pt-PT" sz="2400" dirty="0" smtClean="0">
                <a:latin typeface="Times New Roman"/>
                <a:cs typeface="Times New Roman"/>
              </a:rPr>
              <a:t>Priorizar a prescrição de medicamentos da farmácia popular para 100% dos diabéticos cadastrados na unidade de saúde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8617" y="27970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" y="2284182"/>
            <a:ext cx="6565165" cy="365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52545" y="5934670"/>
            <a:ext cx="671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08: Gráfico indicativo da proporção de diabéticos com prescrição de medicamentos da Farmácia Popular/</a:t>
            </a:r>
            <a:r>
              <a:rPr lang="pt-BR" dirty="0" err="1"/>
              <a:t>Hiperdia</a:t>
            </a:r>
            <a:r>
              <a:rPr lang="pt-BR" dirty="0"/>
              <a:t> priorizada. 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5771" y="1365381"/>
            <a:ext cx="11654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2.7: </a:t>
            </a:r>
            <a:r>
              <a:rPr lang="pt-PT" sz="2400" dirty="0" smtClean="0">
                <a:latin typeface="Times New Roman"/>
                <a:cs typeface="Times New Roman"/>
              </a:rPr>
              <a:t>Realizar avaliação da necessidade de atendimento odontológico em 100% dos hipertensos</a:t>
            </a:r>
            <a:endParaRPr lang="pt-BR" sz="2400" dirty="0" smtClean="0">
              <a:latin typeface="Times New Roman"/>
              <a:cs typeface="Times New Roman"/>
            </a:endParaRPr>
          </a:p>
          <a:p>
            <a:pPr algn="ctr"/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957857" y="30542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0482" name="Gráfico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" y="2172461"/>
            <a:ext cx="6608373" cy="370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74556" y="5875032"/>
            <a:ext cx="6608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09: Gráfico indicativo da proporção de hipertensos com avaliação da necessidade de atendimento odontológico.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406493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2.8: </a:t>
            </a:r>
            <a:r>
              <a:rPr lang="pt-PT" sz="2400" dirty="0" smtClean="0">
                <a:latin typeface="Times New Roman"/>
                <a:cs typeface="Times New Roman"/>
              </a:rPr>
              <a:t>Realizar avaliação da necessidade de atendimento odontológico em 100% dos diabéticos</a:t>
            </a:r>
            <a:endParaRPr lang="pt-BR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6717" y="27649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1506" name="Gráfico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9" y="2252481"/>
            <a:ext cx="6744896" cy="34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9549" y="5777832"/>
            <a:ext cx="674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10: Gráfico indicativo da proporção de diabéticos com avaliação da necessidade de atendimento odontológico.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52855" y="812799"/>
            <a:ext cx="4579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36320" y="2325402"/>
            <a:ext cx="9906000" cy="324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/>
                <a:cs typeface="Times New Roman"/>
              </a:rPr>
              <a:t>Hipertensão </a:t>
            </a:r>
            <a:r>
              <a:rPr lang="pt-BR" sz="2800" dirty="0">
                <a:latin typeface="Times New Roman"/>
                <a:cs typeface="Times New Roman"/>
              </a:rPr>
              <a:t>Arterial Sistêmica e Diabetes Mellitus </a:t>
            </a:r>
            <a:r>
              <a:rPr lang="pt-BR" sz="2800" dirty="0" smtClean="0">
                <a:latin typeface="Times New Roman"/>
                <a:cs typeface="Times New Roman"/>
              </a:rPr>
              <a:t>são doenças crônicas com alta prevalência no Brasil e no mundo, estando estritamente relacionadas a AVC, IAM, ICC, insuficiência </a:t>
            </a:r>
            <a:r>
              <a:rPr lang="pt-BR" sz="2800" dirty="0">
                <a:latin typeface="Times New Roman"/>
                <a:cs typeface="Times New Roman"/>
              </a:rPr>
              <a:t>vascular periférica e </a:t>
            </a:r>
            <a:r>
              <a:rPr lang="pt-BR" sz="2800" dirty="0" smtClean="0">
                <a:latin typeface="Times New Roman"/>
                <a:cs typeface="Times New Roman"/>
              </a:rPr>
              <a:t>retinopatias, </a:t>
            </a:r>
            <a:r>
              <a:rPr lang="pt-BR" sz="2800" dirty="0" err="1" smtClean="0">
                <a:latin typeface="Times New Roman"/>
                <a:cs typeface="Times New Roman"/>
              </a:rPr>
              <a:t>nefropatias</a:t>
            </a:r>
            <a:r>
              <a:rPr lang="pt-BR" sz="2800" dirty="0" smtClean="0">
                <a:latin typeface="Times New Roman"/>
                <a:cs typeface="Times New Roman"/>
              </a:rPr>
              <a:t>. Por esses motivos necessita-se de rigoroso acompanhamento ambulatorial dessas </a:t>
            </a:r>
            <a:r>
              <a:rPr lang="pt-BR" sz="2800" dirty="0" err="1" smtClean="0">
                <a:latin typeface="Times New Roman"/>
                <a:cs typeface="Times New Roman"/>
              </a:rPr>
              <a:t>comorbidades</a:t>
            </a:r>
            <a:r>
              <a:rPr lang="pt-BR" sz="2800" dirty="0" smtClean="0">
                <a:latin typeface="Times New Roman"/>
                <a:cs typeface="Times New Roman"/>
              </a:rPr>
              <a:t>. </a:t>
            </a:r>
            <a:endParaRPr lang="pt-BR" sz="2800" dirty="0">
              <a:latin typeface="French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275771" y="1289437"/>
            <a:ext cx="11733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META</a:t>
            </a:r>
            <a:r>
              <a:rPr kumimoji="0" lang="pt-PT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 3.1: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Buscar 100% dos hipertensos faltosos às consultas na unidade</a:t>
            </a:r>
            <a:r>
              <a:rPr lang="pt-PT" sz="2400" dirty="0">
                <a:solidFill>
                  <a:srgbClr val="000000"/>
                </a:solidFill>
                <a:latin typeface="Times New Roman"/>
                <a:ea typeface="MS Mincho" pitchFamily="49" charset="-128"/>
                <a:cs typeface="Times New Roman"/>
              </a:rPr>
              <a:t> </a:t>
            </a:r>
            <a:endParaRPr lang="pt-PT" sz="2400" dirty="0" smtClean="0">
              <a:solidFill>
                <a:srgbClr val="000000"/>
              </a:solidFill>
              <a:latin typeface="Times New Roman"/>
              <a:ea typeface="MS Mincho" pitchFamily="49" charset="-128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de saúde conforme a periodicidade recomendada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4313" y="3038176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20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63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8" y="2120434"/>
            <a:ext cx="6487709" cy="38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33867" y="6006313"/>
            <a:ext cx="648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11: Gráfico indicativo da proporção de hipertensos faltosos às consultas com busca ativa.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275770" y="1219994"/>
            <a:ext cx="11654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META 3.2: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Buscar 100% dos diabéticos faltosos às consultas na unidade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ea typeface="MS Mincho" pitchFamily="49" charset="-128"/>
                <a:cs typeface="Times New Roman"/>
              </a:rPr>
              <a:t>saúde conforme a periodicidade recomendada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7857" y="30542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9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18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21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" y="2101171"/>
            <a:ext cx="6226625" cy="384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9546" y="5989569"/>
            <a:ext cx="6226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12: Gráfico indicativo da proporção de diabéticos faltosos às consultas com busca ativa.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5771" y="1224374"/>
            <a:ext cx="116549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4.1: </a:t>
            </a:r>
            <a:r>
              <a:rPr lang="pt-PT" sz="2400" dirty="0" smtClean="0">
                <a:latin typeface="Times New Roman"/>
                <a:cs typeface="Times New Roman"/>
              </a:rPr>
              <a:t>Manter ficha de acompanhamento de 100% dos  hipertensos cadastrados na unidade de saúde</a:t>
            </a:r>
            <a:endParaRPr lang="pt-BR" sz="2400" dirty="0" smtClean="0">
              <a:latin typeface="Times New Roman"/>
              <a:cs typeface="Times New Roman"/>
            </a:endParaRPr>
          </a:p>
          <a:p>
            <a:pPr algn="ctr"/>
            <a:endParaRPr lang="pt-BR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477" y="27006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1" y="2109908"/>
            <a:ext cx="6267419" cy="361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4360" y="5759092"/>
            <a:ext cx="626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13: Gráfico indicativo da proporção de hipertensos com registro adequado na ficha de acompanhamento.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264037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4.2: </a:t>
            </a:r>
            <a:r>
              <a:rPr lang="pt-PT" sz="2400" dirty="0" smtClean="0">
                <a:latin typeface="Times New Roman"/>
                <a:cs typeface="Times New Roman"/>
              </a:rPr>
              <a:t>Manter ficha de acompanhamento de 100% dos  diabéticos cadastrados na unidade de saúde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9104" y="27327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7" y="2136414"/>
            <a:ext cx="6369424" cy="35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622257" y="5647701"/>
            <a:ext cx="6369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14: Gráfico indicativo da proporção de diabéticos com registro adequado na ficha de acompanhamento.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5771" y="1146571"/>
            <a:ext cx="11654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5.1: </a:t>
            </a:r>
            <a:r>
              <a:rPr lang="pt-PT" sz="2400" dirty="0" smtClean="0">
                <a:latin typeface="Times New Roman"/>
                <a:cs typeface="Times New Roman"/>
              </a:rPr>
              <a:t>Realizar estratificação do risco cardiovascular em 100% dos hipertensos cadastrados na unidade de saúde</a:t>
            </a:r>
            <a:endParaRPr lang="pt-BR" sz="2400" dirty="0" smtClean="0">
              <a:latin typeface="Times New Roman"/>
              <a:cs typeface="Times New Roman"/>
            </a:endParaRPr>
          </a:p>
          <a:p>
            <a:pPr algn="ctr"/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861401" y="28292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" y="2134646"/>
            <a:ext cx="6575732" cy="359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4518" y="5715878"/>
            <a:ext cx="680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15: Gráfico indicativo da proporção de hipertensos com estratificação de risco cardiovascular por exame clínico em dia.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177610"/>
            <a:ext cx="1165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5.2</a:t>
            </a:r>
            <a:r>
              <a:rPr lang="pt-PT" sz="2400" dirty="0" smtClean="0">
                <a:latin typeface="Times New Roman"/>
                <a:cs typeface="Times New Roman"/>
              </a:rPr>
              <a:t>: Realizar estratificação do risco cardiovascular em 100% dos diabéticos cadastrados na unidade de saúde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249" y="2909576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4" y="2140125"/>
            <a:ext cx="6605712" cy="34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2624" y="5618018"/>
            <a:ext cx="660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16: Gráfico indicativo da proporção de diabéticos com estratificação de risco cardiovascular por exame clínico em dia.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165582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6.1: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nutricional sobre alimentação saudável a 100% dos hipertensos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1640" y="29256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7" y="2014375"/>
            <a:ext cx="6298461" cy="380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19528" y="5819071"/>
            <a:ext cx="641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17: Gráfico indicativo da proporção de hipertensos com orientação nutricional sobre alimentação saudável.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224346"/>
            <a:ext cx="1153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6.2: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nutricional sobre alimentação saudável a 100% dos diabéticos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5312" y="2716676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6" y="2055343"/>
            <a:ext cx="6449433" cy="38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52546" y="5921685"/>
            <a:ext cx="6597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18: Gráfico indicativo da proporção de diabéticos com orientação nutricional sobre alimentação saudável.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090693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6.3: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em relação à prática de atividade física regular  a 100% dos pacientes hipertensos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9616" y="27649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5" y="2005812"/>
            <a:ext cx="6694585" cy="3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257" y="218535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52543" y="5501391"/>
            <a:ext cx="6694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19: Gráfico indicativo da proporção de hipertensos com orientação sobre a prática de atividade física regular.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266025"/>
            <a:ext cx="11347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6.4: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em relação à prática de atividade física regular  a 100% dos pacientes diabéticos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1640" y="292565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741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0" y="2097022"/>
            <a:ext cx="6432138" cy="3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257" y="246743"/>
            <a:ext cx="12192000" cy="983990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777298" y="5727512"/>
            <a:ext cx="6470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20: Gráfico indicativo da proporção de diabéticos com orientação sobre a prática de atividade física regular.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90172" y="2763852"/>
            <a:ext cx="10073808" cy="2891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pt-PT" sz="2800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lang="pt-PT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necessidade </a:t>
            </a:r>
            <a:r>
              <a:rPr lang="pt-PT" sz="2800" dirty="0">
                <a:solidFill>
                  <a:schemeClr val="tx1"/>
                </a:solidFill>
                <a:latin typeface="Times New Roman"/>
                <a:cs typeface="Times New Roman"/>
              </a:rPr>
              <a:t>da </a:t>
            </a:r>
            <a:r>
              <a:rPr lang="pt-PT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atuação de forma sistêmática e contínua, no âmbito dessas patologias,  </a:t>
            </a:r>
            <a:r>
              <a:rPr lang="pt-PT" sz="2800" dirty="0">
                <a:solidFill>
                  <a:schemeClr val="tx1"/>
                </a:solidFill>
                <a:latin typeface="Times New Roman"/>
                <a:cs typeface="Times New Roman"/>
              </a:rPr>
              <a:t>justifica o </a:t>
            </a:r>
            <a:r>
              <a:rPr lang="pt-BR" sz="2800" dirty="0">
                <a:solidFill>
                  <a:schemeClr val="tx1"/>
                </a:solidFill>
                <a:latin typeface="Times New Roman"/>
                <a:cs typeface="Times New Roman"/>
              </a:rPr>
              <a:t>desenvolvimento </a:t>
            </a:r>
            <a:r>
              <a:rPr lang="pt-BR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dessa intervenção, com ações </a:t>
            </a:r>
            <a:r>
              <a:rPr lang="pt-PT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de </a:t>
            </a:r>
            <a:r>
              <a:rPr lang="pt-PT" sz="2800" dirty="0">
                <a:solidFill>
                  <a:schemeClr val="tx1"/>
                </a:solidFill>
                <a:latin typeface="Times New Roman"/>
                <a:cs typeface="Times New Roman"/>
              </a:rPr>
              <a:t>promoção </a:t>
            </a:r>
            <a:r>
              <a:rPr lang="pt-PT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da saúde</a:t>
            </a:r>
            <a:r>
              <a:rPr lang="pt-BR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referentes aos </a:t>
            </a:r>
            <a:r>
              <a:rPr lang="pt-BR" sz="2800" dirty="0">
                <a:solidFill>
                  <a:schemeClr val="tx1"/>
                </a:solidFill>
                <a:latin typeface="Times New Roman"/>
                <a:cs typeface="Times New Roman"/>
              </a:rPr>
              <a:t>pacientes portadores de hipertensão </a:t>
            </a:r>
            <a:r>
              <a:rPr lang="pt-BR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arterial sistêmica e </a:t>
            </a:r>
            <a:r>
              <a:rPr lang="pt-BR" sz="2800" dirty="0">
                <a:solidFill>
                  <a:schemeClr val="tx1"/>
                </a:solidFill>
                <a:latin typeface="Times New Roman"/>
                <a:cs typeface="Times New Roman"/>
              </a:rPr>
              <a:t>diabetes </a:t>
            </a:r>
            <a:r>
              <a:rPr lang="pt-BR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mellitus.</a:t>
            </a:r>
            <a:endParaRPr lang="pt-BR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18673" y="997466"/>
            <a:ext cx="8708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atin typeface="Frenchy" panose="02000000000000000000" pitchFamily="2" charset="0"/>
              </a:rPr>
              <a:t> </a:t>
            </a:r>
            <a:r>
              <a:rPr lang="pt-B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quê atuar neste foco?</a:t>
            </a:r>
            <a:endParaRPr lang="pt-B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75771" y="532690"/>
            <a:ext cx="11676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Frenchy" panose="02000000000000000000" pitchFamily="2" charset="0"/>
              </a:rPr>
              <a:t> </a:t>
            </a:r>
            <a:r>
              <a:rPr lang="pt-BR" sz="4800" dirty="0" smtClean="0">
                <a:latin typeface="Frenchy" panose="02000000000000000000" pitchFamily="2" charset="0"/>
              </a:rPr>
              <a:t> </a:t>
            </a:r>
            <a:r>
              <a:rPr lang="pt-BR" sz="4400" dirty="0" smtClean="0">
                <a:latin typeface="Times New Roman"/>
                <a:cs typeface="Times New Roman"/>
              </a:rPr>
              <a:t>Objetivos específicos, metas e resultados</a:t>
            </a:r>
            <a:endParaRPr lang="pt-BR" sz="4400" dirty="0">
              <a:latin typeface="Times New Roman"/>
              <a:cs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431694"/>
            <a:ext cx="11654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6.5: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sobre os riscos do tabagismo a 100% dos pacientes hipertensos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1640" y="2845276"/>
            <a:ext cx="3954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1" y="2262691"/>
            <a:ext cx="6298524" cy="352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59371" y="5789912"/>
            <a:ext cx="6298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21: Gráfico indicativo da proporção de hipertensos que receberam orientação sobre os riscos do tabagismo.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75771" y="532690"/>
            <a:ext cx="1165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Frenchy" panose="02000000000000000000" pitchFamily="2" charset="0"/>
              </a:rPr>
              <a:t> </a:t>
            </a:r>
            <a:r>
              <a:rPr lang="pt-BR" sz="4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pt-BR" sz="4400" dirty="0" smtClean="0">
                <a:latin typeface="Times New Roman"/>
                <a:cs typeface="Times New Roman"/>
              </a:rPr>
              <a:t>Objetivos específicos, metas e resultados</a:t>
            </a:r>
            <a:endParaRPr lang="pt-BR" sz="4400" dirty="0">
              <a:latin typeface="Times New Roman"/>
              <a:cs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75771" y="1359677"/>
            <a:ext cx="11654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6.6: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sobre os riscos do tabagismo a 100% dos pacientes diabéticos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3160" y="28292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41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84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145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72" y="2028423"/>
            <a:ext cx="6227997" cy="35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09271" y="5603576"/>
            <a:ext cx="622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22: Gráfico indicativo da proporção de diabéticos que receberam orientação sobre os riscos do tabagismo.</a:t>
            </a:r>
          </a:p>
        </p:txBody>
      </p:sp>
    </p:spTree>
    <p:extLst>
      <p:ext uri="{BB962C8B-B14F-4D97-AF65-F5344CB8AC3E}">
        <p14:creationId xmlns:p14="http://schemas.microsoft.com/office/powerpoint/2010/main" val="1721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2719"/>
            <a:ext cx="12192000" cy="132556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lang="pt-BR" dirty="0" smtClean="0">
                <a:latin typeface="Times New Roman"/>
                <a:cs typeface="Times New Roman"/>
              </a:rPr>
              <a:t> Objetivos </a:t>
            </a:r>
            <a:r>
              <a:rPr lang="pt-BR" dirty="0">
                <a:latin typeface="Times New Roman"/>
                <a:cs typeface="Times New Roman"/>
              </a:rPr>
              <a:t>específicos, metas e resultados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162515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/>
                <a:cs typeface="Times New Roman"/>
              </a:rPr>
              <a:t>META 6.7: </a:t>
            </a:r>
            <a:r>
              <a:rPr lang="pt-PT" sz="2400" dirty="0" smtClean="0">
                <a:latin typeface="Times New Roman"/>
                <a:cs typeface="Times New Roman"/>
              </a:rPr>
              <a:t>Garantir orientação sobre higiene bucal a 100% dos pacientes hipertensos</a:t>
            </a:r>
            <a:endParaRPr lang="pt-BR" sz="2400" dirty="0" smtClean="0">
              <a:latin typeface="Times New Roman"/>
              <a:cs typeface="Times New Roman"/>
            </a:endParaRPr>
          </a:p>
        </p:txBody>
      </p:sp>
      <p:pic>
        <p:nvPicPr>
          <p:cNvPr id="22530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2323476"/>
            <a:ext cx="6552315" cy="3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7813160" y="28292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/>
                <a:cs typeface="Times New Roman"/>
              </a:rPr>
              <a:t>Cobertura</a:t>
            </a:r>
            <a:r>
              <a:rPr lang="en-US" sz="2400" b="1" dirty="0" smtClean="0">
                <a:latin typeface="Times New Roman"/>
                <a:cs typeface="Times New Roman"/>
              </a:rPr>
              <a:t>: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1º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 124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2º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 353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3º </a:t>
            </a:r>
            <a:r>
              <a:rPr lang="en-US" sz="2400" dirty="0" err="1" smtClean="0">
                <a:latin typeface="Times New Roman"/>
                <a:cs typeface="Times New Roman"/>
              </a:rPr>
              <a:t>mês</a:t>
            </a:r>
            <a:r>
              <a:rPr lang="en-US" sz="2400" dirty="0" smtClean="0">
                <a:latin typeface="Times New Roman"/>
                <a:cs typeface="Times New Roman"/>
              </a:rPr>
              <a:t>:  525 </a:t>
            </a:r>
            <a:r>
              <a:rPr lang="en-US" sz="2400" dirty="0" err="1" smtClean="0">
                <a:latin typeface="Times New Roman"/>
                <a:cs typeface="Times New Roman"/>
              </a:rPr>
              <a:t>usuários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4713" y="5906124"/>
            <a:ext cx="6552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23: Gráfico indicativo da proporção de hipertensos que receberam orientação sobre higiene bucal</a:t>
            </a:r>
          </a:p>
        </p:txBody>
      </p:sp>
    </p:spTree>
    <p:extLst>
      <p:ext uri="{BB962C8B-B14F-4D97-AF65-F5344CB8AC3E}">
        <p14:creationId xmlns:p14="http://schemas.microsoft.com/office/powerpoint/2010/main" val="2892014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bjetivos específicos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metas e 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3052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6.8: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Garantir orientação sobre higiene bucal a 100% dos pacientes diabéticos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Gráfico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" y="1892191"/>
            <a:ext cx="6621280" cy="392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7813160" y="2829201"/>
            <a:ext cx="3745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1º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41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usuários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2º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84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usuários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3º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usuários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764" y="5819556"/>
            <a:ext cx="662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24: Gráfico indicativo da proporção de diabéticos que receberam orientação sobre higiene bucal.</a:t>
            </a:r>
          </a:p>
        </p:txBody>
      </p:sp>
    </p:spTree>
    <p:extLst>
      <p:ext uri="{BB962C8B-B14F-4D97-AF65-F5344CB8AC3E}">
        <p14:creationId xmlns:p14="http://schemas.microsoft.com/office/powerpoint/2010/main" val="1702885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70939" y="2499160"/>
            <a:ext cx="814356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Ampliação da cobertura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Consultas e exames </a:t>
            </a:r>
          </a:p>
          <a:p>
            <a:r>
              <a:rPr lang="pt-BR" sz="28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Qualificação da equipe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Busca ativa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5771" y="812800"/>
            <a:ext cx="116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 nos Resultados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37" y="477672"/>
            <a:ext cx="4505562" cy="613466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45" y="477672"/>
            <a:ext cx="2644680" cy="61346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477672"/>
            <a:ext cx="3548346" cy="62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6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50072" y="1718272"/>
            <a:ext cx="4572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A intervenção proporcionou a ampliação da cobertura e melhoria da qualidade da atenção prestada aos usuários hipertensos e diabéticos.  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15914" y="2298444"/>
            <a:ext cx="45720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Possibilitou a identificação de pontos fracos (falta de medicamentos e de materiais de insumo e de trabalho) que devem ser avaliados com intuito de serem solucionados.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50072" y="4425255"/>
            <a:ext cx="4572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A boa interação da equipe e a determinação das atribuições de cada membro foi fundamental para alcançar ótimos resultados.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5771" y="295044"/>
            <a:ext cx="116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75771" y="483016"/>
            <a:ext cx="1165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84615" y="1809825"/>
            <a:ext cx="4961745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A ampla divulgação do projeto na comunidade resultou em grande</a:t>
            </a:r>
            <a:r>
              <a:rPr lang="pt-BR" sz="2800" b="1" dirty="0" smtClean="0">
                <a:latin typeface="Times New Roman"/>
                <a:cs typeface="Times New Roman"/>
              </a:rPr>
              <a:t> </a:t>
            </a:r>
            <a:r>
              <a:rPr lang="pt-BR" sz="2800" dirty="0" smtClean="0">
                <a:latin typeface="Times New Roman"/>
                <a:cs typeface="Times New Roman"/>
              </a:rPr>
              <a:t>número de usuários na unidade, em busca de atendimento especializado para sua comorbidade. Com isso conseguimos alcançar maior adesão ao tratamento e proporcionar melhor educação em saúde para esses usuários.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59880" y="2242422"/>
            <a:ext cx="4572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No inicio foi difícil, pois enfrentamos problemas como feriados, chuvas intensas. Porém, com persistência </a:t>
            </a:r>
            <a:r>
              <a:rPr lang="pt-BR" sz="2800" dirty="0" err="1" smtClean="0">
                <a:latin typeface="Times New Roman"/>
                <a:cs typeface="Times New Roman"/>
              </a:rPr>
              <a:t>evoluimos</a:t>
            </a:r>
            <a:r>
              <a:rPr lang="pt-BR" sz="2800" dirty="0" smtClean="0">
                <a:latin typeface="Times New Roman"/>
                <a:cs typeface="Times New Roman"/>
              </a:rPr>
              <a:t> nas ações, inclusive de saúde bucal, que registra números bem melhores desde a intervenção</a:t>
            </a:r>
            <a:r>
              <a:rPr lang="pt-BR" sz="2400" dirty="0" smtClean="0">
                <a:latin typeface="Times New Roman"/>
                <a:cs typeface="Times New Roman"/>
              </a:rPr>
              <a:t>.  </a:t>
            </a:r>
            <a:endParaRPr lang="pt-B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75771" y="570038"/>
            <a:ext cx="11654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/>
                <a:cs typeface="Times New Roman"/>
              </a:rPr>
              <a:t>Reflexão Crítica Sobre o Processo </a:t>
            </a:r>
          </a:p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/>
                <a:cs typeface="Times New Roman"/>
              </a:rPr>
              <a:t>de Aprendizagem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33895" y="2324083"/>
            <a:ext cx="998825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curso traz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didática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estudo que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 um avanço nos conhecimentos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médicos.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08607" y="4799734"/>
            <a:ext cx="974739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Certamente meu crescimento profissional e pessoal ao longo do curso será muito relevante para toda a vida.  O maior contato com a população e seus problemas sempre desperta a vontade de ajudar, de fazer o melhor para as pessoas. Estudar sempre!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71251" y="3337662"/>
            <a:ext cx="984914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A organização do trabalho e a capacitação da equipe, apesar de serem difíceis de se implantar,  são as formas mais eficazes de se conseguir o atendimento de qualidade à população. </a:t>
            </a:r>
            <a:endParaRPr lang="pt-BR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26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1001" y="902740"/>
            <a:ext cx="11549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  <a:endParaRPr lang="pt-B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497927"/>
            <a:ext cx="1123188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93938" algn="l"/>
              </a:tabLst>
            </a:pPr>
            <a:r>
              <a:rPr kumimoji="0" lang="pt-PT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1.</a:t>
            </a:r>
            <a:r>
              <a:rPr kumimoji="0" lang="pt-PT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Gabinete do Ministro. Portaria n. 1555, de 30 de julho de 2013. Dispõe sobre as normas de financiamento e de execução do Componente Básico da Assistência Farmacêutica no âmbito do Sistema Único de Saúde (SUS).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Diário Oficial da União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Brasília, p. 71, 31 jul. 2013. Disponível em: &lt; http://bvsms.saude.gov.br/bvs/saudelegis/gm/2013/prt1555_30_07_2013.html&gt;. Acesso em: 09 jan. 2015.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</a:pPr>
            <a:endParaRPr kumimoji="0" lang="pt-PT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algn="just"/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Hipertensão Arterial Sistêmica para o sistema único de saúde.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Brasília: Ministério da Saúde, 2006a. 58p. Disponível em: &lt;http://189.28.128.100/dab/docs/publicacoes/cadernos_ab/abcad15.pdf&gt;. Acesso em 29 Ago. 2014.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</a:pPr>
            <a:endParaRPr lang="pt-BR" sz="13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93938" algn="l"/>
              </a:tabLst>
            </a:pPr>
            <a:r>
              <a:rPr lang="pt-BR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______. ______. ­­______. ______.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Diabetes Mellitus.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Brasília: Ministério da Saúde, 2006b. 64p. Disponível em: &lt; http://189.28.128.100/dab/docs/publicacoes/cadernos_ab/abcad16.pdf&gt;. Acesso em 29 Ago. 2014.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</a:pPr>
            <a:endParaRPr lang="pt-BR" sz="13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293938" algn="l"/>
              </a:tabLst>
            </a:pPr>
            <a:r>
              <a:rPr lang="pt-BR" sz="13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IBGE.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Censo demográfico 2010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Brasil, 2012. Disponível em: &lt;http://www.cidades.ibge.gov.br/xtras/perfil.php?lang=&amp;codmun=130356&gt;. Acesso em: 09 jan. 2015.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3938" algn="l"/>
              </a:tabLst>
            </a:pPr>
            <a:endParaRPr kumimoji="0" lang="pt-B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71864" y="812800"/>
            <a:ext cx="4237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6772" y="2212352"/>
            <a:ext cx="945297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O município </a:t>
            </a:r>
            <a:r>
              <a:rPr lang="pt-BR" sz="2800" dirty="0">
                <a:latin typeface="Times New Roman"/>
                <a:cs typeface="Times New Roman"/>
              </a:rPr>
              <a:t>de Rio Preto da Eva </a:t>
            </a:r>
            <a:r>
              <a:rPr lang="pt-BR" sz="2800" dirty="0" smtClean="0">
                <a:latin typeface="Times New Roman"/>
                <a:cs typeface="Times New Roman"/>
              </a:rPr>
              <a:t>está localizado no </a:t>
            </a:r>
            <a:r>
              <a:rPr lang="en-US" sz="2800" dirty="0"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latin typeface="Times New Roman"/>
                <a:cs typeface="Times New Roman"/>
              </a:rPr>
              <a:t>stado</a:t>
            </a:r>
            <a:r>
              <a:rPr lang="pt-BR" sz="2800" dirty="0" smtClean="0">
                <a:latin typeface="Times New Roman"/>
                <a:cs typeface="Times New Roman"/>
              </a:rPr>
              <a:t> </a:t>
            </a:r>
            <a:r>
              <a:rPr lang="pt-BR" sz="2800" dirty="0">
                <a:latin typeface="Times New Roman"/>
                <a:cs typeface="Times New Roman"/>
              </a:rPr>
              <a:t>do </a:t>
            </a:r>
            <a:r>
              <a:rPr lang="en-US" sz="2800" dirty="0" smtClean="0">
                <a:latin typeface="Times New Roman"/>
                <a:cs typeface="Times New Roman"/>
              </a:rPr>
              <a:t>Amazonas</a:t>
            </a:r>
            <a:r>
              <a:rPr lang="pt-BR" sz="2800" dirty="0" smtClean="0">
                <a:latin typeface="Times New Roman"/>
                <a:cs typeface="Times New Roman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Times New Roman"/>
              <a:cs typeface="Times New Roman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Possui </a:t>
            </a:r>
            <a:r>
              <a:rPr lang="pt-BR" sz="2800" dirty="0">
                <a:latin typeface="Times New Roman"/>
                <a:cs typeface="Times New Roman"/>
              </a:rPr>
              <a:t>área territorial de </a:t>
            </a:r>
            <a:r>
              <a:rPr lang="pt-BR" sz="2800" dirty="0" smtClean="0">
                <a:latin typeface="Times New Roman"/>
                <a:cs typeface="Times New Roman"/>
              </a:rPr>
              <a:t>5.813 </a:t>
            </a:r>
            <a:r>
              <a:rPr lang="pt-BR" sz="2800" dirty="0">
                <a:latin typeface="Times New Roman"/>
                <a:cs typeface="Times New Roman"/>
              </a:rPr>
              <a:t>km</a:t>
            </a:r>
            <a:r>
              <a:rPr lang="pt-BR" sz="2800" baseline="30000" dirty="0">
                <a:latin typeface="Times New Roman"/>
                <a:cs typeface="Times New Roman"/>
              </a:rPr>
              <a:t>2</a:t>
            </a:r>
            <a:r>
              <a:rPr lang="pt-BR" sz="2800" dirty="0">
                <a:latin typeface="Times New Roman"/>
                <a:cs typeface="Times New Roman"/>
              </a:rPr>
              <a:t> e população segundo IBGE de </a:t>
            </a:r>
            <a:r>
              <a:rPr lang="pt-BR" sz="2800" dirty="0" smtClean="0">
                <a:latin typeface="Times New Roman"/>
                <a:cs typeface="Times New Roman"/>
              </a:rPr>
              <a:t>26.948 </a:t>
            </a:r>
            <a:r>
              <a:rPr lang="pt-BR" sz="2800" dirty="0">
                <a:latin typeface="Times New Roman"/>
                <a:cs typeface="Times New Roman"/>
              </a:rPr>
              <a:t>habitantes</a:t>
            </a:r>
            <a:r>
              <a:rPr lang="pt-BR" sz="28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/>
                <a:cs typeface="Times New Roman"/>
              </a:rPr>
              <a:t>Situa-se ao Norte </a:t>
            </a:r>
            <a:r>
              <a:rPr lang="pt-BR" sz="2800" dirty="0">
                <a:latin typeface="Times New Roman"/>
                <a:cs typeface="Times New Roman"/>
              </a:rPr>
              <a:t>de </a:t>
            </a:r>
            <a:r>
              <a:rPr lang="en-US" sz="2800" dirty="0" smtClean="0">
                <a:latin typeface="Times New Roman"/>
                <a:cs typeface="Times New Roman"/>
              </a:rPr>
              <a:t>Manaus</a:t>
            </a:r>
            <a:r>
              <a:rPr lang="pt-BR" sz="2800" dirty="0" smtClean="0">
                <a:latin typeface="Times New Roman"/>
                <a:cs typeface="Times New Roman"/>
              </a:rPr>
              <a:t>, </a:t>
            </a:r>
            <a:r>
              <a:rPr lang="pt-BR" sz="2800" dirty="0">
                <a:latin typeface="Times New Roman"/>
                <a:cs typeface="Times New Roman"/>
              </a:rPr>
              <a:t>capital do estado, distando desta cerca de </a:t>
            </a:r>
            <a:r>
              <a:rPr lang="pt-BR" sz="2800" dirty="0" smtClean="0">
                <a:latin typeface="Times New Roman"/>
                <a:cs typeface="Times New Roman"/>
              </a:rPr>
              <a:t>79 quilômetros.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898340" y="5984510"/>
            <a:ext cx="291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Obrigada!</a:t>
            </a:r>
            <a:endParaRPr lang="pt-BR" sz="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9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78159" y="812800"/>
            <a:ext cx="7314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Unidade de Saúde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96741" y="2384985"/>
            <a:ext cx="10116609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/>
                <a:cs typeface="Times New Roman"/>
              </a:rPr>
              <a:t>A </a:t>
            </a:r>
            <a:r>
              <a:rPr lang="pt-BR" sz="2800" b="1" dirty="0" smtClean="0">
                <a:latin typeface="Times New Roman"/>
                <a:cs typeface="Times New Roman"/>
              </a:rPr>
              <a:t>UBS </a:t>
            </a:r>
            <a:r>
              <a:rPr lang="pt-BR" sz="2800" b="1" dirty="0" err="1" smtClean="0">
                <a:latin typeface="Times New Roman"/>
                <a:cs typeface="Times New Roman"/>
              </a:rPr>
              <a:t>Drº</a:t>
            </a:r>
            <a:r>
              <a:rPr lang="pt-BR" sz="2800" b="1" dirty="0" smtClean="0">
                <a:latin typeface="Times New Roman"/>
                <a:cs typeface="Times New Roman"/>
              </a:rPr>
              <a:t> Hamilton Cidade </a:t>
            </a:r>
            <a:r>
              <a:rPr lang="pt-BR" sz="2800" dirty="0" smtClean="0">
                <a:latin typeface="Times New Roman"/>
                <a:cs typeface="Times New Roman"/>
              </a:rPr>
              <a:t>está localizada na </a:t>
            </a:r>
            <a:r>
              <a:rPr lang="pt-BR" sz="2800" dirty="0">
                <a:latin typeface="Times New Roman"/>
                <a:cs typeface="Times New Roman"/>
              </a:rPr>
              <a:t>zona </a:t>
            </a:r>
            <a:r>
              <a:rPr lang="pt-BR" sz="2800" dirty="0" smtClean="0">
                <a:latin typeface="Times New Roman"/>
                <a:cs typeface="Times New Roman"/>
              </a:rPr>
              <a:t>urbana,  atuando nos bairros (</a:t>
            </a:r>
            <a:r>
              <a:rPr lang="pt-BR" sz="2800" dirty="0" err="1" smtClean="0">
                <a:latin typeface="Times New Roman"/>
                <a:cs typeface="Times New Roman"/>
              </a:rPr>
              <a:t>microáreas</a:t>
            </a:r>
            <a:r>
              <a:rPr lang="pt-BR" sz="2800" dirty="0" smtClean="0">
                <a:latin typeface="Times New Roman"/>
                <a:cs typeface="Times New Roman"/>
              </a:rPr>
              <a:t>) da Paz, Carlos Braga,  Coqueiral e Canaã. Estão cadastrados 4.156 usuários no  </a:t>
            </a:r>
            <a:r>
              <a:rPr lang="pt-BR" sz="2800" dirty="0">
                <a:latin typeface="Times New Roman"/>
                <a:cs typeface="Times New Roman"/>
              </a:rPr>
              <a:t>território </a:t>
            </a:r>
            <a:r>
              <a:rPr lang="pt-BR" sz="2800" dirty="0" smtClean="0">
                <a:latin typeface="Times New Roman"/>
                <a:cs typeface="Times New Roman"/>
              </a:rPr>
              <a:t>de abrangência da unidade, sendo 632 </a:t>
            </a:r>
            <a:r>
              <a:rPr lang="pt-BR" sz="2800" dirty="0">
                <a:latin typeface="Times New Roman"/>
                <a:cs typeface="Times New Roman"/>
              </a:rPr>
              <a:t>hipertensos </a:t>
            </a:r>
            <a:r>
              <a:rPr lang="pt-BR" sz="2800" dirty="0" smtClean="0">
                <a:latin typeface="Times New Roman"/>
                <a:cs typeface="Times New Roman"/>
              </a:rPr>
              <a:t>e 156 diabéticos</a:t>
            </a:r>
            <a:r>
              <a:rPr lang="pt-BR" sz="2800" dirty="0">
                <a:latin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30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25282" y="0"/>
            <a:ext cx="1175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funcionava o Programa de Atenção ao Usuário com Hipertensão e Diabetes</a:t>
            </a:r>
            <a:r>
              <a:rPr lang="pt-B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83750" y="6005677"/>
            <a:ext cx="530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Nyala" panose="02000504070300020003" pitchFamily="2" charset="0"/>
              </a:rPr>
              <a:t>CURY, J. A. Uso do flúor e controle da cárie como doença...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6349" y="3118291"/>
            <a:ext cx="10179457" cy="2600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Times New Roman"/>
                <a:cs typeface="Times New Roman"/>
              </a:rPr>
              <a:t>Antes da intervenção já havia organização do atendimento para cada ação programática, porém não estavam sendo realizadas todas as ações previstas no protocolo do Ministério da Saúde, como acompanhamento contínuo e integral, assim como busca ativa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015635" y="1193801"/>
            <a:ext cx="610936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  <a:endParaRPr lang="pt-B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74401" y="3439886"/>
            <a:ext cx="8591834" cy="13070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latin typeface="Times New Roman"/>
                <a:cs typeface="Times New Roman"/>
              </a:rPr>
              <a:t>Melhorar a atenção aos adultos portadores de Hipertensão Arterial Sistêmica e/ou Diabetes Mellitus</a:t>
            </a:r>
            <a:r>
              <a:rPr lang="pt-PT" sz="2800" dirty="0" smtClean="0">
                <a:latin typeface="Frenchy"/>
              </a:rPr>
              <a:t>.</a:t>
            </a:r>
            <a:endParaRPr lang="pt-BR" sz="2800" dirty="0">
              <a:latin typeface="Frenchy"/>
            </a:endParaRPr>
          </a:p>
        </p:txBody>
      </p:sp>
    </p:spTree>
    <p:extLst>
      <p:ext uri="{BB962C8B-B14F-4D97-AF65-F5344CB8AC3E}">
        <p14:creationId xmlns:p14="http://schemas.microsoft.com/office/powerpoint/2010/main" val="29179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91737" y="3805646"/>
            <a:ext cx="1030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atin typeface="Nyala" panose="02000504070300020003" pitchFamily="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78280" y="2174436"/>
            <a:ext cx="946404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2800" dirty="0" smtClean="0">
                <a:latin typeface="Times New Roman"/>
                <a:cs typeface="Times New Roman"/>
              </a:rPr>
              <a:t>Levamento dos dados  cadastrais de usuários hipertensos e diabéticos da área de atuação da unidade básica.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463040" y="3465593"/>
            <a:ext cx="946404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2800" dirty="0" smtClean="0">
                <a:latin typeface="Times New Roman"/>
                <a:cs typeface="Times New Roman"/>
              </a:rPr>
              <a:t>Ações realizadas pela equipe, em que cada membro recebe atribuições dentro do processo de trabalho, afim de melhorar a atenção à saúde do usuário hipertenso e diabético.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78280" y="5412405"/>
            <a:ext cx="89492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 smtClean="0">
                <a:latin typeface="Times New Roman"/>
                <a:cs typeface="Times New Roman"/>
              </a:rPr>
              <a:t>A intervenção foi realizada durante 12</a:t>
            </a:r>
            <a:r>
              <a:rPr lang="pt-BR" sz="2800" b="1" dirty="0" smtClean="0">
                <a:latin typeface="Times New Roman"/>
                <a:cs typeface="Times New Roman"/>
              </a:rPr>
              <a:t> </a:t>
            </a:r>
            <a:r>
              <a:rPr lang="pt-BR" sz="2800" dirty="0" smtClean="0">
                <a:latin typeface="Times New Roman"/>
                <a:cs typeface="Times New Roman"/>
              </a:rPr>
              <a:t>semanas.</a:t>
            </a:r>
            <a:endParaRPr lang="pt-BR" sz="2800" dirty="0">
              <a:latin typeface="Times New Roman"/>
              <a:cs typeface="Times New Roman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63123" y="498006"/>
            <a:ext cx="5201586" cy="1169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Frenchy" panose="02000000000000000000" pitchFamily="2" charset="0"/>
              </a:rPr>
              <a:t> </a:t>
            </a:r>
            <a:r>
              <a:rPr lang="pt-BR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7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75771" y="246743"/>
            <a:ext cx="11654972" cy="6386286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91737" y="3805646"/>
            <a:ext cx="1030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atin typeface="Nyala" panose="02000504070300020003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48126" y="1974376"/>
            <a:ext cx="9965847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Desenvolvimento de ações voltadas ao: monitoramento e avaliação do processo de trabalho, organização e gestão do serviço, engajamento público e  ações de qualificação da prática clínica.</a:t>
            </a:r>
          </a:p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	</a:t>
            </a:r>
          </a:p>
          <a:p>
            <a:pPr algn="just"/>
            <a:r>
              <a:rPr lang="pt-BR" sz="2800" dirty="0" smtClean="0">
                <a:latin typeface="Times New Roman"/>
                <a:cs typeface="Times New Roman"/>
              </a:rPr>
              <a:t>As ações objetivaram especificamente ampliar a cobertura de hipertensos e diabéticos, bem como aumentar a adesão do usuário ao programa, </a:t>
            </a:r>
            <a:r>
              <a:rPr lang="pt-PT" sz="2800" dirty="0" smtClean="0">
                <a:latin typeface="Times New Roman"/>
                <a:cs typeface="Times New Roman"/>
              </a:rPr>
              <a:t>melhorar a qualidade do atendimento prestado ao usuário, melhorar os registros das informações e promover  saúde.</a:t>
            </a:r>
            <a:endParaRPr lang="pt-BR" sz="2800" dirty="0" smtClean="0">
              <a:latin typeface="Times New Roman"/>
              <a:cs typeface="Times New Roman"/>
            </a:endParaRPr>
          </a:p>
          <a:p>
            <a:pPr algn="just"/>
            <a:endParaRPr lang="pt-BR" sz="3200" dirty="0">
              <a:latin typeface="Times New Roman"/>
              <a:cs typeface="Times New Roman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63123" y="498006"/>
            <a:ext cx="5201586" cy="11695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Frenchy" panose="02000000000000000000" pitchFamily="2" charset="0"/>
              </a:rPr>
              <a:t> </a:t>
            </a:r>
            <a:r>
              <a:rPr lang="pt-BR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sz="7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2389</Words>
  <Application>Microsoft Office PowerPoint</Application>
  <PresentationFormat>Personalizar</PresentationFormat>
  <Paragraphs>286</Paragraphs>
  <Slides>40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Apresentação do PowerPoint</vt:lpstr>
      <vt:lpstr>Apresentação do PowerPoint</vt:lpstr>
      <vt:lpstr>O Objetivos específicos, metas e resultados</vt:lpstr>
      <vt:lpstr>Objetivos específicos,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20122014</cp:lastModifiedBy>
  <cp:revision>21</cp:revision>
  <dcterms:created xsi:type="dcterms:W3CDTF">2014-02-16T01:53:18Z</dcterms:created>
  <dcterms:modified xsi:type="dcterms:W3CDTF">2015-01-22T22:03:11Z</dcterms:modified>
</cp:coreProperties>
</file>