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8" r:id="rId7"/>
    <p:sldId id="260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69" r:id="rId18"/>
    <p:sldId id="270" r:id="rId19"/>
    <p:sldId id="271" r:id="rId20"/>
    <p:sldId id="272" r:id="rId21"/>
    <p:sldId id="281" r:id="rId22"/>
    <p:sldId id="274" r:id="rId23"/>
    <p:sldId id="275" r:id="rId24"/>
    <p:sldId id="27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336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annefortes:Documents:Provab:Curso%20de%20especializacao:Documentos%20finais%20para%20TCC:LUANNE%20Planinha%20Interven&#231;&#227;o%20semana%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0.222222222222222</c:v>
                </c:pt>
                <c:pt idx="1">
                  <c:v>0.238095238095238</c:v>
                </c:pt>
                <c:pt idx="2">
                  <c:v>0.761904761904762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232376"/>
        <c:axId val="-2134228984"/>
      </c:barChart>
      <c:catAx>
        <c:axId val="-213423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228984"/>
        <c:crosses val="autoZero"/>
        <c:auto val="1"/>
        <c:lblAlgn val="ctr"/>
        <c:lblOffset val="100"/>
        <c:noMultiLvlLbl val="0"/>
      </c:catAx>
      <c:valAx>
        <c:axId val="-2134228984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232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Indicadores!$D$91:$G$91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Indicadores!$D$92:$G$92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552024"/>
        <c:axId val="2121411480"/>
      </c:barChart>
      <c:catAx>
        <c:axId val="212155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1411480"/>
        <c:crosses val="autoZero"/>
        <c:auto val="1"/>
        <c:lblAlgn val="ctr"/>
        <c:lblOffset val="100"/>
        <c:noMultiLvlLbl val="0"/>
      </c:catAx>
      <c:valAx>
        <c:axId val="21214114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1552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Indicadores!$D$96:$G$96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Indicadores!$D$97:$G$97</c:f>
              <c:numCache>
                <c:formatCode>0.0%</c:formatCode>
                <c:ptCount val="4"/>
                <c:pt idx="0">
                  <c:v>0.666666666666667</c:v>
                </c:pt>
                <c:pt idx="1">
                  <c:v>0.666666666666667</c:v>
                </c:pt>
                <c:pt idx="2">
                  <c:v>0.904761904761905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743528"/>
        <c:axId val="-2138970824"/>
      </c:barChart>
      <c:catAx>
        <c:axId val="-2138743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970824"/>
        <c:crosses val="autoZero"/>
        <c:auto val="1"/>
        <c:lblAlgn val="ctr"/>
        <c:lblOffset val="100"/>
        <c:noMultiLvlLbl val="0"/>
      </c:catAx>
      <c:valAx>
        <c:axId val="-21389708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743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0.611111111111111</c:v>
                </c:pt>
                <c:pt idx="1">
                  <c:v>0.619047619047619</c:v>
                </c:pt>
                <c:pt idx="2">
                  <c:v>0.857142857142857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059752"/>
        <c:axId val="-2139063224"/>
      </c:barChart>
      <c:catAx>
        <c:axId val="-213905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63224"/>
        <c:crosses val="autoZero"/>
        <c:auto val="1"/>
        <c:lblAlgn val="ctr"/>
        <c:lblOffset val="100"/>
        <c:noMultiLvlLbl val="0"/>
      </c:catAx>
      <c:valAx>
        <c:axId val="-21390632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59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0.222222222222222</c:v>
                </c:pt>
                <c:pt idx="1">
                  <c:v>0.238095238095238</c:v>
                </c:pt>
                <c:pt idx="2">
                  <c:v>0.761904761904762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483208"/>
        <c:axId val="-2134480152"/>
      </c:barChart>
      <c:catAx>
        <c:axId val="-213448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480152"/>
        <c:crosses val="autoZero"/>
        <c:auto val="1"/>
        <c:lblAlgn val="ctr"/>
        <c:lblOffset val="100"/>
        <c:noMultiLvlLbl val="0"/>
      </c:catAx>
      <c:valAx>
        <c:axId val="-21344801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483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0.5625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214168"/>
        <c:axId val="-2133210776"/>
      </c:barChart>
      <c:catAx>
        <c:axId val="-213321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210776"/>
        <c:crosses val="autoZero"/>
        <c:auto val="1"/>
        <c:lblAlgn val="ctr"/>
        <c:lblOffset val="100"/>
        <c:noMultiLvlLbl val="0"/>
      </c:catAx>
      <c:valAx>
        <c:axId val="-21332107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214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0.222222222222222</c:v>
                </c:pt>
                <c:pt idx="1">
                  <c:v>0.285714285714286</c:v>
                </c:pt>
                <c:pt idx="2">
                  <c:v>0.285714285714286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857176"/>
        <c:axId val="2087793960"/>
      </c:barChart>
      <c:catAx>
        <c:axId val="208785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7793960"/>
        <c:crosses val="autoZero"/>
        <c:auto val="1"/>
        <c:lblAlgn val="ctr"/>
        <c:lblOffset val="100"/>
        <c:noMultiLvlLbl val="0"/>
      </c:catAx>
      <c:valAx>
        <c:axId val="2087793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7857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0.944444444444444</c:v>
                </c:pt>
                <c:pt idx="1">
                  <c:v>0.952380952380952</c:v>
                </c:pt>
                <c:pt idx="2">
                  <c:v>0.952380952380952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090552"/>
        <c:axId val="-2139094024"/>
      </c:barChart>
      <c:catAx>
        <c:axId val="-213909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94024"/>
        <c:crosses val="autoZero"/>
        <c:auto val="1"/>
        <c:lblAlgn val="ctr"/>
        <c:lblOffset val="100"/>
        <c:noMultiLvlLbl val="0"/>
      </c:catAx>
      <c:valAx>
        <c:axId val="-21390940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90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0.888888888888889</c:v>
                </c:pt>
                <c:pt idx="1">
                  <c:v>0.952380952380952</c:v>
                </c:pt>
                <c:pt idx="2">
                  <c:v>0.952380952380952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751736"/>
        <c:axId val="2087748264"/>
      </c:barChart>
      <c:catAx>
        <c:axId val="208775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7748264"/>
        <c:crosses val="autoZero"/>
        <c:auto val="1"/>
        <c:lblAlgn val="ctr"/>
        <c:lblOffset val="100"/>
        <c:noMultiLvlLbl val="0"/>
      </c:catAx>
      <c:valAx>
        <c:axId val="20877482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77517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0.222222222222222</c:v>
                </c:pt>
                <c:pt idx="1">
                  <c:v>0.238095238095238</c:v>
                </c:pt>
                <c:pt idx="2">
                  <c:v>0.761904761904762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371144"/>
        <c:axId val="-2132367688"/>
      </c:barChart>
      <c:catAx>
        <c:axId val="-2132371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2367688"/>
        <c:crosses val="autoZero"/>
        <c:auto val="1"/>
        <c:lblAlgn val="ctr"/>
        <c:lblOffset val="100"/>
        <c:noMultiLvlLbl val="0"/>
      </c:catAx>
      <c:valAx>
        <c:axId val="-21323676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2371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361688"/>
        <c:axId val="2121365112"/>
      </c:barChart>
      <c:catAx>
        <c:axId val="212136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1365112"/>
        <c:crosses val="autoZero"/>
        <c:auto val="1"/>
        <c:lblAlgn val="ctr"/>
        <c:lblOffset val="100"/>
        <c:noMultiLvlLbl val="0"/>
      </c:catAx>
      <c:valAx>
        <c:axId val="212136511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13616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802424"/>
        <c:axId val="2087805800"/>
      </c:barChart>
      <c:catAx>
        <c:axId val="2087802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7805800"/>
        <c:crosses val="autoZero"/>
        <c:auto val="1"/>
        <c:lblAlgn val="ctr"/>
        <c:lblOffset val="100"/>
        <c:noMultiLvlLbl val="0"/>
      </c:catAx>
      <c:valAx>
        <c:axId val="20878058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78024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Indicadores!$D$142:$G$142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Indicadores!$D$143:$G$143</c:f>
              <c:numCache>
                <c:formatCode>0.0%</c:formatCode>
                <c:ptCount val="4"/>
                <c:pt idx="0">
                  <c:v>1.0</c:v>
                </c:pt>
                <c:pt idx="1">
                  <c:v>0.857142857142857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165848"/>
        <c:axId val="-2133162456"/>
      </c:barChart>
      <c:catAx>
        <c:axId val="-213316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162456"/>
        <c:crosses val="autoZero"/>
        <c:auto val="1"/>
        <c:lblAlgn val="ctr"/>
        <c:lblOffset val="100"/>
        <c:noMultiLvlLbl val="0"/>
      </c:catAx>
      <c:valAx>
        <c:axId val="-2133162456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1658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Indicadores!$D$147:$G$147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Indicadores!$D$148:$G$148</c:f>
              <c:numCache>
                <c:formatCode>0.0%</c:formatCode>
                <c:ptCount val="4"/>
                <c:pt idx="0">
                  <c:v>0.222222222222222</c:v>
                </c:pt>
                <c:pt idx="1">
                  <c:v>0.285714285714286</c:v>
                </c:pt>
                <c:pt idx="2">
                  <c:v>0.380952380952381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114008"/>
        <c:axId val="-2133110616"/>
      </c:barChart>
      <c:catAx>
        <c:axId val="-2133114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110616"/>
        <c:crosses val="autoZero"/>
        <c:auto val="1"/>
        <c:lblAlgn val="ctr"/>
        <c:lblOffset val="100"/>
        <c:noMultiLvlLbl val="0"/>
      </c:catAx>
      <c:valAx>
        <c:axId val="-21331106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1140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0.222222222222222</c:v>
                </c:pt>
                <c:pt idx="1">
                  <c:v>0.285714285714286</c:v>
                </c:pt>
                <c:pt idx="2">
                  <c:v>0.380952380952381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364584"/>
        <c:axId val="-2131361128"/>
      </c:barChart>
      <c:catAx>
        <c:axId val="-213136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1361128"/>
        <c:crosses val="autoZero"/>
        <c:auto val="1"/>
        <c:lblAlgn val="ctr"/>
        <c:lblOffset val="100"/>
        <c:noMultiLvlLbl val="0"/>
      </c:catAx>
      <c:valAx>
        <c:axId val="-21313611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13645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063960"/>
        <c:axId val="-2133060568"/>
      </c:barChart>
      <c:catAx>
        <c:axId val="-213306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060568"/>
        <c:crosses val="autoZero"/>
        <c:auto val="1"/>
        <c:lblAlgn val="ctr"/>
        <c:lblOffset val="100"/>
        <c:noMultiLvlLbl val="0"/>
      </c:catAx>
      <c:valAx>
        <c:axId val="-21330605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30639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302808"/>
        <c:axId val="-2132299352"/>
      </c:barChart>
      <c:catAx>
        <c:axId val="-213230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2299352"/>
        <c:crosses val="autoZero"/>
        <c:auto val="1"/>
        <c:lblAlgn val="ctr"/>
        <c:lblOffset val="100"/>
        <c:noMultiLvlLbl val="0"/>
      </c:catAx>
      <c:valAx>
        <c:axId val="-21322993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2302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962696"/>
        <c:axId val="-2138959304"/>
      </c:barChart>
      <c:catAx>
        <c:axId val="-2138962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959304"/>
        <c:crosses val="autoZero"/>
        <c:auto val="1"/>
        <c:lblAlgn val="ctr"/>
        <c:lblOffset val="100"/>
        <c:noMultiLvlLbl val="0"/>
      </c:catAx>
      <c:valAx>
        <c:axId val="-21389593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962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898152"/>
        <c:axId val="-2138894760"/>
      </c:barChart>
      <c:catAx>
        <c:axId val="-213889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894760"/>
        <c:crosses val="autoZero"/>
        <c:auto val="1"/>
        <c:lblAlgn val="ctr"/>
        <c:lblOffset val="100"/>
        <c:noMultiLvlLbl val="0"/>
      </c:catAx>
      <c:valAx>
        <c:axId val="-21388947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898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101736"/>
        <c:axId val="-2134098344"/>
      </c:barChart>
      <c:catAx>
        <c:axId val="-213410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098344"/>
        <c:crosses val="autoZero"/>
        <c:auto val="1"/>
        <c:lblAlgn val="ctr"/>
        <c:lblOffset val="100"/>
        <c:noMultiLvlLbl val="0"/>
      </c:catAx>
      <c:valAx>
        <c:axId val="-21340983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101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525288"/>
        <c:axId val="-2134521896"/>
      </c:barChart>
      <c:catAx>
        <c:axId val="-213452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521896"/>
        <c:crosses val="autoZero"/>
        <c:auto val="1"/>
        <c:lblAlgn val="ctr"/>
        <c:lblOffset val="100"/>
        <c:noMultiLvlLbl val="0"/>
      </c:catAx>
      <c:valAx>
        <c:axId val="-21345218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4525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014824"/>
        <c:axId val="-2138096840"/>
      </c:barChart>
      <c:catAx>
        <c:axId val="-213901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8096840"/>
        <c:crosses val="autoZero"/>
        <c:auto val="1"/>
        <c:lblAlgn val="ctr"/>
        <c:lblOffset val="100"/>
        <c:noMultiLvlLbl val="0"/>
      </c:catAx>
      <c:valAx>
        <c:axId val="-21380968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14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004808"/>
        <c:axId val="-2139001432"/>
      </c:barChart>
      <c:catAx>
        <c:axId val="-213900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01432"/>
        <c:crosses val="autoZero"/>
        <c:auto val="1"/>
        <c:lblAlgn val="ctr"/>
        <c:lblOffset val="100"/>
        <c:noMultiLvlLbl val="0"/>
      </c:catAx>
      <c:valAx>
        <c:axId val="-21390014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9004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gestantes com solicitação de sorologia para hepatite B (HBsAg)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Indicadores!$D$87:$G$87</c:f>
              <c:numCache>
                <c:formatCode>0.0%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86920"/>
        <c:axId val="2121490312"/>
      </c:barChart>
      <c:catAx>
        <c:axId val="212148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1490312"/>
        <c:crosses val="autoZero"/>
        <c:auto val="1"/>
        <c:lblAlgn val="ctr"/>
        <c:lblOffset val="100"/>
        <c:noMultiLvlLbl val="0"/>
      </c:catAx>
      <c:valAx>
        <c:axId val="21214903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14869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139E61-6F09-3041-B206-4240CC874E7C}" type="datetimeFigureOut">
              <a:rPr lang="en-US" smtClean="0"/>
              <a:t>01/03/14</a:t>
            </a:fld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C42B95-BAFB-B848-924F-5D99283FD4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5820" y="1154388"/>
            <a:ext cx="7772400" cy="1470025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Universidade Aberta Do SUS-UNASUS</a:t>
            </a:r>
            <a:br>
              <a:rPr lang="pt-BR" sz="2400" dirty="0" smtClean="0">
                <a:latin typeface="Arial"/>
                <a:cs typeface="Arial"/>
              </a:rPr>
            </a:br>
            <a:r>
              <a:rPr lang="pt-BR" sz="2400" dirty="0" smtClean="0">
                <a:latin typeface="Arial"/>
                <a:cs typeface="Arial"/>
              </a:rPr>
              <a:t>Universidade Federal De Pelotas</a:t>
            </a:r>
            <a:br>
              <a:rPr lang="pt-BR" sz="2400" dirty="0" smtClean="0">
                <a:latin typeface="Arial"/>
                <a:cs typeface="Arial"/>
              </a:rPr>
            </a:br>
            <a:r>
              <a:rPr lang="pt-BR" sz="2400" dirty="0" smtClean="0">
                <a:latin typeface="Arial"/>
                <a:cs typeface="Arial"/>
              </a:rPr>
              <a:t>Departamento De Medicina Social</a:t>
            </a:r>
            <a:br>
              <a:rPr lang="pt-BR" sz="2400" dirty="0" smtClean="0">
                <a:latin typeface="Arial"/>
                <a:cs typeface="Arial"/>
              </a:rPr>
            </a:br>
            <a:r>
              <a:rPr lang="pt-BR" sz="2400" dirty="0" smtClean="0">
                <a:latin typeface="Arial"/>
                <a:cs typeface="Arial"/>
              </a:rPr>
              <a:t>Especialização Em Saúde Da Família</a:t>
            </a:r>
            <a:br>
              <a:rPr lang="pt-BR" sz="2400" dirty="0" smtClean="0">
                <a:latin typeface="Arial"/>
                <a:cs typeface="Arial"/>
              </a:rPr>
            </a:br>
            <a:r>
              <a:rPr lang="pt-BR" sz="2400" dirty="0" smtClean="0">
                <a:latin typeface="Arial"/>
                <a:cs typeface="Arial"/>
              </a:rPr>
              <a:t>Modalidade A Distância</a:t>
            </a:r>
            <a:br>
              <a:rPr lang="pt-BR" sz="2400" dirty="0" smtClean="0">
                <a:latin typeface="Arial"/>
                <a:cs typeface="Arial"/>
              </a:rPr>
            </a:br>
            <a:r>
              <a:rPr lang="pt-BR" sz="2400" dirty="0" smtClean="0">
                <a:latin typeface="Arial"/>
                <a:cs typeface="Arial"/>
              </a:rPr>
              <a:t>Turma 4</a:t>
            </a:r>
            <a:br>
              <a:rPr lang="pt-BR" sz="2400" dirty="0" smtClean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151" y="3101030"/>
            <a:ext cx="7603958" cy="17526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Arial"/>
                <a:cs typeface="Arial"/>
              </a:rPr>
              <a:t>Fortalecimento da Atenção à Saúde do Pré-Natal e Puerpério na Unidade Básica de Saúde Matadouro, no Município de Piripiri, </a:t>
            </a:r>
            <a:r>
              <a:rPr lang="pt-BR" b="1" dirty="0" smtClean="0">
                <a:latin typeface="Arial"/>
                <a:cs typeface="Arial"/>
              </a:rPr>
              <a:t>Piauí</a:t>
            </a:r>
            <a:endParaRPr lang="pt-BR" b="1" dirty="0">
              <a:latin typeface="Arial"/>
              <a:cs typeface="Arial"/>
            </a:endParaRPr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427567"/>
            <a:ext cx="1028700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549" y="6062133"/>
            <a:ext cx="554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Aluna</a:t>
            </a:r>
            <a:r>
              <a:rPr lang="en-US" dirty="0" smtClean="0">
                <a:latin typeface="Arial"/>
                <a:cs typeface="Arial"/>
              </a:rPr>
              <a:t>: Luanne Fortes Monte </a:t>
            </a:r>
            <a:r>
              <a:rPr lang="en-US" dirty="0" err="1" smtClean="0">
                <a:latin typeface="Arial"/>
                <a:cs typeface="Arial"/>
              </a:rPr>
              <a:t>Soares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Orientadora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Zenia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Monteiro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Guedes</a:t>
            </a:r>
            <a:r>
              <a:rPr lang="en-US" dirty="0" smtClean="0">
                <a:latin typeface="Arial"/>
                <a:cs typeface="Arial"/>
              </a:rPr>
              <a:t> dos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antos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94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Arial"/>
                <a:cs typeface="Arial"/>
              </a:rPr>
              <a:t>Anotação</a:t>
            </a:r>
            <a:r>
              <a:rPr lang="en-US" sz="3000" dirty="0" smtClean="0">
                <a:latin typeface="Arial"/>
                <a:cs typeface="Arial"/>
              </a:rPr>
              <a:t> de dados: </a:t>
            </a:r>
            <a:r>
              <a:rPr lang="en-US" sz="3000" dirty="0" err="1" smtClean="0">
                <a:latin typeface="Arial"/>
                <a:cs typeface="Arial"/>
              </a:rPr>
              <a:t>ficha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espelho</a:t>
            </a:r>
            <a:r>
              <a:rPr lang="en-US" sz="30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err="1" smtClean="0">
                <a:latin typeface="Arial"/>
                <a:cs typeface="Arial"/>
              </a:rPr>
              <a:t>Compilação</a:t>
            </a:r>
            <a:r>
              <a:rPr lang="en-US" sz="3000" dirty="0" smtClean="0">
                <a:latin typeface="Arial"/>
                <a:cs typeface="Arial"/>
              </a:rPr>
              <a:t> de dados: </a:t>
            </a:r>
            <a:r>
              <a:rPr lang="en-US" sz="3000" dirty="0" err="1" smtClean="0">
                <a:latin typeface="Arial"/>
                <a:cs typeface="Arial"/>
              </a:rPr>
              <a:t>planilha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pré</a:t>
            </a:r>
            <a:r>
              <a:rPr lang="en-US" sz="3000" dirty="0" smtClean="0">
                <a:latin typeface="Arial"/>
                <a:cs typeface="Arial"/>
              </a:rPr>
              <a:t>-natal e </a:t>
            </a:r>
            <a:r>
              <a:rPr lang="en-US" sz="3000" dirty="0" err="1" smtClean="0">
                <a:latin typeface="Arial"/>
                <a:cs typeface="Arial"/>
              </a:rPr>
              <a:t>puerpério</a:t>
            </a:r>
            <a:r>
              <a:rPr lang="en-US" sz="30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err="1" smtClean="0">
                <a:latin typeface="Arial"/>
                <a:cs typeface="Arial"/>
              </a:rPr>
              <a:t>Análise</a:t>
            </a:r>
            <a:r>
              <a:rPr lang="en-US" sz="3000" dirty="0" smtClean="0">
                <a:latin typeface="Arial"/>
                <a:cs typeface="Arial"/>
              </a:rPr>
              <a:t> dos dados e </a:t>
            </a:r>
            <a:r>
              <a:rPr lang="en-US" sz="3000" dirty="0" err="1" smtClean="0">
                <a:latin typeface="Arial"/>
                <a:cs typeface="Arial"/>
              </a:rPr>
              <a:t>apresentação</a:t>
            </a:r>
            <a:r>
              <a:rPr lang="en-US" sz="3000" dirty="0" smtClean="0">
                <a:latin typeface="Arial"/>
                <a:cs typeface="Arial"/>
              </a:rPr>
              <a:t> à ESF e </a:t>
            </a:r>
            <a:r>
              <a:rPr lang="en-US" sz="3000" dirty="0" err="1" smtClean="0">
                <a:latin typeface="Arial"/>
                <a:cs typeface="Arial"/>
              </a:rPr>
              <a:t>comunidade</a:t>
            </a:r>
            <a:r>
              <a:rPr lang="en-US" sz="3000" dirty="0" smtClean="0">
                <a:latin typeface="Arial"/>
                <a:cs typeface="Arial"/>
              </a:rPr>
              <a:t>.</a:t>
            </a:r>
            <a:endParaRPr lang="en-US" sz="3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Ações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monitoramento</a:t>
            </a:r>
            <a:r>
              <a:rPr lang="en-US" dirty="0" smtClean="0">
                <a:latin typeface="Arial"/>
                <a:cs typeface="Arial"/>
              </a:rPr>
              <a:t> e </a:t>
            </a:r>
            <a:r>
              <a:rPr lang="en-US" dirty="0" err="1" smtClean="0">
                <a:latin typeface="Arial"/>
                <a:cs typeface="Arial"/>
              </a:rPr>
              <a:t>avaliação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41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2571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Ampliação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cobertura</a:t>
            </a:r>
            <a:r>
              <a:rPr lang="en-US" sz="2800" dirty="0" smtClean="0">
                <a:latin typeface="Arial"/>
                <a:cs typeface="Arial"/>
              </a:rPr>
              <a:t>;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Busca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ativa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faltosas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Qualidade</a:t>
            </a:r>
            <a:r>
              <a:rPr lang="en-US" sz="2800" dirty="0" smtClean="0">
                <a:latin typeface="Arial"/>
                <a:cs typeface="Arial"/>
              </a:rPr>
              <a:t> no </a:t>
            </a:r>
            <a:r>
              <a:rPr lang="en-US" sz="2800" dirty="0" err="1" smtClean="0">
                <a:latin typeface="Arial"/>
                <a:cs typeface="Arial"/>
              </a:rPr>
              <a:t>serviço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Cuidado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espcífico</a:t>
            </a:r>
            <a:r>
              <a:rPr lang="en-US" sz="2800" dirty="0" smtClean="0">
                <a:latin typeface="Arial"/>
                <a:cs typeface="Arial"/>
              </a:rPr>
              <a:t> para </a:t>
            </a:r>
            <a:r>
              <a:rPr lang="en-US" sz="2800" dirty="0" err="1" smtClean="0">
                <a:latin typeface="Arial"/>
                <a:cs typeface="Arial"/>
              </a:rPr>
              <a:t>gestantes</a:t>
            </a:r>
            <a:r>
              <a:rPr lang="en-US" sz="2800" dirty="0" smtClean="0">
                <a:latin typeface="Arial"/>
                <a:cs typeface="Arial"/>
              </a:rPr>
              <a:t> de alto </a:t>
            </a:r>
            <a:r>
              <a:rPr lang="en-US" sz="2800" dirty="0" err="1" smtClean="0">
                <a:latin typeface="Arial"/>
                <a:cs typeface="Arial"/>
              </a:rPr>
              <a:t>risco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Promoção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saúde</a:t>
            </a:r>
            <a:r>
              <a:rPr lang="en-US" sz="2800" dirty="0">
                <a:latin typeface="Arial"/>
                <a:cs typeface="Arial"/>
              </a:rPr>
              <a:t>.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47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Ações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organização</a:t>
            </a:r>
            <a:r>
              <a:rPr lang="en-US" dirty="0" smtClean="0">
                <a:latin typeface="Arial"/>
                <a:cs typeface="Arial"/>
              </a:rPr>
              <a:t> e </a:t>
            </a:r>
            <a:r>
              <a:rPr lang="en-US" dirty="0" err="1" smtClean="0">
                <a:latin typeface="Arial"/>
                <a:cs typeface="Arial"/>
              </a:rPr>
              <a:t>gestão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serviço</a:t>
            </a:r>
            <a:r>
              <a:rPr lang="en-US" dirty="0" smtClean="0">
                <a:latin typeface="Arial"/>
                <a:cs typeface="Arial"/>
              </a:rPr>
              <a:t> 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65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 smtClean="0">
                <a:latin typeface="Arial"/>
                <a:cs typeface="Arial"/>
              </a:rPr>
              <a:t>Treinamento</a:t>
            </a:r>
            <a:r>
              <a:rPr lang="en-US" sz="3000" dirty="0" smtClean="0">
                <a:latin typeface="Arial"/>
                <a:cs typeface="Arial"/>
              </a:rPr>
              <a:t> da </a:t>
            </a:r>
            <a:r>
              <a:rPr lang="en-US" sz="3000" dirty="0" err="1" smtClean="0">
                <a:latin typeface="Arial"/>
                <a:cs typeface="Arial"/>
              </a:rPr>
              <a:t>equipe</a:t>
            </a:r>
            <a:r>
              <a:rPr lang="en-US" sz="3000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smtClean="0">
                <a:latin typeface="Arial"/>
                <a:cs typeface="Arial"/>
              </a:rPr>
              <a:t>  </a:t>
            </a:r>
          </a:p>
          <a:p>
            <a:pPr algn="just"/>
            <a:r>
              <a:rPr lang="en-US" sz="3000" dirty="0" err="1" smtClean="0">
                <a:latin typeface="Arial"/>
                <a:cs typeface="Arial"/>
              </a:rPr>
              <a:t>Apresentação</a:t>
            </a:r>
            <a:r>
              <a:rPr lang="en-US" sz="3000" dirty="0" smtClean="0">
                <a:latin typeface="Arial"/>
                <a:cs typeface="Arial"/>
              </a:rPr>
              <a:t> da </a:t>
            </a:r>
            <a:r>
              <a:rPr lang="en-US" sz="3000" dirty="0" err="1" smtClean="0">
                <a:latin typeface="Arial"/>
                <a:cs typeface="Arial"/>
              </a:rPr>
              <a:t>ação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programática</a:t>
            </a:r>
            <a:r>
              <a:rPr lang="en-US" sz="3000" dirty="0" smtClean="0">
                <a:latin typeface="Arial"/>
                <a:cs typeface="Arial"/>
              </a:rPr>
              <a:t> para </a:t>
            </a:r>
            <a:r>
              <a:rPr lang="en-US" sz="3000" dirty="0" err="1" smtClean="0">
                <a:latin typeface="Arial"/>
                <a:cs typeface="Arial"/>
              </a:rPr>
              <a:t>comunidade</a:t>
            </a:r>
            <a:r>
              <a:rPr lang="en-US" sz="3000" dirty="0" smtClean="0">
                <a:latin typeface="Arial"/>
                <a:cs typeface="Arial"/>
              </a:rPr>
              <a:t>.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Ações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engajamento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público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1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71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 smtClean="0">
                <a:latin typeface="Arial"/>
                <a:cs typeface="Arial"/>
              </a:rPr>
              <a:t>Capacitação</a:t>
            </a:r>
            <a:r>
              <a:rPr lang="en-US" sz="3000" dirty="0" smtClean="0">
                <a:latin typeface="Arial"/>
                <a:cs typeface="Arial"/>
              </a:rPr>
              <a:t> da </a:t>
            </a:r>
            <a:r>
              <a:rPr lang="en-US" sz="3000" dirty="0" err="1" smtClean="0">
                <a:latin typeface="Arial"/>
                <a:cs typeface="Arial"/>
              </a:rPr>
              <a:t>equipe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r>
              <a:rPr lang="en-US" sz="3000" dirty="0" smtClean="0">
                <a:latin typeface="Arial"/>
                <a:cs typeface="Arial"/>
              </a:rPr>
              <a:t>: </a:t>
            </a:r>
          </a:p>
          <a:p>
            <a:pPr marL="0" indent="0" algn="just">
              <a:buNone/>
            </a:pPr>
            <a:r>
              <a:rPr lang="en-US" sz="3000" dirty="0" smtClean="0"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en-US" sz="3000" dirty="0" smtClean="0">
                <a:latin typeface="Arial"/>
                <a:cs typeface="Arial"/>
              </a:rPr>
              <a:t>Manual de </a:t>
            </a:r>
            <a:r>
              <a:rPr lang="en-US" sz="3000" dirty="0" err="1" smtClean="0">
                <a:latin typeface="Arial"/>
                <a:cs typeface="Arial"/>
              </a:rPr>
              <a:t>Atenção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ao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Pré</a:t>
            </a:r>
            <a:r>
              <a:rPr lang="en-US" sz="3000" dirty="0" smtClean="0">
                <a:latin typeface="Arial"/>
                <a:cs typeface="Arial"/>
              </a:rPr>
              <a:t>-natal de </a:t>
            </a:r>
            <a:r>
              <a:rPr lang="en-US" sz="3000" dirty="0" err="1">
                <a:latin typeface="Arial"/>
                <a:cs typeface="Arial"/>
              </a:rPr>
              <a:t>B</a:t>
            </a:r>
            <a:r>
              <a:rPr lang="en-US" sz="3000" dirty="0" err="1" smtClean="0">
                <a:latin typeface="Arial"/>
                <a:cs typeface="Arial"/>
              </a:rPr>
              <a:t>aixo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R</a:t>
            </a:r>
            <a:r>
              <a:rPr lang="en-US" sz="3000" dirty="0" err="1" smtClean="0">
                <a:latin typeface="Arial"/>
                <a:cs typeface="Arial"/>
              </a:rPr>
              <a:t>isco</a:t>
            </a:r>
            <a:r>
              <a:rPr lang="en-US" sz="3000" dirty="0" smtClean="0">
                <a:latin typeface="Arial"/>
                <a:cs typeface="Arial"/>
              </a:rPr>
              <a:t> do </a:t>
            </a:r>
            <a:r>
              <a:rPr lang="en-US" sz="3000" dirty="0" err="1" smtClean="0">
                <a:latin typeface="Arial"/>
                <a:cs typeface="Arial"/>
              </a:rPr>
              <a:t>Ministério</a:t>
            </a:r>
            <a:r>
              <a:rPr lang="en-US" sz="3000" dirty="0" smtClean="0">
                <a:latin typeface="Arial"/>
                <a:cs typeface="Arial"/>
              </a:rPr>
              <a:t> da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Ações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qualificação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prática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clínica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74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err="1" smtClean="0">
                <a:latin typeface="Arial"/>
                <a:cs typeface="Arial"/>
              </a:rPr>
              <a:t>Capacitação</a:t>
            </a:r>
            <a:r>
              <a:rPr lang="en-US" sz="2800" dirty="0" smtClean="0">
                <a:latin typeface="Arial"/>
                <a:cs typeface="Arial"/>
              </a:rPr>
              <a:t> da </a:t>
            </a:r>
            <a:r>
              <a:rPr lang="en-US" sz="2800" dirty="0" err="1" smtClean="0">
                <a:latin typeface="Arial"/>
                <a:cs typeface="Arial"/>
              </a:rPr>
              <a:t>equipe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saúde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</a:t>
            </a:r>
          </a:p>
          <a:p>
            <a:pPr algn="just"/>
            <a:r>
              <a:rPr lang="en-US" sz="2800" dirty="0" err="1" smtClean="0">
                <a:latin typeface="Arial"/>
                <a:cs typeface="Arial"/>
              </a:rPr>
              <a:t>Apoio</a:t>
            </a:r>
            <a:r>
              <a:rPr lang="en-US" sz="2800" dirty="0" smtClean="0">
                <a:latin typeface="Arial"/>
                <a:cs typeface="Arial"/>
              </a:rPr>
              <a:t> da </a:t>
            </a:r>
            <a:r>
              <a:rPr lang="en-US" sz="2800" dirty="0" err="1" smtClean="0">
                <a:latin typeface="Arial"/>
                <a:cs typeface="Arial"/>
              </a:rPr>
              <a:t>comunidade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 algn="just"/>
            <a:r>
              <a:rPr lang="en-US" sz="2800" dirty="0" err="1" smtClean="0">
                <a:latin typeface="Arial"/>
                <a:cs typeface="Arial"/>
              </a:rPr>
              <a:t>Detecção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precoce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cadastro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gestantes</a:t>
            </a:r>
            <a:r>
              <a:rPr lang="en-US" sz="2800" dirty="0" smtClean="0">
                <a:latin typeface="Arial"/>
                <a:cs typeface="Arial"/>
              </a:rPr>
              <a:t> e </a:t>
            </a:r>
            <a:r>
              <a:rPr lang="en-US" sz="2800" dirty="0" err="1" smtClean="0">
                <a:latin typeface="Arial"/>
                <a:cs typeface="Arial"/>
              </a:rPr>
              <a:t>acompanhamento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qualidade</a:t>
            </a:r>
            <a:r>
              <a:rPr lang="en-US" sz="2800" dirty="0" smtClean="0">
                <a:latin typeface="Arial"/>
                <a:cs typeface="Arial"/>
              </a:rPr>
              <a:t>;</a:t>
            </a:r>
            <a:endParaRPr lang="en-US" sz="28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2800" dirty="0">
              <a:latin typeface="Arial"/>
              <a:cs typeface="Arial"/>
            </a:endParaRPr>
          </a:p>
          <a:p>
            <a:pPr algn="just"/>
            <a:r>
              <a:rPr lang="en-US" sz="2800" dirty="0" err="1" smtClean="0">
                <a:latin typeface="Arial"/>
                <a:cs typeface="Arial"/>
              </a:rPr>
              <a:t>Monitoramento</a:t>
            </a:r>
            <a:r>
              <a:rPr lang="en-US" sz="2800" dirty="0" smtClean="0">
                <a:latin typeface="Arial"/>
                <a:cs typeface="Arial"/>
              </a:rPr>
              <a:t> e </a:t>
            </a:r>
            <a:r>
              <a:rPr lang="en-US" sz="2800" dirty="0" err="1" smtClean="0">
                <a:latin typeface="Arial"/>
                <a:cs typeface="Arial"/>
              </a:rPr>
              <a:t>busca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ativa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gestantes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faltosas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ou</a:t>
            </a:r>
            <a:r>
              <a:rPr lang="en-US" sz="2800" dirty="0" smtClean="0">
                <a:latin typeface="Arial"/>
                <a:cs typeface="Arial"/>
              </a:rPr>
              <a:t> de alto </a:t>
            </a:r>
            <a:r>
              <a:rPr lang="en-US" sz="2800" dirty="0" err="1" smtClean="0">
                <a:latin typeface="Arial"/>
                <a:cs typeface="Arial"/>
              </a:rPr>
              <a:t>risco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Arial"/>
                <a:cs typeface="Arial"/>
              </a:rPr>
              <a:t>Logística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06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Arial"/>
                <a:cs typeface="Arial"/>
              </a:rPr>
              <a:t>Ações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promoção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r>
              <a:rPr lang="en-US" sz="30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err="1" smtClean="0">
                <a:latin typeface="Arial"/>
                <a:cs typeface="Arial"/>
              </a:rPr>
              <a:t>Avaliação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periódica</a:t>
            </a:r>
            <a:r>
              <a:rPr lang="en-US" sz="3000" dirty="0" smtClean="0">
                <a:latin typeface="Arial"/>
                <a:cs typeface="Arial"/>
              </a:rPr>
              <a:t> dos </a:t>
            </a:r>
            <a:r>
              <a:rPr lang="en-US" sz="3000" dirty="0" err="1" smtClean="0">
                <a:latin typeface="Arial"/>
                <a:cs typeface="Arial"/>
              </a:rPr>
              <a:t>registros</a:t>
            </a:r>
            <a:r>
              <a:rPr lang="en-US" sz="3000" dirty="0" smtClean="0">
                <a:latin typeface="Arial"/>
                <a:cs typeface="Arial"/>
              </a:rPr>
              <a:t>.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Logística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36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939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Resultados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4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Ampliar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cobertura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do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pré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-natal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</a:t>
            </a:r>
            <a:r>
              <a:rPr lang="en-US" dirty="0" err="1" smtClean="0">
                <a:latin typeface="Arial"/>
                <a:cs typeface="Arial"/>
              </a:rPr>
              <a:t>obertura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(1)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5" y="2515660"/>
            <a:ext cx="54102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4663" y="3285066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85%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55,3% (21/38)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7750" y="5429250"/>
            <a:ext cx="300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Unidade Matadouro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8030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Garantir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captação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precoce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gestantes</a:t>
            </a:r>
            <a:r>
              <a:rPr lang="en-US" sz="2600" dirty="0" smtClean="0">
                <a:latin typeface="Arial"/>
                <a:cs typeface="Arial"/>
              </a:rPr>
              <a:t> (</a:t>
            </a:r>
            <a:r>
              <a:rPr lang="en-US" sz="2600" dirty="0" err="1" smtClean="0">
                <a:latin typeface="Arial"/>
                <a:cs typeface="Arial"/>
              </a:rPr>
              <a:t>primeiro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trimestre</a:t>
            </a:r>
            <a:r>
              <a:rPr lang="en-US" sz="26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 smtClean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</a:t>
            </a:r>
            <a:r>
              <a:rPr lang="en-US" dirty="0" err="1" smtClean="0">
                <a:latin typeface="Arial"/>
                <a:cs typeface="Arial"/>
              </a:rPr>
              <a:t>obertura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(2)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2" y="2965465"/>
            <a:ext cx="5410200" cy="270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194" y="3650101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80%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81% (17/21)</a:t>
            </a:r>
          </a:p>
        </p:txBody>
      </p:sp>
    </p:spTree>
    <p:extLst>
      <p:ext uri="{BB962C8B-B14F-4D97-AF65-F5344CB8AC3E}">
        <p14:creationId xmlns:p14="http://schemas.microsoft.com/office/powerpoint/2010/main" val="70528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Ampliar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cobertura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gestantes</a:t>
            </a:r>
            <a:r>
              <a:rPr lang="en-US" sz="2600" dirty="0" smtClean="0">
                <a:latin typeface="Arial"/>
                <a:cs typeface="Arial"/>
              </a:rPr>
              <a:t> com </a:t>
            </a:r>
            <a:r>
              <a:rPr lang="en-US" sz="2600" dirty="0" err="1" smtClean="0">
                <a:latin typeface="Arial"/>
                <a:cs typeface="Arial"/>
              </a:rPr>
              <a:t>primeira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consulta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odontológica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</a:t>
            </a:r>
            <a:r>
              <a:rPr lang="en-US" dirty="0" err="1" smtClean="0">
                <a:latin typeface="Arial"/>
                <a:cs typeface="Arial"/>
              </a:rPr>
              <a:t>obertura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(3)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951900"/>
              </p:ext>
            </p:extLst>
          </p:nvPr>
        </p:nvGraphicFramePr>
        <p:xfrm>
          <a:off x="941912" y="2999495"/>
          <a:ext cx="5397500" cy="24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02395" y="3650101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70%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76,2% (16/21)</a:t>
            </a:r>
          </a:p>
        </p:txBody>
      </p:sp>
    </p:spTree>
    <p:extLst>
      <p:ext uri="{BB962C8B-B14F-4D97-AF65-F5344CB8AC3E}">
        <p14:creationId xmlns:p14="http://schemas.microsoft.com/office/powerpoint/2010/main" val="366438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24929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Introdução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1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Ampliar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cobertura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gestantes</a:t>
            </a:r>
            <a:r>
              <a:rPr lang="en-US" sz="2600" dirty="0" smtClean="0">
                <a:latin typeface="Arial"/>
                <a:cs typeface="Arial"/>
              </a:rPr>
              <a:t> de alto </a:t>
            </a:r>
            <a:r>
              <a:rPr lang="en-US" sz="2600" dirty="0" err="1" smtClean="0">
                <a:latin typeface="Arial"/>
                <a:cs typeface="Arial"/>
              </a:rPr>
              <a:t>risco</a:t>
            </a:r>
            <a:r>
              <a:rPr lang="en-US" sz="2600" dirty="0" smtClean="0">
                <a:latin typeface="Arial"/>
                <a:cs typeface="Arial"/>
              </a:rPr>
              <a:t> com </a:t>
            </a:r>
            <a:r>
              <a:rPr lang="en-US" sz="2600" dirty="0" err="1" smtClean="0">
                <a:latin typeface="Arial"/>
                <a:cs typeface="Arial"/>
              </a:rPr>
              <a:t>primeira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consulta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odontológica</a:t>
            </a: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</a:t>
            </a:r>
            <a:r>
              <a:rPr lang="en-US" dirty="0" err="1" smtClean="0">
                <a:latin typeface="Arial"/>
                <a:cs typeface="Arial"/>
              </a:rPr>
              <a:t>obertura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(4)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1" y="2986616"/>
            <a:ext cx="5422900" cy="252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6261" y="3657599"/>
            <a:ext cx="242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70%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0</a:t>
            </a:r>
          </a:p>
        </p:txBody>
      </p:sp>
    </p:spTree>
    <p:extLst>
      <p:ext uri="{BB962C8B-B14F-4D97-AF65-F5344CB8AC3E}">
        <p14:creationId xmlns:p14="http://schemas.microsoft.com/office/powerpoint/2010/main" val="8060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Realizar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busca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ativa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gestantes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faltosas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às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consultas</a:t>
            </a:r>
            <a:r>
              <a:rPr lang="en-US" sz="2600" dirty="0" smtClean="0">
                <a:latin typeface="Arial"/>
                <a:cs typeface="Arial"/>
              </a:rPr>
              <a:t> do </a:t>
            </a:r>
            <a:r>
              <a:rPr lang="en-US" sz="2600" dirty="0" err="1" smtClean="0">
                <a:latin typeface="Arial"/>
                <a:cs typeface="Arial"/>
              </a:rPr>
              <a:t>pré</a:t>
            </a:r>
            <a:r>
              <a:rPr lang="en-US" sz="2600" dirty="0" smtClean="0">
                <a:latin typeface="Arial"/>
                <a:cs typeface="Arial"/>
              </a:rPr>
              <a:t>-natal</a:t>
            </a:r>
          </a:p>
          <a:p>
            <a:endParaRPr lang="en-US" sz="2600" dirty="0">
              <a:latin typeface="Arial"/>
              <a:cs typeface="Arial"/>
            </a:endParaRPr>
          </a:p>
          <a:p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Adesão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721352"/>
              </p:ext>
            </p:extLst>
          </p:nvPr>
        </p:nvGraphicFramePr>
        <p:xfrm>
          <a:off x="903813" y="3045883"/>
          <a:ext cx="54737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0131" y="3657599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(3/3)</a:t>
            </a:r>
          </a:p>
        </p:txBody>
      </p:sp>
    </p:spTree>
    <p:extLst>
      <p:ext uri="{BB962C8B-B14F-4D97-AF65-F5344CB8AC3E}">
        <p14:creationId xmlns:p14="http://schemas.microsoft.com/office/powerpoint/2010/main" val="230414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Realizar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pelo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menos</a:t>
            </a:r>
            <a:r>
              <a:rPr lang="en-US" sz="2600" dirty="0" smtClean="0">
                <a:latin typeface="Arial"/>
                <a:cs typeface="Arial"/>
              </a:rPr>
              <a:t> um </a:t>
            </a:r>
            <a:r>
              <a:rPr lang="en-US" sz="2600" dirty="0" err="1" smtClean="0">
                <a:latin typeface="Arial"/>
                <a:cs typeface="Arial"/>
              </a:rPr>
              <a:t>exame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ginecológico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por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trimestre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gestação</a:t>
            </a: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 smtClean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>
                <a:latin typeface="Arial"/>
                <a:cs typeface="Arial"/>
              </a:rPr>
              <a:t> (1)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1" y="3103033"/>
            <a:ext cx="55118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3993" y="3937968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71,4% (15/21)</a:t>
            </a:r>
          </a:p>
        </p:txBody>
      </p:sp>
    </p:spTree>
    <p:extLst>
      <p:ext uri="{BB962C8B-B14F-4D97-AF65-F5344CB8AC3E}">
        <p14:creationId xmlns:p14="http://schemas.microsoft.com/office/powerpoint/2010/main" val="28526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Realizar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pelo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menos</a:t>
            </a:r>
            <a:r>
              <a:rPr lang="en-US" sz="2600" dirty="0" smtClean="0">
                <a:latin typeface="Arial"/>
                <a:cs typeface="Arial"/>
              </a:rPr>
              <a:t> um </a:t>
            </a:r>
            <a:r>
              <a:rPr lang="en-US" sz="2600" dirty="0" err="1" smtClean="0">
                <a:latin typeface="Arial"/>
                <a:cs typeface="Arial"/>
              </a:rPr>
              <a:t>exame</a:t>
            </a:r>
            <a:r>
              <a:rPr lang="en-US" sz="2600" dirty="0" smtClean="0">
                <a:latin typeface="Arial"/>
                <a:cs typeface="Arial"/>
              </a:rPr>
              <a:t> das mamas </a:t>
            </a:r>
            <a:r>
              <a:rPr lang="en-US" sz="2600" dirty="0" err="1" smtClean="0">
                <a:latin typeface="Arial"/>
                <a:cs typeface="Arial"/>
              </a:rPr>
              <a:t>durante</a:t>
            </a:r>
            <a:r>
              <a:rPr lang="en-US" sz="2600" dirty="0" smtClean="0">
                <a:latin typeface="Arial"/>
                <a:cs typeface="Arial"/>
              </a:rPr>
              <a:t> a </a:t>
            </a:r>
            <a:r>
              <a:rPr lang="en-US" sz="2600" dirty="0" err="1" smtClean="0">
                <a:latin typeface="Arial"/>
                <a:cs typeface="Arial"/>
              </a:rPr>
              <a:t>gestação</a:t>
            </a: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(2)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5" y="2935816"/>
            <a:ext cx="5410200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6261" y="3650101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191300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Garantir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suplementação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sulfato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ferroso</a:t>
            </a:r>
            <a:r>
              <a:rPr lang="en-US" sz="2600" dirty="0" smtClean="0">
                <a:latin typeface="Arial"/>
                <a:cs typeface="Arial"/>
              </a:rPr>
              <a:t> e </a:t>
            </a:r>
            <a:r>
              <a:rPr lang="en-US" sz="2600" dirty="0" err="1" smtClean="0">
                <a:latin typeface="Arial"/>
                <a:cs typeface="Arial"/>
              </a:rPr>
              <a:t>ácido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fólico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conforme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preconizado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pelo</a:t>
            </a:r>
            <a:r>
              <a:rPr lang="en-US" sz="2600" dirty="0" smtClean="0">
                <a:latin typeface="Arial"/>
                <a:cs typeface="Arial"/>
              </a:rPr>
              <a:t> MS</a:t>
            </a: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(3)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27" y="2954866"/>
            <a:ext cx="54102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6261" y="3650101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309195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Garantir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solicitação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exames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rotina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pré</a:t>
            </a:r>
            <a:r>
              <a:rPr lang="en-US" sz="2400" dirty="0" smtClean="0">
                <a:latin typeface="Arial"/>
                <a:cs typeface="Arial"/>
              </a:rPr>
              <a:t>-natal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(4)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60939"/>
              </p:ext>
            </p:extLst>
          </p:nvPr>
        </p:nvGraphicFramePr>
        <p:xfrm>
          <a:off x="863600" y="2184400"/>
          <a:ext cx="5367867" cy="206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66931" y="2701835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494149"/>
              </p:ext>
            </p:extLst>
          </p:nvPr>
        </p:nvGraphicFramePr>
        <p:xfrm>
          <a:off x="863600" y="4470401"/>
          <a:ext cx="5367867" cy="220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17733" y="4925834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404638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Garantir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solicitação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exames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rotina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pré</a:t>
            </a:r>
            <a:r>
              <a:rPr lang="en-US" sz="2400" dirty="0" smtClean="0">
                <a:latin typeface="Arial"/>
                <a:cs typeface="Arial"/>
              </a:rPr>
              <a:t>-natal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(5)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592546"/>
              </p:ext>
            </p:extLst>
          </p:nvPr>
        </p:nvGraphicFramePr>
        <p:xfrm>
          <a:off x="867834" y="2279650"/>
          <a:ext cx="5486399" cy="19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36216"/>
              </p:ext>
            </p:extLst>
          </p:nvPr>
        </p:nvGraphicFramePr>
        <p:xfrm>
          <a:off x="867833" y="4461933"/>
          <a:ext cx="54864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9333" y="2694337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9333" y="4927771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337673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Garantir</a:t>
            </a:r>
            <a:r>
              <a:rPr lang="en-US" sz="2400" dirty="0" smtClean="0">
                <a:latin typeface="Arial"/>
                <a:cs typeface="Arial"/>
              </a:rPr>
              <a:t> a </a:t>
            </a:r>
            <a:r>
              <a:rPr lang="en-US" sz="2400" dirty="0" err="1" smtClean="0">
                <a:latin typeface="Arial"/>
                <a:cs typeface="Arial"/>
              </a:rPr>
              <a:t>solicitação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exames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rotina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pré</a:t>
            </a:r>
            <a:r>
              <a:rPr lang="en-US" sz="2400" dirty="0" smtClean="0">
                <a:latin typeface="Arial"/>
                <a:cs typeface="Arial"/>
              </a:rPr>
              <a:t>-natal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(6)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2889"/>
              </p:ext>
            </p:extLst>
          </p:nvPr>
        </p:nvGraphicFramePr>
        <p:xfrm>
          <a:off x="673100" y="2142067"/>
          <a:ext cx="5461000" cy="212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72678"/>
              </p:ext>
            </p:extLst>
          </p:nvPr>
        </p:nvGraphicFramePr>
        <p:xfrm>
          <a:off x="673100" y="4504266"/>
          <a:ext cx="5461000" cy="223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2713207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9333" y="5081937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180189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Garantir</a:t>
            </a:r>
            <a:r>
              <a:rPr lang="en-US" sz="2400" dirty="0" smtClean="0">
                <a:latin typeface="Arial"/>
                <a:cs typeface="Arial"/>
              </a:rPr>
              <a:t> a </a:t>
            </a:r>
            <a:r>
              <a:rPr lang="en-US" sz="2400" dirty="0" err="1" smtClean="0">
                <a:latin typeface="Arial"/>
                <a:cs typeface="Arial"/>
              </a:rPr>
              <a:t>solicitação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exames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rotina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pré</a:t>
            </a:r>
            <a:r>
              <a:rPr lang="en-US" sz="2400" dirty="0" smtClean="0">
                <a:latin typeface="Arial"/>
                <a:cs typeface="Arial"/>
              </a:rPr>
              <a:t>-natal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(7)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429457"/>
              </p:ext>
            </p:extLst>
          </p:nvPr>
        </p:nvGraphicFramePr>
        <p:xfrm>
          <a:off x="903817" y="2118783"/>
          <a:ext cx="5293783" cy="213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340404"/>
              </p:ext>
            </p:extLst>
          </p:nvPr>
        </p:nvGraphicFramePr>
        <p:xfrm>
          <a:off x="903817" y="4432300"/>
          <a:ext cx="5293783" cy="21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2713207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4912774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33670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Garantir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atualização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esquema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vacinal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(8)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044631"/>
              </p:ext>
            </p:extLst>
          </p:nvPr>
        </p:nvGraphicFramePr>
        <p:xfrm>
          <a:off x="863600" y="2178050"/>
          <a:ext cx="5232400" cy="208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53142"/>
              </p:ext>
            </p:extLst>
          </p:nvPr>
        </p:nvGraphicFramePr>
        <p:xfrm>
          <a:off x="863600" y="4453466"/>
          <a:ext cx="52324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2713207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925834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34862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en-US" sz="2800" dirty="0" err="1" smtClean="0">
                <a:latin typeface="Arial"/>
                <a:cs typeface="Arial"/>
              </a:rPr>
              <a:t>Atenção</a:t>
            </a:r>
            <a:r>
              <a:rPr lang="en-US" sz="2800" dirty="0" smtClean="0">
                <a:latin typeface="Arial"/>
                <a:cs typeface="Arial"/>
              </a:rPr>
              <a:t> à </a:t>
            </a:r>
            <a:r>
              <a:rPr lang="en-US" sz="2800" dirty="0" err="1" smtClean="0">
                <a:latin typeface="Arial"/>
                <a:cs typeface="Arial"/>
              </a:rPr>
              <a:t>Saúde</a:t>
            </a:r>
            <a:r>
              <a:rPr lang="en-US" sz="2800" dirty="0" smtClean="0">
                <a:latin typeface="Arial"/>
                <a:cs typeface="Arial"/>
              </a:rPr>
              <a:t> das </a:t>
            </a:r>
            <a:r>
              <a:rPr lang="en-US" sz="2800" dirty="0" err="1" smtClean="0">
                <a:latin typeface="Arial"/>
                <a:cs typeface="Arial"/>
              </a:rPr>
              <a:t>Gestantes</a:t>
            </a:r>
            <a:r>
              <a:rPr lang="en-US" sz="2800" dirty="0" smtClean="0">
                <a:latin typeface="Arial"/>
                <a:cs typeface="Arial"/>
              </a:rPr>
              <a:t> e </a:t>
            </a:r>
            <a:r>
              <a:rPr lang="en-US" sz="2800" dirty="0" err="1" smtClean="0">
                <a:latin typeface="Arial"/>
                <a:cs typeface="Arial"/>
              </a:rPr>
              <a:t>Puerpério</a:t>
            </a:r>
            <a:r>
              <a:rPr lang="en-US" sz="2800" dirty="0" smtClean="0">
                <a:latin typeface="Arial"/>
                <a:cs typeface="Arial"/>
              </a:rPr>
              <a:t>;</a:t>
            </a:r>
            <a:endParaRPr lang="en-US" sz="2800" dirty="0">
              <a:latin typeface="Arial"/>
              <a:cs typeface="Arial"/>
            </a:endParaRPr>
          </a:p>
          <a:p>
            <a:pPr marL="457200" indent="-457200" algn="just">
              <a:lnSpc>
                <a:spcPct val="200000"/>
              </a:lnSpc>
            </a:pPr>
            <a:r>
              <a:rPr lang="en-US" sz="2800" dirty="0" err="1" smtClean="0">
                <a:latin typeface="Arial"/>
                <a:cs typeface="Arial"/>
              </a:rPr>
              <a:t>Política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saúde</a:t>
            </a:r>
            <a:r>
              <a:rPr lang="en-US" sz="2800" dirty="0" smtClean="0">
                <a:latin typeface="Arial"/>
                <a:cs typeface="Arial"/>
              </a:rPr>
              <a:t> do </a:t>
            </a:r>
            <a:r>
              <a:rPr lang="en-US" sz="2800" dirty="0" err="1" smtClean="0">
                <a:latin typeface="Arial"/>
                <a:cs typeface="Arial"/>
              </a:rPr>
              <a:t>Ministério</a:t>
            </a:r>
            <a:r>
              <a:rPr lang="en-US" sz="2800" dirty="0" smtClean="0">
                <a:latin typeface="Arial"/>
                <a:cs typeface="Arial"/>
              </a:rPr>
              <a:t> da </a:t>
            </a:r>
            <a:r>
              <a:rPr lang="en-US" sz="2800" dirty="0" err="1" smtClean="0">
                <a:latin typeface="Arial"/>
                <a:cs typeface="Arial"/>
              </a:rPr>
              <a:t>Saúde</a:t>
            </a:r>
            <a:r>
              <a:rPr lang="en-US" sz="2800" dirty="0" smtClean="0">
                <a:latin typeface="Arial"/>
                <a:cs typeface="Arial"/>
              </a:rPr>
              <a:t> (MS);</a:t>
            </a:r>
            <a:endParaRPr lang="en-US" sz="2800" dirty="0">
              <a:latin typeface="Arial"/>
              <a:cs typeface="Arial"/>
            </a:endParaRPr>
          </a:p>
          <a:p>
            <a:pPr marL="457200" indent="-457200" algn="just">
              <a:lnSpc>
                <a:spcPct val="200000"/>
              </a:lnSpc>
            </a:pPr>
            <a:r>
              <a:rPr lang="en-US" sz="2800" dirty="0" err="1" smtClean="0">
                <a:latin typeface="Arial"/>
                <a:cs typeface="Arial"/>
              </a:rPr>
              <a:t>Serviço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já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realizado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Unidade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Básica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Saúde</a:t>
            </a:r>
            <a:r>
              <a:rPr lang="en-US" sz="2800" dirty="0" smtClean="0">
                <a:latin typeface="Arial"/>
                <a:cs typeface="Arial"/>
              </a:rPr>
              <a:t> (UBS), </a:t>
            </a:r>
            <a:r>
              <a:rPr lang="en-US" sz="2800" dirty="0" err="1" smtClean="0">
                <a:latin typeface="Arial"/>
                <a:cs typeface="Arial"/>
              </a:rPr>
              <a:t>porém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deficitário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(53% de </a:t>
            </a:r>
            <a:r>
              <a:rPr lang="en-US" sz="2800" dirty="0" err="1" smtClean="0">
                <a:latin typeface="Arial"/>
                <a:cs typeface="Arial"/>
              </a:rPr>
              <a:t>cobertura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de </a:t>
            </a:r>
            <a:r>
              <a:rPr lang="en-US" sz="2800" dirty="0" err="1" smtClean="0">
                <a:latin typeface="Arial"/>
                <a:cs typeface="Arial"/>
              </a:rPr>
              <a:t>pré</a:t>
            </a:r>
            <a:r>
              <a:rPr lang="en-US" sz="2800" dirty="0" smtClean="0">
                <a:latin typeface="Arial"/>
                <a:cs typeface="Arial"/>
              </a:rPr>
              <a:t>-natal).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Importância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programática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4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Garantir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avaliação</a:t>
            </a:r>
            <a:r>
              <a:rPr lang="en-US" sz="2400" dirty="0" smtClean="0">
                <a:latin typeface="Arial"/>
                <a:cs typeface="Arial"/>
              </a:rPr>
              <a:t> e </a:t>
            </a:r>
            <a:r>
              <a:rPr lang="en-US" sz="2400" dirty="0" err="1" smtClean="0">
                <a:latin typeface="Arial"/>
                <a:cs typeface="Arial"/>
              </a:rPr>
              <a:t>conclusão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cuidado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bucal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(9)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27913"/>
              </p:ext>
            </p:extLst>
          </p:nvPr>
        </p:nvGraphicFramePr>
        <p:xfrm>
          <a:off x="804333" y="2137834"/>
          <a:ext cx="5190067" cy="231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938040"/>
              </p:ext>
            </p:extLst>
          </p:nvPr>
        </p:nvGraphicFramePr>
        <p:xfrm>
          <a:off x="804333" y="4584699"/>
          <a:ext cx="5190067" cy="21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65333" y="2713207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76,2% (16/21)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3866" y="5104680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56,3% (9/16)</a:t>
            </a:r>
          </a:p>
        </p:txBody>
      </p:sp>
    </p:spTree>
    <p:extLst>
      <p:ext uri="{BB962C8B-B14F-4D97-AF65-F5344CB8AC3E}">
        <p14:creationId xmlns:p14="http://schemas.microsoft.com/office/powerpoint/2010/main" val="360974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Garantir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consulta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puerpério</a:t>
            </a:r>
            <a:r>
              <a:rPr lang="en-US" sz="2600" dirty="0" smtClean="0">
                <a:latin typeface="Arial"/>
                <a:cs typeface="Arial"/>
              </a:rPr>
              <a:t> entre 30 e 42 </a:t>
            </a:r>
            <a:r>
              <a:rPr lang="en-US" sz="2600" dirty="0" err="1" smtClean="0">
                <a:latin typeface="Arial"/>
                <a:cs typeface="Arial"/>
              </a:rPr>
              <a:t>dias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pós-parto</a:t>
            </a: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   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dirty="0" err="1" smtClean="0">
                <a:latin typeface="Arial"/>
                <a:cs typeface="Arial"/>
              </a:rPr>
              <a:t>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 (10)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09692"/>
              </p:ext>
            </p:extLst>
          </p:nvPr>
        </p:nvGraphicFramePr>
        <p:xfrm>
          <a:off x="929214" y="2965450"/>
          <a:ext cx="53213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51596" y="3913536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28,6% (6/21)</a:t>
            </a:r>
          </a:p>
        </p:txBody>
      </p:sp>
    </p:spTree>
    <p:extLst>
      <p:ext uri="{BB962C8B-B14F-4D97-AF65-F5344CB8AC3E}">
        <p14:creationId xmlns:p14="http://schemas.microsoft.com/office/powerpoint/2010/main" val="188268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Manter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registro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adequado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na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ficha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espelho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pré</a:t>
            </a:r>
            <a:r>
              <a:rPr lang="en-US" sz="2600" dirty="0" smtClean="0">
                <a:latin typeface="Arial"/>
                <a:cs typeface="Arial"/>
              </a:rPr>
              <a:t>-natal e </a:t>
            </a:r>
            <a:r>
              <a:rPr lang="en-US" sz="2600" dirty="0" err="1" smtClean="0">
                <a:latin typeface="Arial"/>
                <a:cs typeface="Arial"/>
              </a:rPr>
              <a:t>vacinação</a:t>
            </a:r>
            <a:endParaRPr lang="en-US" sz="2600" dirty="0" smtClean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Registro</a:t>
            </a:r>
            <a:r>
              <a:rPr lang="en-US" dirty="0" smtClean="0">
                <a:latin typeface="Arial"/>
                <a:cs typeface="Arial"/>
              </a:rPr>
              <a:t> das </a:t>
            </a:r>
            <a:r>
              <a:rPr lang="en-US" dirty="0" err="1" smtClean="0">
                <a:latin typeface="Arial"/>
                <a:cs typeface="Arial"/>
              </a:rPr>
              <a:t>informações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620893"/>
              </p:ext>
            </p:extLst>
          </p:nvPr>
        </p:nvGraphicFramePr>
        <p:xfrm>
          <a:off x="791633" y="2813050"/>
          <a:ext cx="53594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3574869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95,2% (20/21)</a:t>
            </a:r>
          </a:p>
        </p:txBody>
      </p:sp>
    </p:spTree>
    <p:extLst>
      <p:ext uri="{BB962C8B-B14F-4D97-AF65-F5344CB8AC3E}">
        <p14:creationId xmlns:p14="http://schemas.microsoft.com/office/powerpoint/2010/main" val="297476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Avaliar</a:t>
            </a:r>
            <a:r>
              <a:rPr lang="en-US" sz="2600" dirty="0" smtClean="0">
                <a:latin typeface="Arial"/>
                <a:cs typeface="Arial"/>
              </a:rPr>
              <a:t> o </a:t>
            </a:r>
            <a:r>
              <a:rPr lang="en-US" sz="2600" dirty="0" err="1" smtClean="0">
                <a:latin typeface="Arial"/>
                <a:cs typeface="Arial"/>
              </a:rPr>
              <a:t>risco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gestacional</a:t>
            </a:r>
            <a:endParaRPr lang="en-US" sz="2600" dirty="0" smtClean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  <a:p>
            <a:endParaRPr lang="en-US" sz="2600" dirty="0" smtClean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Controle</a:t>
            </a:r>
            <a:r>
              <a:rPr lang="en-US" dirty="0" smtClean="0">
                <a:latin typeface="Arial"/>
                <a:cs typeface="Arial"/>
              </a:rPr>
              <a:t> das </a:t>
            </a:r>
            <a:r>
              <a:rPr lang="en-US" dirty="0" err="1" smtClean="0">
                <a:latin typeface="Arial"/>
                <a:cs typeface="Arial"/>
              </a:rPr>
              <a:t>gestantes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risco</a:t>
            </a:r>
            <a:r>
              <a:rPr lang="en-US" dirty="0" smtClean="0">
                <a:latin typeface="Arial"/>
                <a:cs typeface="Arial"/>
              </a:rPr>
              <a:t> (1)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162815"/>
              </p:ext>
            </p:extLst>
          </p:nvPr>
        </p:nvGraphicFramePr>
        <p:xfrm>
          <a:off x="859367" y="2675467"/>
          <a:ext cx="53594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95,2% (20/21)</a:t>
            </a:r>
          </a:p>
        </p:txBody>
      </p:sp>
    </p:spTree>
    <p:extLst>
      <p:ext uri="{BB962C8B-B14F-4D97-AF65-F5344CB8AC3E}">
        <p14:creationId xmlns:p14="http://schemas.microsoft.com/office/powerpoint/2010/main" val="5880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Avaliar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prioridade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para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atendimento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odontológico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Controle</a:t>
            </a:r>
            <a:r>
              <a:rPr lang="en-US" dirty="0" smtClean="0">
                <a:latin typeface="Arial"/>
                <a:cs typeface="Arial"/>
              </a:rPr>
              <a:t> das </a:t>
            </a:r>
            <a:r>
              <a:rPr lang="en-US" dirty="0" err="1" smtClean="0">
                <a:latin typeface="Arial"/>
                <a:cs typeface="Arial"/>
              </a:rPr>
              <a:t>gestantes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risco</a:t>
            </a:r>
            <a:r>
              <a:rPr lang="en-US" dirty="0" smtClean="0">
                <a:latin typeface="Arial"/>
                <a:cs typeface="Arial"/>
              </a:rPr>
              <a:t> (2)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69067"/>
              </p:ext>
            </p:extLst>
          </p:nvPr>
        </p:nvGraphicFramePr>
        <p:xfrm>
          <a:off x="804333" y="2582333"/>
          <a:ext cx="5334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76,2% (16/21)</a:t>
            </a:r>
          </a:p>
        </p:txBody>
      </p:sp>
    </p:spTree>
    <p:extLst>
      <p:ext uri="{BB962C8B-B14F-4D97-AF65-F5344CB8AC3E}">
        <p14:creationId xmlns:p14="http://schemas.microsoft.com/office/powerpoint/2010/main" val="373649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Garantir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orientação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nutricional</a:t>
            </a:r>
            <a:r>
              <a:rPr lang="en-US" sz="26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  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Promoção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>
                <a:latin typeface="Arial"/>
                <a:cs typeface="Arial"/>
              </a:rPr>
              <a:t>-natal (1)</a:t>
            </a:r>
          </a:p>
        </p:txBody>
      </p:sp>
      <p:graphicFrame>
        <p:nvGraphicFramePr>
          <p:cNvPr id="4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702810"/>
              </p:ext>
            </p:extLst>
          </p:nvPr>
        </p:nvGraphicFramePr>
        <p:xfrm>
          <a:off x="857251" y="2641600"/>
          <a:ext cx="52959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22393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Garantir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orientações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sobre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aleitamento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materno</a:t>
            </a: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 smtClean="0">
                <a:latin typeface="Arial"/>
                <a:cs typeface="Arial"/>
              </a:rPr>
              <a:t>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06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Promoção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(2)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808462"/>
              </p:ext>
            </p:extLst>
          </p:nvPr>
        </p:nvGraphicFramePr>
        <p:xfrm>
          <a:off x="924983" y="2861733"/>
          <a:ext cx="52959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273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Orientar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sobre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cuidados</a:t>
            </a:r>
            <a:r>
              <a:rPr lang="en-US" sz="2600" dirty="0" smtClean="0">
                <a:latin typeface="Arial"/>
                <a:cs typeface="Arial"/>
              </a:rPr>
              <a:t> com o </a:t>
            </a:r>
            <a:r>
              <a:rPr lang="en-US" sz="2600" dirty="0" err="1" smtClean="0">
                <a:latin typeface="Arial"/>
                <a:cs typeface="Arial"/>
              </a:rPr>
              <a:t>recém-nascido</a:t>
            </a:r>
            <a:endParaRPr lang="en-US" sz="2600" dirty="0" smtClean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3136" y="274638"/>
            <a:ext cx="836506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Promoção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(3)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29119"/>
              </p:ext>
            </p:extLst>
          </p:nvPr>
        </p:nvGraphicFramePr>
        <p:xfrm>
          <a:off x="857250" y="2573866"/>
          <a:ext cx="52959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38,1% (8/21)</a:t>
            </a:r>
          </a:p>
        </p:txBody>
      </p:sp>
    </p:spTree>
    <p:extLst>
      <p:ext uri="{BB962C8B-B14F-4D97-AF65-F5344CB8AC3E}">
        <p14:creationId xmlns:p14="http://schemas.microsoft.com/office/powerpoint/2010/main" val="45336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Orientar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sobre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anticoncepção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após</a:t>
            </a:r>
            <a:r>
              <a:rPr lang="en-US" sz="2600" dirty="0" smtClean="0">
                <a:latin typeface="Arial"/>
                <a:cs typeface="Arial"/>
              </a:rPr>
              <a:t> o </a:t>
            </a:r>
            <a:r>
              <a:rPr lang="en-US" sz="2600" dirty="0" err="1" smtClean="0">
                <a:latin typeface="Arial"/>
                <a:cs typeface="Arial"/>
              </a:rPr>
              <a:t>parto</a:t>
            </a:r>
            <a:endParaRPr lang="en-US" sz="2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06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Promoção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(4)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001928"/>
              </p:ext>
            </p:extLst>
          </p:nvPr>
        </p:nvGraphicFramePr>
        <p:xfrm>
          <a:off x="880533" y="2677583"/>
          <a:ext cx="52832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38,1% (8/21)</a:t>
            </a:r>
          </a:p>
        </p:txBody>
      </p:sp>
    </p:spTree>
    <p:extLst>
      <p:ext uri="{BB962C8B-B14F-4D97-AF65-F5344CB8AC3E}">
        <p14:creationId xmlns:p14="http://schemas.microsoft.com/office/powerpoint/2010/main" val="236922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Orientar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sobre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tabagismo</a:t>
            </a:r>
            <a:r>
              <a:rPr lang="en-US" sz="2600" dirty="0" smtClean="0">
                <a:latin typeface="Arial"/>
                <a:cs typeface="Arial"/>
              </a:rPr>
              <a:t> e </a:t>
            </a:r>
            <a:r>
              <a:rPr lang="en-US" sz="2600" dirty="0" err="1" smtClean="0">
                <a:latin typeface="Arial"/>
                <a:cs typeface="Arial"/>
              </a:rPr>
              <a:t>risco</a:t>
            </a:r>
            <a:r>
              <a:rPr lang="en-US" sz="2600" dirty="0" smtClean="0">
                <a:latin typeface="Arial"/>
                <a:cs typeface="Arial"/>
              </a:rPr>
              <a:t> do </a:t>
            </a:r>
            <a:r>
              <a:rPr lang="en-US" sz="2600" dirty="0" err="1" smtClean="0">
                <a:latin typeface="Arial"/>
                <a:cs typeface="Arial"/>
              </a:rPr>
              <a:t>uso</a:t>
            </a:r>
            <a:r>
              <a:rPr lang="en-US" sz="2600" dirty="0" smtClean="0">
                <a:latin typeface="Arial"/>
                <a:cs typeface="Arial"/>
              </a:rPr>
              <a:t> de </a:t>
            </a:r>
            <a:r>
              <a:rPr lang="en-US" sz="2600" dirty="0" err="1" smtClean="0">
                <a:latin typeface="Arial"/>
                <a:cs typeface="Arial"/>
              </a:rPr>
              <a:t>álcool</a:t>
            </a:r>
            <a:r>
              <a:rPr lang="en-US" sz="2600" dirty="0" smtClean="0">
                <a:latin typeface="Arial"/>
                <a:cs typeface="Arial"/>
              </a:rPr>
              <a:t> e </a:t>
            </a:r>
            <a:r>
              <a:rPr lang="en-US" sz="2600" dirty="0" err="1" smtClean="0">
                <a:latin typeface="Arial"/>
                <a:cs typeface="Arial"/>
              </a:rPr>
              <a:t>drogas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na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gestação</a:t>
            </a:r>
            <a:endParaRPr lang="en-US" sz="2600" dirty="0" smtClean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133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Promoção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(5)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272605"/>
              </p:ext>
            </p:extLst>
          </p:nvPr>
        </p:nvGraphicFramePr>
        <p:xfrm>
          <a:off x="863600" y="2878667"/>
          <a:ext cx="54864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7065" y="3659535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(21/21)</a:t>
            </a:r>
          </a:p>
        </p:txBody>
      </p:sp>
    </p:spTree>
    <p:extLst>
      <p:ext uri="{BB962C8B-B14F-4D97-AF65-F5344CB8AC3E}">
        <p14:creationId xmlns:p14="http://schemas.microsoft.com/office/powerpoint/2010/main" val="408376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Estado: </a:t>
            </a:r>
            <a:r>
              <a:rPr lang="en-US" dirty="0" err="1" smtClean="0">
                <a:latin typeface="Arial"/>
                <a:cs typeface="Arial"/>
              </a:rPr>
              <a:t>Piauí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População</a:t>
            </a:r>
            <a:r>
              <a:rPr lang="en-US" dirty="0" smtClean="0">
                <a:latin typeface="Arial"/>
                <a:cs typeface="Arial"/>
              </a:rPr>
              <a:t>: 62.000 </a:t>
            </a:r>
            <a:r>
              <a:rPr lang="en-US" dirty="0" err="1" smtClean="0">
                <a:latin typeface="Arial"/>
                <a:cs typeface="Arial"/>
              </a:rPr>
              <a:t>habitantes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Área</a:t>
            </a:r>
            <a:r>
              <a:rPr lang="en-US" dirty="0" smtClean="0">
                <a:latin typeface="Arial"/>
                <a:cs typeface="Arial"/>
              </a:rPr>
              <a:t>: 1.408,934 km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latin typeface="Arial"/>
              <a:cs typeface="Arial"/>
            </a:endParaRPr>
          </a:p>
          <a:p>
            <a:r>
              <a:rPr lang="en-US" baseline="30000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Equipe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Família</a:t>
            </a:r>
            <a:r>
              <a:rPr lang="en-US" dirty="0" smtClean="0">
                <a:latin typeface="Arial"/>
                <a:cs typeface="Arial"/>
              </a:rPr>
              <a:t> (ESF): 24 (7R)</a:t>
            </a:r>
            <a:endParaRPr lang="en-US" baseline="300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Situação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Município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Piripiri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2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>
                <a:latin typeface="Arial"/>
                <a:cs typeface="Arial"/>
              </a:rPr>
              <a:t>Orientar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sobre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higiene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err="1" smtClean="0">
                <a:latin typeface="Arial"/>
                <a:cs typeface="Arial"/>
              </a:rPr>
              <a:t>bucal</a:t>
            </a:r>
            <a:endParaRPr lang="en-US" sz="2600" dirty="0" smtClean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  <a:p>
            <a:endParaRPr lang="en-US" sz="2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3137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Promoção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no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(6)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306249"/>
              </p:ext>
            </p:extLst>
          </p:nvPr>
        </p:nvGraphicFramePr>
        <p:xfrm>
          <a:off x="861483" y="2671234"/>
          <a:ext cx="5403850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0133" y="3388602"/>
            <a:ext cx="242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Previsto</a:t>
            </a:r>
            <a:r>
              <a:rPr lang="en-US" b="1" dirty="0" smtClean="0">
                <a:latin typeface="Arial"/>
                <a:cs typeface="Arial"/>
              </a:rPr>
              <a:t>:  100%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Alcançado</a:t>
            </a:r>
            <a:r>
              <a:rPr lang="en-US" b="1" dirty="0" smtClean="0">
                <a:latin typeface="Arial"/>
                <a:cs typeface="Arial"/>
              </a:rPr>
              <a:t>: 100% (16/16)</a:t>
            </a:r>
          </a:p>
        </p:txBody>
      </p:sp>
    </p:spTree>
    <p:extLst>
      <p:ext uri="{BB962C8B-B14F-4D97-AF65-F5344CB8AC3E}">
        <p14:creationId xmlns:p14="http://schemas.microsoft.com/office/powerpoint/2010/main" val="184698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37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Discussão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28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latin typeface="Arial"/>
                <a:cs typeface="Arial"/>
              </a:rPr>
              <a:t>Para  a </a:t>
            </a:r>
            <a:r>
              <a:rPr lang="en-US" b="1" dirty="0" err="1" smtClean="0">
                <a:latin typeface="Arial"/>
                <a:cs typeface="Arial"/>
              </a:rPr>
              <a:t>equipe</a:t>
            </a:r>
            <a:r>
              <a:rPr lang="en-US" b="1" dirty="0" smtClean="0">
                <a:latin typeface="Arial"/>
                <a:cs typeface="Arial"/>
              </a:rPr>
              <a:t> da UBS</a:t>
            </a: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   - </a:t>
            </a:r>
            <a:r>
              <a:rPr lang="en-US" dirty="0" err="1" smtClean="0">
                <a:latin typeface="Arial"/>
                <a:cs typeface="Arial"/>
              </a:rPr>
              <a:t>Crescimento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profissional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algn="just"/>
            <a:r>
              <a:rPr lang="en-US" b="1" dirty="0" smtClean="0">
                <a:latin typeface="Arial"/>
                <a:cs typeface="Arial"/>
              </a:rPr>
              <a:t>Para a </a:t>
            </a:r>
            <a:r>
              <a:rPr lang="en-US" b="1" dirty="0" err="1" smtClean="0">
                <a:latin typeface="Arial"/>
                <a:cs typeface="Arial"/>
              </a:rPr>
              <a:t>comunidade</a:t>
            </a:r>
            <a:endParaRPr lang="en-US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 - </a:t>
            </a:r>
            <a:r>
              <a:rPr lang="en-US" dirty="0" err="1" smtClean="0">
                <a:latin typeface="Arial"/>
                <a:cs typeface="Arial"/>
              </a:rPr>
              <a:t>Melhoria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qualidade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atenção</a:t>
            </a:r>
            <a:r>
              <a:rPr lang="en-US" dirty="0" smtClean="0">
                <a:latin typeface="Arial"/>
                <a:cs typeface="Arial"/>
              </a:rPr>
              <a:t> à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pré</a:t>
            </a:r>
            <a:r>
              <a:rPr lang="en-US" dirty="0" smtClean="0">
                <a:latin typeface="Arial"/>
                <a:cs typeface="Arial"/>
              </a:rPr>
              <a:t>-natal e </a:t>
            </a:r>
            <a:r>
              <a:rPr lang="en-US" dirty="0" err="1" smtClean="0">
                <a:latin typeface="Arial"/>
                <a:cs typeface="Arial"/>
              </a:rPr>
              <a:t>puerpério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   - </a:t>
            </a:r>
            <a:r>
              <a:rPr lang="en-US" dirty="0" err="1" smtClean="0">
                <a:latin typeface="Arial"/>
                <a:cs typeface="Arial"/>
              </a:rPr>
              <a:t>Qualificação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equipe</a:t>
            </a:r>
            <a:r>
              <a:rPr lang="en-US" dirty="0" smtClean="0">
                <a:latin typeface="Arial"/>
                <a:cs typeface="Arial"/>
              </a:rPr>
              <a:t> da UBS.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Importância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intervenção</a:t>
            </a:r>
            <a:r>
              <a:rPr lang="en-US" dirty="0" smtClean="0">
                <a:latin typeface="Arial"/>
                <a:cs typeface="Arial"/>
              </a:rPr>
              <a:t> (1)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53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Arial"/>
                <a:cs typeface="Arial"/>
              </a:rPr>
              <a:t>Para o </a:t>
            </a:r>
            <a:r>
              <a:rPr lang="en-US" b="1" dirty="0" err="1" smtClean="0">
                <a:latin typeface="Arial"/>
                <a:cs typeface="Arial"/>
              </a:rPr>
              <a:t>serviço</a:t>
            </a:r>
            <a:endParaRPr lang="en-US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   - </a:t>
            </a:r>
            <a:r>
              <a:rPr lang="en-US" dirty="0" err="1" smtClean="0">
                <a:latin typeface="Arial"/>
                <a:cs typeface="Arial"/>
              </a:rPr>
              <a:t>Organização</a:t>
            </a:r>
            <a:r>
              <a:rPr lang="en-US" dirty="0" smtClean="0">
                <a:latin typeface="Arial"/>
                <a:cs typeface="Arial"/>
              </a:rPr>
              <a:t> e </a:t>
            </a:r>
            <a:r>
              <a:rPr lang="en-US" dirty="0" err="1" smtClean="0">
                <a:latin typeface="Arial"/>
                <a:cs typeface="Arial"/>
              </a:rPr>
              <a:t>monitoramento</a:t>
            </a:r>
            <a:r>
              <a:rPr lang="en-US" dirty="0" smtClean="0">
                <a:latin typeface="Arial"/>
                <a:cs typeface="Arial"/>
              </a:rPr>
              <a:t> dos </a:t>
            </a:r>
            <a:r>
              <a:rPr lang="en-US" dirty="0" err="1" smtClean="0">
                <a:latin typeface="Arial"/>
                <a:cs typeface="Arial"/>
              </a:rPr>
              <a:t>registros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 - </a:t>
            </a:r>
            <a:r>
              <a:rPr lang="en-US" dirty="0" err="1" smtClean="0">
                <a:latin typeface="Arial"/>
                <a:cs typeface="Arial"/>
              </a:rPr>
              <a:t>Melhoria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acessibilidade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aos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serviços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ofertados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pela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secretaria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Importância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intervenção</a:t>
            </a:r>
            <a:r>
              <a:rPr lang="en-US" dirty="0" smtClean="0">
                <a:latin typeface="Arial"/>
                <a:cs typeface="Arial"/>
              </a:rPr>
              <a:t> (2)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5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5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latin typeface="Arial"/>
                <a:cs typeface="Arial"/>
              </a:rPr>
              <a:t>Nível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incorporação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satisfatório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algn="just"/>
            <a:endParaRPr lang="en-US" dirty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Ações</a:t>
            </a:r>
            <a:r>
              <a:rPr lang="en-US" dirty="0" smtClean="0">
                <a:latin typeface="Arial"/>
                <a:cs typeface="Arial"/>
              </a:rPr>
              <a:t> para </a:t>
            </a:r>
            <a:r>
              <a:rPr lang="en-US" dirty="0" err="1" smtClean="0">
                <a:latin typeface="Arial"/>
                <a:cs typeface="Arial"/>
              </a:rPr>
              <a:t>sua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melhoria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- </a:t>
            </a:r>
            <a:r>
              <a:rPr lang="en-US" dirty="0" err="1" smtClean="0">
                <a:latin typeface="Arial"/>
                <a:cs typeface="Arial"/>
              </a:rPr>
              <a:t>Tornar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conhecida</a:t>
            </a:r>
            <a:r>
              <a:rPr lang="en-US" dirty="0" smtClean="0">
                <a:latin typeface="Arial"/>
                <a:cs typeface="Arial"/>
              </a:rPr>
              <a:t> a </a:t>
            </a:r>
            <a:r>
              <a:rPr lang="en-US" dirty="0" err="1" smtClean="0">
                <a:latin typeface="Arial"/>
                <a:cs typeface="Arial"/>
              </a:rPr>
              <a:t>ação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programática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pela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comunidade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</a:p>
          <a:p>
            <a:pPr marL="0" indent="0" algn="just">
              <a:buNone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- </a:t>
            </a:r>
            <a:r>
              <a:rPr lang="en-US" dirty="0" err="1" smtClean="0">
                <a:latin typeface="Arial"/>
                <a:cs typeface="Arial"/>
              </a:rPr>
              <a:t>Controle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rígido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vacinação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dia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marL="0" indent="0" algn="just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Ênfase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disponibilidade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materiais</a:t>
            </a:r>
            <a:r>
              <a:rPr lang="en-US" dirty="0" smtClean="0">
                <a:latin typeface="Arial"/>
                <a:cs typeface="Arial"/>
              </a:rPr>
              <a:t> para </a:t>
            </a:r>
            <a:r>
              <a:rPr lang="en-US" dirty="0" err="1" smtClean="0">
                <a:latin typeface="Arial"/>
                <a:cs typeface="Arial"/>
              </a:rPr>
              <a:t>atendimento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odontológico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800" dirty="0" err="1" smtClean="0">
                <a:latin typeface="Arial"/>
                <a:cs typeface="Arial"/>
              </a:rPr>
              <a:t>Incorporação</a:t>
            </a:r>
            <a:r>
              <a:rPr lang="en-US" sz="3800" dirty="0" smtClean="0">
                <a:latin typeface="Arial"/>
                <a:cs typeface="Arial"/>
              </a:rPr>
              <a:t> da </a:t>
            </a:r>
            <a:r>
              <a:rPr lang="en-US" sz="3800" dirty="0" err="1" smtClean="0">
                <a:latin typeface="Arial"/>
                <a:cs typeface="Arial"/>
              </a:rPr>
              <a:t>ação</a:t>
            </a:r>
            <a:r>
              <a:rPr lang="en-US" sz="3800" dirty="0" smtClean="0">
                <a:latin typeface="Arial"/>
                <a:cs typeface="Arial"/>
              </a:rPr>
              <a:t> </a:t>
            </a:r>
            <a:r>
              <a:rPr lang="en-US" sz="3800" dirty="0" err="1" smtClean="0">
                <a:latin typeface="Arial"/>
                <a:cs typeface="Arial"/>
              </a:rPr>
              <a:t>programática</a:t>
            </a:r>
            <a:r>
              <a:rPr lang="en-US" sz="3800" dirty="0" smtClean="0">
                <a:latin typeface="Arial"/>
                <a:cs typeface="Arial"/>
              </a:rPr>
              <a:t> e  </a:t>
            </a:r>
            <a:r>
              <a:rPr lang="en-US" sz="3800" dirty="0" err="1" smtClean="0">
                <a:latin typeface="Arial"/>
                <a:cs typeface="Arial"/>
              </a:rPr>
              <a:t>ações</a:t>
            </a:r>
            <a:r>
              <a:rPr lang="en-US" sz="3800" dirty="0" smtClean="0">
                <a:latin typeface="Arial"/>
                <a:cs typeface="Arial"/>
              </a:rPr>
              <a:t> </a:t>
            </a:r>
            <a:r>
              <a:rPr lang="en-US" sz="3800" dirty="0" err="1" smtClean="0">
                <a:latin typeface="Arial"/>
                <a:cs typeface="Arial"/>
              </a:rPr>
              <a:t>futuras</a:t>
            </a:r>
            <a:r>
              <a:rPr lang="en-US" sz="3800" dirty="0" smtClean="0">
                <a:latin typeface="Arial"/>
                <a:cs typeface="Arial"/>
              </a:rPr>
              <a:t> para </a:t>
            </a:r>
            <a:r>
              <a:rPr lang="en-US" sz="3800" dirty="0" err="1" smtClean="0">
                <a:latin typeface="Arial"/>
                <a:cs typeface="Arial"/>
              </a:rPr>
              <a:t>sua</a:t>
            </a:r>
            <a:r>
              <a:rPr lang="en-US" sz="3800" dirty="0" smtClean="0">
                <a:latin typeface="Arial"/>
                <a:cs typeface="Arial"/>
              </a:rPr>
              <a:t> </a:t>
            </a:r>
            <a:r>
              <a:rPr lang="en-US" sz="3800" dirty="0" err="1" smtClean="0">
                <a:latin typeface="Arial"/>
                <a:cs typeface="Arial"/>
              </a:rPr>
              <a:t>melhoria</a:t>
            </a:r>
            <a:endParaRPr lang="en-US" sz="3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74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3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Reflexão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crítica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sobre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processo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pessoal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aprendizagem</a:t>
            </a:r>
            <a:r>
              <a:rPr lang="en-US" dirty="0" smtClean="0">
                <a:latin typeface="Arial"/>
                <a:cs typeface="Arial"/>
              </a:rPr>
              <a:t> e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implementação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intervenção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29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81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Arial"/>
                <a:cs typeface="Arial"/>
              </a:rPr>
              <a:t>Situação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aluna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contemplada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algn="just"/>
            <a:endParaRPr lang="en-US" dirty="0">
              <a:latin typeface="Arial"/>
              <a:cs typeface="Arial"/>
            </a:endParaRPr>
          </a:p>
          <a:p>
            <a:pPr algn="just"/>
            <a:r>
              <a:rPr lang="en-US" dirty="0" err="1" smtClean="0">
                <a:latin typeface="Arial"/>
                <a:cs typeface="Arial"/>
              </a:rPr>
              <a:t>Significado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curso</a:t>
            </a:r>
            <a:r>
              <a:rPr lang="en-US" dirty="0" smtClean="0">
                <a:latin typeface="Arial"/>
                <a:cs typeface="Arial"/>
              </a:rPr>
              <a:t> para </a:t>
            </a:r>
            <a:r>
              <a:rPr lang="en-US" dirty="0" err="1" smtClean="0">
                <a:latin typeface="Arial"/>
                <a:cs typeface="Arial"/>
              </a:rPr>
              <a:t>prática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clínica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algn="just"/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 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Crescimento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pessoal</a:t>
            </a:r>
            <a:r>
              <a:rPr lang="en-US" dirty="0" smtClean="0">
                <a:latin typeface="Arial"/>
                <a:cs typeface="Arial"/>
              </a:rPr>
              <a:t> e </a:t>
            </a:r>
            <a:r>
              <a:rPr lang="en-US" dirty="0" err="1" smtClean="0">
                <a:latin typeface="Arial"/>
                <a:cs typeface="Arial"/>
              </a:rPr>
              <a:t>profissional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algn="just"/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/>
                <a:cs typeface="Arial"/>
              </a:rPr>
              <a:t> - </a:t>
            </a:r>
            <a:r>
              <a:rPr lang="en-US" dirty="0" err="1" smtClean="0">
                <a:latin typeface="Arial"/>
                <a:cs typeface="Arial"/>
              </a:rPr>
              <a:t>Ampliação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capacidade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resposta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às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necessidades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serviço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dirty="0" smtClean="0">
              <a:latin typeface="Arial"/>
              <a:cs typeface="Arial"/>
            </a:endParaRPr>
          </a:p>
          <a:p>
            <a:pPr algn="just"/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Evolução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curso</a:t>
            </a:r>
            <a:r>
              <a:rPr lang="en-US" dirty="0" smtClean="0">
                <a:latin typeface="Arial"/>
                <a:cs typeface="Arial"/>
              </a:rPr>
              <a:t> x </a:t>
            </a:r>
            <a:r>
              <a:rPr lang="en-US" dirty="0" err="1" smtClean="0">
                <a:latin typeface="Arial"/>
                <a:cs typeface="Arial"/>
              </a:rPr>
              <a:t>expectativas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iniciais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87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/>
                <a:cs typeface="Arial"/>
              </a:rPr>
              <a:t>Capacidade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contribuição</a:t>
            </a:r>
            <a:r>
              <a:rPr lang="en-US" dirty="0" smtClean="0">
                <a:latin typeface="Arial"/>
                <a:cs typeface="Arial"/>
              </a:rPr>
              <a:t> para </a:t>
            </a:r>
            <a:r>
              <a:rPr lang="en-US" dirty="0" err="1" smtClean="0">
                <a:latin typeface="Arial"/>
                <a:cs typeface="Arial"/>
              </a:rPr>
              <a:t>melhoria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realidade</a:t>
            </a:r>
            <a:r>
              <a:rPr lang="en-US" dirty="0" smtClean="0">
                <a:latin typeface="Arial"/>
                <a:cs typeface="Arial"/>
              </a:rPr>
              <a:t> de </a:t>
            </a:r>
            <a:r>
              <a:rPr lang="en-US" dirty="0" err="1" smtClean="0">
                <a:latin typeface="Arial"/>
                <a:cs typeface="Arial"/>
              </a:rPr>
              <a:t>saúde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brasileira</a:t>
            </a:r>
            <a:r>
              <a:rPr lang="en-US" dirty="0" smtClean="0">
                <a:latin typeface="Arial"/>
                <a:cs typeface="Arial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/>
                <a:cs typeface="Arial"/>
              </a:rPr>
              <a:t>Organização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monitoramento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engajamento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público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 </a:t>
            </a:r>
            <a:r>
              <a:rPr lang="en-US" dirty="0" err="1" smtClean="0">
                <a:latin typeface="Arial"/>
                <a:cs typeface="Arial"/>
              </a:rPr>
              <a:t>qualificação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prática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clínica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itens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essenciais</a:t>
            </a:r>
            <a:r>
              <a:rPr lang="en-US" dirty="0" smtClean="0">
                <a:latin typeface="Arial"/>
                <a:cs typeface="Arial"/>
              </a:rPr>
              <a:t> para </a:t>
            </a:r>
            <a:r>
              <a:rPr lang="en-US" dirty="0" err="1" smtClean="0">
                <a:latin typeface="Arial"/>
                <a:cs typeface="Arial"/>
              </a:rPr>
              <a:t>mudança</a:t>
            </a:r>
            <a:r>
              <a:rPr lang="en-US" dirty="0" smtClean="0">
                <a:latin typeface="Arial"/>
                <a:cs typeface="Arial"/>
              </a:rPr>
              <a:t> do </a:t>
            </a:r>
            <a:r>
              <a:rPr lang="en-US" dirty="0" err="1" smtClean="0">
                <a:latin typeface="Arial"/>
                <a:cs typeface="Arial"/>
              </a:rPr>
              <a:t>binômio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saúde-doença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Aprendizados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relevantes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39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896537" y="745066"/>
            <a:ext cx="5634576" cy="3098800"/>
          </a:xfrm>
        </p:spPr>
      </p:pic>
      <p:sp>
        <p:nvSpPr>
          <p:cNvPr id="5" name="TextBox 4"/>
          <p:cNvSpPr txBox="1"/>
          <p:nvPr/>
        </p:nvSpPr>
        <p:spPr>
          <a:xfrm>
            <a:off x="2167470" y="4656667"/>
            <a:ext cx="526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  EQUIPE DE SAÚDE FAMÍLIA DA UBS MATADOURO AGRADECE A OPORTUNIDADE PELO TRABALHO REALIZADO!</a:t>
            </a:r>
          </a:p>
        </p:txBody>
      </p:sp>
    </p:spTree>
    <p:extLst>
      <p:ext uri="{BB962C8B-B14F-4D97-AF65-F5344CB8AC3E}">
        <p14:creationId xmlns:p14="http://schemas.microsoft.com/office/powerpoint/2010/main" val="90625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 smtClean="0">
                <a:latin typeface="Arial"/>
                <a:cs typeface="Arial"/>
              </a:rPr>
              <a:t>Unidade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Atenção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Primária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à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r>
              <a:rPr lang="en-US" sz="3000" dirty="0" smtClean="0">
                <a:latin typeface="Arial"/>
                <a:cs typeface="Arial"/>
              </a:rPr>
              <a:t>- APS</a:t>
            </a:r>
          </a:p>
          <a:p>
            <a:pPr marL="0" indent="0" algn="just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algn="just"/>
            <a:r>
              <a:rPr lang="en-US" sz="3000" dirty="0" err="1" smtClean="0">
                <a:latin typeface="Arial"/>
                <a:cs typeface="Arial"/>
              </a:rPr>
              <a:t>Zona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urbana</a:t>
            </a:r>
            <a:endParaRPr lang="en-US" sz="3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Arial"/>
                <a:cs typeface="Arial"/>
              </a:rPr>
              <a:t> </a:t>
            </a:r>
          </a:p>
          <a:p>
            <a:pPr algn="just"/>
            <a:r>
              <a:rPr lang="en-US" sz="3000" dirty="0" err="1" smtClean="0">
                <a:latin typeface="Arial"/>
                <a:cs typeface="Arial"/>
              </a:rPr>
              <a:t>Bairro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Matadouro</a:t>
            </a:r>
            <a:endParaRPr lang="en-US" sz="3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algn="just"/>
            <a:r>
              <a:rPr lang="en-US" sz="3000" dirty="0" err="1" smtClean="0">
                <a:latin typeface="Arial"/>
                <a:cs typeface="Arial"/>
              </a:rPr>
              <a:t>População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adstrita</a:t>
            </a:r>
            <a:r>
              <a:rPr lang="en-US" sz="3000" dirty="0" smtClean="0">
                <a:latin typeface="Arial"/>
                <a:cs typeface="Arial"/>
              </a:rPr>
              <a:t>: 2519 </a:t>
            </a:r>
            <a:r>
              <a:rPr lang="en-US" sz="3000" dirty="0" err="1" smtClean="0">
                <a:latin typeface="Arial"/>
                <a:cs typeface="Arial"/>
              </a:rPr>
              <a:t>pessoas</a:t>
            </a:r>
            <a:endParaRPr lang="en-US" sz="3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3000" dirty="0" smtClean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Caracterização</a:t>
            </a:r>
            <a:r>
              <a:rPr lang="en-US" dirty="0" smtClean="0">
                <a:latin typeface="Arial"/>
                <a:cs typeface="Arial"/>
              </a:rPr>
              <a:t> da UBS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18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3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 smtClean="0">
                <a:latin typeface="Arial"/>
                <a:cs typeface="Arial"/>
              </a:rPr>
              <a:t>Composição</a:t>
            </a:r>
            <a:r>
              <a:rPr lang="en-US" sz="3000" dirty="0" smtClean="0">
                <a:latin typeface="Arial"/>
                <a:cs typeface="Arial"/>
              </a:rPr>
              <a:t> da ESF: </a:t>
            </a:r>
            <a:r>
              <a:rPr lang="en-US" sz="3000" dirty="0" err="1" smtClean="0">
                <a:latin typeface="Arial"/>
                <a:cs typeface="Arial"/>
              </a:rPr>
              <a:t>médico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enfermeiro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dentista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>
                <a:latin typeface="Arial"/>
                <a:cs typeface="Arial"/>
              </a:rPr>
              <a:t>6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agentes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comunitárias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r>
              <a:rPr lang="en-US" sz="3000" dirty="0" smtClean="0">
                <a:latin typeface="Arial"/>
                <a:cs typeface="Arial"/>
              </a:rPr>
              <a:t> (ACS), </a:t>
            </a:r>
            <a:r>
              <a:rPr lang="en-US" sz="3000" dirty="0" err="1" smtClean="0">
                <a:latin typeface="Arial"/>
                <a:cs typeface="Arial"/>
              </a:rPr>
              <a:t>técnico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enfermagem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auxiliar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bucal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recepcionista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vigia</a:t>
            </a:r>
            <a:r>
              <a:rPr lang="en-US" sz="3000" dirty="0" smtClean="0">
                <a:latin typeface="Arial"/>
                <a:cs typeface="Arial"/>
              </a:rPr>
              <a:t> e </a:t>
            </a:r>
            <a:r>
              <a:rPr lang="en-US" sz="3000" dirty="0" err="1" smtClean="0">
                <a:latin typeface="Arial"/>
                <a:cs typeface="Arial"/>
              </a:rPr>
              <a:t>zeladora</a:t>
            </a:r>
            <a:r>
              <a:rPr lang="en-US" sz="3000" dirty="0" smtClean="0">
                <a:latin typeface="Arial"/>
                <a:cs typeface="Arial"/>
              </a:rPr>
              <a:t>;</a:t>
            </a:r>
            <a:endParaRPr lang="en-US" sz="3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algn="just"/>
            <a:r>
              <a:rPr lang="en-US" sz="3000" dirty="0" err="1" smtClean="0">
                <a:latin typeface="Arial"/>
                <a:cs typeface="Arial"/>
              </a:rPr>
              <a:t>Estrutura</a:t>
            </a:r>
            <a:r>
              <a:rPr lang="en-US" sz="3000" dirty="0" smtClean="0">
                <a:latin typeface="Arial"/>
                <a:cs typeface="Arial"/>
              </a:rPr>
              <a:t>: </a:t>
            </a:r>
            <a:r>
              <a:rPr lang="en-US" sz="3000" dirty="0" err="1" smtClean="0">
                <a:latin typeface="Arial"/>
                <a:cs typeface="Arial"/>
              </a:rPr>
              <a:t>área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externa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recepção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sala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vacina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sala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procedimento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banheiros</a:t>
            </a:r>
            <a:r>
              <a:rPr lang="en-US" sz="3000" dirty="0" smtClean="0">
                <a:latin typeface="Arial"/>
                <a:cs typeface="Arial"/>
              </a:rPr>
              <a:t>, </a:t>
            </a:r>
            <a:r>
              <a:rPr lang="en-US" sz="3000" dirty="0" err="1" smtClean="0">
                <a:latin typeface="Arial"/>
                <a:cs typeface="Arial"/>
              </a:rPr>
              <a:t>copa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smtClean="0">
                <a:latin typeface="Arial"/>
                <a:cs typeface="Arial"/>
              </a:rPr>
              <a:t>e </a:t>
            </a:r>
            <a:r>
              <a:rPr lang="en-US" sz="3000" dirty="0" err="1" smtClean="0">
                <a:latin typeface="Arial"/>
                <a:cs typeface="Arial"/>
              </a:rPr>
              <a:t>consultórios</a:t>
            </a:r>
            <a:r>
              <a:rPr lang="en-US" sz="3000" dirty="0" smtClean="0">
                <a:latin typeface="Arial"/>
                <a:cs typeface="Arial"/>
              </a:rPr>
              <a:t> (3)</a:t>
            </a:r>
          </a:p>
          <a:p>
            <a:pPr marL="0" indent="0" algn="just">
              <a:buNone/>
            </a:pPr>
            <a:r>
              <a:rPr lang="en-US" sz="3000" dirty="0" smtClean="0">
                <a:latin typeface="Arial"/>
                <a:cs typeface="Arial"/>
              </a:rPr>
              <a:t>  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Caracterização</a:t>
            </a:r>
            <a:r>
              <a:rPr lang="en-US" dirty="0" smtClean="0">
                <a:latin typeface="Arial"/>
                <a:cs typeface="Arial"/>
              </a:rPr>
              <a:t> da UBS</a:t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87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128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Arial"/>
                <a:cs typeface="Arial"/>
              </a:rPr>
              <a:t>Cobertura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pré</a:t>
            </a:r>
            <a:r>
              <a:rPr lang="en-US" sz="3000" dirty="0" smtClean="0">
                <a:latin typeface="Arial"/>
                <a:cs typeface="Arial"/>
              </a:rPr>
              <a:t>-natal: 53%;</a:t>
            </a: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err="1" smtClean="0">
                <a:latin typeface="Arial"/>
                <a:cs typeface="Arial"/>
              </a:rPr>
              <a:t>Adesão</a:t>
            </a:r>
            <a:r>
              <a:rPr lang="en-US" sz="3000" dirty="0" smtClean="0">
                <a:latin typeface="Arial"/>
                <a:cs typeface="Arial"/>
              </a:rPr>
              <a:t> e </a:t>
            </a:r>
            <a:r>
              <a:rPr lang="en-US" sz="3000" dirty="0" err="1" smtClean="0">
                <a:latin typeface="Arial"/>
                <a:cs typeface="Arial"/>
              </a:rPr>
              <a:t>acompanhamento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básico</a:t>
            </a:r>
            <a:r>
              <a:rPr lang="en-US" sz="30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err="1" smtClean="0">
                <a:latin typeface="Arial"/>
                <a:cs typeface="Arial"/>
              </a:rPr>
              <a:t>Monitoramento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ausente</a:t>
            </a:r>
            <a:r>
              <a:rPr lang="en-US" sz="3000" dirty="0" smtClean="0">
                <a:latin typeface="Arial"/>
                <a:cs typeface="Arial"/>
              </a:rPr>
              <a:t>;</a:t>
            </a:r>
          </a:p>
          <a:p>
            <a:pPr marL="0" indent="0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r>
              <a:rPr lang="en-US" sz="3000" dirty="0" err="1" smtClean="0">
                <a:latin typeface="Arial"/>
                <a:cs typeface="Arial"/>
              </a:rPr>
              <a:t>Ações</a:t>
            </a:r>
            <a:r>
              <a:rPr lang="en-US" sz="3000" dirty="0" smtClean="0">
                <a:latin typeface="Arial"/>
                <a:cs typeface="Arial"/>
              </a:rPr>
              <a:t> de </a:t>
            </a:r>
            <a:r>
              <a:rPr lang="en-US" sz="3000" dirty="0" err="1" smtClean="0">
                <a:latin typeface="Arial"/>
                <a:cs typeface="Arial"/>
              </a:rPr>
              <a:t>saúde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bucal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000" dirty="0" err="1" smtClean="0">
                <a:latin typeface="Arial"/>
                <a:cs typeface="Arial"/>
              </a:rPr>
              <a:t>deficitárias</a:t>
            </a:r>
            <a:r>
              <a:rPr lang="en-US" sz="3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3000" u="sng" dirty="0">
                <a:latin typeface="Arial"/>
                <a:cs typeface="Arial"/>
              </a:rPr>
              <a:t> </a:t>
            </a:r>
            <a:r>
              <a:rPr lang="en-US" sz="3000" u="sng" dirty="0" smtClean="0">
                <a:latin typeface="Arial"/>
                <a:cs typeface="Arial"/>
              </a:rPr>
              <a:t>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err="1" smtClean="0">
                <a:latin typeface="Arial"/>
                <a:cs typeface="Arial"/>
              </a:rPr>
              <a:t>Situação</a:t>
            </a:r>
            <a:r>
              <a:rPr lang="en-US" dirty="0" smtClean="0">
                <a:latin typeface="Arial"/>
                <a:cs typeface="Arial"/>
              </a:rPr>
              <a:t> da </a:t>
            </a:r>
            <a:r>
              <a:rPr lang="en-US" dirty="0" err="1" smtClean="0">
                <a:latin typeface="Arial"/>
                <a:cs typeface="Arial"/>
              </a:rPr>
              <a:t>ação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programática</a:t>
            </a:r>
            <a:r>
              <a:rPr lang="en-US" dirty="0" smtClean="0">
                <a:latin typeface="Arial"/>
                <a:cs typeface="Arial"/>
              </a:rPr>
              <a:t> antes da </a:t>
            </a:r>
            <a:r>
              <a:rPr lang="en-US" dirty="0" err="1" smtClean="0">
                <a:latin typeface="Arial"/>
                <a:cs typeface="Arial"/>
              </a:rPr>
              <a:t>intervenção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53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Objetivo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Geral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pt-BR" sz="3000" dirty="0" smtClean="0">
              <a:latin typeface="Arial"/>
              <a:cs typeface="Arial"/>
            </a:endParaRPr>
          </a:p>
          <a:p>
            <a:pPr marL="109728" indent="0" algn="just">
              <a:buNone/>
            </a:pPr>
            <a:endParaRPr lang="pt-BR" sz="30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3000" dirty="0" smtClean="0">
                <a:latin typeface="Arial"/>
                <a:cs typeface="Arial"/>
              </a:rPr>
              <a:t>Melhorar </a:t>
            </a:r>
            <a:r>
              <a:rPr lang="pt-BR" sz="3000" dirty="0">
                <a:latin typeface="Arial"/>
                <a:cs typeface="Arial"/>
              </a:rPr>
              <a:t>a atenção ao pré-natal e puerpério da Unidade Básica de Saúde do Matadouro, Município de Piripiri, Estado do Piauí, 2013.</a:t>
            </a:r>
          </a:p>
          <a:p>
            <a:pPr algn="just"/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69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5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Metodologia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3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1340</Words>
  <Application>Microsoft Macintosh PowerPoint</Application>
  <PresentationFormat>On-screen Show (4:3)</PresentationFormat>
  <Paragraphs>303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Concurso</vt:lpstr>
      <vt:lpstr>Universidade Aberta Do SUS-UNASUS Universidade Federal De Pelotas Departamento De Medicina Social Especialização Em Saúde Da Família Modalidade A Distância Turma 4 </vt:lpstr>
      <vt:lpstr>Introdução</vt:lpstr>
      <vt:lpstr> Importância da ação programática </vt:lpstr>
      <vt:lpstr> Situação do Município de Piripiri </vt:lpstr>
      <vt:lpstr> Caracterização da UBS </vt:lpstr>
      <vt:lpstr> Caracterização da UBS </vt:lpstr>
      <vt:lpstr> Situação da ação programática antes da intervenção </vt:lpstr>
      <vt:lpstr>Objetivo Geral</vt:lpstr>
      <vt:lpstr>Metodologia</vt:lpstr>
      <vt:lpstr> Ações: monitoramento e avaliação </vt:lpstr>
      <vt:lpstr> Ações: organização e gestão do serviço  </vt:lpstr>
      <vt:lpstr> Ações: engajamento público </vt:lpstr>
      <vt:lpstr> Ações: qualificação da prática clínica </vt:lpstr>
      <vt:lpstr> Logística </vt:lpstr>
      <vt:lpstr> Logística </vt:lpstr>
      <vt:lpstr>Resultados</vt:lpstr>
      <vt:lpstr>  Cobertura do pré-natal (1) </vt:lpstr>
      <vt:lpstr>  Cobertura do pré-natal (2) </vt:lpstr>
      <vt:lpstr>  Cobertura do pré-natal (3) </vt:lpstr>
      <vt:lpstr>  Cobertura do pré-natal (4) </vt:lpstr>
      <vt:lpstr>Adesão ao pré-natal  e puerpério</vt:lpstr>
      <vt:lpstr> Qualidade da atenção ao pré-natal e puerpério (1) </vt:lpstr>
      <vt:lpstr> Qualidade da atenção ao pré-natal e puerpério (2) </vt:lpstr>
      <vt:lpstr> Qualidade da atenção ao pré-natal e puerpério (3) </vt:lpstr>
      <vt:lpstr> Qualidade da atenção ao pré-natal e puerpério (4) </vt:lpstr>
      <vt:lpstr> Qualidade da atenção ao pré-natal e puerpério (5) </vt:lpstr>
      <vt:lpstr> Qualidade da atenção ao pré-natal e puerpério (6) </vt:lpstr>
      <vt:lpstr> Qualidade da atenção ao pré-natal e puerpério (7) </vt:lpstr>
      <vt:lpstr> Qualidade da atenção ao pré-natal e puerpério (8) </vt:lpstr>
      <vt:lpstr> Qualidade da atenção ao pré-natal e puerpério (9) </vt:lpstr>
      <vt:lpstr> Qualidade da atenção ao pré-natal e puerpério (10) </vt:lpstr>
      <vt:lpstr>Registro das informações</vt:lpstr>
      <vt:lpstr>Controle das gestantes de risco (1)</vt:lpstr>
      <vt:lpstr>Controle das gestantes de risco (2)</vt:lpstr>
      <vt:lpstr>Promoção de Saúde no Pré-natal (1)</vt:lpstr>
      <vt:lpstr>Promoção de Saúde no Pré-natal (2)</vt:lpstr>
      <vt:lpstr>Promoção de Saúde no Pré-natal (3)</vt:lpstr>
      <vt:lpstr>Promoção de Saúde no Pré-natal (4)</vt:lpstr>
      <vt:lpstr>Promoção de Saúde no Pré-natal (5)</vt:lpstr>
      <vt:lpstr>Promoção de Saúde no Pré-natal (6)</vt:lpstr>
      <vt:lpstr>Discussão</vt:lpstr>
      <vt:lpstr>Importância da intervenção (1)</vt:lpstr>
      <vt:lpstr>Importância da intervenção (2)</vt:lpstr>
      <vt:lpstr>Incorporação da ação programática e  ações futuras para sua melhoria</vt:lpstr>
      <vt:lpstr>Reflexão crítica sobre seu processo pessoal de aprendizagem e na implementação da intervenção</vt:lpstr>
      <vt:lpstr>Evolução do curso x expectativas iniciais</vt:lpstr>
      <vt:lpstr>Aprendizados mais relevantes</vt:lpstr>
      <vt:lpstr>PowerPoint Presentation</vt:lpstr>
    </vt:vector>
  </TitlesOfParts>
  <Company>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SUS-unasus Universidade Federal De Pelotas Departamento De Medicina Social Especialização Em Saúde Da Família Modalidade A Distância Turma 4</dc:title>
  <dc:creator>Luanne Fortes</dc:creator>
  <cp:lastModifiedBy>Luanne Fortes</cp:lastModifiedBy>
  <cp:revision>41</cp:revision>
  <dcterms:created xsi:type="dcterms:W3CDTF">2014-02-23T14:45:09Z</dcterms:created>
  <dcterms:modified xsi:type="dcterms:W3CDTF">2014-03-01T12:19:38Z</dcterms:modified>
</cp:coreProperties>
</file>