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1" r:id="rId2"/>
    <p:sldId id="304" r:id="rId3"/>
    <p:sldId id="256" r:id="rId4"/>
    <p:sldId id="303" r:id="rId5"/>
    <p:sldId id="267" r:id="rId6"/>
    <p:sldId id="305" r:id="rId7"/>
    <p:sldId id="302" r:id="rId8"/>
    <p:sldId id="306" r:id="rId9"/>
    <p:sldId id="258" r:id="rId10"/>
    <p:sldId id="268" r:id="rId11"/>
    <p:sldId id="320" r:id="rId12"/>
    <p:sldId id="321" r:id="rId13"/>
    <p:sldId id="322" r:id="rId14"/>
    <p:sldId id="323" r:id="rId15"/>
    <p:sldId id="324" r:id="rId16"/>
    <p:sldId id="271" r:id="rId17"/>
    <p:sldId id="326" r:id="rId18"/>
    <p:sldId id="328" r:id="rId19"/>
    <p:sldId id="315" r:id="rId20"/>
    <p:sldId id="317" r:id="rId21"/>
    <p:sldId id="318" r:id="rId22"/>
    <p:sldId id="264" r:id="rId23"/>
    <p:sldId id="291" r:id="rId24"/>
    <p:sldId id="265" r:id="rId25"/>
    <p:sldId id="294" r:id="rId26"/>
    <p:sldId id="332" r:id="rId27"/>
    <p:sldId id="33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bia\Downloads\TESIS%20FINALLLLLL\planilha%20coleta%20de%20dados%20final%20Lub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bia\Downloads\TESIS%20FINALLLLLL\planilha%20coleta%20de%20dados%20final%20Lub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0">
            <a:defRPr lang="pt-BR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175317479254492"/>
          <c:y val="0.18193037914056401"/>
          <c:w val="0.84677502714590613"/>
          <c:h val="0.59340871611977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84</a:t>
                    </a:r>
                  </a:p>
                  <a:p>
                    <a:r>
                      <a:rPr lang="en-US" sz="1200" smtClean="0"/>
                      <a:t>17,8</a:t>
                    </a:r>
                    <a:r>
                      <a:rPr lang="en-US" sz="1200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163</a:t>
                    </a:r>
                  </a:p>
                  <a:p>
                    <a:r>
                      <a:rPr lang="en-US" sz="1200" smtClean="0"/>
                      <a:t>34,6</a:t>
                    </a:r>
                    <a:r>
                      <a:rPr lang="en-US" sz="1200"/>
                      <a:t>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265</a:t>
                    </a:r>
                  </a:p>
                  <a:p>
                    <a:r>
                      <a:rPr lang="en-US" sz="1200" smtClean="0"/>
                      <a:t>56,3</a:t>
                    </a:r>
                    <a:r>
                      <a:rPr lang="en-US" sz="1200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0.17834394904458598</c:v>
                </c:pt>
                <c:pt idx="1">
                  <c:v>0.34607218683651847</c:v>
                </c:pt>
                <c:pt idx="2">
                  <c:v>0.5626326963906586</c:v>
                </c:pt>
                <c:pt idx="3">
                  <c:v>0</c:v>
                </c:pt>
              </c:numCache>
            </c:numRef>
          </c:val>
        </c:ser>
        <c:axId val="72558080"/>
        <c:axId val="72559616"/>
      </c:barChart>
      <c:catAx>
        <c:axId val="72558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559616"/>
        <c:crosses val="autoZero"/>
        <c:auto val="1"/>
        <c:lblAlgn val="ctr"/>
        <c:lblOffset val="100"/>
      </c:catAx>
      <c:valAx>
        <c:axId val="72559616"/>
        <c:scaling>
          <c:orientation val="minMax"/>
          <c:max val="1"/>
        </c:scaling>
        <c:axPos val="l"/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558080"/>
        <c:crosses val="autoZero"/>
        <c:crossBetween val="between"/>
        <c:majorUnit val="0.2"/>
        <c:minorUnit val="0.2"/>
      </c:valAx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0">
            <a:defRPr lang="pt-BR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317327766179562"/>
          <c:y val="0.28214334916181144"/>
          <c:w val="0.839248434237997"/>
          <c:h val="0.6035724811183055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aseline="0" dirty="0" smtClean="0"/>
                      <a:t>26</a:t>
                    </a:r>
                  </a:p>
                  <a:p>
                    <a:r>
                      <a:rPr lang="en-US" sz="1200" baseline="0" dirty="0" smtClean="0"/>
                      <a:t>2</a:t>
                    </a:r>
                    <a:r>
                      <a:rPr lang="en-US" sz="1200" dirty="0" smtClean="0"/>
                      <a:t>2,4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47</a:t>
                    </a:r>
                  </a:p>
                  <a:p>
                    <a:r>
                      <a:rPr lang="en-US" sz="1200" smtClean="0"/>
                      <a:t>40,5</a:t>
                    </a:r>
                    <a:r>
                      <a:rPr lang="en-US" sz="1200"/>
                      <a:t>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91</a:t>
                    </a:r>
                  </a:p>
                  <a:p>
                    <a:r>
                      <a:rPr lang="en-US" sz="1200" smtClean="0"/>
                      <a:t>78,4</a:t>
                    </a:r>
                    <a:r>
                      <a:rPr lang="en-US" sz="1200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pt-BR" sz="1200"/>
                </a:pPr>
                <a:endParaRPr lang="pt-BR"/>
              </a:p>
            </c:txPr>
            <c:showVal val="1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0.22413793103448276</c:v>
                </c:pt>
                <c:pt idx="1">
                  <c:v>0.40517241379310348</c:v>
                </c:pt>
                <c:pt idx="2">
                  <c:v>0.7844827586206895</c:v>
                </c:pt>
                <c:pt idx="3">
                  <c:v>0</c:v>
                </c:pt>
              </c:numCache>
            </c:numRef>
          </c:val>
        </c:ser>
        <c:axId val="74148480"/>
        <c:axId val="74174848"/>
      </c:barChart>
      <c:catAx>
        <c:axId val="7414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74848"/>
        <c:crosses val="autoZero"/>
        <c:auto val="1"/>
        <c:lblAlgn val="ctr"/>
        <c:lblOffset val="100"/>
      </c:catAx>
      <c:valAx>
        <c:axId val="7417484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484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A444-2EAE-4854-A7D2-7E004270F73B}" type="datetimeFigureOut">
              <a:rPr lang="es-ES" smtClean="0"/>
              <a:pPr/>
              <a:t>28/07/2015</a:t>
            </a:fld>
            <a:endParaRPr lang="es-E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F7F72-8E18-4BDE-9115-55E221F71C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C664E-FF7A-4861-8584-DBB956FC8834}" type="datetimeFigureOut">
              <a:rPr lang="pt-BR" smtClean="0"/>
              <a:pPr/>
              <a:t>28/07/2015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C453-5E26-444B-8AE3-8B3E8692A5D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Pecu%C3%A1ria" TargetMode="External"/><Relationship Id="rId2" Type="http://schemas.openxmlformats.org/officeDocument/2006/relationships/hyperlink" Target="https://pt.wikipedia.org/wiki/Agricultur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428604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UNIVERSIDADE ABERTA DO SUS</a:t>
            </a:r>
            <a:endParaRPr lang="pt-BR" dirty="0"/>
          </a:p>
          <a:p>
            <a:pPr algn="ctr"/>
            <a:r>
              <a:rPr lang="pt-BR" b="1" dirty="0"/>
              <a:t>UNIVERSIDADE FEDERAL DE PELOTAS</a:t>
            </a:r>
            <a:endParaRPr lang="pt-BR" dirty="0"/>
          </a:p>
          <a:p>
            <a:pPr algn="ctr"/>
            <a:r>
              <a:rPr lang="pt-BR" b="1" dirty="0"/>
              <a:t>Especialização em Saúde da Família</a:t>
            </a:r>
            <a:endParaRPr lang="pt-BR" dirty="0"/>
          </a:p>
          <a:p>
            <a:pPr algn="ctr"/>
            <a:r>
              <a:rPr lang="pt-BR" b="1" dirty="0"/>
              <a:t>Modalidade a Distância</a:t>
            </a:r>
            <a:endParaRPr lang="pt-BR" dirty="0"/>
          </a:p>
          <a:p>
            <a:pPr algn="ctr"/>
            <a:r>
              <a:rPr lang="pt-BR" b="1" dirty="0"/>
              <a:t>Turma nº</a:t>
            </a:r>
            <a:r>
              <a:rPr lang="pt-BR" dirty="0"/>
              <a:t> </a:t>
            </a:r>
            <a:r>
              <a:rPr lang="pt-BR" b="1" dirty="0"/>
              <a:t>5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7158" y="2571745"/>
            <a:ext cx="860733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MELHORIA À SAÚDE DOS HIPERTENSOS E DIABÉTICOS DA ESF IVO FERRONATO, BAGE/RS</a:t>
            </a:r>
            <a:endParaRPr lang="pt-BR" sz="3200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465313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LUBIA DE LA CARIDAD REYNA AMAYA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20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Orientadora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Maria Emilia Nunes Bueno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Co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-Orientadora: Aline Cammarano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225" t="18695" r="19223" b="18871"/>
          <a:stretch/>
        </p:blipFill>
        <p:spPr bwMode="auto">
          <a:xfrm>
            <a:off x="755576" y="404664"/>
            <a:ext cx="1704578" cy="1568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Picture 2" descr="logo_saude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1944216" cy="132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24961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3"/>
            <a:ext cx="8286808" cy="46434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O registro das visitas foi realizado através da ficha espelho do usuário  anexada ao prontuário na unidade básica.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pt-BR" sz="2400" dirty="0">
              <a:latin typeface="Berlin Sans FB" panose="020E0602020502020306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Os atendimentos e dados obtidos foram registrados pelo  médico na planilha de coleta de dados, permitindo sua análise e monitoramento assim como a busca ativa dos usuários faltosos.</a:t>
            </a:r>
          </a:p>
          <a:p>
            <a:pPr algn="just"/>
            <a:endParaRPr lang="pt-BR" dirty="0" smtClean="0">
              <a:latin typeface="Berlin Sans FB" panose="020E0602020502020306" pitchFamily="34" charset="0"/>
              <a:cs typeface="Arial" pitchFamily="34" charset="0"/>
            </a:endParaRPr>
          </a:p>
          <a:p>
            <a:pPr algn="just"/>
            <a:endParaRPr lang="pt-BR" dirty="0">
              <a:latin typeface="Berlin Sans FB" panose="020E06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00034" y="214289"/>
            <a:ext cx="8970942" cy="857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Metodologia 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Lubia\AppData\Local\Microsoft\Windows\INetCache\Content.Word\20150423_1005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14" y="142852"/>
            <a:ext cx="6286544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28596" y="1357298"/>
            <a:ext cx="685776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:\10735622_696812160427020_91273780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Lubia\AppData\Local\Microsoft\Windows\INetCache\Content.Word\20150312_1633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00034" y="571480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58"/>
            <a:ext cx="400024" cy="714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Espaço Reservado para Conteúdo 3" descr="H:\fotos posto\20150227_0757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5950" y="392886"/>
            <a:ext cx="6286545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pt-BR" sz="6700" b="1" dirty="0" smtClean="0">
                <a:solidFill>
                  <a:srgbClr val="FF0000"/>
                </a:solidFill>
                <a:latin typeface="Edwardian Script ITC" pitchFamily="66" charset="0"/>
              </a:rPr>
              <a:t>Objetivos, metas e resultados</a:t>
            </a:r>
            <a:r>
              <a:rPr lang="pt-BR" sz="3200" b="1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/>
            </a:r>
            <a:br>
              <a:rPr lang="pt-BR" sz="3200" b="1" dirty="0" smtClean="0">
                <a:solidFill>
                  <a:srgbClr val="00B0F0"/>
                </a:solidFill>
                <a:latin typeface="Script MT Bold" panose="03040602040607080904" pitchFamily="66" charset="0"/>
              </a:rPr>
            </a:br>
            <a:r>
              <a:rPr lang="pt-BR" sz="3200" dirty="0" smtClean="0"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latin typeface="Berlin Sans FB" panose="020E0602020502020306" pitchFamily="34" charset="0"/>
                <a:cs typeface="Arial" pitchFamily="34" charset="0"/>
              </a:rPr>
              <a:t>Objetivo 1</a:t>
            </a:r>
            <a:r>
              <a:rPr lang="pt-BR" sz="2000" dirty="0" smtClean="0">
                <a:latin typeface="Berlin Sans FB" panose="020E0602020502020306" pitchFamily="34" charset="0"/>
                <a:cs typeface="Arial" pitchFamily="34" charset="0"/>
              </a:rPr>
              <a:t>: Ampliar a cobertura a hipertensos e diabéticos</a:t>
            </a:r>
            <a:br>
              <a:rPr lang="pt-BR" sz="2000" dirty="0" smtClean="0">
                <a:latin typeface="Berlin Sans FB" panose="020E0602020502020306" pitchFamily="34" charset="0"/>
                <a:cs typeface="Arial" pitchFamily="34" charset="0"/>
              </a:rPr>
            </a:br>
            <a:r>
              <a:rPr lang="pt-BR" sz="2000" dirty="0" smtClean="0">
                <a:latin typeface="Berlin Sans FB" panose="020E0602020502020306" pitchFamily="34" charset="0"/>
                <a:cs typeface="Arial" pitchFamily="34" charset="0"/>
              </a:rPr>
              <a:t>Metas: </a:t>
            </a:r>
            <a:r>
              <a:rPr lang="pt-BR" sz="2000" dirty="0" smtClean="0">
                <a:latin typeface="Berlin Sans FB" panose="020E0602020502020306" pitchFamily="34" charset="0"/>
                <a:cs typeface="Arial" pitchFamily="34" charset="0"/>
              </a:rPr>
              <a:t>Cadastrar 80% de hipertensos</a:t>
            </a:r>
            <a:br>
              <a:rPr lang="pt-BR" sz="2000" dirty="0" smtClean="0">
                <a:latin typeface="Berlin Sans FB" panose="020E0602020502020306" pitchFamily="34" charset="0"/>
                <a:cs typeface="Arial" pitchFamily="34" charset="0"/>
              </a:rPr>
            </a:br>
            <a:r>
              <a:rPr lang="pt-BR" sz="2000" dirty="0" smtClean="0">
                <a:latin typeface="Berlin Sans FB" panose="020E0602020502020306" pitchFamily="34" charset="0"/>
                <a:cs typeface="Arial" pitchFamily="34" charset="0"/>
              </a:rPr>
              <a:t>          Cadastrar 60% de diabéticos </a:t>
            </a:r>
            <a:r>
              <a:rPr lang="pt-BR" sz="20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/>
            </a:r>
            <a:br>
              <a:rPr lang="pt-BR" sz="20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</a:br>
            <a:endParaRPr lang="es-ES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000241"/>
          <a:ext cx="375761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429123" y="2000240"/>
          <a:ext cx="4143405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dirty="0" smtClean="0">
                <a:latin typeface="Berlin Sans FB" panose="020E0602020502020306" pitchFamily="34" charset="0"/>
              </a:rPr>
              <a:t>Metas 2.1/2.2 </a:t>
            </a:r>
            <a:r>
              <a:rPr lang="pt-BR" sz="2700" dirty="0" smtClean="0">
                <a:latin typeface="Berlin Sans FB" panose="020E0602020502020306" pitchFamily="34" charset="0"/>
              </a:rPr>
              <a:t>Proporção de hipertensos e diabéticos com o exame clinico em dia</a:t>
            </a:r>
            <a:br>
              <a:rPr lang="pt-BR" sz="2700" dirty="0" smtClean="0">
                <a:latin typeface="Berlin Sans FB" panose="020E0602020502020306" pitchFamily="34" charset="0"/>
              </a:rPr>
            </a:br>
            <a:r>
              <a:rPr lang="pt-BR" sz="2700" dirty="0" smtClean="0">
                <a:latin typeface="Berlin Sans FB" panose="020E0602020502020306" pitchFamily="34" charset="0"/>
              </a:rPr>
              <a:t/>
            </a:r>
            <a:br>
              <a:rPr lang="pt-BR" sz="2700" dirty="0" smtClean="0">
                <a:latin typeface="Berlin Sans FB" panose="020E0602020502020306" pitchFamily="34" charset="0"/>
              </a:rPr>
            </a:br>
            <a:r>
              <a:rPr lang="pt-BR" sz="2700" dirty="0" smtClean="0">
                <a:latin typeface="Berlin Sans FB" panose="020E0602020502020306" pitchFamily="34" charset="0"/>
              </a:rPr>
              <a:t> Metas 2.3/2.4 </a:t>
            </a:r>
            <a:r>
              <a:rPr lang="pt-BR" sz="2700" dirty="0" smtClean="0">
                <a:latin typeface="Berlin Sans FB" panose="020E0602020502020306" pitchFamily="34" charset="0"/>
              </a:rPr>
              <a:t>Proporção de hipertensos e diabéticos com exames complementares em dia </a:t>
            </a:r>
            <a:endParaRPr lang="pt-BR" sz="2700" dirty="0">
              <a:latin typeface="Berlin Sans FB" panose="020E06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476673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Berlin Sans FB" panose="020E0602020502020306" pitchFamily="34" charset="0"/>
              </a:rPr>
              <a:t>Objetivo 2 :</a:t>
            </a:r>
            <a:r>
              <a:rPr lang="pt-BR" sz="2400" dirty="0" smtClean="0"/>
              <a:t>Melhorar a qualidade da atenção a hipertensos e/ou diabéticos</a:t>
            </a:r>
            <a:endParaRPr lang="es-ES" sz="2400" dirty="0" smtClean="0"/>
          </a:p>
          <a:p>
            <a:endParaRPr lang="pt-BR" sz="2800" b="1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571736" y="4143380"/>
            <a:ext cx="4808576" cy="17281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Berlin Sans FB" panose="020E0602020502020306" pitchFamily="34" charset="0"/>
              </a:rPr>
              <a:t>1oo% em todos os meses</a:t>
            </a:r>
            <a:endParaRPr lang="pt-BR" sz="3600" dirty="0">
              <a:latin typeface="Berlin Sans FB" panose="020E0602020502020306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786050" y="4286256"/>
            <a:ext cx="4500594" cy="16567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Berlin Sans FB" panose="020E0602020502020306" pitchFamily="34" charset="0"/>
              </a:rPr>
              <a:t>1oo% em todos os meses</a:t>
            </a:r>
            <a:endParaRPr lang="pt-BR" sz="36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22" y="4071942"/>
            <a:ext cx="5000660" cy="17281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Berlin Sans FB" panose="020E0602020502020306" pitchFamily="34" charset="0"/>
              </a:rPr>
              <a:t>1oo% em todos os meses</a:t>
            </a:r>
            <a:endParaRPr lang="pt-BR" sz="3600" dirty="0">
              <a:latin typeface="Berlin Sans FB" panose="020E0602020502020306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571736" y="4214818"/>
            <a:ext cx="4643470" cy="17281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Berlin Sans FB" panose="020E0602020502020306" pitchFamily="34" charset="0"/>
              </a:rPr>
              <a:t>1oo% em todos os meses</a:t>
            </a:r>
            <a:endParaRPr lang="pt-BR" sz="3600" dirty="0">
              <a:latin typeface="Berlin Sans FB" panose="020E0602020502020306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28662" y="1357298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Metas 2.5/2.6 Proporção de hipertensos e  diabéticos com prescrição de medicamentos da Farmácia Popular </a:t>
            </a:r>
            <a:r>
              <a:rPr lang="pt-BR" sz="2400" dirty="0" err="1" smtClean="0">
                <a:latin typeface="Berlin Sans FB" panose="020E0602020502020306" pitchFamily="34" charset="0"/>
                <a:cs typeface="Arial" pitchFamily="34" charset="0"/>
              </a:rPr>
              <a:t>Hiperdia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 priorizada</a:t>
            </a:r>
            <a:b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</a:br>
            <a:r>
              <a:rPr lang="pt-BR" sz="2400" b="1" dirty="0" smtClean="0"/>
              <a:t> </a:t>
            </a:r>
            <a:r>
              <a:rPr lang="pt-BR" sz="2400" dirty="0" smtClean="0">
                <a:latin typeface="Berlin Sans FB" pitchFamily="34" charset="0"/>
              </a:rPr>
              <a:t>Metas 2.7/2.8: Realizar avaliação da necessidade de atendimento odontológico em 100% dos hipertensos e diabéticos</a:t>
            </a:r>
            <a:br>
              <a:rPr lang="pt-BR" sz="2400" dirty="0" smtClean="0">
                <a:latin typeface="Berlin Sans FB" pitchFamily="34" charset="0"/>
              </a:rPr>
            </a:br>
            <a:endParaRPr lang="pt-BR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96540" cy="2131162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b="1" dirty="0" smtClean="0">
                <a:latin typeface="Berlin Sans FB" panose="020E0602020502020306" pitchFamily="34" charset="0"/>
                <a:cs typeface="Arial" pitchFamily="34" charset="0"/>
              </a:rPr>
              <a:t>Objetivo 3: </a:t>
            </a:r>
            <a:r>
              <a:rPr lang="pt-BR" sz="2700" dirty="0" smtClean="0">
                <a:latin typeface="Berlin Sans FB" panose="020E0602020502020306" pitchFamily="34" charset="0"/>
                <a:cs typeface="Arial" pitchFamily="34" charset="0"/>
              </a:rPr>
              <a:t>Melhorar a adesão de hipertensos e/ou diabéticos ao </a:t>
            </a:r>
            <a:r>
              <a:rPr lang="pt-BR" sz="2700" dirty="0" smtClean="0">
                <a:latin typeface="Berlin Sans FB" panose="020E0602020502020306" pitchFamily="34" charset="0"/>
                <a:cs typeface="Arial" pitchFamily="34" charset="0"/>
              </a:rPr>
              <a:t>programa</a:t>
            </a:r>
            <a:br>
              <a:rPr lang="pt-BR" sz="2700" dirty="0" smtClean="0">
                <a:latin typeface="Berlin Sans FB" panose="020E0602020502020306" pitchFamily="34" charset="0"/>
                <a:cs typeface="Arial" pitchFamily="34" charset="0"/>
              </a:rPr>
            </a:br>
            <a:r>
              <a:rPr lang="pt-BR" sz="2700" dirty="0" smtClean="0">
                <a:latin typeface="Berlin Sans FB" panose="020E0602020502020306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Berlin Sans FB" panose="020E0602020502020306" pitchFamily="34" charset="0"/>
                <a:cs typeface="Arial" pitchFamily="34" charset="0"/>
              </a:rPr>
            </a:br>
            <a:r>
              <a:rPr lang="pt-BR" sz="2700" dirty="0" smtClean="0">
                <a:latin typeface="Berlin Sans FB" panose="020E0602020502020306" pitchFamily="34" charset="0"/>
                <a:cs typeface="Arial" pitchFamily="34" charset="0"/>
              </a:rPr>
              <a:t>Metas 3.1/3.2</a:t>
            </a:r>
            <a:r>
              <a:rPr lang="pt-BR" sz="2700" dirty="0" smtClean="0">
                <a:latin typeface="Berlin Sans FB" panose="020E0602020502020306" pitchFamily="34" charset="0"/>
                <a:cs typeface="Arial" pitchFamily="34" charset="0"/>
              </a:rPr>
              <a:t>: Proporção de hipertensos e diabéticos faltosos às consultas com busca ativa</a:t>
            </a:r>
            <a:endParaRPr lang="pt-BR" sz="2700" dirty="0">
              <a:latin typeface="Berlin Sans FB" panose="020E0602020502020306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928794" y="4143380"/>
            <a:ext cx="5143536" cy="17281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Berlin Sans FB" panose="020E0602020502020306" pitchFamily="34" charset="0"/>
              </a:rPr>
              <a:t>1oo% em todos os meses</a:t>
            </a:r>
            <a:endParaRPr lang="pt-BR" sz="3600" dirty="0">
              <a:latin typeface="Berlin Sans FB" panose="020E0602020502020306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143108" y="4286256"/>
            <a:ext cx="4714908" cy="1585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1oo% em todos os meses</a:t>
            </a:r>
            <a:endParaRPr lang="pt-BR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04482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Em todos os 3meses de intervenção tanto os usuários com hipertensão quanto os usuários com diabetes tiveram registro adequado (100%).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Berlin Sans FB" pitchFamily="34" charset="0"/>
                <a:cs typeface="Arial" pitchFamily="34" charset="0"/>
              </a:rPr>
              <a:t>Objetivo 4</a:t>
            </a: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>: </a:t>
            </a:r>
            <a:r>
              <a:rPr lang="pt-BR" sz="2400" dirty="0" smtClean="0">
                <a:latin typeface="Berlin Sans FB" pitchFamily="34" charset="0"/>
              </a:rPr>
              <a:t>Melhorar o registro das informações.</a:t>
            </a:r>
            <a:br>
              <a:rPr lang="pt-BR" sz="2400" dirty="0" smtClean="0">
                <a:latin typeface="Berlin Sans FB" pitchFamily="34" charset="0"/>
              </a:rPr>
            </a:b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Berlin Sans FB" pitchFamily="34" charset="0"/>
                <a:cs typeface="Arial" pitchFamily="34" charset="0"/>
              </a:rPr>
            </a:b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>Metas 4.1/4.2</a:t>
            </a: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>: Melhorar os registros das informações de usuários com HAS e/ou DM</a:t>
            </a:r>
            <a:br>
              <a:rPr lang="pt-BR" sz="2400" dirty="0" smtClean="0">
                <a:latin typeface="Berlin Sans FB" pitchFamily="34" charset="0"/>
                <a:cs typeface="Arial" pitchFamily="34" charset="0"/>
              </a:rPr>
            </a:br>
            <a:endParaRPr lang="pt-BR" sz="2400" dirty="0">
              <a:latin typeface="Berlin Sans FB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3040" y="1484784"/>
            <a:ext cx="8212364" cy="51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Berlin Sans FB" panose="020E0602020502020306" pitchFamily="34" charset="0"/>
              </a:rPr>
              <a:t>O </a:t>
            </a:r>
            <a:r>
              <a:rPr lang="pt-BR" sz="2800" dirty="0">
                <a:latin typeface="Berlin Sans FB" panose="020E0602020502020306" pitchFamily="34" charset="0"/>
              </a:rPr>
              <a:t>DM e a HAS atingem, respectivamente, 6,3% e 23,3% dos adultos brasileiros (BRASIL, 2011a). 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Berlin Sans FB" panose="020E0602020502020306" pitchFamily="34" charset="0"/>
              </a:rPr>
              <a:t> </a:t>
            </a: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E</a:t>
            </a:r>
            <a:r>
              <a:rPr lang="pt-BR" sz="2800" dirty="0" smtClean="0">
                <a:latin typeface="Berlin Sans FB" panose="020E0602020502020306" pitchFamily="34" charset="0"/>
              </a:rPr>
              <a:t>ssas doenças, no Brasil, </a:t>
            </a:r>
            <a:r>
              <a:rPr lang="pt-BR" sz="2800" dirty="0">
                <a:latin typeface="Berlin Sans FB" panose="020E0602020502020306" pitchFamily="34" charset="0"/>
              </a:rPr>
              <a:t>representam a primeira causa de mortalidade e de hospitalizações, sendo apontadas como responsáveis por mais da metade dos diagnósticos primários em pessoas com insuficiência renal crônica submetidas à diálise no Sistema Único de Saúde (SUS) brasileiro (OPAS, 2010).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33265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rgbClr val="FF0000"/>
                </a:solidFill>
                <a:latin typeface="Edwardian Script ITC" pitchFamily="66" charset="0"/>
              </a:rPr>
              <a:t>Introdução</a:t>
            </a:r>
            <a:endParaRPr lang="pt-BR" sz="72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6907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2088232"/>
          </a:xfrm>
          <a:solidFill>
            <a:schemeClr val="accent6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100% em todos os meses para usuários com hipertensão: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Mês 1   84 (100%)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Mês 2  163 (100%)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Mês 3  265 (100%)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Berlin Sans FB" pitchFamily="34" charset="0"/>
                <a:cs typeface="Arial" pitchFamily="34" charset="0"/>
              </a:rPr>
              <a:t>Objetivo 5 :</a:t>
            </a: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Berlin Sans FB" pitchFamily="34" charset="0"/>
              </a:rPr>
              <a:t>Mapear usuários com hipertensão e diabetes  para doenças cardiovasculares</a:t>
            </a:r>
            <a:br>
              <a:rPr lang="pt-BR" sz="2400" dirty="0" smtClean="0">
                <a:latin typeface="Berlin Sans FB" pitchFamily="34" charset="0"/>
              </a:rPr>
            </a:br>
            <a:r>
              <a:rPr lang="pt-BR" sz="2400" dirty="0" smtClean="0">
                <a:latin typeface="Berlin Sans FB" pitchFamily="34" charset="0"/>
              </a:rPr>
              <a:t>Metas 5.1/5.2: </a:t>
            </a:r>
            <a:r>
              <a:rPr lang="pt-BR" sz="2400" dirty="0" smtClean="0">
                <a:latin typeface="Berlin Sans FB" pitchFamily="34" charset="0"/>
              </a:rPr>
              <a:t>Realizar </a:t>
            </a:r>
            <a:r>
              <a:rPr lang="pt-BR" sz="2400" dirty="0" smtClean="0">
                <a:latin typeface="Berlin Sans FB" pitchFamily="34" charset="0"/>
              </a:rPr>
              <a:t>estratificação do risco cardiovascular em 100% dos </a:t>
            </a:r>
            <a:r>
              <a:rPr lang="pt-BR" sz="2400" dirty="0" smtClean="0">
                <a:latin typeface="Berlin Sans FB" pitchFamily="34" charset="0"/>
              </a:rPr>
              <a:t>hipertensos e diabéticos </a:t>
            </a:r>
            <a:r>
              <a:rPr lang="pt-BR" sz="2400" dirty="0" smtClean="0">
                <a:latin typeface="Berlin Sans FB" pitchFamily="34" charset="0"/>
              </a:rPr>
              <a:t>cadastrados na unidade de saúde.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Berlin Sans FB" pitchFamily="34" charset="0"/>
                <a:cs typeface="Arial" pitchFamily="34" charset="0"/>
              </a:rPr>
            </a:b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Berlin Sans FB" pitchFamily="34" charset="0"/>
                <a:cs typeface="Arial" pitchFamily="34" charset="0"/>
              </a:rPr>
            </a:br>
            <a:endParaRPr lang="pt-BR" sz="2400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4357694"/>
            <a:ext cx="8247290" cy="2095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2500" b="1" dirty="0" smtClean="0">
                <a:solidFill>
                  <a:schemeClr val="tx1"/>
                </a:solidFill>
              </a:rPr>
              <a:t>100% em todos os meses para usuários com diabetes: 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Mês 1 26 (100%)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Mês 2  47(100%)</a:t>
            </a:r>
          </a:p>
          <a:p>
            <a:r>
              <a:rPr lang="pt-BR" sz="2500" dirty="0" smtClean="0">
                <a:solidFill>
                  <a:schemeClr val="tx1"/>
                </a:solidFill>
              </a:rPr>
              <a:t>Mês 3 91 (100%)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71678"/>
            <a:ext cx="8269118" cy="217801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6.1/6.2 </a:t>
            </a:r>
            <a:r>
              <a:rPr lang="pt-BR" dirty="0" smtClean="0">
                <a:solidFill>
                  <a:schemeClr val="bg1"/>
                </a:solidFill>
              </a:rPr>
              <a:t>Orientação nutricional para alimentação saudável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6.3/6.4 Orientação sobre a prática de atividade física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6.5/ 6.6 Orientação sobre o risco de tabagismo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6.7/ 6.8 Orientação sobre higiene bucal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Berlin Sans FB" pitchFamily="34" charset="0"/>
                <a:cs typeface="Arial" pitchFamily="34" charset="0"/>
              </a:rPr>
              <a:t>Objetivo 6</a:t>
            </a: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> : </a:t>
            </a:r>
            <a:r>
              <a:rPr lang="pt-BR" sz="2400" dirty="0" smtClean="0">
                <a:latin typeface="Berlin Sans FB" pitchFamily="34" charset="0"/>
              </a:rPr>
              <a:t>Promover a saúde de usuários com hipertensão e diabetes</a:t>
            </a:r>
            <a:br>
              <a:rPr lang="pt-BR" sz="2400" dirty="0" smtClean="0">
                <a:latin typeface="Berlin Sans FB" pitchFamily="34" charset="0"/>
              </a:rPr>
            </a:b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Berlin Sans FB" pitchFamily="34" charset="0"/>
                <a:cs typeface="Arial" pitchFamily="34" charset="0"/>
              </a:rPr>
            </a:b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>Metas:</a:t>
            </a: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Berlin Sans FB" pitchFamily="34" charset="0"/>
                <a:cs typeface="Arial" pitchFamily="34" charset="0"/>
              </a:rPr>
            </a:br>
            <a:endParaRPr lang="pt-BR" sz="2400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85852" y="4786322"/>
            <a:ext cx="6670524" cy="1285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Para </a:t>
            </a:r>
            <a:r>
              <a:rPr lang="pt-BR" sz="2400" dirty="0" smtClean="0">
                <a:solidFill>
                  <a:schemeClr val="tx1"/>
                </a:solidFill>
              </a:rPr>
              <a:t>todas essas metas </a:t>
            </a:r>
            <a:r>
              <a:rPr lang="pt-BR" sz="2400" dirty="0" smtClean="0">
                <a:solidFill>
                  <a:schemeClr val="tx1"/>
                </a:solidFill>
              </a:rPr>
              <a:t>foi alcançado o percentual de 100% ao longo dos 3 meses de intervenção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Berlin Sans FB" pitchFamily="34" charset="0"/>
              </a:rPr>
              <a:t>Antes</a:t>
            </a:r>
            <a:r>
              <a:rPr lang="pt-BR" sz="1800" dirty="0" smtClean="0"/>
              <a:t> d</a:t>
            </a:r>
            <a:r>
              <a:rPr lang="pt-BR" sz="1800" dirty="0" smtClean="0">
                <a:latin typeface="Berlin Sans FB" panose="020E0602020502020306" pitchFamily="34" charset="0"/>
                <a:cs typeface="Arial" pitchFamily="34" charset="0"/>
              </a:rPr>
              <a:t>e nossa presença nos postos, ficava difícil agendar consultas rapidamente. Agora, com nossa permanência </a:t>
            </a:r>
            <a:r>
              <a:rPr lang="pt-BR" sz="1800" dirty="0" smtClean="0">
                <a:latin typeface="Berlin Sans FB" panose="020E0602020502020306" pitchFamily="34" charset="0"/>
                <a:cs typeface="Arial" pitchFamily="34" charset="0"/>
              </a:rPr>
              <a:t>na unidade de </a:t>
            </a:r>
            <a:r>
              <a:rPr lang="pt-BR" sz="1800" dirty="0" smtClean="0">
                <a:latin typeface="Berlin Sans FB" panose="020E0602020502020306" pitchFamily="34" charset="0"/>
                <a:cs typeface="Arial" pitchFamily="34" charset="0"/>
              </a:rPr>
              <a:t>32 horas trabalhadas semanalmente, há muita estabilidade, o que faz com que o paciente encontre os médicos no posto,  coisa que não acontecia anteriormente. </a:t>
            </a:r>
          </a:p>
          <a:p>
            <a:pPr marL="0" indent="0" algn="just">
              <a:buNone/>
            </a:pPr>
            <a:endParaRPr lang="pt-BR" sz="1800" dirty="0" smtClean="0">
              <a:latin typeface="Berlin Sans FB" panose="020E0602020502020306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 smtClean="0">
                <a:latin typeface="Berlin Sans FB" pitchFamily="34" charset="0"/>
              </a:rPr>
              <a:t>A apresentação de exames antigos, sem a medição de pressão arterial, nas consultas antigas, foi um fato encontrado nos prontuários. Agora, com a pesquisa dos agentes na comunidade e pelo acompanhamento de cada usuário, consegue-se realizar uma atenção integral por todos com melhor qualidade, assim como as atividades de promoção de saúde. As pessoas acamadas são atendidas em visita domiciliar integralmente </a:t>
            </a:r>
            <a:endParaRPr lang="pt-BR" sz="1800" dirty="0" smtClean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96552" y="1739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Discussão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61812"/>
            <a:ext cx="8229600" cy="64533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pt-BR" sz="2400" dirty="0" smtClean="0">
              <a:latin typeface="Berlin Sans FB" panose="020E0602020502020306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Berlin Sans FB" panose="020E0602020502020306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Berlin Sans FB" pitchFamily="34" charset="0"/>
              </a:rPr>
              <a:t>A intervenção já está incorporada à rotina do serviço e dessa forma, continuará, pois evidenciamos a importância dos registros, que muitas vezes não era realizado. O trabalho ficou mais organizado e monitorado, melhorando o controle dos usuários crônicos</a:t>
            </a:r>
            <a:endParaRPr lang="pt-BR" sz="2400" dirty="0" smtClean="0">
              <a:latin typeface="Berlin Sans FB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Berlin Sans FB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Berlin Sans FB" pitchFamily="34" charset="0"/>
              </a:rPr>
              <a:t>Este é um legado que ficará na unidade para os próximos profissionais, que poderão, com maior facilidade, conhecer a população adscrita e as ações que estão sendo desenvolvidas no serviço. Os próximos passos serão para alcançar a meta estipulada de cobertura, dando seguimento aos cadastros da população alvo.</a:t>
            </a:r>
            <a:endParaRPr lang="pt-BR" sz="2400" dirty="0" smtClean="0">
              <a:latin typeface="Berlin Sans FB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Berlin Sans FB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Berlin Sans FB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Berlin Sans FB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Berlin Sans FB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Berlin Sans FB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latin typeface="Berlin Sans FB" pitchFamily="34" charset="0"/>
              </a:rPr>
              <a:t>Minhas expectativas sobre o processo de aprendizagem no Curso de Especialização foram na realidade com surpresa, curiosidade, e desejos de conhecer sobre as diretrizes de saúde em Brasil</a:t>
            </a: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. Primeiro o domínio do idioma e os erros que puderam acontecer alem de que era um curso digital no primeiro momento e só contávamos com </a:t>
            </a:r>
            <a:r>
              <a:rPr lang="pt-BR" sz="2000" dirty="0" err="1" smtClean="0">
                <a:latin typeface="Berlin Sans FB" pitchFamily="34" charset="0"/>
                <a:cs typeface="Arial" pitchFamily="34" charset="0"/>
              </a:rPr>
              <a:t>tablets</a:t>
            </a: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para fazer o cadastramento.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Os primeiros meses </a:t>
            </a: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foram </a:t>
            </a: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difíceis,  as tarefas tinham que fazer a mão e depois checar os manuscritos </a:t>
            </a: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a Unidade </a:t>
            </a:r>
            <a:r>
              <a:rPr lang="pt-BR" sz="2000" dirty="0" smtClean="0">
                <a:latin typeface="Berlin Sans FB" pitchFamily="34" charset="0"/>
                <a:cs typeface="Arial" pitchFamily="34" charset="0"/>
              </a:rPr>
              <a:t>de Saúde para passar em um computador e pegar em uma memória flash e ir a galerias para passar a informação das tarefas .</a:t>
            </a:r>
            <a:endParaRPr lang="pt-BR" sz="2000" dirty="0"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96552" y="1739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Reflexão Critica sobre o aprendizado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É importante 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salientar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que com o aprendizagem do curso o trabalho na ESF foi mais organizado, a interação entre os colegas foi melhor já que tínhamos uma guia para fazer todas as atividades. Algumas delas já implementadas na ESF.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2400" dirty="0" smtClean="0">
              <a:latin typeface="Berlin Sans FB" panose="020E0602020502020306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Berlin Sans FB" pitchFamily="34" charset="0"/>
              </a:rPr>
              <a:t>Acredito que este ensino é fundamental para todo médico que se dedica a medicina </a:t>
            </a:r>
            <a:r>
              <a:rPr lang="pt-BR" sz="2400" dirty="0" smtClean="0">
                <a:latin typeface="Berlin Sans FB" pitchFamily="34" charset="0"/>
              </a:rPr>
              <a:t>familiar. A aprendizagem </a:t>
            </a:r>
            <a:r>
              <a:rPr lang="pt-BR" sz="2400" dirty="0" smtClean="0">
                <a:latin typeface="Berlin Sans FB" pitchFamily="34" charset="0"/>
              </a:rPr>
              <a:t>do funcionamento do SUS, </a:t>
            </a:r>
            <a:r>
              <a:rPr lang="pt-BR" sz="2400" dirty="0" smtClean="0">
                <a:latin typeface="Berlin Sans FB" pitchFamily="34" charset="0"/>
              </a:rPr>
              <a:t>a </a:t>
            </a:r>
            <a:r>
              <a:rPr lang="pt-BR" sz="2400" dirty="0" smtClean="0">
                <a:latin typeface="Berlin Sans FB" pitchFamily="34" charset="0"/>
              </a:rPr>
              <a:t>integração das ações de promoção e prevenção de saúde em APS </a:t>
            </a:r>
            <a:r>
              <a:rPr lang="pt-BR" sz="2400" dirty="0" smtClean="0">
                <a:latin typeface="Berlin Sans FB" pitchFamily="34" charset="0"/>
              </a:rPr>
              <a:t>foi </a:t>
            </a:r>
            <a:r>
              <a:rPr lang="pt-BR" sz="2400" dirty="0" smtClean="0">
                <a:latin typeface="Berlin Sans FB" pitchFamily="34" charset="0"/>
              </a:rPr>
              <a:t>uma experiência inesquecível que ajudou para que nosso trabalho seja cada dia melhor.</a:t>
            </a:r>
            <a:endParaRPr lang="pt-BR" sz="2400" dirty="0" smtClean="0">
              <a:latin typeface="Berlin Sans FB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  <a:latin typeface="Edwardian Script ITC" pitchFamily="66" charset="0"/>
              </a:rPr>
              <a:t>Referências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BRASIL. Ministério da Saúde. Secretaria de Atenção á Saúde. Departamento de Atenção Básica. </a:t>
            </a:r>
            <a:r>
              <a:rPr lang="pt-BR" b="1" dirty="0" smtClean="0"/>
              <a:t>Estratégias para o cuidado da pessoa com doença crônica Diabetes </a:t>
            </a:r>
            <a:r>
              <a:rPr lang="pt-BR" b="1" dirty="0" err="1" smtClean="0"/>
              <a:t>Mellitus</a:t>
            </a:r>
            <a:r>
              <a:rPr lang="pt-BR" b="1" dirty="0" smtClean="0"/>
              <a:t>.</a:t>
            </a:r>
            <a:r>
              <a:rPr lang="pt-BR" dirty="0" smtClean="0"/>
              <a:t> Brasília: Ministério da Saúde, 2013b. 159 p.</a:t>
            </a:r>
          </a:p>
          <a:p>
            <a:r>
              <a:rPr lang="pt-BR" dirty="0" err="1" smtClean="0"/>
              <a:t>Pg</a:t>
            </a:r>
            <a:r>
              <a:rPr lang="pt-BR" dirty="0" smtClean="0"/>
              <a:t> 20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BRASIL. Ministério da Saúde. Secretaria de Atenção á Saúde. Departamento de Atenção Básica. </a:t>
            </a:r>
            <a:r>
              <a:rPr lang="pt-BR" b="1" dirty="0" smtClean="0"/>
              <a:t>Estratégias para o cuidado da pessoa com doença crônica Hipertensão Arterial Sistêmica.</a:t>
            </a:r>
            <a:r>
              <a:rPr lang="pt-BR" dirty="0" smtClean="0"/>
              <a:t> Brasília: Ministério da Saúde, 2013a. 128 p.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BRASIL. Ministério da Saúde. Secretaria de Atenção á Saúde. Departamento de Atenção Básica. </a:t>
            </a:r>
            <a:r>
              <a:rPr lang="pt-BR" b="1" dirty="0" smtClean="0"/>
              <a:t>Estratégias para o cuidado da pessoa com doença crônica Diabetes </a:t>
            </a:r>
            <a:r>
              <a:rPr lang="pt-BR" b="1" dirty="0" err="1" smtClean="0"/>
              <a:t>Mellitus</a:t>
            </a:r>
            <a:r>
              <a:rPr lang="pt-BR" b="1" dirty="0" smtClean="0"/>
              <a:t>.</a:t>
            </a:r>
            <a:r>
              <a:rPr lang="pt-BR" dirty="0" smtClean="0"/>
              <a:t> Brasília: Ministério da Saúde, 2013b. 159 p.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BRASIL. Ministério da Saúde. Secretaria de Atenção à Saúde. Departamento de Atenção Básica. </a:t>
            </a:r>
            <a:r>
              <a:rPr lang="pt-BR" b="1" dirty="0" smtClean="0"/>
              <a:t>Prevenção clínica de doenças cardiovasculares, cerebrovasculares e renais</a:t>
            </a:r>
            <a:r>
              <a:rPr lang="pt-BR" dirty="0" smtClean="0"/>
              <a:t> / Ministério da Saúde, Secretaria de Atenção à Saúde. Departamento de Atenção Básica. - Brasília: Ministério da Saúde, 2006.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Lubia\AppData\Local\Microsoft\Windows\INetCache\Content.Word\20150423_1102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320438" cy="5143536"/>
          </a:xfrm>
          <a:solidFill>
            <a:schemeClr val="bg1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A cidade de Bagé, RS, Brasil, possui uma população de 116.794 habitantes, com </a:t>
            </a:r>
            <a:r>
              <a:rPr lang="pt-BR" sz="2200" dirty="0" smtClean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caracterização </a:t>
            </a:r>
            <a:r>
              <a:rPr lang="pt-BR" sz="2200" dirty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socioeconômica de </a:t>
            </a:r>
            <a:r>
              <a:rPr lang="pt-BR" sz="2200" dirty="0" smtClean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pobreza ,</a:t>
            </a:r>
            <a:r>
              <a:rPr lang="pt-PT" sz="2200" dirty="0" smtClean="0">
                <a:solidFill>
                  <a:schemeClr val="tx1"/>
                </a:solidFill>
                <a:latin typeface="Berlin Sans FB" pitchFamily="34" charset="0"/>
              </a:rPr>
              <a:t> sua economia é baseada na </a:t>
            </a:r>
            <a:r>
              <a:rPr lang="pt-PT" sz="2200" dirty="0" smtClean="0">
                <a:solidFill>
                  <a:schemeClr val="tx1"/>
                </a:solidFill>
                <a:latin typeface="Berlin Sans FB" pitchFamily="34" charset="0"/>
                <a:hlinkClick r:id="rId2" tooltip="Agricultura"/>
              </a:rPr>
              <a:t>agricultura</a:t>
            </a:r>
            <a:r>
              <a:rPr lang="pt-PT" sz="22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pt-PT" sz="2200" dirty="0" smtClean="0">
                <a:solidFill>
                  <a:schemeClr val="tx1"/>
                </a:solidFill>
                <a:latin typeface="Berlin Sans FB" pitchFamily="34" charset="0"/>
                <a:hlinkClick r:id="rId3" tooltip="Pecuária"/>
              </a:rPr>
              <a:t>pecuária</a:t>
            </a:r>
            <a:r>
              <a:rPr lang="pt-PT" sz="2200" dirty="0" smtClean="0">
                <a:solidFill>
                  <a:schemeClr val="tx1"/>
                </a:solidFill>
                <a:latin typeface="Berlin Sans FB" pitchFamily="34" charset="0"/>
              </a:rPr>
              <a:t> e no comércio local</a:t>
            </a:r>
            <a:r>
              <a:rPr lang="pt-PT" sz="22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200" dirty="0" smtClean="0">
              <a:solidFill>
                <a:schemeClr val="tx1"/>
              </a:solidFill>
              <a:latin typeface="Berlin Sans FB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A </a:t>
            </a:r>
            <a:r>
              <a:rPr lang="pt-BR" sz="2200" dirty="0">
                <a:solidFill>
                  <a:schemeClr val="tx1"/>
                </a:solidFill>
                <a:latin typeface="Berlin Sans FB" panose="020E0602020502020306" pitchFamily="34" charset="0"/>
                <a:cs typeface="Arial" pitchFamily="34" charset="0"/>
              </a:rPr>
              <a:t>UBS </a:t>
            </a:r>
            <a:r>
              <a:rPr lang="pt-BR" sz="22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itchFamily="34" charset="0"/>
              </a:rPr>
              <a:t>Ivo Ferronato, </a:t>
            </a:r>
            <a:r>
              <a:rPr lang="pt-BR" sz="2200" dirty="0">
                <a:solidFill>
                  <a:schemeClr val="tx1"/>
                </a:solidFill>
                <a:latin typeface="Berlin Sans FB" panose="020E0602020502020306" pitchFamily="34" charset="0"/>
                <a:cs typeface="Arial" pitchFamily="34" charset="0"/>
              </a:rPr>
              <a:t>onde  trabalho é urbana, foi construída para ser ESF </a:t>
            </a:r>
            <a:r>
              <a:rPr lang="pt-BR" sz="22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itchFamily="34" charset="0"/>
              </a:rPr>
              <a:t>há dez </a:t>
            </a:r>
            <a:r>
              <a:rPr lang="pt-BR" sz="2200" dirty="0">
                <a:solidFill>
                  <a:schemeClr val="tx1"/>
                </a:solidFill>
                <a:latin typeface="Berlin Sans FB" panose="020E0602020502020306" pitchFamily="34" charset="0"/>
                <a:cs typeface="Arial" pitchFamily="34" charset="0"/>
              </a:rPr>
              <a:t>anos, vinculada ao SUS pela prefeitura, e a instituição de ensino Universidade Regional da Campanha (URCAMP). </a:t>
            </a:r>
            <a:r>
              <a:rPr lang="pt-BR" sz="22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endParaRPr lang="pt-BR" sz="2200" dirty="0" smtClean="0">
              <a:solidFill>
                <a:schemeClr val="tx1"/>
              </a:solidFill>
              <a:latin typeface="Berlin Sans FB" panose="020E0602020502020306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População total: 3100 hab., sendo 471 portadores de HAS e 116 portadores de DM</a:t>
            </a:r>
            <a:endParaRPr lang="pt-BR" sz="2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472" y="214290"/>
            <a:ext cx="5656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FF0000"/>
                </a:solidFill>
                <a:latin typeface="Edwardian Script ITC" pitchFamily="66" charset="0"/>
              </a:rPr>
              <a:t>Introdução</a:t>
            </a:r>
          </a:p>
          <a:p>
            <a:endParaRPr lang="pt-BR" sz="6600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643370" y="8501098"/>
            <a:ext cx="3679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1142984"/>
            <a:ext cx="7887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2800" dirty="0" smtClean="0">
                <a:latin typeface="Berlin Sans FB" panose="020E0602020502020306" pitchFamily="34" charset="0"/>
              </a:rPr>
              <a:t>         </a:t>
            </a:r>
          </a:p>
          <a:p>
            <a:pPr marL="457200" indent="-457200"/>
            <a:r>
              <a:rPr lang="pt-BR" sz="2800" dirty="0" smtClean="0">
                <a:latin typeface="Berlin Sans FB" panose="020E0602020502020306" pitchFamily="34" charset="0"/>
              </a:rPr>
              <a:t>                 A ESF esta composta por:</a:t>
            </a:r>
          </a:p>
          <a:p>
            <a:pPr marL="457200" indent="-457200"/>
            <a:endParaRPr lang="pt-BR" sz="2800" dirty="0" smtClean="0">
              <a:latin typeface="Berlin Sans FB" panose="020E0602020502020306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recepção, sala de reuniões;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 consultório médico, ginecológico, odontológico;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 sala de puericultura;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  sala de vacinas;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sala de nebulizações;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Enfermaria;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sala de esterilização;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Cozinha;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t-BR" sz="2800" dirty="0" smtClean="0">
                <a:latin typeface="Berlin Sans FB" panose="020E0602020502020306" pitchFamily="34" charset="0"/>
              </a:rPr>
              <a:t>Banheiros.</a:t>
            </a:r>
            <a:endParaRPr lang="pt-BR" sz="2800" dirty="0">
              <a:latin typeface="Berlin Sans FB" panose="020E0602020502020306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33265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Introdução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2130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665312"/>
            <a:ext cx="8678768" cy="61926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/>
              <a:t>	</a:t>
            </a:r>
            <a:endParaRPr lang="pt-BR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       A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equipe de saúde é composta por: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recepcionista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, uma enfermeira, um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técnico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em enfermagem, um auxiliar de serviços gerais, um odontólogo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,  uma técnica de farmácia, começarão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em breve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três ACS.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    Realizamos o acolhimento. O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atendimento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é agendado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e espontâneo. </a:t>
            </a:r>
            <a:endParaRPr lang="pt-BR" sz="2600" dirty="0" smtClean="0">
              <a:latin typeface="Berlin Sans FB" panose="020E0602020502020306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    Uma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tarde para atendimento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domiciliar(quinta feira). Puericultura e Educação para saúde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(Tarde de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quinta-feira).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    Pré-natal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,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é realizado pela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enfermeira e médica uma </a:t>
            </a:r>
            <a:r>
              <a:rPr lang="pt-BR" sz="2600" dirty="0">
                <a:latin typeface="Berlin Sans FB" panose="020E0602020502020306" pitchFamily="34" charset="0"/>
                <a:cs typeface="Arial" pitchFamily="34" charset="0"/>
              </a:rPr>
              <a:t>vez </a:t>
            </a:r>
            <a:r>
              <a:rPr lang="pt-BR" sz="2600" dirty="0" smtClean="0">
                <a:latin typeface="Berlin Sans FB" panose="020E0602020502020306" pitchFamily="34" charset="0"/>
                <a:cs typeface="Arial" pitchFamily="34" charset="0"/>
              </a:rPr>
              <a:t>na semana.</a:t>
            </a:r>
            <a:endParaRPr lang="pt-BR" sz="2600" dirty="0">
              <a:latin typeface="Berlin Sans FB" panose="020E0602020502020306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74497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Introdução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124744"/>
            <a:ext cx="82472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800" dirty="0" smtClean="0">
              <a:latin typeface="Berlin Sans FB" panose="020E0602020502020306" pitchFamily="34" charset="0"/>
            </a:endParaRPr>
          </a:p>
          <a:p>
            <a:pPr algn="just"/>
            <a:r>
              <a:rPr lang="pt-BR" sz="2800" u="sng" dirty="0" smtClean="0">
                <a:latin typeface="Berlin Sans FB" panose="020E0602020502020306" pitchFamily="34" charset="0"/>
              </a:rPr>
              <a:t>Situação da UBS antes da </a:t>
            </a:r>
            <a:r>
              <a:rPr lang="pt-BR" sz="2800" u="sng" dirty="0" smtClean="0">
                <a:latin typeface="Berlin Sans FB" panose="020E0602020502020306" pitchFamily="34" charset="0"/>
              </a:rPr>
              <a:t>intervenção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Berlin Sans FB" panose="020E0602020502020306" pitchFamily="34" charset="0"/>
              </a:rPr>
              <a:t>70 </a:t>
            </a:r>
            <a:r>
              <a:rPr lang="pt-BR" sz="2400" dirty="0">
                <a:latin typeface="Berlin Sans FB" panose="020E0602020502020306" pitchFamily="34" charset="0"/>
              </a:rPr>
              <a:t>usuários com a doença de hipertensão e 20 diabetes </a:t>
            </a:r>
            <a:r>
              <a:rPr lang="pt-BR" sz="2400" dirty="0" err="1" smtClean="0">
                <a:latin typeface="Berlin Sans FB" panose="020E0602020502020306" pitchFamily="34" charset="0"/>
              </a:rPr>
              <a:t>mellitus</a:t>
            </a:r>
            <a:r>
              <a:rPr lang="pt-BR" sz="2400" dirty="0" smtClean="0">
                <a:latin typeface="Berlin Sans FB" panose="020E0602020502020306" pitchFamily="34" charset="0"/>
              </a:rPr>
              <a:t> em </a:t>
            </a:r>
            <a:r>
              <a:rPr lang="pt-BR" sz="2400" i="1" dirty="0" smtClean="0">
                <a:latin typeface="Berlin Sans FB" panose="020E0602020502020306" pitchFamily="34" charset="0"/>
              </a:rPr>
              <a:t>acompanhamento na UBS</a:t>
            </a:r>
            <a:r>
              <a:rPr lang="pt-BR" sz="2400" dirty="0" smtClean="0">
                <a:latin typeface="Berlin Sans FB" panose="020E0602020502020306" pitchFamily="34" charset="0"/>
              </a:rPr>
              <a:t>. </a:t>
            </a:r>
            <a:endParaRPr lang="pt-BR" sz="2400" dirty="0" smtClean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Berlin Sans FB" panose="020E0602020502020306" pitchFamily="34" charset="0"/>
              </a:rPr>
              <a:t>Usuários com HAS e DM não </a:t>
            </a:r>
            <a:r>
              <a:rPr lang="pt-BR" sz="2400" dirty="0">
                <a:latin typeface="Berlin Sans FB" panose="020E0602020502020306" pitchFamily="34" charset="0"/>
              </a:rPr>
              <a:t>diagnosticados porque não procuram o </a:t>
            </a:r>
            <a:r>
              <a:rPr lang="pt-BR" sz="2400" dirty="0" smtClean="0">
                <a:latin typeface="Berlin Sans FB" panose="020E0602020502020306" pitchFamily="34" charset="0"/>
              </a:rPr>
              <a:t>serviço </a:t>
            </a:r>
            <a:r>
              <a:rPr lang="pt-BR" sz="2400" dirty="0">
                <a:latin typeface="Berlin Sans FB" panose="020E0602020502020306" pitchFamily="34" charset="0"/>
              </a:rPr>
              <a:t>de saúde por não apresentar </a:t>
            </a:r>
            <a:r>
              <a:rPr lang="pt-BR" sz="2400" dirty="0" smtClean="0">
                <a:latin typeface="Berlin Sans FB" panose="020E0602020502020306" pitchFamily="34" charset="0"/>
              </a:rPr>
              <a:t>sintomas.</a:t>
            </a:r>
            <a:endParaRPr lang="pt-BR" sz="2400" dirty="0" smtClean="0">
              <a:latin typeface="Berlin Sans FB" panose="020E0602020502020306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>
                <a:latin typeface="Berlin Sans FB" panose="020E0602020502020306" pitchFamily="34" charset="0"/>
              </a:rPr>
              <a:t>Muitos </a:t>
            </a:r>
            <a:r>
              <a:rPr lang="pt-BR" sz="2400" dirty="0">
                <a:latin typeface="Berlin Sans FB" panose="020E0602020502020306" pitchFamily="34" charset="0"/>
              </a:rPr>
              <a:t>casos de usuários que não tomam a medicação de forma correta e que não seguem as orientações adequadas</a:t>
            </a:r>
            <a:r>
              <a:rPr lang="pt-BR" sz="2400" dirty="0"/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74497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Introdução 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111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044624" y="26064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Objetivo 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1214422"/>
            <a:ext cx="8352928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>
                <a:latin typeface="Berlin Sans FB" panose="020E0602020502020306" pitchFamily="34" charset="0"/>
              </a:rPr>
              <a:t>M</a:t>
            </a:r>
            <a:r>
              <a:rPr lang="pt-BR" sz="3200" dirty="0" smtClean="0">
                <a:latin typeface="Berlin Sans FB" panose="020E0602020502020306" pitchFamily="34" charset="0"/>
              </a:rPr>
              <a:t>elhorar </a:t>
            </a:r>
            <a:r>
              <a:rPr lang="pt-BR" sz="3200" dirty="0">
                <a:latin typeface="Berlin Sans FB" panose="020E0602020502020306" pitchFamily="34" charset="0"/>
              </a:rPr>
              <a:t>a atenção à saúde dos usuários com hipertensão e diabetes na UBS/ESF </a:t>
            </a:r>
            <a:r>
              <a:rPr lang="pt-BR" sz="3200" dirty="0" smtClean="0">
                <a:latin typeface="Berlin Sans FB" panose="020E0602020502020306" pitchFamily="34" charset="0"/>
              </a:rPr>
              <a:t>Ivo Ferronato, </a:t>
            </a:r>
            <a:r>
              <a:rPr lang="pt-BR" sz="3200" dirty="0">
                <a:latin typeface="Berlin Sans FB" panose="020E0602020502020306" pitchFamily="34" charset="0"/>
              </a:rPr>
              <a:t>Bagé, RS.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428992" y="3643314"/>
            <a:ext cx="2071670" cy="235745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15875"/>
          <a:scene3d>
            <a:camera prst="orthographicFront"/>
            <a:lightRig rig="threePt" dir="t"/>
          </a:scene3d>
          <a:sp3d extrusionH="76200" contourW="12700" prstMaterial="matte">
            <a:bevelT w="114300" prst="artDeco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000232" y="3714752"/>
            <a:ext cx="2071670" cy="228601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15875"/>
          <a:scene3d>
            <a:camera prst="orthographicFront"/>
            <a:lightRig rig="threePt" dir="t"/>
          </a:scene3d>
          <a:sp3d extrusionH="76200" contourW="12700" prstMaterial="matte">
            <a:bevelT w="114300" prst="artDeco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87032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047502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Berlin Sans FB" panose="020E0602020502020306" pitchFamily="34" charset="0"/>
              </a:rPr>
              <a:t>O trabalho foi realizado em um período de </a:t>
            </a:r>
            <a:r>
              <a:rPr lang="pt-BR" sz="2400" dirty="0" smtClean="0">
                <a:latin typeface="Berlin Sans FB" panose="020E0602020502020306" pitchFamily="34" charset="0"/>
              </a:rPr>
              <a:t>12 </a:t>
            </a:r>
            <a:r>
              <a:rPr lang="pt-BR" sz="2400" dirty="0">
                <a:latin typeface="Berlin Sans FB" panose="020E0602020502020306" pitchFamily="34" charset="0"/>
              </a:rPr>
              <a:t>semanas com usuários diabéticos e hipertensos da área de </a:t>
            </a:r>
            <a:r>
              <a:rPr lang="pt-BR" sz="2400" dirty="0" smtClean="0">
                <a:latin typeface="Berlin Sans FB" panose="020E0602020502020306" pitchFamily="34" charset="0"/>
              </a:rPr>
              <a:t>abrangência, em </a:t>
            </a:r>
            <a:r>
              <a:rPr lang="pt-BR" sz="2400" dirty="0">
                <a:latin typeface="Berlin Sans FB" panose="020E0602020502020306" pitchFamily="34" charset="0"/>
              </a:rPr>
              <a:t>que foram desenvolvidas ações com base em </a:t>
            </a:r>
            <a:r>
              <a:rPr lang="pt-BR" sz="2400" dirty="0" smtClean="0">
                <a:latin typeface="Berlin Sans FB" panose="020E0602020502020306" pitchFamily="34" charset="0"/>
              </a:rPr>
              <a:t>quatro </a:t>
            </a:r>
            <a:r>
              <a:rPr lang="pt-BR" sz="2400" dirty="0">
                <a:latin typeface="Berlin Sans FB" panose="020E0602020502020306" pitchFamily="34" charset="0"/>
              </a:rPr>
              <a:t>eixos norteadores do projeto político-pedagógico: </a:t>
            </a:r>
            <a:endParaRPr lang="pt-BR" sz="2400" dirty="0" smtClean="0">
              <a:latin typeface="Berlin Sans FB" panose="020E0602020502020306" pitchFamily="34" charset="0"/>
            </a:endParaRPr>
          </a:p>
          <a:p>
            <a:endParaRPr lang="pt-BR" sz="2800" dirty="0" smtClean="0">
              <a:latin typeface="Berlin Sans FB" panose="020E0602020502020306" pitchFamily="34" charset="0"/>
            </a:endParaRPr>
          </a:p>
          <a:p>
            <a:pPr marL="342900" indent="-342900">
              <a:buAutoNum type="arabicParenBoth"/>
            </a:pPr>
            <a:r>
              <a:rPr lang="pt-BR" sz="2800" dirty="0" smtClean="0">
                <a:latin typeface="Berlin Sans FB" panose="020E0602020502020306" pitchFamily="34" charset="0"/>
              </a:rPr>
              <a:t>Organização </a:t>
            </a:r>
            <a:r>
              <a:rPr lang="pt-BR" sz="2800" dirty="0">
                <a:latin typeface="Berlin Sans FB" panose="020E0602020502020306" pitchFamily="34" charset="0"/>
              </a:rPr>
              <a:t>e gestão do serviço, 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marL="342900" indent="-342900">
              <a:buAutoNum type="arabicParenBoth"/>
            </a:pPr>
            <a:endParaRPr lang="pt-BR" sz="2800" dirty="0" smtClean="0">
              <a:latin typeface="Berlin Sans FB" panose="020E0602020502020306" pitchFamily="34" charset="0"/>
            </a:endParaRPr>
          </a:p>
          <a:p>
            <a:pPr marL="342900" indent="-342900">
              <a:buAutoNum type="arabicParenBoth"/>
            </a:pP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Monitoramento e avaliação, 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marL="342900" indent="-342900">
              <a:buAutoNum type="arabicParenBoth"/>
            </a:pPr>
            <a:endParaRPr lang="pt-BR" sz="2800" dirty="0" smtClean="0">
              <a:latin typeface="Berlin Sans FB" panose="020E0602020502020306" pitchFamily="34" charset="0"/>
            </a:endParaRPr>
          </a:p>
          <a:p>
            <a:pPr marL="342900" indent="-342900">
              <a:buAutoNum type="arabicParenBoth"/>
            </a:pP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Engajamento público e, 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marL="342900" indent="-342900">
              <a:buAutoNum type="arabicParenBoth"/>
            </a:pPr>
            <a:endParaRPr lang="pt-BR" sz="2800" dirty="0" smtClean="0">
              <a:latin typeface="Berlin Sans FB" panose="020E0602020502020306" pitchFamily="34" charset="0"/>
            </a:endParaRPr>
          </a:p>
          <a:p>
            <a:pPr marL="342900" indent="-342900">
              <a:buAutoNum type="arabicParenBoth"/>
            </a:pP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Qualificação da prática </a:t>
            </a:r>
            <a:r>
              <a:rPr lang="pt-BR" sz="2800" dirty="0" smtClean="0">
                <a:latin typeface="Berlin Sans FB" panose="020E0602020502020306" pitchFamily="34" charset="0"/>
              </a:rPr>
              <a:t>clínica.</a:t>
            </a:r>
            <a:endParaRPr lang="pt-BR" sz="2800" dirty="0">
              <a:latin typeface="Berlin Sans FB" panose="020E0602020502020306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-1044624" y="4462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Metodologia 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5949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196752"/>
            <a:ext cx="8501122" cy="54452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>
                <a:latin typeface="Berlin Sans FB" panose="020E0602020502020306" pitchFamily="34" charset="0"/>
                <a:cs typeface="Arial" pitchFamily="34" charset="0"/>
              </a:rPr>
              <a:t>O projeto de atenção à saúde dos hipertensos e diabéticos envolve a intervenção, utilizando questionários e formulários de protocolos de atendimento  na Atenção Primaria à Saúde (APS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Como </a:t>
            </a:r>
            <a:r>
              <a:rPr lang="pt-BR" sz="2400" dirty="0">
                <a:latin typeface="Berlin Sans FB" panose="020E0602020502020306" pitchFamily="34" charset="0"/>
                <a:cs typeface="Arial" pitchFamily="34" charset="0"/>
              </a:rPr>
              <a:t>foco da intervenção foi definido para obter melhoria da atenção à saúde 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de hipertensos e diabéticos, utilizando </a:t>
            </a:r>
            <a:r>
              <a:rPr lang="pt-BR" sz="2400" dirty="0">
                <a:latin typeface="Berlin Sans FB" panose="020E0602020502020306" pitchFamily="34" charset="0"/>
                <a:cs typeface="Arial" pitchFamily="34" charset="0"/>
              </a:rPr>
              <a:t>como critério de 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seleção esta população ser </a:t>
            </a:r>
            <a:r>
              <a:rPr lang="pt-BR" sz="2400" dirty="0" err="1" smtClean="0">
                <a:latin typeface="Berlin Sans FB" panose="020E0602020502020306" pitchFamily="34" charset="0"/>
                <a:cs typeface="Arial" pitchFamily="34" charset="0"/>
              </a:rPr>
              <a:t>adscrita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 a área da unidade de saúde.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Realizamos reuniões </a:t>
            </a:r>
            <a:r>
              <a:rPr lang="pt-BR" sz="2400" dirty="0">
                <a:latin typeface="Berlin Sans FB" panose="020E0602020502020306" pitchFamily="34" charset="0"/>
                <a:cs typeface="Arial" pitchFamily="34" charset="0"/>
              </a:rPr>
              <a:t>sobre o projeto com a equipe procurando sua apoio em este </a:t>
            </a:r>
            <a:r>
              <a:rPr lang="pt-BR" sz="2400" dirty="0" smtClean="0">
                <a:latin typeface="Berlin Sans FB" panose="020E0602020502020306" pitchFamily="34" charset="0"/>
                <a:cs typeface="Arial" pitchFamily="34" charset="0"/>
              </a:rPr>
              <a:t>projeto. 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>
              <a:latin typeface="Berlin Sans FB" panose="020E0602020502020306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b="1" dirty="0" smtClean="0">
                <a:solidFill>
                  <a:srgbClr val="FF0000"/>
                </a:solidFill>
                <a:latin typeface="Edwardian Script ITC" pitchFamily="66" charset="0"/>
              </a:rPr>
              <a:t>Metodologia </a:t>
            </a:r>
            <a:endParaRPr lang="pt-BR" sz="60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1291</Words>
  <Application>Microsoft Office PowerPoint</Application>
  <PresentationFormat>Apresentação na tela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Metodologia </vt:lpstr>
      <vt:lpstr>Slide 10</vt:lpstr>
      <vt:lpstr>Slide 11</vt:lpstr>
      <vt:lpstr>Slide 12</vt:lpstr>
      <vt:lpstr>Slide 13</vt:lpstr>
      <vt:lpstr> </vt:lpstr>
      <vt:lpstr>Objetivos, metas e resultados  Objetivo 1: Ampliar a cobertura a hipertensos e diabéticos Metas: Cadastrar 80% de hipertensos           Cadastrar 60% de diabéticos  </vt:lpstr>
      <vt:lpstr>Metas 2.1/2.2 Proporção de hipertensos e diabéticos com o exame clinico em dia   Metas 2.3/2.4 Proporção de hipertensos e diabéticos com exames complementares em dia </vt:lpstr>
      <vt:lpstr>Slide 17</vt:lpstr>
      <vt:lpstr>Objetivo 3: Melhorar a adesão de hipertensos e/ou diabéticos ao programa  Metas 3.1/3.2: Proporção de hipertensos e diabéticos faltosos às consultas com busca ativa</vt:lpstr>
      <vt:lpstr>Objetivo 4: Melhorar o registro das informações.  Metas 4.1/4.2: Melhorar os registros das informações de usuários com HAS e/ou DM </vt:lpstr>
      <vt:lpstr>Objetivo 5 : Mapear usuários com hipertensão e diabetes  para doenças cardiovasculares Metas 5.1/5.2: Realizar estratificação do risco cardiovascular em 100% dos hipertensos e diabéticos cadastrados na unidade de saúde.   </vt:lpstr>
      <vt:lpstr>Objetivo 6 : Promover a saúde de usuários com hipertensão e diabetes  Metas: </vt:lpstr>
      <vt:lpstr>Slide 22</vt:lpstr>
      <vt:lpstr>Slide 23</vt:lpstr>
      <vt:lpstr>Slide 24</vt:lpstr>
      <vt:lpstr>Slide 25</vt:lpstr>
      <vt:lpstr>Referências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Melhorar</dc:title>
  <dc:creator>lourdes</dc:creator>
  <cp:lastModifiedBy>Maria Emilia</cp:lastModifiedBy>
  <cp:revision>138</cp:revision>
  <dcterms:created xsi:type="dcterms:W3CDTF">2015-05-05T23:50:56Z</dcterms:created>
  <dcterms:modified xsi:type="dcterms:W3CDTF">2015-07-29T02:08:59Z</dcterms:modified>
</cp:coreProperties>
</file>