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6" r:id="rId3"/>
    <p:sldId id="257" r:id="rId4"/>
    <p:sldId id="258" r:id="rId5"/>
    <p:sldId id="259" r:id="rId6"/>
    <p:sldId id="260" r:id="rId7"/>
    <p:sldId id="303" r:id="rId8"/>
    <p:sldId id="261" r:id="rId9"/>
    <p:sldId id="300" r:id="rId10"/>
    <p:sldId id="301" r:id="rId11"/>
    <p:sldId id="263" r:id="rId12"/>
    <p:sldId id="302" r:id="rId13"/>
    <p:sldId id="305" r:id="rId14"/>
    <p:sldId id="306" r:id="rId15"/>
    <p:sldId id="308" r:id="rId16"/>
    <p:sldId id="309" r:id="rId17"/>
    <p:sldId id="311" r:id="rId18"/>
    <p:sldId id="312" r:id="rId19"/>
    <p:sldId id="313" r:id="rId20"/>
    <p:sldId id="283" r:id="rId21"/>
    <p:sldId id="284" r:id="rId22"/>
    <p:sldId id="314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47" autoAdjust="0"/>
  </p:normalViewPr>
  <p:slideViewPr>
    <p:cSldViewPr>
      <p:cViewPr varScale="1">
        <p:scale>
          <a:sx n="61" d="100"/>
          <a:sy n="61" d="100"/>
        </p:scale>
        <p:origin x="16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abriela\Downloads\LUCAS_Plan_Col_Dados%20CA%20%20colo%20e%20mama_semana%2012%20(5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Gabriela\Downloads\LUCAS_Plan_Col_Dados%20CA%20%20colo%20e%20mama_semana%2012%20(5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Gabriela\Downloads\LUCAS_Plan_Col_Dados%20CA%20%20colo%20e%20mama_semana%2012%20(5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Gabriela\Downloads\LUCAS_Plan_Col_Dados%20CA%20%20colo%20e%20mama_semana%2012%20(5)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Gabriela\Downloads\LUCAS_Plan_Col_Dados%20CA%20%20colo%20e%20mama_semana%2012%20(5)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Gabriela\Downloads\LUCAS_Plan_Col_Dados%20CA%20%20colo%20e%20mama_semana%2012%20(5)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Gabriela\Downloads\LUCAS_Plan_Col_Dados%20CA%20%20colo%20e%20mama_semana%2012%20(5)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Gabriela\Downloads\LUCAS_Plan_Col_Dados%20CA%20%20colo%20e%20mama_semana%2012%20(5)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Gabriela\Downloads\LUCAS_Plan_Col_Dados%20CA%20%20colo%20e%20mama_semana%2012%20(5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0849069097634483"/>
          <c:y val="0.24509745256622298"/>
          <c:w val="0.8584915546823807"/>
          <c:h val="0.622547529518206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'[LUCAS_Plan_Col_Dados CA  colo e mama_semana 12 (5).xlsx]Indicadores'!$C$5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'[LUCAS_Plan_Col_Dados CA  colo e mama_semana 12 (5).xlsx]Indicadores'!$D$4:$G$4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'[LUCAS_Plan_Col_Dados CA  colo e mama_semana 12 (5).xlsx]Indicadores'!$D$5:$G$5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8.1318681318681321E-2</c:v>
                </c:pt>
                <c:pt idx="3">
                  <c:v>0.13406593406593406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532240"/>
        <c:axId val="689538224"/>
      </c:barChart>
      <c:catAx>
        <c:axId val="68953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9538224"/>
        <c:crosses val="autoZero"/>
        <c:auto val="1"/>
        <c:lblAlgn val="ctr"/>
        <c:lblOffset val="100"/>
        <c:noMultiLvlLbl val="0"/>
      </c:catAx>
      <c:valAx>
        <c:axId val="68953822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95322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'[LUCAS_Plan_Col_Dados CA  colo e mama_semana 12 (5).xlsx]Indicadores'!$C$10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'[LUCAS_Plan_Col_Dados CA  colo e mama_semana 12 (5).xlsx]Indicadores'!$D$9:$G$9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'[LUCAS_Plan_Col_Dados CA  colo e mama_semana 12 (5).xlsx]Indicadores'!$D$10:$G$10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0.11683848797250859</c:v>
                </c:pt>
                <c:pt idx="3">
                  <c:v>0.14089347079037801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538768"/>
        <c:axId val="680001472"/>
      </c:barChart>
      <c:catAx>
        <c:axId val="68953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001472"/>
        <c:crosses val="autoZero"/>
        <c:auto val="1"/>
        <c:lblAlgn val="ctr"/>
        <c:lblOffset val="100"/>
        <c:noMultiLvlLbl val="0"/>
      </c:catAx>
      <c:valAx>
        <c:axId val="6800014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95387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'[LUCAS_Plan_Col_Dados CA  colo e mama_semana 12 (5).xlsx]Indicadores'!$C$15</c:f>
              <c:strCache>
                <c:ptCount val="1"/>
                <c:pt idx="0">
                  <c:v>Proporção de mulheres com amostras satisfatórias do exame citopatológico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'[LUCAS_Plan_Col_Dados CA  colo e mama_semana 12 (5).xlsx]Indicadores'!$D$14:$G$14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'[LUCAS_Plan_Col_Dados CA  colo e mama_semana 12 (5).xlsx]Indicadores'!$D$15:$G$15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0015072"/>
        <c:axId val="680011808"/>
      </c:barChart>
      <c:catAx>
        <c:axId val="68001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011808"/>
        <c:crosses val="autoZero"/>
        <c:auto val="1"/>
        <c:lblAlgn val="ctr"/>
        <c:lblOffset val="100"/>
        <c:noMultiLvlLbl val="0"/>
      </c:catAx>
      <c:valAx>
        <c:axId val="6800118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01507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'[LUCAS_Plan_Col_Dados CA  colo e mama_semana 12 (5).xlsx]Indicadores'!$C$42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'[LUCAS_Plan_Col_Dados CA  colo e mama_semana 12 (5).xlsx]Indicadores'!$D$41:$G$41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'[LUCAS_Plan_Col_Dados CA  colo e mama_semana 12 (5).xlsx]Indicadores'!$D$42:$G$42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0003104"/>
        <c:axId val="680015616"/>
      </c:barChart>
      <c:catAx>
        <c:axId val="68000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015616"/>
        <c:crosses val="autoZero"/>
        <c:auto val="1"/>
        <c:lblAlgn val="ctr"/>
        <c:lblOffset val="100"/>
        <c:noMultiLvlLbl val="0"/>
      </c:catAx>
      <c:valAx>
        <c:axId val="6800156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0031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302201132703507"/>
          <c:y val="0.19047643652400137"/>
          <c:w val="0.85257908544524286"/>
          <c:h val="0.67195853995967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'[LUCAS_Plan_Col_Dados CA  colo e mama_semana 12 (5).xlsx]Indicadores'!$C$47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'[LUCAS_Plan_Col_Dados CA  colo e mama_semana 12 (5).xlsx]Indicadores'!$D$46:$G$46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'[LUCAS_Plan_Col_Dados CA  colo e mama_semana 12 (5).xlsx]Indicadores'!$D$47:$G$47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0010720"/>
        <c:axId val="680013984"/>
      </c:barChart>
      <c:catAx>
        <c:axId val="68001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013984"/>
        <c:crosses val="autoZero"/>
        <c:auto val="1"/>
        <c:lblAlgn val="ctr"/>
        <c:lblOffset val="100"/>
        <c:noMultiLvlLbl val="0"/>
      </c:catAx>
      <c:valAx>
        <c:axId val="6800139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0107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442772170917664"/>
          <c:y val="0.25640961435893839"/>
          <c:w val="0.8507452353160524"/>
          <c:h val="0.605126689887094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'[LUCAS_Plan_Col_Dados CA  colo e mama_semana 12 (5).xlsx]Indicadores'!$C$52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'[LUCAS_Plan_Col_Dados CA  colo e mama_semana 12 (5).xlsx]Indicadores'!$D$51:$G$51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'[LUCAS_Plan_Col_Dados CA  colo e mama_semana 12 (5).xlsx]Indicadores'!$D$52:$G$52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0011264"/>
        <c:axId val="680005824"/>
      </c:barChart>
      <c:catAx>
        <c:axId val="68001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005824"/>
        <c:crosses val="autoZero"/>
        <c:auto val="1"/>
        <c:lblAlgn val="ctr"/>
        <c:lblOffset val="100"/>
        <c:noMultiLvlLbl val="0"/>
      </c:catAx>
      <c:valAx>
        <c:axId val="68000582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0112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'[LUCAS_Plan_Col_Dados CA  colo e mama_semana 12 (5).xlsx]Indicadores'!$C$57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'[LUCAS_Plan_Col_Dados CA  colo e mama_semana 12 (5).xlsx]Indicadores'!$D$56:$G$56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'[LUCAS_Plan_Col_Dados CA  colo e mama_semana 12 (5).xlsx]Indicadores'!$D$57:$G$57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0010176"/>
        <c:axId val="680004192"/>
      </c:barChart>
      <c:catAx>
        <c:axId val="68001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004192"/>
        <c:crosses val="autoZero"/>
        <c:auto val="1"/>
        <c:lblAlgn val="ctr"/>
        <c:lblOffset val="100"/>
        <c:noMultiLvlLbl val="0"/>
      </c:catAx>
      <c:valAx>
        <c:axId val="6800041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0101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'[LUCAS_Plan_Col_Dados CA  colo e mama_semana 12 (5).xlsx]Indicadores'!$C$63</c:f>
              <c:strCache>
                <c:ptCount val="1"/>
                <c:pt idx="0">
                  <c:v>Proporção de mulheres entre 25 e 64 anos que receberam orientação sobre DSTs e fatores de risco para câncer de colo de útero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'[LUCAS_Plan_Col_Dados CA  colo e mama_semana 12 (5).xlsx]Indicadores'!$D$62:$G$62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'[LUCAS_Plan_Col_Dados CA  colo e mama_semana 12 (5).xlsx]Indicadores'!$D$63:$G$63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0005280"/>
        <c:axId val="680006368"/>
      </c:barChart>
      <c:catAx>
        <c:axId val="68000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006368"/>
        <c:crosses val="autoZero"/>
        <c:auto val="1"/>
        <c:lblAlgn val="ctr"/>
        <c:lblOffset val="100"/>
        <c:noMultiLvlLbl val="0"/>
      </c:catAx>
      <c:valAx>
        <c:axId val="6800063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0052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03117183074678"/>
          <c:y val="0.24401871118506704"/>
          <c:w val="0.85611485729926096"/>
          <c:h val="0.62679316010281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'[LUCAS_Plan_Col_Dados CA  colo e mama_semana 12 (5).xlsx]Indicadores'!$C$69</c:f>
              <c:strCache>
                <c:ptCount val="1"/>
                <c:pt idx="0">
                  <c:v>Proporção de mulheres entre 50 e 69 anos que receberam orientação sobre DSTs e fatores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'[LUCAS_Plan_Col_Dados CA  colo e mama_semana 12 (5).xlsx]Indicadores'!$D$68:$G$68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'[LUCAS_Plan_Col_Dados CA  colo e mama_semana 12 (5).xlsx]Indicadores'!$D$69:$G$69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0008000"/>
        <c:axId val="680009088"/>
      </c:barChart>
      <c:catAx>
        <c:axId val="68000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009088"/>
        <c:crosses val="autoZero"/>
        <c:auto val="1"/>
        <c:lblAlgn val="ctr"/>
        <c:lblOffset val="100"/>
        <c:noMultiLvlLbl val="0"/>
      </c:catAx>
      <c:valAx>
        <c:axId val="68000908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0080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0.77111</cdr:x>
      <cdr:y>0.39912</cdr:y>
    </cdr:from>
    <cdr:to>
      <cdr:x>0.96311</cdr:x>
      <cdr:y>1</cdr:y>
    </cdr:to>
    <cdr:sp macro="" textlink="">
      <cdr:nvSpPr>
        <cdr:cNvPr id="2" name="Elipse 1"/>
        <cdr:cNvSpPr/>
      </cdr:nvSpPr>
      <cdr:spPr>
        <a:xfrm xmlns:a="http://schemas.openxmlformats.org/drawingml/2006/main">
          <a:off x="3672408" y="1037853"/>
          <a:ext cx="914400" cy="156247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5397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0.76779</cdr:x>
      <cdr:y>0.22512</cdr:y>
    </cdr:from>
    <cdr:to>
      <cdr:x>0.98715</cdr:x>
      <cdr:y>1</cdr:y>
    </cdr:to>
    <cdr:sp macro="" textlink="">
      <cdr:nvSpPr>
        <cdr:cNvPr id="2" name="Elipse 1"/>
        <cdr:cNvSpPr/>
      </cdr:nvSpPr>
      <cdr:spPr>
        <a:xfrm xmlns:a="http://schemas.openxmlformats.org/drawingml/2006/main">
          <a:off x="4032448" y="656690"/>
          <a:ext cx="1152128" cy="226036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5397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t-BR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0.75</cdr:x>
      <cdr:y>0.13158</cdr:y>
    </cdr:from>
    <cdr:to>
      <cdr:x>0.97756</cdr:x>
      <cdr:y>0.99131</cdr:y>
    </cdr:to>
    <cdr:sp macro="" textlink="">
      <cdr:nvSpPr>
        <cdr:cNvPr id="2" name="Elipse 1"/>
        <cdr:cNvSpPr/>
      </cdr:nvSpPr>
      <cdr:spPr>
        <a:xfrm xmlns:a="http://schemas.openxmlformats.org/drawingml/2006/main">
          <a:off x="4104456" y="360040"/>
          <a:ext cx="1245344" cy="235248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5397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t-BR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0.74447</cdr:x>
      <cdr:y>0.10139</cdr:y>
    </cdr:from>
    <cdr:to>
      <cdr:x>1</cdr:x>
      <cdr:y>1</cdr:y>
    </cdr:to>
    <cdr:sp macro="" textlink="">
      <cdr:nvSpPr>
        <cdr:cNvPr id="2" name="Elipse 1"/>
        <cdr:cNvSpPr/>
      </cdr:nvSpPr>
      <cdr:spPr>
        <a:xfrm xmlns:a="http://schemas.openxmlformats.org/drawingml/2006/main">
          <a:off x="3628181" y="288032"/>
          <a:ext cx="1245344" cy="255282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5397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t-BR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0.74359</cdr:x>
      <cdr:y>0.08656</cdr:y>
    </cdr:from>
    <cdr:to>
      <cdr:x>0.96531</cdr:x>
      <cdr:y>0.96279</cdr:y>
    </cdr:to>
    <cdr:sp macro="" textlink="">
      <cdr:nvSpPr>
        <cdr:cNvPr id="2" name="Elipse 1"/>
        <cdr:cNvSpPr/>
      </cdr:nvSpPr>
      <cdr:spPr>
        <a:xfrm xmlns:a="http://schemas.openxmlformats.org/drawingml/2006/main">
          <a:off x="4176464" y="259284"/>
          <a:ext cx="1245344" cy="262483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5397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t-BR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0.70892</cdr:x>
      <cdr:y>0.14093</cdr:y>
    </cdr:from>
    <cdr:to>
      <cdr:x>1</cdr:x>
      <cdr:y>0.95912</cdr:y>
    </cdr:to>
    <cdr:sp macro="" textlink="">
      <cdr:nvSpPr>
        <cdr:cNvPr id="2" name="Elipse 1"/>
        <cdr:cNvSpPr/>
      </cdr:nvSpPr>
      <cdr:spPr>
        <a:xfrm xmlns:a="http://schemas.openxmlformats.org/drawingml/2006/main">
          <a:off x="3033068" y="446530"/>
          <a:ext cx="1245344" cy="259228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5397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t-BR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0.70017</cdr:x>
      <cdr:y>0.09219</cdr:y>
    </cdr:from>
    <cdr:to>
      <cdr:x>1</cdr:x>
      <cdr:y>0.99109</cdr:y>
    </cdr:to>
    <cdr:sp macro="" textlink="">
      <cdr:nvSpPr>
        <cdr:cNvPr id="2" name="Elipse 1"/>
        <cdr:cNvSpPr/>
      </cdr:nvSpPr>
      <cdr:spPr>
        <a:xfrm xmlns:a="http://schemas.openxmlformats.org/drawingml/2006/main">
          <a:off x="2908102" y="288032"/>
          <a:ext cx="1245344" cy="280831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5397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t-BR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0.7168</cdr:x>
      <cdr:y>0.11174</cdr:y>
    </cdr:from>
    <cdr:to>
      <cdr:x>1</cdr:x>
      <cdr:y>1</cdr:y>
    </cdr:to>
    <cdr:sp macro="" textlink="">
      <cdr:nvSpPr>
        <cdr:cNvPr id="2" name="Elipse 1"/>
        <cdr:cNvSpPr/>
      </cdr:nvSpPr>
      <cdr:spPr>
        <a:xfrm xmlns:a="http://schemas.openxmlformats.org/drawingml/2006/main">
          <a:off x="3107664" y="289669"/>
          <a:ext cx="1227777" cy="230261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5397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t-BR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0.71363</cdr:x>
      <cdr:y>0.12118</cdr:y>
    </cdr:from>
    <cdr:to>
      <cdr:x>1</cdr:x>
      <cdr:y>1</cdr:y>
    </cdr:to>
    <cdr:sp macro="" textlink="">
      <cdr:nvSpPr>
        <cdr:cNvPr id="2" name="Elipse 1"/>
        <cdr:cNvSpPr/>
      </cdr:nvSpPr>
      <cdr:spPr>
        <a:xfrm xmlns:a="http://schemas.openxmlformats.org/drawingml/2006/main">
          <a:off x="3158464" y="340469"/>
          <a:ext cx="1227777" cy="230261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5397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t-B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A83D4-2745-4846-A001-CC0DCDB988DC}" type="datetimeFigureOut">
              <a:rPr lang="pt-BR" smtClean="0"/>
              <a:pPr/>
              <a:t>01/07/2015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A26CC-DA59-409B-882E-E91B03440B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0813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8868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21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925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716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Lucas, aqui deve explicar o</a:t>
            </a:r>
            <a:r>
              <a:rPr lang="pt-BR" baseline="0" dirty="0" smtClean="0"/>
              <a:t> porque de poucas coletas, que faltou kits, reuniões fora da unidade que impediram o atendimento...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430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0000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Lucas aqui explicar que todos foram satisfatórias devido padronização na coleta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051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Lucas veja que destaquei 2 pontos a implementação da intervenção destaque isso na apresentação oral e também</a:t>
            </a:r>
            <a:r>
              <a:rPr lang="pt-BR" baseline="0" dirty="0" smtClean="0"/>
              <a:t> por favor não esqueça de falar sobre a contribuição dos diários de intervenção (</a:t>
            </a:r>
            <a:r>
              <a:rPr lang="pt-BR" baseline="0" dirty="0" err="1" smtClean="0"/>
              <a:t>Ernande</a:t>
            </a:r>
            <a:r>
              <a:rPr lang="pt-BR" baseline="0" dirty="0" smtClean="0"/>
              <a:t> está pedindo bastante para atentarmos para isso)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6440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01/07/2015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85918" y="285728"/>
            <a:ext cx="5929354" cy="1470025"/>
          </a:xfrm>
        </p:spPr>
        <p:txBody>
          <a:bodyPr>
            <a:normAutofit fontScale="90000"/>
          </a:bodyPr>
          <a:lstStyle/>
          <a:p>
            <a:pPr lvl="0"/>
            <a: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9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1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9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Faculdade de Medicina</a:t>
            </a:r>
            <a:r>
              <a:rPr lang="pt-BR" sz="1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9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Departamento de Medicina Social</a:t>
            </a:r>
            <a:r>
              <a:rPr lang="pt-BR" sz="1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9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Especialização em Saúde da Família - </a:t>
            </a:r>
            <a:r>
              <a:rPr lang="pt-BR" sz="1900" b="1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UnaSUS</a:t>
            </a:r>
            <a:r>
              <a:rPr lang="pt-BR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786" y="2571744"/>
            <a:ext cx="7929618" cy="3571900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2"/>
                </a:solidFill>
              </a:rPr>
              <a:t>MELHORIA </a:t>
            </a:r>
            <a:r>
              <a:rPr lang="pt-BR" sz="2400" b="1" dirty="0">
                <a:solidFill>
                  <a:schemeClr val="tx2"/>
                </a:solidFill>
              </a:rPr>
              <a:t>NO PROGRAMA DE ATENÇÃO AO CÂNCER DE COLO DE ÚTERO E DE MAMA EM MULHERES DA ÁREA DA UBS L34, ZONA LESTE, MANAUS, </a:t>
            </a:r>
            <a:r>
              <a:rPr lang="pt-BR" sz="2400" b="1" dirty="0" smtClean="0">
                <a:solidFill>
                  <a:schemeClr val="tx2"/>
                </a:solidFill>
              </a:rPr>
              <a:t>AM.</a:t>
            </a:r>
            <a:endParaRPr lang="pt-BR" sz="2400" b="1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endParaRPr lang="pt-BR" sz="2400" b="1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endParaRPr lang="pt-BR" sz="1800" dirty="0" smtClean="0">
              <a:solidFill>
                <a:schemeClr val="tx1"/>
              </a:solidFill>
            </a:endParaRPr>
          </a:p>
          <a:p>
            <a:r>
              <a:rPr lang="pt-BR" sz="1800" dirty="0" smtClean="0">
                <a:solidFill>
                  <a:schemeClr val="tx1"/>
                </a:solidFill>
              </a:rPr>
              <a:t>Lucas Simas de Souza </a:t>
            </a:r>
          </a:p>
          <a:p>
            <a:r>
              <a:rPr lang="pt-BR" sz="1800" dirty="0" smtClean="0">
                <a:solidFill>
                  <a:schemeClr val="tx1"/>
                </a:solidFill>
              </a:rPr>
              <a:t>Orientadora Gabriela Studzinski</a:t>
            </a:r>
          </a:p>
          <a:p>
            <a:endParaRPr lang="pt-BR" sz="1800" dirty="0" smtClean="0">
              <a:solidFill>
                <a:schemeClr val="tx1"/>
              </a:solidFill>
            </a:endParaRPr>
          </a:p>
          <a:p>
            <a:r>
              <a:rPr lang="pt-BR" sz="1800" dirty="0" smtClean="0">
                <a:solidFill>
                  <a:schemeClr val="tx1"/>
                </a:solidFill>
              </a:rPr>
              <a:t>Pelotas 2015</a:t>
            </a:r>
            <a:endParaRPr lang="pt-BR" sz="1800" dirty="0">
              <a:solidFill>
                <a:schemeClr val="tx1"/>
              </a:solidFill>
            </a:endParaRPr>
          </a:p>
        </p:txBody>
      </p:sp>
      <p:pic>
        <p:nvPicPr>
          <p:cNvPr id="4" name="Picture 8" descr="http://www.minhapos.com.br/data/artigos/images/ufpel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214290"/>
            <a:ext cx="1269898" cy="1209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9" descr="http://dms.ufpel.edu.br/aquares/images/stories/logos/unasus-ufpe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848" y="285728"/>
            <a:ext cx="1368152" cy="112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1143000"/>
          </a:xfrm>
        </p:spPr>
        <p:txBody>
          <a:bodyPr>
            <a:normAutofit/>
          </a:bodyPr>
          <a:lstStyle/>
          <a:p>
            <a:r>
              <a:rPr lang="pt-BR" sz="3500" dirty="0" smtClean="0"/>
              <a:t>Metas de Cobertura</a:t>
            </a:r>
            <a:endParaRPr lang="pt-BR" sz="3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8" y="1340768"/>
            <a:ext cx="8964488" cy="525658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Ampliar </a:t>
            </a:r>
            <a:r>
              <a:rPr lang="pt-BR" sz="2400" dirty="0"/>
              <a:t>a cobertura de detecção precoce do câncer de colo de útero das mulheres na faixa etária entre 25 e 64 anos de idade para 30%.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Ampliar </a:t>
            </a:r>
            <a:r>
              <a:rPr lang="pt-BR" sz="2400" dirty="0"/>
              <a:t>a cobertura de detecção precoce do câncer de mama das mulheres na faixa etária entre 50 e 69 anos de idade para 30</a:t>
            </a:r>
            <a:r>
              <a:rPr lang="pt-BR" sz="2400" dirty="0" smtClean="0"/>
              <a:t>%.</a:t>
            </a: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endParaRPr lang="pt-BR" sz="2400" dirty="0"/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pt-BR" sz="3500" dirty="0" smtClean="0"/>
              <a:t>   Metas </a:t>
            </a:r>
            <a:r>
              <a:rPr lang="pt-BR" sz="3500" dirty="0"/>
              <a:t>de Qualidade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Foi </a:t>
            </a:r>
            <a:r>
              <a:rPr lang="pt-BR" sz="2400" dirty="0"/>
              <a:t>pactuado atingir 100% de todas as metas de qualidade.</a:t>
            </a: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9499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77387" y="668581"/>
            <a:ext cx="8784976" cy="194421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3600" b="1" dirty="0" smtClean="0"/>
              <a:t>Objetivo 1: </a:t>
            </a:r>
            <a:r>
              <a:rPr lang="pt-BR" sz="3600" dirty="0"/>
              <a:t>Ampliar a cobertura de detecção precoce do câncer de colo e do câncer de mama</a:t>
            </a:r>
            <a:r>
              <a:rPr lang="pt-BR" sz="3600" dirty="0" smtClean="0"/>
              <a:t>.</a:t>
            </a:r>
            <a:endParaRPr lang="pt-BR" sz="3600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3600" b="1" dirty="0" smtClean="0"/>
              <a:t>Meta1.1: </a:t>
            </a:r>
            <a:r>
              <a:rPr lang="pt-BR" sz="3600" dirty="0" smtClean="0"/>
              <a:t>Ampliar </a:t>
            </a:r>
            <a:r>
              <a:rPr lang="pt-BR" sz="3600" dirty="0"/>
              <a:t>a cobertura de detecção precoce do câncer de colo de útero das mulheres na faixa etária entre 25 e 64 anos de idade </a:t>
            </a:r>
            <a:r>
              <a:rPr lang="pt-BR" sz="3600" dirty="0" smtClean="0"/>
              <a:t>para 30% </a:t>
            </a:r>
            <a:endParaRPr lang="pt-BR" sz="3600" dirty="0"/>
          </a:p>
          <a:p>
            <a:pPr marL="0" indent="0" algn="just">
              <a:lnSpc>
                <a:spcPct val="150000"/>
              </a:lnSpc>
              <a:buNone/>
            </a:pPr>
            <a:endParaRPr lang="pt-BR" dirty="0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251520" y="116632"/>
            <a:ext cx="1944216" cy="1036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pt-BR" sz="2400" b="1" dirty="0" smtClean="0"/>
              <a:t>Resultados</a:t>
            </a:r>
            <a:endParaRPr lang="pt-BR" sz="2400" dirty="0" smtClean="0"/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24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900291" y="5805264"/>
            <a:ext cx="7487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No primeiro mês 8 mulheres tiveram seus exames em dia, 43 no segundo mês</a:t>
            </a:r>
          </a:p>
          <a:p>
            <a:r>
              <a:rPr lang="pt-BR" dirty="0" smtClean="0"/>
              <a:t>e 75 no terceiro mês, totalizando 8,2%.</a:t>
            </a:r>
            <a:endParaRPr lang="pt-BR" dirty="0"/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4115153"/>
              </p:ext>
            </p:extLst>
          </p:nvPr>
        </p:nvGraphicFramePr>
        <p:xfrm>
          <a:off x="2195736" y="2780928"/>
          <a:ext cx="4762500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96626"/>
            <a:ext cx="8784976" cy="103623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 smtClean="0"/>
              <a:t>Meta 1.2: </a:t>
            </a:r>
            <a:r>
              <a:rPr lang="pt-BR" sz="2000" dirty="0" smtClean="0"/>
              <a:t>Ampliar </a:t>
            </a:r>
            <a:r>
              <a:rPr lang="pt-BR" sz="2000" dirty="0"/>
              <a:t>a cobertura de detecção precoce do câncer de </a:t>
            </a:r>
            <a:r>
              <a:rPr lang="pt-BR" sz="2000" dirty="0" smtClean="0"/>
              <a:t>mama das </a:t>
            </a:r>
            <a:r>
              <a:rPr lang="pt-BR" sz="2000" dirty="0"/>
              <a:t>mulheres na faixa etária entre </a:t>
            </a:r>
            <a:r>
              <a:rPr lang="pt-BR" sz="2000" dirty="0" smtClean="0"/>
              <a:t>50 </a:t>
            </a:r>
            <a:r>
              <a:rPr lang="pt-BR" sz="2000" dirty="0"/>
              <a:t>e </a:t>
            </a:r>
            <a:r>
              <a:rPr lang="pt-BR" sz="2000" dirty="0" smtClean="0"/>
              <a:t>69 </a:t>
            </a:r>
            <a:r>
              <a:rPr lang="pt-BR" sz="2000" dirty="0"/>
              <a:t>anos de idade para </a:t>
            </a:r>
            <a:r>
              <a:rPr lang="pt-BR" sz="2000" dirty="0" smtClean="0"/>
              <a:t>30% </a:t>
            </a:r>
            <a:endParaRPr lang="pt-BR" sz="2000" dirty="0"/>
          </a:p>
          <a:p>
            <a:pPr marL="0" indent="0" algn="just">
              <a:lnSpc>
                <a:spcPct val="150000"/>
              </a:lnSpc>
              <a:buNone/>
            </a:pPr>
            <a:endParaRPr lang="pt-BR" dirty="0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251520" y="116632"/>
            <a:ext cx="1944216" cy="1036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pt-BR" sz="2400" b="1" dirty="0" smtClean="0"/>
              <a:t>Resultados</a:t>
            </a:r>
            <a:endParaRPr lang="pt-BR" sz="2400" dirty="0" smtClean="0"/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24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043608" y="5877272"/>
            <a:ext cx="6408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No primeiro mês 4 mulheres tiveram a solicitação de mamografia, </a:t>
            </a:r>
          </a:p>
          <a:p>
            <a:r>
              <a:rPr lang="pt-BR" dirty="0" smtClean="0"/>
              <a:t>16 no segundo mês e 34 no terceiro mês, totalizando 11,7%</a:t>
            </a:r>
            <a:endParaRPr lang="pt-BR" dirty="0"/>
          </a:p>
        </p:txBody>
      </p:sp>
      <p:graphicFrame>
        <p:nvGraphicFramePr>
          <p:cNvPr id="9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737441"/>
              </p:ext>
            </p:extLst>
          </p:nvPr>
        </p:nvGraphicFramePr>
        <p:xfrm>
          <a:off x="1835696" y="2420888"/>
          <a:ext cx="5252045" cy="2917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3788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251520" y="116632"/>
            <a:ext cx="1944216" cy="1036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pt-BR" sz="2400" b="1" dirty="0" smtClean="0"/>
              <a:t>Resultados</a:t>
            </a:r>
            <a:endParaRPr lang="pt-BR" sz="2400" dirty="0" smtClean="0"/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2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77387" y="668581"/>
            <a:ext cx="8784976" cy="194421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 smtClean="0"/>
              <a:t>Objetivo 2: Melhorar </a:t>
            </a:r>
            <a:r>
              <a:rPr lang="pt-BR" sz="2000" b="1" dirty="0"/>
              <a:t>a qualidade do atendimento das mulheres que realizam detecção precoce </a:t>
            </a:r>
            <a:endParaRPr lang="pt-BR" sz="2000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 smtClean="0"/>
              <a:t>Meta2.1: </a:t>
            </a:r>
            <a:r>
              <a:rPr lang="pt-BR" sz="2000" dirty="0"/>
              <a:t>Obter 100% de coleta de amostras satisfatórias do exame </a:t>
            </a:r>
            <a:r>
              <a:rPr lang="pt-BR" sz="2000" dirty="0" err="1"/>
              <a:t>citopatológico</a:t>
            </a:r>
            <a:r>
              <a:rPr lang="pt-BR" sz="2000" dirty="0"/>
              <a:t> de colo de útero.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225450" y="5733256"/>
            <a:ext cx="7304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dirty="0" smtClean="0"/>
              <a:t>Apenas no terceiro mês pudemos saber se as amostras eram satisfatórias, </a:t>
            </a:r>
          </a:p>
          <a:p>
            <a:pPr algn="just"/>
            <a:r>
              <a:rPr lang="pt-BR" dirty="0" smtClean="0"/>
              <a:t>Em virtude da demora para chegada dos resultados. Ao final do 3 mês todas</a:t>
            </a:r>
          </a:p>
          <a:p>
            <a:pPr algn="just"/>
            <a:r>
              <a:rPr lang="pt-BR" dirty="0" smtClean="0"/>
              <a:t>Tiveram amostras satisfatórias.</a:t>
            </a:r>
            <a:endParaRPr lang="pt-BR" dirty="0"/>
          </a:p>
        </p:txBody>
      </p:sp>
      <p:graphicFrame>
        <p:nvGraphicFramePr>
          <p:cNvPr id="8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613510"/>
              </p:ext>
            </p:extLst>
          </p:nvPr>
        </p:nvGraphicFramePr>
        <p:xfrm>
          <a:off x="1907704" y="2780928"/>
          <a:ext cx="547260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647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251520" y="116632"/>
            <a:ext cx="1944216" cy="1036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pt-BR" sz="2400" b="1" dirty="0" smtClean="0"/>
              <a:t>Resultados</a:t>
            </a:r>
            <a:endParaRPr lang="pt-BR" sz="2400" dirty="0" smtClean="0"/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2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77387" y="668581"/>
            <a:ext cx="8784976" cy="194421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 smtClean="0"/>
              <a:t>Objetivo 3: </a:t>
            </a:r>
            <a:r>
              <a:rPr lang="pt-BR" sz="2000" b="1" dirty="0"/>
              <a:t>Melhorar a adesão das mulheres à realização de exame </a:t>
            </a:r>
            <a:r>
              <a:rPr lang="pt-BR" sz="2000" b="1" dirty="0" err="1"/>
              <a:t>citopatológico</a:t>
            </a:r>
            <a:r>
              <a:rPr lang="pt-BR" sz="2000" b="1" dirty="0"/>
              <a:t> de colo de útero e </a:t>
            </a:r>
            <a:r>
              <a:rPr lang="pt-BR" sz="2000" b="1" dirty="0" smtClean="0"/>
              <a:t>mamografia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0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 smtClean="0"/>
              <a:t>Meta3.1: </a:t>
            </a:r>
            <a:r>
              <a:rPr lang="pt-BR" sz="2000" dirty="0"/>
              <a:t>Identificar 100% das mulheres com exame </a:t>
            </a:r>
            <a:r>
              <a:rPr lang="pt-BR" sz="2000" dirty="0" err="1"/>
              <a:t>citopatológico</a:t>
            </a:r>
            <a:r>
              <a:rPr lang="pt-BR" sz="2000" dirty="0"/>
              <a:t> alterado sem acompanhamento pela unidade de saúde.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19390" y="5733256"/>
            <a:ext cx="6441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/>
              <a:t>Não houve exames de preventivo nem de mamografias alterados.</a:t>
            </a:r>
          </a:p>
          <a:p>
            <a:pPr algn="ctr"/>
            <a:r>
              <a:rPr lang="pt-BR" b="1" dirty="0"/>
              <a:t>Todas receberam os resultados em casa, através das ACS</a:t>
            </a:r>
          </a:p>
        </p:txBody>
      </p:sp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257505" y="4077072"/>
            <a:ext cx="87849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pt-BR" sz="2000" b="1" dirty="0" smtClean="0"/>
              <a:t>Meta3.2: </a:t>
            </a:r>
            <a:r>
              <a:rPr lang="pt-BR" sz="2000" dirty="0" smtClean="0"/>
              <a:t>Identificar 100% das mulheres com mamografia alterada sem acompanhamento pela unidade de saúde.</a:t>
            </a: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7033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251520" y="116632"/>
            <a:ext cx="1944216" cy="1036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pt-BR" sz="2400" b="1" dirty="0" smtClean="0"/>
              <a:t>Resultados</a:t>
            </a:r>
            <a:endParaRPr lang="pt-BR" sz="2400" dirty="0" smtClean="0"/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2400" dirty="0"/>
          </a:p>
        </p:txBody>
      </p:sp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257505" y="764704"/>
            <a:ext cx="8784976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 smtClean="0"/>
              <a:t>Meta3.3: </a:t>
            </a:r>
            <a:r>
              <a:rPr lang="pt-BR" sz="2000" dirty="0"/>
              <a:t>Realizar busca ativa em 100% de mulheres com exame </a:t>
            </a:r>
            <a:r>
              <a:rPr lang="pt-BR" sz="2000" dirty="0" err="1"/>
              <a:t>citopatológico</a:t>
            </a:r>
            <a:r>
              <a:rPr lang="pt-BR" sz="2000" dirty="0"/>
              <a:t> alterado sem acompanhamento pela unidade de saúde</a:t>
            </a: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2000" dirty="0"/>
          </a:p>
        </p:txBody>
      </p:sp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257505" y="2564904"/>
            <a:ext cx="8784976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 smtClean="0"/>
              <a:t>Meta3.4: </a:t>
            </a:r>
            <a:r>
              <a:rPr lang="pt-BR" sz="2000" dirty="0"/>
              <a:t>Realizar busca ativa em 100% de mulheres com </a:t>
            </a:r>
            <a:r>
              <a:rPr lang="pt-BR" sz="2000" dirty="0" smtClean="0"/>
              <a:t>mamografia alterada </a:t>
            </a:r>
            <a:r>
              <a:rPr lang="pt-BR" sz="2000" dirty="0"/>
              <a:t>sem acompanhamento pela unidade de saúde</a:t>
            </a: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2000" dirty="0"/>
          </a:p>
        </p:txBody>
      </p:sp>
      <p:sp>
        <p:nvSpPr>
          <p:cNvPr id="9" name="CaixaDeTexto 6"/>
          <p:cNvSpPr txBox="1"/>
          <p:nvPr/>
        </p:nvSpPr>
        <p:spPr>
          <a:xfrm>
            <a:off x="-9216" y="5301208"/>
            <a:ext cx="9150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/>
              <a:t>Não houve exames de preventivo nem </a:t>
            </a:r>
            <a:r>
              <a:rPr lang="pt-BR" b="1" dirty="0"/>
              <a:t>de </a:t>
            </a:r>
            <a:r>
              <a:rPr lang="pt-BR" b="1" dirty="0" smtClean="0"/>
              <a:t>mamografias alterados em 3 meses de intervenção .</a:t>
            </a:r>
          </a:p>
          <a:p>
            <a:pPr algn="ctr"/>
            <a:r>
              <a:rPr lang="pt-BR" b="1" dirty="0" smtClean="0"/>
              <a:t>Todas pacientes receberam os resultados em casa, através das ACS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4577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251520" y="116632"/>
            <a:ext cx="1944216" cy="1036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pt-BR" sz="2400" b="1" dirty="0" smtClean="0"/>
              <a:t>Resultados</a:t>
            </a:r>
            <a:endParaRPr lang="pt-BR" sz="2400" dirty="0" smtClean="0"/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2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764704"/>
            <a:ext cx="8784976" cy="194421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 smtClean="0"/>
              <a:t>Objetivo 4: </a:t>
            </a:r>
            <a:r>
              <a:rPr lang="pt-BR" sz="2000" b="1" dirty="0"/>
              <a:t>Melhorar o registro das </a:t>
            </a:r>
            <a:r>
              <a:rPr lang="pt-BR" sz="2000" b="1" dirty="0" smtClean="0"/>
              <a:t>informações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 smtClean="0"/>
              <a:t>Meta 4.1: </a:t>
            </a:r>
            <a:r>
              <a:rPr lang="pt-BR" sz="2000" dirty="0"/>
              <a:t>Manter registro da coleta de exame </a:t>
            </a:r>
            <a:r>
              <a:rPr lang="pt-BR" sz="2000" dirty="0" err="1"/>
              <a:t>citopatológico</a:t>
            </a:r>
            <a:r>
              <a:rPr lang="pt-BR" sz="2000" dirty="0"/>
              <a:t> de colo de útero  em registro específico em 100% das mulheres cadastradas.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619672" y="5877272"/>
            <a:ext cx="6185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Apenas ao final do terceiro mês tivemos 100% (75) dos registros</a:t>
            </a:r>
          </a:p>
          <a:p>
            <a:r>
              <a:rPr lang="pt-BR" dirty="0" smtClean="0"/>
              <a:t>Em virtude da demora da entrega dos resultados.</a:t>
            </a:r>
            <a:endParaRPr lang="pt-BR" dirty="0"/>
          </a:p>
        </p:txBody>
      </p:sp>
      <p:graphicFrame>
        <p:nvGraphicFramePr>
          <p:cNvPr id="6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6240225"/>
              </p:ext>
            </p:extLst>
          </p:nvPr>
        </p:nvGraphicFramePr>
        <p:xfrm>
          <a:off x="1979712" y="2564904"/>
          <a:ext cx="4873525" cy="2840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906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251520" y="116632"/>
            <a:ext cx="1944216" cy="1036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pt-BR" sz="2400" b="1" dirty="0" smtClean="0"/>
              <a:t>Resultados</a:t>
            </a:r>
            <a:endParaRPr lang="pt-BR" sz="2400" dirty="0" smtClean="0"/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2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764704"/>
            <a:ext cx="8784976" cy="194421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 smtClean="0"/>
              <a:t>Meta 4.2:</a:t>
            </a:r>
            <a:r>
              <a:rPr lang="pt-BR" sz="2000" dirty="0"/>
              <a:t>Manter registro da realização da mamografia em registro específico em 100% das mulheres cadastradas.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619672" y="5877272"/>
            <a:ext cx="6185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Apenas ao final do terceiro mês tivemos 100% (34) dos registros</a:t>
            </a:r>
          </a:p>
          <a:p>
            <a:r>
              <a:rPr lang="pt-BR" dirty="0" smtClean="0"/>
              <a:t>Em virtude da demora da entrega dos resultados.</a:t>
            </a:r>
            <a:endParaRPr lang="pt-BR" dirty="0"/>
          </a:p>
        </p:txBody>
      </p:sp>
      <p:graphicFrame>
        <p:nvGraphicFramePr>
          <p:cNvPr id="8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437722"/>
              </p:ext>
            </p:extLst>
          </p:nvPr>
        </p:nvGraphicFramePr>
        <p:xfrm>
          <a:off x="1763688" y="2233612"/>
          <a:ext cx="5616624" cy="299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222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251520" y="116632"/>
            <a:ext cx="1944216" cy="1036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pt-BR" sz="2400" b="1" dirty="0" smtClean="0"/>
              <a:t>Resultados</a:t>
            </a:r>
            <a:endParaRPr lang="pt-BR" sz="2400" dirty="0" smtClean="0"/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2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764704"/>
            <a:ext cx="8784976" cy="194421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 smtClean="0"/>
              <a:t>Objetivo 5: </a:t>
            </a:r>
            <a:r>
              <a:rPr lang="pt-BR" sz="2000" b="1" dirty="0"/>
              <a:t>Melhorar o registro das </a:t>
            </a:r>
            <a:r>
              <a:rPr lang="pt-BR" sz="2000" b="1" dirty="0" smtClean="0"/>
              <a:t>informações</a:t>
            </a:r>
          </a:p>
          <a:p>
            <a:pPr marL="0" indent="0">
              <a:buNone/>
            </a:pPr>
            <a:r>
              <a:rPr lang="pt-BR" sz="2000" b="1" dirty="0" smtClean="0"/>
              <a:t>Meta </a:t>
            </a:r>
            <a:r>
              <a:rPr lang="pt-BR" sz="2000" b="1" dirty="0"/>
              <a:t>5.1 </a:t>
            </a:r>
            <a:r>
              <a:rPr lang="pt-BR" sz="2000" dirty="0"/>
              <a:t>Pesquisar sinais de alerta para o câncer de colo de útero em 100% das mulheres entre 25 e 64 anos (Dor e sangramento após relação sexual e/ou corrimento vaginal excessivo</a:t>
            </a:r>
            <a:r>
              <a:rPr lang="pt-BR" sz="2000" dirty="0" smtClean="0"/>
              <a:t>).</a:t>
            </a:r>
          </a:p>
          <a:p>
            <a:pPr marL="0" indent="0">
              <a:buNone/>
            </a:pPr>
            <a:r>
              <a:rPr lang="pt-BR" sz="2000" b="1" dirty="0" smtClean="0"/>
              <a:t>Meta 5.2</a:t>
            </a:r>
            <a:r>
              <a:rPr lang="pt-BR" sz="2000" b="1" dirty="0"/>
              <a:t>. </a:t>
            </a:r>
            <a:r>
              <a:rPr lang="pt-BR" sz="2000" dirty="0"/>
              <a:t>Realizar avaliação de risco para câncer de mama em 100% das mulheres entre 50 e 69 anos.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6381328"/>
            <a:ext cx="8329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Para PCCU 8, 44 e 75 mulheres (mês 1, 2 e 3) e para PCM 4, 16, 44 (mês 1, 2 e 3 respectivamente) </a:t>
            </a:r>
            <a:endParaRPr lang="pt-BR" sz="1600" dirty="0"/>
          </a:p>
        </p:txBody>
      </p:sp>
      <p:graphicFrame>
        <p:nvGraphicFramePr>
          <p:cNvPr id="9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95510"/>
              </p:ext>
            </p:extLst>
          </p:nvPr>
        </p:nvGraphicFramePr>
        <p:xfrm>
          <a:off x="251520" y="3054478"/>
          <a:ext cx="427841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145867"/>
              </p:ext>
            </p:extLst>
          </p:nvPr>
        </p:nvGraphicFramePr>
        <p:xfrm>
          <a:off x="4724437" y="3068960"/>
          <a:ext cx="4153446" cy="312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8262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251520" y="116632"/>
            <a:ext cx="1944216" cy="1036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pt-BR" sz="2400" b="1" dirty="0" smtClean="0"/>
              <a:t>Resultados</a:t>
            </a:r>
            <a:endParaRPr lang="pt-BR" sz="2400" dirty="0" smtClean="0"/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2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764704"/>
            <a:ext cx="8784976" cy="1944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b="1" dirty="0" smtClean="0"/>
              <a:t>Objetivo </a:t>
            </a:r>
            <a:r>
              <a:rPr lang="pt-BR" sz="2000" b="1" dirty="0"/>
              <a:t>6.</a:t>
            </a:r>
            <a:r>
              <a:rPr lang="pt-BR" sz="2000" dirty="0"/>
              <a:t> Promover a saúde das mulheres que realizam detecção precoce de câncer de colo de útero e de mama na unidade de saúde.</a:t>
            </a:r>
          </a:p>
          <a:p>
            <a:pPr marL="0" indent="0">
              <a:buNone/>
            </a:pPr>
            <a:r>
              <a:rPr lang="pt-BR" sz="2000" b="1" dirty="0" smtClean="0"/>
              <a:t>Meta 6.1</a:t>
            </a:r>
            <a:r>
              <a:rPr lang="pt-BR" sz="2000" dirty="0"/>
              <a:t>. Orientar 100% das mulheres cadastradas sobre doenças sexualmente transmissíveis (DST) e fatores de risco para câncer de colo de útero</a:t>
            </a:r>
            <a:r>
              <a:rPr lang="pt-BR" sz="2000" dirty="0" smtClean="0"/>
              <a:t>.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b="1" dirty="0" smtClean="0"/>
              <a:t>Meta 6.2</a:t>
            </a:r>
            <a:r>
              <a:rPr lang="pt-BR" sz="2000" dirty="0"/>
              <a:t>. Orientar 100% das mulheres cadastradas sobre doenças sexualmente transmissíveis (DST) e fatores de risco para câncer de mama.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000" dirty="0"/>
          </a:p>
          <a:p>
            <a:pPr marL="0" indent="0" algn="just">
              <a:lnSpc>
                <a:spcPct val="150000"/>
              </a:lnSpc>
              <a:buNone/>
            </a:pPr>
            <a:endParaRPr lang="pt-BR" sz="2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35101" y="6330806"/>
            <a:ext cx="8329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Para PCCU 8, 44 e 75 mulheres (mês 1, 2 e 3) e para PCM 4, 16, 44 (mês 1, 2 e 3 respectivamente) </a:t>
            </a:r>
            <a:endParaRPr lang="pt-BR" sz="1600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671128"/>
              </p:ext>
            </p:extLst>
          </p:nvPr>
        </p:nvGraphicFramePr>
        <p:xfrm>
          <a:off x="236559" y="3429000"/>
          <a:ext cx="4335441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9181518"/>
              </p:ext>
            </p:extLst>
          </p:nvPr>
        </p:nvGraphicFramePr>
        <p:xfrm>
          <a:off x="4843800" y="3429000"/>
          <a:ext cx="4287366" cy="2620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374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23528" y="1412776"/>
            <a:ext cx="8496944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	Os </a:t>
            </a:r>
            <a:r>
              <a:rPr lang="pt-BR" sz="2400" dirty="0"/>
              <a:t>altos índices de incidência e mortalidade devido ao câncer do colo do útero e da mama em nosso país é um dos motivos para a implementação de estratégias que visem o controle dessas doenças. Ações voltadas para educação em saúde, diagnóstico precoce, manejo e tratamento oportuno, são imperativas no curso da doença. Nesse sentido, foi realizada a intervenção buscando melhorar qualidade da saúde das mulheres da área de abrangência da Unidade Básica de Saúde L-34 no município de Manaus – AM,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4000496" cy="114298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/>
              <a:t>Introdução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947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pt-BR" sz="2400" dirty="0" smtClean="0"/>
              <a:t>Discussão</a:t>
            </a:r>
            <a:endParaRPr lang="pt-BR" sz="2400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285750" y="1268760"/>
            <a:ext cx="8401050" cy="4911725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 smtClean="0"/>
              <a:t>Melhoria de indicadores.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 smtClean="0"/>
              <a:t>Melhoria nos registros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 smtClean="0"/>
              <a:t>Melhoria dos trabalho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 smtClean="0"/>
              <a:t>Fortalecimento da equipe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 smtClean="0"/>
              <a:t>Capacitação dos profissionais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b="1" dirty="0" smtClean="0"/>
              <a:t>Implementação na rotina do serviço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 smtClean="0"/>
              <a:t>Educação em saúde e prevenção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 </a:t>
            </a:r>
            <a:r>
              <a:rPr lang="pt-BR" sz="2200" dirty="0" smtClean="0"/>
              <a:t>Copiar o modelo para o pré-natal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Reconhecimento do trabalho pela </a:t>
            </a:r>
            <a:r>
              <a:rPr lang="pt-BR" sz="2200" dirty="0" smtClean="0"/>
              <a:t>comunidade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b="1" dirty="0"/>
              <a:t>Imensa contribuição da planilha de coleta de dados e diários de intervenção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200" dirty="0"/>
          </a:p>
          <a:p>
            <a:pPr marL="0" indent="0" algn="just">
              <a:lnSpc>
                <a:spcPct val="150000"/>
              </a:lnSpc>
              <a:buNone/>
            </a:pP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Reflexão sobre o processo de aprendizagem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qualificação profissional.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quebrando </a:t>
            </a:r>
            <a:r>
              <a:rPr lang="pt-BR" sz="2600" dirty="0"/>
              <a:t>barreiras </a:t>
            </a:r>
            <a:r>
              <a:rPr lang="pt-BR" sz="2600" dirty="0" smtClean="0"/>
              <a:t>no Estudo a distância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Criação de vínculo equipe e comunidade.</a:t>
            </a:r>
          </a:p>
          <a:p>
            <a:pPr algn="just">
              <a:lnSpc>
                <a:spcPct val="150000"/>
              </a:lnSpc>
            </a:pPr>
            <a:r>
              <a:rPr lang="pt-BR" sz="2600" dirty="0"/>
              <a:t> </a:t>
            </a:r>
            <a:r>
              <a:rPr lang="pt-BR" sz="2600" dirty="0" smtClean="0"/>
              <a:t>Melhoria na avaliação de resultados.</a:t>
            </a:r>
          </a:p>
          <a:p>
            <a:pPr algn="just">
              <a:lnSpc>
                <a:spcPct val="150000"/>
              </a:lnSpc>
            </a:pPr>
            <a:r>
              <a:rPr lang="pt-BR" sz="2600" dirty="0"/>
              <a:t> </a:t>
            </a:r>
            <a:r>
              <a:rPr lang="pt-BR" sz="2600" dirty="0" smtClean="0"/>
              <a:t>Superar dificuldades e enfrentar desafios.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600" dirty="0" smtClean="0"/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14988"/>
            <a:ext cx="8229600" cy="1143000"/>
          </a:xfrm>
        </p:spPr>
        <p:txBody>
          <a:bodyPr/>
          <a:lstStyle/>
          <a:p>
            <a:r>
              <a:rPr lang="pt-BR" dirty="0" smtClean="0"/>
              <a:t>Obrigado pela atenção!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233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024" y="1196752"/>
            <a:ext cx="8748464" cy="49685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/>
              <a:t>No </a:t>
            </a:r>
            <a:r>
              <a:rPr lang="pt-BR" sz="2400" dirty="0" smtClean="0"/>
              <a:t>Amazonas maior incidência de cânceres </a:t>
            </a:r>
            <a:r>
              <a:rPr lang="pt-BR" sz="2400" dirty="0"/>
              <a:t>de colo uterino e </a:t>
            </a:r>
            <a:r>
              <a:rPr lang="pt-BR" sz="2400" dirty="0" smtClean="0"/>
              <a:t>mama.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Câncer </a:t>
            </a:r>
            <a:r>
              <a:rPr lang="pt-BR" sz="2400" dirty="0"/>
              <a:t>de colo </a:t>
            </a:r>
            <a:r>
              <a:rPr lang="pt-BR" sz="2400" dirty="0" smtClean="0"/>
              <a:t>uterino primeiro </a:t>
            </a:r>
            <a:r>
              <a:rPr lang="pt-BR" sz="2400" dirty="0"/>
              <a:t>em número de </a:t>
            </a:r>
            <a:r>
              <a:rPr lang="pt-BR" sz="2400" dirty="0" smtClean="0"/>
              <a:t>mortes.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Unidades </a:t>
            </a:r>
            <a:r>
              <a:rPr lang="pt-BR" sz="2400" dirty="0"/>
              <a:t>Básicas de Saúde e </a:t>
            </a:r>
            <a:r>
              <a:rPr lang="pt-BR" sz="2400" dirty="0" smtClean="0"/>
              <a:t>ESF, informação, orientação</a:t>
            </a:r>
            <a:r>
              <a:rPr lang="pt-BR" sz="2400" dirty="0"/>
              <a:t>, </a:t>
            </a:r>
            <a:r>
              <a:rPr lang="pt-BR" sz="2400" dirty="0" smtClean="0"/>
              <a:t>campanhas, ações </a:t>
            </a:r>
            <a:r>
              <a:rPr lang="pt-BR" sz="2400" dirty="0"/>
              <a:t>educativas, </a:t>
            </a:r>
            <a:r>
              <a:rPr lang="pt-BR" sz="2400" dirty="0" smtClean="0"/>
              <a:t>exames.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 </a:t>
            </a:r>
            <a:r>
              <a:rPr lang="pt-BR" sz="2400" dirty="0"/>
              <a:t>O </a:t>
            </a:r>
            <a:r>
              <a:rPr lang="pt-BR" sz="2400" dirty="0" smtClean="0"/>
              <a:t>Papanicolau previne 100</a:t>
            </a:r>
            <a:r>
              <a:rPr lang="pt-BR" sz="2400" dirty="0"/>
              <a:t>% </a:t>
            </a:r>
            <a:r>
              <a:rPr lang="pt-BR" sz="2400" dirty="0" smtClean="0"/>
              <a:t>aparecimento do </a:t>
            </a:r>
            <a:r>
              <a:rPr lang="pt-BR" sz="2400" dirty="0"/>
              <a:t>câncer de colo </a:t>
            </a:r>
            <a:r>
              <a:rPr lang="pt-BR" sz="2400" dirty="0" smtClean="0"/>
              <a:t>uterino.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A mamografia ajuda </a:t>
            </a:r>
            <a:r>
              <a:rPr lang="pt-BR" sz="2400" dirty="0"/>
              <a:t>a identificar o câncer de mama no </a:t>
            </a:r>
            <a:r>
              <a:rPr lang="pt-BR" sz="2400" dirty="0" smtClean="0"/>
              <a:t>início.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028384" y="6309320"/>
            <a:ext cx="1091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Inca 2014</a:t>
            </a:r>
            <a:endParaRPr lang="pt-BR" dirty="0"/>
          </a:p>
          <a:p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0" y="0"/>
            <a:ext cx="4000496" cy="114298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/>
              <a:t>Introdução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829708" cy="941804"/>
          </a:xfrm>
        </p:spPr>
        <p:txBody>
          <a:bodyPr>
            <a:normAutofit/>
          </a:bodyPr>
          <a:lstStyle/>
          <a:p>
            <a:r>
              <a:rPr lang="pt-BR" sz="3500" dirty="0" smtClean="0"/>
              <a:t>Município de Manaus/AM</a:t>
            </a:r>
            <a:endParaRPr lang="pt-BR" sz="3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4292" y="1340768"/>
            <a:ext cx="8829708" cy="410445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200" b="1" dirty="0" smtClean="0"/>
              <a:t>Capital do Amazonas.</a:t>
            </a:r>
          </a:p>
          <a:p>
            <a:pPr algn="just">
              <a:lnSpc>
                <a:spcPct val="150000"/>
              </a:lnSpc>
            </a:pPr>
            <a:r>
              <a:rPr lang="pt-BR" sz="2200" b="1" dirty="0" smtClean="0"/>
              <a:t>Centro financeiro </a:t>
            </a:r>
            <a:r>
              <a:rPr lang="pt-BR" sz="2200" b="1" dirty="0"/>
              <a:t>da Região Norte do Brasil</a:t>
            </a:r>
            <a:r>
              <a:rPr lang="pt-BR" sz="2200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200" b="1" dirty="0"/>
              <a:t>Cidade mais populosa da Amazônia 2.020.301 habitantes.</a:t>
            </a:r>
          </a:p>
          <a:p>
            <a:pPr algn="just">
              <a:lnSpc>
                <a:spcPct val="150000"/>
              </a:lnSpc>
            </a:pPr>
            <a:r>
              <a:rPr lang="pt-BR" sz="2200" b="1" dirty="0" smtClean="0"/>
              <a:t>46 UBS.</a:t>
            </a:r>
          </a:p>
          <a:p>
            <a:pPr algn="just">
              <a:lnSpc>
                <a:spcPct val="150000"/>
              </a:lnSpc>
            </a:pPr>
            <a:r>
              <a:rPr lang="pt-BR" sz="2200" b="1" dirty="0" smtClean="0"/>
              <a:t>20 </a:t>
            </a:r>
            <a:r>
              <a:rPr lang="pt-BR" sz="2200" b="1" dirty="0"/>
              <a:t>postos de saúde </a:t>
            </a:r>
            <a:r>
              <a:rPr lang="pt-BR" sz="2200" b="1" dirty="0" smtClean="0"/>
              <a:t>rural</a:t>
            </a:r>
            <a:r>
              <a:rPr lang="pt-BR" sz="2200" b="1" dirty="0"/>
              <a:t>.</a:t>
            </a:r>
            <a:r>
              <a:rPr lang="pt-BR" sz="2200" b="1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pt-BR" sz="2200" b="1" dirty="0" smtClean="0"/>
              <a:t>158 </a:t>
            </a:r>
            <a:r>
              <a:rPr lang="pt-BR" sz="2200" b="1" dirty="0"/>
              <a:t>unidades básicas de saúde da </a:t>
            </a:r>
            <a:r>
              <a:rPr lang="pt-BR" sz="2200" b="1" dirty="0" smtClean="0"/>
              <a:t>família.</a:t>
            </a:r>
          </a:p>
          <a:p>
            <a:pPr algn="just">
              <a:lnSpc>
                <a:spcPct val="150000"/>
              </a:lnSpc>
            </a:pPr>
            <a:r>
              <a:rPr lang="pt-BR" sz="2200" b="1" dirty="0" smtClean="0"/>
              <a:t>Distritos </a:t>
            </a:r>
            <a:r>
              <a:rPr lang="pt-BR" sz="2200" b="1" dirty="0"/>
              <a:t>de saúde norte, sul, leste, oeste e </a:t>
            </a:r>
            <a:r>
              <a:rPr lang="pt-BR" sz="2200" b="1" dirty="0" smtClean="0"/>
              <a:t>rural.</a:t>
            </a:r>
          </a:p>
          <a:p>
            <a:pPr algn="just">
              <a:lnSpc>
                <a:spcPct val="150000"/>
              </a:lnSpc>
            </a:pPr>
            <a:endParaRPr lang="pt-BR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3556" y="937465"/>
            <a:ext cx="8733656" cy="525658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/>
              <a:t>Zona Leste da cidade de Manaus.</a:t>
            </a:r>
          </a:p>
          <a:p>
            <a:pPr algn="just">
              <a:lnSpc>
                <a:spcPct val="150000"/>
              </a:lnSpc>
            </a:pPr>
            <a:r>
              <a:rPr lang="pt-BR" sz="2400" dirty="0"/>
              <a:t>População de 3.500 usuários.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5 </a:t>
            </a:r>
            <a:r>
              <a:rPr lang="pt-BR" sz="2400" dirty="0"/>
              <a:t>ACS, 01 médico 02 técnicos de enfermagem.</a:t>
            </a:r>
          </a:p>
          <a:p>
            <a:pPr algn="just">
              <a:lnSpc>
                <a:spcPct val="150000"/>
              </a:lnSpc>
            </a:pPr>
            <a:r>
              <a:rPr lang="pt-BR" sz="2400" dirty="0"/>
              <a:t>01 sala, 01 consultório, 01 banheiro e 01 copa,.</a:t>
            </a:r>
          </a:p>
          <a:p>
            <a:pPr algn="just">
              <a:lnSpc>
                <a:spcPct val="150000"/>
              </a:lnSpc>
            </a:pPr>
            <a:r>
              <a:rPr lang="pt-BR" sz="2400" dirty="0"/>
              <a:t>400 consultas por mês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829708" cy="941804"/>
          </a:xfrm>
        </p:spPr>
        <p:txBody>
          <a:bodyPr>
            <a:normAutofit/>
          </a:bodyPr>
          <a:lstStyle/>
          <a:p>
            <a:r>
              <a:rPr lang="pt-BR" sz="3500" dirty="0"/>
              <a:t>UBS – L34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673769"/>
            <a:ext cx="4355976" cy="326698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37" y="4112942"/>
            <a:ext cx="3689231" cy="27669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532440" cy="1143000"/>
          </a:xfrm>
        </p:spPr>
        <p:txBody>
          <a:bodyPr>
            <a:noAutofit/>
          </a:bodyPr>
          <a:lstStyle/>
          <a:p>
            <a:r>
              <a:rPr lang="pt-BR" sz="3500" dirty="0"/>
              <a:t>Situação da atenção a saúde da mulher antes da Intervenção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785926"/>
            <a:ext cx="8750206" cy="507207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O serviço não era ofertado na unidade.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Registros e cadastros desatualizados.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Indicadores de qualidade inexistentes.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Apenas atividades em grupo com foco em educação em saúde.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Atendimentos sem uso de protocolos do Ministério da Saúde.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Baixa adesão dos usuários nas ações programáticas.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Reclamações pela falta de preventivos e mamografias.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343" y="1844824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/>
              <a:t>02 anos sem preventivos e exames de mamografia diagnóstica.</a:t>
            </a:r>
          </a:p>
          <a:p>
            <a:pPr algn="just">
              <a:lnSpc>
                <a:spcPct val="150000"/>
              </a:lnSpc>
            </a:pPr>
            <a:r>
              <a:rPr lang="pt-BR" sz="2400" dirty="0"/>
              <a:t>910 mulheres de 25 e 64 anos na área.</a:t>
            </a:r>
          </a:p>
          <a:p>
            <a:pPr algn="just">
              <a:lnSpc>
                <a:spcPct val="150000"/>
              </a:lnSpc>
            </a:pPr>
            <a:r>
              <a:rPr lang="pt-BR" sz="2400" dirty="0"/>
              <a:t>291 mulheres de 50 e 69 anos na área.</a:t>
            </a:r>
          </a:p>
          <a:p>
            <a:endParaRPr lang="pt-BR" sz="2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532440" cy="1143000"/>
          </a:xfrm>
        </p:spPr>
        <p:txBody>
          <a:bodyPr>
            <a:noAutofit/>
          </a:bodyPr>
          <a:lstStyle/>
          <a:p>
            <a:r>
              <a:rPr lang="pt-BR" sz="3500" dirty="0"/>
              <a:t>Situação da atenção a saúde da mulher antes da Intervenção</a:t>
            </a:r>
          </a:p>
        </p:txBody>
      </p:sp>
    </p:spTree>
    <p:extLst>
      <p:ext uri="{BB962C8B-B14F-4D97-AF65-F5344CB8AC3E}">
        <p14:creationId xmlns:p14="http://schemas.microsoft.com/office/powerpoint/2010/main" val="99113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0648"/>
            <a:ext cx="4572000" cy="1143000"/>
          </a:xfrm>
        </p:spPr>
        <p:txBody>
          <a:bodyPr>
            <a:normAutofit/>
          </a:bodyPr>
          <a:lstStyle/>
          <a:p>
            <a:r>
              <a:rPr lang="pt-BR" sz="3500" dirty="0"/>
              <a:t>Objetivo 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5516" y="2060848"/>
            <a:ext cx="8712968" cy="226369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    Melhorar a atenção </a:t>
            </a:r>
            <a:r>
              <a:rPr lang="pt-BR" sz="2400" dirty="0"/>
              <a:t>ao programa de prevenção do câncer de colo de útero e câncer de mama na </a:t>
            </a:r>
            <a:r>
              <a:rPr lang="pt-BR" sz="2400" dirty="0" smtClean="0"/>
              <a:t>UBS-L34 Zona Leste de Manaus/AM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1143000"/>
          </a:xfrm>
        </p:spPr>
        <p:txBody>
          <a:bodyPr>
            <a:normAutofit/>
          </a:bodyPr>
          <a:lstStyle/>
          <a:p>
            <a:r>
              <a:rPr lang="pt-BR" sz="3500" dirty="0" smtClean="0"/>
              <a:t>Objetivos Específicos</a:t>
            </a:r>
            <a:endParaRPr lang="pt-BR" sz="3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8" y="980728"/>
            <a:ext cx="8964488" cy="5760640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pt-BR" sz="2000" dirty="0" smtClean="0"/>
              <a:t>Ampliar </a:t>
            </a:r>
            <a:r>
              <a:rPr lang="pt-BR" sz="2000" dirty="0"/>
              <a:t>a cobertura </a:t>
            </a:r>
            <a:r>
              <a:rPr lang="pt-BR" sz="2000" dirty="0" smtClean="0"/>
              <a:t>e </a:t>
            </a:r>
            <a:r>
              <a:rPr lang="pt-BR" sz="2000" dirty="0"/>
              <a:t>detecção precoce do câncer de colo e </a:t>
            </a:r>
            <a:r>
              <a:rPr lang="pt-BR" sz="2000" dirty="0" smtClean="0"/>
              <a:t>de </a:t>
            </a:r>
            <a:r>
              <a:rPr lang="pt-BR" sz="2000" dirty="0"/>
              <a:t>mama</a:t>
            </a:r>
            <a:r>
              <a:rPr lang="pt-BR" sz="2000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pt-BR" sz="2000" dirty="0"/>
              <a:t>Melhorar a qualidade do atendimento das mulheres que realizam detecção precoce de câncer de colo de útero e de mama na unidade de </a:t>
            </a:r>
            <a:r>
              <a:rPr lang="pt-BR" sz="2000" dirty="0" smtClean="0"/>
              <a:t>saúde.</a:t>
            </a:r>
          </a:p>
          <a:p>
            <a:pPr algn="just">
              <a:lnSpc>
                <a:spcPct val="160000"/>
              </a:lnSpc>
            </a:pPr>
            <a:r>
              <a:rPr lang="pt-BR" sz="2000" dirty="0"/>
              <a:t>Melhorar a adesão das mulheres à realização de exame </a:t>
            </a:r>
            <a:r>
              <a:rPr lang="pt-BR" sz="2000" dirty="0" err="1"/>
              <a:t>citopatológico</a:t>
            </a:r>
            <a:r>
              <a:rPr lang="pt-BR" sz="2000" dirty="0"/>
              <a:t> de colo de útero e mamografia</a:t>
            </a:r>
            <a:r>
              <a:rPr lang="pt-BR" sz="2000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pt-BR" sz="2000" dirty="0"/>
              <a:t>Melhorar o registro das informações</a:t>
            </a:r>
            <a:r>
              <a:rPr lang="pt-BR" sz="2000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pt-BR" sz="2000" dirty="0"/>
              <a:t>Mapear as mulheres de risco para câncer de colo de útero e de mama</a:t>
            </a:r>
            <a:r>
              <a:rPr lang="pt-BR" sz="2000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pt-BR" sz="2000" dirty="0"/>
              <a:t>Promover a saúde das mulheres que realizam detecção precoce de câncer de colo de útero e de mama na unidade de saúde.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24940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2226</TotalTime>
  <Words>1365</Words>
  <Application>Microsoft Office PowerPoint</Application>
  <PresentationFormat>Presentación en pantalla (4:3)</PresentationFormat>
  <Paragraphs>145</Paragraphs>
  <Slides>22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Berlin Sans FB Demi</vt:lpstr>
      <vt:lpstr>Calibri</vt:lpstr>
      <vt:lpstr>Wingdings</vt:lpstr>
      <vt:lpstr>Tema do Office</vt:lpstr>
      <vt:lpstr>     UNIVERSIDADE FEDERAL DE PELOTAS Faculdade de Medicina Departamento de Medicina Social Curso de Especialização em Saúde da Família - UnaSUS  </vt:lpstr>
      <vt:lpstr>Presentación de PowerPoint</vt:lpstr>
      <vt:lpstr>Presentación de PowerPoint</vt:lpstr>
      <vt:lpstr>Município de Manaus/AM</vt:lpstr>
      <vt:lpstr>UBS – L34</vt:lpstr>
      <vt:lpstr>Situação da atenção a saúde da mulher antes da Intervenção</vt:lpstr>
      <vt:lpstr>Situação da atenção a saúde da mulher antes da Intervenção</vt:lpstr>
      <vt:lpstr>Objetivo Geral</vt:lpstr>
      <vt:lpstr>Objetivos Específicos</vt:lpstr>
      <vt:lpstr>Metas de Cobertura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Discussão</vt:lpstr>
      <vt:lpstr>Reflexão sobre o processo de aprendizagem</vt:lpstr>
      <vt:lpstr>Obrigado pela atenção!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Lenise</dc:creator>
  <cp:lastModifiedBy>lucas simas</cp:lastModifiedBy>
  <cp:revision>135</cp:revision>
  <dcterms:modified xsi:type="dcterms:W3CDTF">2015-07-01T19:54:37Z</dcterms:modified>
</cp:coreProperties>
</file>