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45"/>
  </p:notesMasterIdLst>
  <p:sldIdLst>
    <p:sldId id="256" r:id="rId2"/>
    <p:sldId id="258" r:id="rId3"/>
    <p:sldId id="259" r:id="rId4"/>
    <p:sldId id="260" r:id="rId5"/>
    <p:sldId id="261" r:id="rId6"/>
    <p:sldId id="262" r:id="rId7"/>
    <p:sldId id="293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94" r:id="rId16"/>
    <p:sldId id="270" r:id="rId17"/>
    <p:sldId id="295" r:id="rId18"/>
    <p:sldId id="271" r:id="rId19"/>
    <p:sldId id="296" r:id="rId20"/>
    <p:sldId id="272" r:id="rId21"/>
    <p:sldId id="297" r:id="rId22"/>
    <p:sldId id="273" r:id="rId23"/>
    <p:sldId id="298" r:id="rId24"/>
    <p:sldId id="274" r:id="rId25"/>
    <p:sldId id="299" r:id="rId26"/>
    <p:sldId id="275" r:id="rId27"/>
    <p:sldId id="276" r:id="rId28"/>
    <p:sldId id="278" r:id="rId29"/>
    <p:sldId id="277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UCELIA\AppData\Local\Temp\Gr&#225;ficos%20ok%20LUCELIA%20RIBEIRO-Coleta%20de%20dados%20CA%20colo%20e%20mama-VILA%20MACHADO%20semana%2017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UCELIA\AppData\Local\Temp\Gr&#225;ficos%20ok%20LUCELIA%20RIBEIRO-Coleta%20de%20dados%20CA%20colo%20e%20mama-VILA%20MACHADO%20semana%2017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UCELIA\Desktop\LUCELIA%20RIBEIRO-Coleta%20de%20dados%20CA%20colo%20e%20mama-VILA%20MACHADO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UCELIA\Desktop\LUCELIA%20RIBEIRO-Coleta%20de%20dados%20CA%20colo%20e%20mama-VILA%20MACHADO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UCELIA\Desktop\LUCELIA%20RIBEIRO-Coleta%20de%20dados%20CA%20colo%20e%20mama-VILA%20MACHADO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UCELIA\Desktop\LUCELIA%20RIBEIRO-Coleta%20de%20dados%20CA%20colo%20e%20mama-VILA%20MACHADO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autoTitleDeleted val="1"/>
    <c:plotArea>
      <c:layout>
        <c:manualLayout>
          <c:layoutTarget val="inner"/>
          <c:xMode val="edge"/>
          <c:yMode val="edge"/>
          <c:x val="0.16451824570315826"/>
          <c:y val="2.96959595379045E-2"/>
          <c:w val="0.83548175429684191"/>
          <c:h val="0.8365771979232518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Indicadores!$C$5</c:f>
              <c:strCache>
                <c:ptCount val="1"/>
                <c:pt idx="0">
                  <c:v>Proporção de mulheres entre 25 e 64 anos com exame em dia para detecção precoce do câncer de colo de útero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dLbls>
            <c:showVal val="1"/>
          </c:dLbls>
          <c:cat>
            <c:strRef>
              <c:f>Indicadores!$D$4:$G$4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Indicadores!$D$5:$G$5</c:f>
              <c:numCache>
                <c:formatCode>0.0%</c:formatCode>
                <c:ptCount val="4"/>
                <c:pt idx="0">
                  <c:v>2.3379383634431438E-2</c:v>
                </c:pt>
                <c:pt idx="1">
                  <c:v>3.0818278427205612E-2</c:v>
                </c:pt>
                <c:pt idx="2">
                  <c:v>4.0595111583421904E-2</c:v>
                </c:pt>
                <c:pt idx="3">
                  <c:v>6.3761955366631484E-2</c:v>
                </c:pt>
              </c:numCache>
            </c:numRef>
          </c:val>
        </c:ser>
        <c:axId val="152658688"/>
        <c:axId val="152660224"/>
      </c:barChart>
      <c:catAx>
        <c:axId val="15265868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52660224"/>
        <c:crosses val="autoZero"/>
        <c:auto val="1"/>
        <c:lblAlgn val="ctr"/>
        <c:lblOffset val="100"/>
      </c:catAx>
      <c:valAx>
        <c:axId val="152660224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52658688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Indicadores!$C$10</c:f>
              <c:strCache>
                <c:ptCount val="1"/>
                <c:pt idx="0">
                  <c:v>Proporção de mulheres entre 50 e 69 anos com exame em dia para detecção precoce de câncer de mama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dLbls>
            <c:showVal val="1"/>
          </c:dLbls>
          <c:cat>
            <c:strRef>
              <c:f>Indicadores!$D$9:$G$9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Indicadores!$D$10:$G$10</c:f>
              <c:numCache>
                <c:formatCode>0.0%</c:formatCode>
                <c:ptCount val="4"/>
                <c:pt idx="0">
                  <c:v>3.4285714285714676E-2</c:v>
                </c:pt>
                <c:pt idx="1">
                  <c:v>4.2597402597402599E-2</c:v>
                </c:pt>
                <c:pt idx="2">
                  <c:v>5.5064935064935122E-2</c:v>
                </c:pt>
                <c:pt idx="3">
                  <c:v>8.5194805194807086E-2</c:v>
                </c:pt>
              </c:numCache>
            </c:numRef>
          </c:val>
        </c:ser>
        <c:axId val="153552768"/>
        <c:axId val="153554304"/>
      </c:barChart>
      <c:catAx>
        <c:axId val="15355276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53554304"/>
        <c:crosses val="autoZero"/>
        <c:auto val="1"/>
        <c:lblAlgn val="ctr"/>
        <c:lblOffset val="100"/>
      </c:catAx>
      <c:valAx>
        <c:axId val="153554304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53552768"/>
        <c:crosses val="autoZero"/>
        <c:crossBetween val="between"/>
        <c:majorUnit val="0.2"/>
        <c:minorUnit val="4.0000000000000022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Indicadores!$C$45</c:f>
              <c:strCache>
                <c:ptCount val="1"/>
                <c:pt idx="0">
                  <c:v>Proporção de mulheres com amostras satisfatórias do exame citopatológico do colo do útero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Indicadores!$D$44:$G$44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Indicadores!$D$45:$G$45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axId val="153565824"/>
        <c:axId val="153604480"/>
      </c:barChart>
      <c:catAx>
        <c:axId val="15356582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53604480"/>
        <c:crosses val="autoZero"/>
        <c:auto val="1"/>
        <c:lblAlgn val="ctr"/>
        <c:lblOffset val="100"/>
      </c:catAx>
      <c:valAx>
        <c:axId val="153604480"/>
        <c:scaling>
          <c:orientation val="minMax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53565824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Indicadores!$C$45</c:f>
              <c:strCache>
                <c:ptCount val="1"/>
                <c:pt idx="0">
                  <c:v>Proporção de mulheres com amostras satisfatórias do exame citopatológico do colo do útero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Indicadores!$D$44:$G$44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Indicadores!$D$45:$G$45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axId val="153615744"/>
        <c:axId val="153638016"/>
      </c:barChart>
      <c:catAx>
        <c:axId val="15361574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53638016"/>
        <c:crosses val="autoZero"/>
        <c:auto val="1"/>
        <c:lblAlgn val="ctr"/>
        <c:lblOffset val="100"/>
      </c:catAx>
      <c:valAx>
        <c:axId val="153638016"/>
        <c:scaling>
          <c:orientation val="minMax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53615744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Indicadores!$C$65</c:f>
              <c:strCache>
                <c:ptCount val="1"/>
                <c:pt idx="0">
                  <c:v>Proporção de mulheres entre 50 e 69 anos com avaliação de risco para câncer de mama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Indicadores!$D$64:$G$64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Indicadores!$D$65:$G$65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axId val="153682304"/>
        <c:axId val="153683840"/>
      </c:barChart>
      <c:catAx>
        <c:axId val="15368230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53683840"/>
        <c:crosses val="autoZero"/>
        <c:auto val="1"/>
        <c:lblAlgn val="ctr"/>
        <c:lblOffset val="100"/>
      </c:catAx>
      <c:valAx>
        <c:axId val="153683840"/>
        <c:scaling>
          <c:orientation val="minMax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53682304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Indicadores!$C$71</c:f>
              <c:strCache>
                <c:ptCount val="1"/>
                <c:pt idx="0">
                  <c:v>Proporção de mulheres entre 25 e 64 anos que receberam orientação sobre DSTs</c:v>
                </c:pt>
              </c:strCache>
            </c:strRef>
          </c:tx>
          <c:spPr>
            <a:solidFill>
              <a:srgbClr val="E46C0A"/>
            </a:solidFill>
            <a:ln w="25400">
              <a:noFill/>
            </a:ln>
          </c:spPr>
          <c:cat>
            <c:strRef>
              <c:f>Indicadores!$D$70:$G$70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Indicadores!$D$71:$G$71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axId val="153695360"/>
        <c:axId val="153696896"/>
      </c:barChart>
      <c:catAx>
        <c:axId val="153695360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53696896"/>
        <c:crosses val="autoZero"/>
        <c:auto val="1"/>
        <c:lblAlgn val="ctr"/>
        <c:lblOffset val="100"/>
      </c:catAx>
      <c:valAx>
        <c:axId val="153696896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53695360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DED29C-6309-47E6-8FE6-7CD83820F246}" type="datetimeFigureOut">
              <a:rPr lang="pt-BR" smtClean="0"/>
              <a:t>27/10/2014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252CD6-76B5-4999-9E3D-4D9A1783530C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52CD6-76B5-4999-9E3D-4D9A1783530C}" type="slidenum">
              <a:rPr lang="pt-BR" smtClean="0"/>
              <a:t>15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3C685D6A-C0E9-4539-A62E-CDE768FFACDD}" type="datetimeFigureOut">
              <a:rPr lang="pt-BR" smtClean="0"/>
              <a:pPr/>
              <a:t>27/10/2014</a:t>
            </a:fld>
            <a:endParaRPr lang="pt-BR" dirty="0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10" name="Retângulo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tângulo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Retângulo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Retângulo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Conector reto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Conector reto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Retângulo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14620A1-2AF0-4DC0-801D-B0DFC8607CEA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85D6A-C0E9-4539-A62E-CDE768FFACDD}" type="datetimeFigureOut">
              <a:rPr lang="pt-BR" smtClean="0"/>
              <a:pPr/>
              <a:t>27/10/2014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620A1-2AF0-4DC0-801D-B0DFC8607CEA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85D6A-C0E9-4539-A62E-CDE768FFACDD}" type="datetimeFigureOut">
              <a:rPr lang="pt-BR" smtClean="0"/>
              <a:pPr/>
              <a:t>27/10/2014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620A1-2AF0-4DC0-801D-B0DFC8607CEA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C685D6A-C0E9-4539-A62E-CDE768FFACDD}" type="datetimeFigureOut">
              <a:rPr lang="pt-BR" smtClean="0"/>
              <a:pPr/>
              <a:t>27/10/2014</a:t>
            </a:fld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14620A1-2AF0-4DC0-801D-B0DFC8607CEA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C685D6A-C0E9-4539-A62E-CDE768FFACDD}" type="datetimeFigureOut">
              <a:rPr lang="pt-BR" smtClean="0"/>
              <a:pPr/>
              <a:t>27/10/2014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9" name="Retângulo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tângulo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tângulo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tângulo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Conector reto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Conector reto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Retângulo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ector reto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14620A1-2AF0-4DC0-801D-B0DFC8607CEA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85D6A-C0E9-4539-A62E-CDE768FFACDD}" type="datetimeFigureOut">
              <a:rPr lang="pt-BR" smtClean="0"/>
              <a:pPr/>
              <a:t>27/10/2014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620A1-2AF0-4DC0-801D-B0DFC8607CEA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85D6A-C0E9-4539-A62E-CDE768FFACDD}" type="datetimeFigureOut">
              <a:rPr lang="pt-BR" smtClean="0"/>
              <a:pPr/>
              <a:t>27/10/2014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620A1-2AF0-4DC0-801D-B0DFC8607CEA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4" name="Espaço Reservado para Texto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C685D6A-C0E9-4539-A62E-CDE768FFACDD}" type="datetimeFigureOut">
              <a:rPr lang="pt-BR" smtClean="0"/>
              <a:pPr/>
              <a:t>27/10/2014</a:t>
            </a:fld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14620A1-2AF0-4DC0-801D-B0DFC8607CEA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85D6A-C0E9-4539-A62E-CDE768FFACDD}" type="datetimeFigureOut">
              <a:rPr lang="pt-BR" smtClean="0"/>
              <a:pPr/>
              <a:t>27/10/2014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620A1-2AF0-4DC0-801D-B0DFC8607CEA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Retângulo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Elips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Espaço Reservado para Conteúdo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1" name="Espaço Reservado para Dat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C685D6A-C0E9-4539-A62E-CDE768FFACDD}" type="datetimeFigureOut">
              <a:rPr lang="pt-BR" smtClean="0"/>
              <a:pPr/>
              <a:t>27/10/2014</a:t>
            </a:fld>
            <a:endParaRPr lang="pt-BR" dirty="0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14620A1-2AF0-4DC0-801D-B0DFC8607CEA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23" name="Espaço Reservado para Rodapé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t-B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Elips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pt-BR" dirty="0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etângulo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Conector reto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Conector reto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Espaço Reservado para Dat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C685D6A-C0E9-4539-A62E-CDE768FFACDD}" type="datetimeFigureOut">
              <a:rPr lang="pt-BR" smtClean="0"/>
              <a:pPr/>
              <a:t>27/10/2014</a:t>
            </a:fld>
            <a:endParaRPr lang="pt-BR" dirty="0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14620A1-2AF0-4DC0-801D-B0DFC8607CEA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21" name="Espaço Reservado para Rodapé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C685D6A-C0E9-4539-A62E-CDE768FFACDD}" type="datetimeFigureOut">
              <a:rPr lang="pt-BR" smtClean="0"/>
              <a:pPr/>
              <a:t>27/10/2014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Retângulo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Elips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14620A1-2AF0-4DC0-801D-B0DFC8607CEA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bge.gov.br/" TargetMode="Externa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14480" y="500042"/>
            <a:ext cx="7072362" cy="2000264"/>
          </a:xfrm>
        </p:spPr>
        <p:txBody>
          <a:bodyPr>
            <a:noAutofit/>
          </a:bodyPr>
          <a:lstStyle/>
          <a:p>
            <a:r>
              <a:rPr lang="pt-BR" sz="2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Universidade Aberta do SUS-UNASUS</a:t>
            </a:r>
            <a:br>
              <a:rPr lang="pt-BR" sz="2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t-BR" sz="2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pt-BR" sz="2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t-BR" sz="2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Universidade Federal de Pelotas</a:t>
            </a:r>
            <a:br>
              <a:rPr lang="pt-BR" sz="2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pt-BR" sz="24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286000" y="2571744"/>
            <a:ext cx="6172200" cy="3803178"/>
          </a:xfrm>
        </p:spPr>
        <p:txBody>
          <a:bodyPr>
            <a:normAutofit/>
          </a:bodyPr>
          <a:lstStyle/>
          <a:p>
            <a:pPr algn="ctr"/>
            <a:r>
              <a:rPr lang="pt-BR" sz="2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Melhoria da Atenção à Prevenção e Detecção do Câncer de Colo de Útero e de Mama, UBS Vila Machado, Curitiba-PR</a:t>
            </a:r>
          </a:p>
          <a:p>
            <a:pPr algn="ctr"/>
            <a:endParaRPr lang="pt-BR" sz="20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pt-BR" sz="2000" b="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Lucelia</a:t>
            </a:r>
            <a:r>
              <a:rPr lang="pt-BR" sz="2000" b="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Ribeiro</a:t>
            </a:r>
          </a:p>
          <a:p>
            <a:pPr algn="ctr"/>
            <a:endParaRPr lang="pt-BR" sz="20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pt-BR" sz="20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pt-BR" sz="2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Orientadora:  </a:t>
            </a:r>
            <a:r>
              <a:rPr lang="pt-BR" sz="20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Dra.Wâneza</a:t>
            </a:r>
            <a:r>
              <a:rPr lang="pt-BR" sz="2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Dias Borges </a:t>
            </a:r>
            <a:r>
              <a:rPr lang="pt-BR" sz="20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Hirsch</a:t>
            </a:r>
            <a:r>
              <a:rPr lang="pt-BR" sz="2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pt-BR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86000" y="214290"/>
            <a:ext cx="6172200" cy="785818"/>
          </a:xfrm>
        </p:spPr>
        <p:txBody>
          <a:bodyPr/>
          <a:lstStyle/>
          <a:p>
            <a:pPr algn="ctr"/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Introdução</a:t>
            </a:r>
            <a:endParaRPr lang="pt-BR" dirty="0">
              <a:solidFill>
                <a:schemeClr val="accent1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286000" y="1142984"/>
            <a:ext cx="6172200" cy="5231938"/>
          </a:xfrm>
        </p:spPr>
        <p:txBody>
          <a:bodyPr>
            <a:normAutofit/>
          </a:bodyPr>
          <a:lstStyle/>
          <a:p>
            <a:pPr algn="ctr"/>
            <a:r>
              <a:rPr lang="pt-BR" sz="2800" b="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Unidade Básica de Saúde</a:t>
            </a:r>
          </a:p>
          <a:p>
            <a:endParaRPr lang="pt-BR" sz="2800" b="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pt-BR" sz="2800" b="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Equipe ACS e processo de trabalho.</a:t>
            </a:r>
          </a:p>
          <a:p>
            <a:pPr>
              <a:buFontTx/>
              <a:buChar char="-"/>
            </a:pPr>
            <a:endParaRPr lang="pt-BR" sz="2800" b="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pt-BR" sz="2800" b="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Equipe Administrativa.</a:t>
            </a:r>
          </a:p>
          <a:p>
            <a:pPr>
              <a:buFontTx/>
              <a:buChar char="-"/>
            </a:pPr>
            <a:endParaRPr lang="pt-BR" sz="2800" b="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pt-BR" sz="2800" b="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Gestora Local.</a:t>
            </a:r>
          </a:p>
          <a:p>
            <a:endParaRPr lang="pt-BR" sz="2800" b="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pt-BR" sz="2800" b="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-Conselho Local de Saúde.</a:t>
            </a:r>
          </a:p>
          <a:p>
            <a:endParaRPr lang="pt-BR" sz="2800" b="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pt-BR" sz="2800" b="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86000" y="214290"/>
            <a:ext cx="6172200" cy="714380"/>
          </a:xfrm>
        </p:spPr>
        <p:txBody>
          <a:bodyPr/>
          <a:lstStyle/>
          <a:p>
            <a:pPr algn="ctr"/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Introdução</a:t>
            </a:r>
            <a:endParaRPr lang="pt-BR" dirty="0">
              <a:solidFill>
                <a:schemeClr val="accent1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286000" y="1071546"/>
            <a:ext cx="6172200" cy="5303376"/>
          </a:xfrm>
        </p:spPr>
        <p:txBody>
          <a:bodyPr>
            <a:normAutofit lnSpcReduction="10000"/>
          </a:bodyPr>
          <a:lstStyle/>
          <a:p>
            <a:pPr algn="ctr"/>
            <a:r>
              <a:rPr lang="pt-BR" sz="2800" b="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Unidade Básica de Saúde</a:t>
            </a:r>
          </a:p>
          <a:p>
            <a:endParaRPr lang="pt-BR" sz="2800" b="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pt-BR" sz="2800" b="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Atendimentos à:</a:t>
            </a:r>
          </a:p>
          <a:p>
            <a:r>
              <a:rPr lang="pt-BR" sz="2800" b="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- Hipertensos;</a:t>
            </a:r>
          </a:p>
          <a:p>
            <a:r>
              <a:rPr lang="pt-BR" sz="2800" b="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- Diabéticos;</a:t>
            </a:r>
          </a:p>
          <a:p>
            <a:r>
              <a:rPr lang="pt-BR" sz="2800" b="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- Gestantes;</a:t>
            </a:r>
          </a:p>
          <a:p>
            <a:r>
              <a:rPr lang="pt-BR" sz="2800" b="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- Idosos;</a:t>
            </a:r>
          </a:p>
          <a:p>
            <a:r>
              <a:rPr lang="pt-BR" sz="2800" b="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- Crianças;</a:t>
            </a:r>
          </a:p>
          <a:p>
            <a:r>
              <a:rPr lang="pt-BR" sz="2800" b="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- Saúde bucal em gestantes e acamados.</a:t>
            </a:r>
          </a:p>
          <a:p>
            <a:r>
              <a:rPr lang="pt-BR" sz="2800" b="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</a:t>
            </a:r>
            <a:endParaRPr lang="pt-BR" sz="2800" b="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86000" y="214290"/>
            <a:ext cx="6172200" cy="714380"/>
          </a:xfrm>
        </p:spPr>
        <p:txBody>
          <a:bodyPr/>
          <a:lstStyle/>
          <a:p>
            <a:pPr algn="ctr"/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Introdução</a:t>
            </a:r>
            <a:endParaRPr lang="pt-BR" dirty="0">
              <a:solidFill>
                <a:schemeClr val="accent1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286000" y="1500174"/>
            <a:ext cx="6172200" cy="4874748"/>
          </a:xfrm>
        </p:spPr>
        <p:txBody>
          <a:bodyPr>
            <a:normAutofit lnSpcReduction="10000"/>
          </a:bodyPr>
          <a:lstStyle/>
          <a:p>
            <a:pPr algn="ctr"/>
            <a:r>
              <a:rPr lang="pt-BR" sz="2800" b="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Unidade Básica de Saúde</a:t>
            </a:r>
          </a:p>
          <a:p>
            <a:endParaRPr lang="pt-BR" sz="2800" b="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pt-BR" sz="2800" b="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-Prevenção de Câncer de colo uterino e de mamas antes da Intervenção.</a:t>
            </a:r>
          </a:p>
          <a:p>
            <a:r>
              <a:rPr lang="pt-BR" sz="2800" b="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-Coletas.</a:t>
            </a:r>
          </a:p>
          <a:p>
            <a:r>
              <a:rPr lang="pt-BR" sz="2800" b="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-Pedidos de mamografia.</a:t>
            </a:r>
          </a:p>
          <a:p>
            <a:r>
              <a:rPr lang="pt-BR" sz="2800" b="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-Registros.</a:t>
            </a:r>
          </a:p>
          <a:p>
            <a:r>
              <a:rPr lang="pt-BR" sz="2800" b="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-Cobertura.</a:t>
            </a:r>
          </a:p>
          <a:p>
            <a:r>
              <a:rPr lang="pt-BR" sz="2800" b="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</a:t>
            </a:r>
          </a:p>
          <a:p>
            <a:pPr algn="ctr"/>
            <a:endParaRPr lang="pt-BR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86000" y="285728"/>
            <a:ext cx="6172200" cy="857256"/>
          </a:xfrm>
        </p:spPr>
        <p:txBody>
          <a:bodyPr>
            <a:normAutofit/>
          </a:bodyPr>
          <a:lstStyle/>
          <a:p>
            <a:pPr algn="ctr"/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Objetivo</a:t>
            </a:r>
            <a:endParaRPr lang="pt-BR" dirty="0">
              <a:solidFill>
                <a:schemeClr val="accent1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286000" y="1428736"/>
            <a:ext cx="6172200" cy="4946186"/>
          </a:xfrm>
        </p:spPr>
        <p:txBody>
          <a:bodyPr>
            <a:normAutofit/>
          </a:bodyPr>
          <a:lstStyle/>
          <a:p>
            <a:pPr algn="just"/>
            <a:endParaRPr lang="pt-BR" sz="2800" b="0" dirty="0" smtClean="0"/>
          </a:p>
          <a:p>
            <a:pPr algn="just"/>
            <a:r>
              <a:rPr lang="pt-BR" sz="2800" b="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Objetivo Geral</a:t>
            </a:r>
          </a:p>
          <a:p>
            <a:pPr algn="just"/>
            <a:r>
              <a:rPr lang="pt-BR" sz="28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algn="just"/>
            <a:r>
              <a:rPr lang="pt-BR" sz="28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</a:t>
            </a:r>
            <a:r>
              <a:rPr lang="pt-BR" sz="2800" b="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Melhorar a detecção precoce de câncer de colo do útero e de mama, na UBS Vila Machado, na cidade de Curitiba-Paraná.</a:t>
            </a:r>
          </a:p>
          <a:p>
            <a:pPr algn="just"/>
            <a:r>
              <a:rPr lang="pt-BR" sz="2800" b="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 </a:t>
            </a:r>
          </a:p>
          <a:p>
            <a:pPr algn="just"/>
            <a:endParaRPr lang="pt-BR" sz="28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86000" y="357166"/>
            <a:ext cx="6172200" cy="857256"/>
          </a:xfrm>
        </p:spPr>
        <p:txBody>
          <a:bodyPr/>
          <a:lstStyle/>
          <a:p>
            <a:pPr algn="ctr"/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Metodologia</a:t>
            </a:r>
            <a:endParaRPr lang="pt-BR" dirty="0">
              <a:solidFill>
                <a:schemeClr val="accent1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286000" y="1428736"/>
            <a:ext cx="6172200" cy="4946186"/>
          </a:xfrm>
        </p:spPr>
        <p:txBody>
          <a:bodyPr>
            <a:normAutofit/>
          </a:bodyPr>
          <a:lstStyle/>
          <a:p>
            <a:pPr algn="just"/>
            <a:r>
              <a:rPr lang="pt-BR" sz="2800" b="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AÇÕES:</a:t>
            </a:r>
          </a:p>
          <a:p>
            <a:pPr algn="just"/>
            <a:endParaRPr lang="pt-BR" sz="2800" b="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pt-BR" sz="2800" b="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Monitorar cobertura. </a:t>
            </a:r>
            <a:endParaRPr lang="pt-BR" sz="2800" b="0" i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Tx/>
              <a:buChar char="-"/>
            </a:pPr>
            <a:endParaRPr lang="pt-BR" sz="2800" b="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Tx/>
              <a:buChar char="-"/>
            </a:pPr>
            <a:endParaRPr lang="pt-BR" sz="2800" b="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pt-BR" sz="2800" b="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Acolher e convidar as mulheres que compareceram na unidade de saúde por outros motivos. </a:t>
            </a:r>
          </a:p>
          <a:p>
            <a:pPr algn="just">
              <a:buFontTx/>
              <a:buChar char="-"/>
            </a:pPr>
            <a:endParaRPr lang="pt-BR" sz="2800" b="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Tx/>
              <a:buChar char="-"/>
            </a:pPr>
            <a:endParaRPr lang="pt-BR" sz="2800" b="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86000" y="214290"/>
            <a:ext cx="6172200" cy="928694"/>
          </a:xfrm>
        </p:spPr>
        <p:txBody>
          <a:bodyPr>
            <a:normAutofit/>
          </a:bodyPr>
          <a:lstStyle/>
          <a:p>
            <a:pPr algn="ctr"/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Metodologia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285984" y="1142984"/>
            <a:ext cx="6172200" cy="5231938"/>
          </a:xfrm>
        </p:spPr>
        <p:txBody>
          <a:bodyPr/>
          <a:lstStyle/>
          <a:p>
            <a:r>
              <a:rPr lang="pt-BR" dirty="0" smtClean="0"/>
              <a:t>.</a:t>
            </a:r>
          </a:p>
          <a:p>
            <a:endParaRPr lang="pt-BR" dirty="0" smtClean="0"/>
          </a:p>
        </p:txBody>
      </p:sp>
      <p:pic>
        <p:nvPicPr>
          <p:cNvPr id="1027" name="Picture 3" descr="C:\Users\LUCELIA\Desktop\Oficina Gestante e Coleta de Preventivo 26-07-14\SAM_03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1357298"/>
            <a:ext cx="5929354" cy="4929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86000" y="214290"/>
            <a:ext cx="6172200" cy="714380"/>
          </a:xfrm>
        </p:spPr>
        <p:txBody>
          <a:bodyPr/>
          <a:lstStyle/>
          <a:p>
            <a:pPr algn="ctr"/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Metodologia</a:t>
            </a:r>
            <a:endParaRPr lang="pt-BR" dirty="0">
              <a:solidFill>
                <a:schemeClr val="accent1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286000" y="1071546"/>
            <a:ext cx="6172200" cy="5303376"/>
          </a:xfrm>
        </p:spPr>
        <p:txBody>
          <a:bodyPr>
            <a:normAutofit/>
          </a:bodyPr>
          <a:lstStyle/>
          <a:p>
            <a:pPr algn="just"/>
            <a:r>
              <a:rPr lang="pt-BR" sz="2800" b="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AÇÕES:</a:t>
            </a:r>
          </a:p>
          <a:p>
            <a:pPr algn="just"/>
            <a:endParaRPr lang="pt-BR" sz="2800" b="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pt-BR" sz="2800" b="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Busca ativa das faltosas para resultado. </a:t>
            </a:r>
          </a:p>
          <a:p>
            <a:pPr algn="just">
              <a:buFontTx/>
              <a:buChar char="-"/>
            </a:pPr>
            <a:endParaRPr lang="pt-BR" sz="2800" b="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pt-BR" sz="2800" b="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Monitorar resultados de exames.</a:t>
            </a:r>
            <a:endParaRPr lang="pt-BR" sz="2800" b="0" i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Tx/>
              <a:buChar char="-"/>
            </a:pPr>
            <a:endParaRPr lang="pt-BR" sz="2800" b="0" i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pt-BR" sz="2800" b="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Implantar registros específicos</a:t>
            </a:r>
            <a:r>
              <a:rPr lang="pt-BR" sz="2800" b="0" i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86000" y="285728"/>
            <a:ext cx="6172200" cy="642942"/>
          </a:xfrm>
        </p:spPr>
        <p:txBody>
          <a:bodyPr>
            <a:normAutofit/>
          </a:bodyPr>
          <a:lstStyle/>
          <a:p>
            <a:pPr algn="ctr"/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Metodologia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286000" y="1357298"/>
            <a:ext cx="6172200" cy="5017624"/>
          </a:xfrm>
        </p:spPr>
        <p:txBody>
          <a:bodyPr/>
          <a:lstStyle/>
          <a:p>
            <a:r>
              <a:rPr lang="pt-BR" dirty="0" smtClean="0"/>
              <a:t>.</a:t>
            </a:r>
            <a:endParaRPr lang="pt-BR" dirty="0"/>
          </a:p>
        </p:txBody>
      </p:sp>
      <p:pic>
        <p:nvPicPr>
          <p:cNvPr id="2050" name="Picture 2" descr="C:\Users\LUCELIA\Desktop\Oficina Gestante e Coleta de Preventivo 26-07-14\SAM_04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1214422"/>
            <a:ext cx="6143668" cy="4929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286000" y="1214422"/>
            <a:ext cx="6172200" cy="5160500"/>
          </a:xfrm>
        </p:spPr>
        <p:txBody>
          <a:bodyPr>
            <a:normAutofit/>
          </a:bodyPr>
          <a:lstStyle/>
          <a:p>
            <a:pPr algn="just"/>
            <a:r>
              <a:rPr lang="pt-BR" sz="2800" b="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AÇÕES:</a:t>
            </a:r>
          </a:p>
          <a:p>
            <a:pPr algn="just"/>
            <a:endParaRPr lang="pt-BR" sz="2800" b="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pt-BR" sz="2800" b="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Monitor adequabilidade das amostras. </a:t>
            </a:r>
            <a:endParaRPr lang="pt-BR" sz="2800" b="0" i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Tx/>
              <a:buChar char="-"/>
            </a:pPr>
            <a:endParaRPr lang="pt-BR" sz="2800" b="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pt-BR" sz="2800" b="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Realizar palestras educativas na comunidade. </a:t>
            </a:r>
            <a:endParaRPr lang="pt-BR" sz="2800" b="0" i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pt-BR" sz="2800" b="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pt-BR" sz="2800" b="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Esclarecer a comunidade sobre a importância da prevenção. </a:t>
            </a:r>
          </a:p>
          <a:p>
            <a:pPr algn="just"/>
            <a:endParaRPr lang="pt-BR" sz="2800" dirty="0">
              <a:solidFill>
                <a:schemeClr val="tx1"/>
              </a:solidFill>
            </a:endParaRPr>
          </a:p>
        </p:txBody>
      </p:sp>
      <p:sp>
        <p:nvSpPr>
          <p:cNvPr id="6" name="Título 1"/>
          <p:cNvSpPr>
            <a:spLocks noGrp="1"/>
          </p:cNvSpPr>
          <p:nvPr>
            <p:ph type="ctrTitle"/>
          </p:nvPr>
        </p:nvSpPr>
        <p:spPr>
          <a:xfrm>
            <a:off x="2286000" y="214290"/>
            <a:ext cx="6172200" cy="714380"/>
          </a:xfrm>
        </p:spPr>
        <p:txBody>
          <a:bodyPr>
            <a:normAutofit/>
          </a:bodyPr>
          <a:lstStyle/>
          <a:p>
            <a:pPr algn="ctr"/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Metodologia</a:t>
            </a:r>
            <a:endParaRPr lang="pt-BR" dirty="0">
              <a:solidFill>
                <a:schemeClr val="accent1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86000" y="285728"/>
            <a:ext cx="6172200" cy="642942"/>
          </a:xfrm>
        </p:spPr>
        <p:txBody>
          <a:bodyPr/>
          <a:lstStyle/>
          <a:p>
            <a:pPr algn="ctr"/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Metodologia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286000" y="1000108"/>
            <a:ext cx="6172200" cy="5374814"/>
          </a:xfrm>
        </p:spPr>
        <p:txBody>
          <a:bodyPr/>
          <a:lstStyle/>
          <a:p>
            <a:r>
              <a:rPr lang="pt-BR" dirty="0" smtClean="0"/>
              <a:t>.</a:t>
            </a:r>
            <a:endParaRPr lang="pt-BR" dirty="0"/>
          </a:p>
        </p:txBody>
      </p:sp>
      <p:pic>
        <p:nvPicPr>
          <p:cNvPr id="3075" name="Picture 3" descr="C:\Users\LUCELIA\Desktop\Oficina Gestante e Coleta de Preventivo 26-07-14\DSC004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142984"/>
            <a:ext cx="6286544" cy="5000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85984" y="428604"/>
            <a:ext cx="6029340" cy="714380"/>
          </a:xfrm>
        </p:spPr>
        <p:txBody>
          <a:bodyPr>
            <a:noAutofit/>
          </a:bodyPr>
          <a:lstStyle/>
          <a:p>
            <a:pPr algn="ctr"/>
            <a:r>
              <a:rPr lang="pt-BR" sz="3200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Campo da Intervenção</a:t>
            </a:r>
            <a:endParaRPr lang="pt-BR" sz="3200" dirty="0">
              <a:solidFill>
                <a:schemeClr val="accent1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214546" y="2000240"/>
            <a:ext cx="6243654" cy="4374682"/>
          </a:xfrm>
        </p:spPr>
        <p:txBody>
          <a:bodyPr>
            <a:normAutofit/>
          </a:bodyPr>
          <a:lstStyle/>
          <a:p>
            <a:pPr algn="just"/>
            <a:r>
              <a:rPr lang="pt-BR" sz="2800" b="0" dirty="0" smtClean="0">
                <a:solidFill>
                  <a:schemeClr val="tx1"/>
                </a:solidFill>
              </a:rPr>
              <a:t>-</a:t>
            </a:r>
            <a:r>
              <a:rPr lang="pt-BR" sz="2800" b="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Unidade</a:t>
            </a:r>
            <a:r>
              <a:rPr lang="pt-BR" sz="28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BR" sz="2800" b="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Básica de Saúde Vila Machado</a:t>
            </a:r>
          </a:p>
          <a:p>
            <a:pPr algn="just"/>
            <a:endParaRPr lang="pt-BR" sz="2800" b="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pt-BR" sz="2800" b="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-Cidade: Curitiba Paraná</a:t>
            </a:r>
          </a:p>
          <a:p>
            <a:pPr algn="just"/>
            <a:endParaRPr lang="pt-BR" sz="2800" b="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pt-BR" sz="2800" b="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-Período da Realização da Intervenção: Maio a Setembro de 2014</a:t>
            </a:r>
          </a:p>
          <a:p>
            <a:pPr algn="just"/>
            <a:endParaRPr lang="pt-BR" sz="2800" b="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pt-BR" sz="2800" b="0" dirty="0" smtClean="0"/>
          </a:p>
          <a:p>
            <a:pPr algn="just"/>
            <a:endParaRPr lang="pt-BR" sz="28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86000" y="214290"/>
            <a:ext cx="6172200" cy="714380"/>
          </a:xfrm>
        </p:spPr>
        <p:txBody>
          <a:bodyPr>
            <a:normAutofit/>
          </a:bodyPr>
          <a:lstStyle/>
          <a:p>
            <a:pPr algn="ctr"/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Metodologia</a:t>
            </a:r>
            <a:endParaRPr lang="pt-BR" dirty="0">
              <a:solidFill>
                <a:schemeClr val="accent1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286000" y="1785926"/>
            <a:ext cx="6172200" cy="4588996"/>
          </a:xfrm>
        </p:spPr>
        <p:txBody>
          <a:bodyPr/>
          <a:lstStyle/>
          <a:p>
            <a:pPr algn="just"/>
            <a:r>
              <a:rPr lang="pt-BR" sz="2800" b="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AÇÕES:</a:t>
            </a:r>
          </a:p>
          <a:p>
            <a:pPr algn="just"/>
            <a:endParaRPr lang="pt-BR" b="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pt-BR" sz="2800" b="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Capacitar a equipe.</a:t>
            </a:r>
            <a:endParaRPr lang="pt-BR" sz="2800" b="0" i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Tx/>
              <a:buChar char="-"/>
            </a:pPr>
            <a:endParaRPr lang="pt-BR" sz="2800" b="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pt-BR" sz="2800" b="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Cadastrar as mulheres residentes na área de abrangência de 25 a 69 anos de idade. </a:t>
            </a:r>
            <a:endParaRPr lang="pt-BR" sz="2800" b="0" i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pt-BR" sz="2800" b="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86000" y="357166"/>
            <a:ext cx="6172200" cy="571504"/>
          </a:xfrm>
        </p:spPr>
        <p:txBody>
          <a:bodyPr>
            <a:normAutofit/>
          </a:bodyPr>
          <a:lstStyle/>
          <a:p>
            <a:pPr algn="ctr"/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Metodologia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286000" y="1071546"/>
            <a:ext cx="6172200" cy="5000660"/>
          </a:xfrm>
        </p:spPr>
        <p:txBody>
          <a:bodyPr/>
          <a:lstStyle/>
          <a:p>
            <a:r>
              <a:rPr lang="pt-BR" dirty="0" smtClean="0"/>
              <a:t>.</a:t>
            </a:r>
            <a:endParaRPr lang="pt-BR" dirty="0"/>
          </a:p>
        </p:txBody>
      </p:sp>
      <p:pic>
        <p:nvPicPr>
          <p:cNvPr id="4098" name="Picture 2" descr="C:\Users\LUCELIA\Desktop\FOTOS UFPEL\SAM_01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1000108"/>
            <a:ext cx="6357982" cy="5214974"/>
          </a:xfrm>
          <a:prstGeom prst="rect">
            <a:avLst/>
          </a:prstGeom>
          <a:noFill/>
        </p:spPr>
      </p:pic>
      <p:pic>
        <p:nvPicPr>
          <p:cNvPr id="5" name="Imagem 4" descr="C:\Users\LUCELIA\Desktop\FOTOS UFPEL\SAM_012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1571612"/>
            <a:ext cx="6215106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86000" y="214290"/>
            <a:ext cx="6172200" cy="714380"/>
          </a:xfrm>
        </p:spPr>
        <p:txBody>
          <a:bodyPr/>
          <a:lstStyle/>
          <a:p>
            <a:pPr algn="ctr"/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Metodologia</a:t>
            </a:r>
            <a:endParaRPr lang="pt-BR" dirty="0">
              <a:solidFill>
                <a:schemeClr val="accent1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286000" y="1142984"/>
            <a:ext cx="6172200" cy="5231938"/>
          </a:xfrm>
        </p:spPr>
        <p:txBody>
          <a:bodyPr>
            <a:normAutofit/>
          </a:bodyPr>
          <a:lstStyle/>
          <a:p>
            <a:pPr algn="just"/>
            <a:r>
              <a:rPr lang="pt-BR" sz="2800" b="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AÇÕES:</a:t>
            </a:r>
          </a:p>
          <a:p>
            <a:pPr algn="just"/>
            <a:endParaRPr lang="pt-BR" sz="2800" b="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pt-BR" sz="2800" b="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Disponibilizar protocolo técnico. </a:t>
            </a:r>
            <a:endParaRPr lang="pt-BR" sz="2800" b="0" i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Tx/>
              <a:buChar char="-"/>
            </a:pPr>
            <a:endParaRPr lang="pt-BR" sz="2800" b="0" i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pt-BR" sz="2800" b="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Facilitar acesso, abertura da unidade aos sábados. </a:t>
            </a:r>
            <a:endParaRPr lang="pt-BR" sz="2800" b="0" i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Tx/>
              <a:buChar char="-"/>
            </a:pPr>
            <a:endParaRPr lang="pt-BR" sz="2800" b="0" i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pt-BR" sz="2800" b="0" i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</a:t>
            </a:r>
            <a:r>
              <a:rPr lang="pt-BR" sz="2800" b="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Estimular a equipe. </a:t>
            </a:r>
            <a:endParaRPr lang="pt-BR" sz="2800" b="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85984" y="357166"/>
            <a:ext cx="6172200" cy="571504"/>
          </a:xfrm>
        </p:spPr>
        <p:txBody>
          <a:bodyPr>
            <a:normAutofit/>
          </a:bodyPr>
          <a:lstStyle/>
          <a:p>
            <a:pPr algn="ctr"/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Metodologia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286000" y="1000108"/>
            <a:ext cx="6172200" cy="5374814"/>
          </a:xfrm>
        </p:spPr>
        <p:txBody>
          <a:bodyPr/>
          <a:lstStyle/>
          <a:p>
            <a:r>
              <a:rPr lang="pt-BR" dirty="0" smtClean="0"/>
              <a:t>.</a:t>
            </a:r>
            <a:endParaRPr lang="pt-BR" dirty="0"/>
          </a:p>
        </p:txBody>
      </p:sp>
      <p:pic>
        <p:nvPicPr>
          <p:cNvPr id="5122" name="Picture 2" descr="C:\Users\LUCELIA\Desktop\FOTOS UFPEL\2014-06-13 16.08.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142984"/>
            <a:ext cx="6357982" cy="5143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86000" y="214290"/>
            <a:ext cx="6172200" cy="714380"/>
          </a:xfrm>
        </p:spPr>
        <p:txBody>
          <a:bodyPr/>
          <a:lstStyle/>
          <a:p>
            <a:pPr algn="ctr"/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Metodologia</a:t>
            </a:r>
            <a:endParaRPr lang="pt-BR" dirty="0">
              <a:solidFill>
                <a:schemeClr val="accent1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286000" y="1357298"/>
            <a:ext cx="6172200" cy="501762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BR" sz="2800" b="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AÇÕES:</a:t>
            </a:r>
          </a:p>
          <a:p>
            <a:pPr algn="just"/>
            <a:endParaRPr lang="pt-BR" sz="2800" b="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pt-BR" sz="2800" b="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Incentivar a adesão das mulheres ao programa. </a:t>
            </a:r>
            <a:endParaRPr lang="pt-BR" sz="2800" b="0" i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Tx/>
              <a:buChar char="-"/>
            </a:pPr>
            <a:endParaRPr lang="pt-BR" sz="2800" b="0" i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pt-BR" sz="2800" b="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Garantir junto ao gestor fornecimento de materiais necessários.</a:t>
            </a:r>
            <a:endParaRPr lang="pt-BR" sz="2800" b="0" i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pt-BR" sz="2800" b="0" i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pt-BR" sz="2800" b="0" i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</a:t>
            </a:r>
            <a:r>
              <a:rPr lang="pt-BR" sz="2800" b="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Identificar mulheres com maior risco para câncer de colo uterino e de mamas. </a:t>
            </a:r>
            <a:endParaRPr lang="pt-BR" sz="2800" b="0" i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Tx/>
              <a:buChar char="-"/>
            </a:pPr>
            <a:endParaRPr lang="pt-BR" sz="2800" b="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357422" y="214290"/>
            <a:ext cx="6172200" cy="714380"/>
          </a:xfrm>
        </p:spPr>
        <p:txBody>
          <a:bodyPr/>
          <a:lstStyle/>
          <a:p>
            <a:pPr algn="ctr"/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Metodologia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286000" y="1071546"/>
            <a:ext cx="6172200" cy="5303376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6146" name="Picture 2" descr="C:\Users\LUCELIA\Desktop\FOTOS UFPEL\SAM_01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1000108"/>
            <a:ext cx="6429420" cy="5357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86000" y="214290"/>
            <a:ext cx="6172200" cy="785818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Objetivos, metas e resultados</a:t>
            </a:r>
            <a:endParaRPr lang="pt-BR" dirty="0">
              <a:solidFill>
                <a:schemeClr val="accent1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286000" y="1214422"/>
            <a:ext cx="6172200" cy="5160500"/>
          </a:xfrm>
        </p:spPr>
        <p:txBody>
          <a:bodyPr>
            <a:normAutofit/>
          </a:bodyPr>
          <a:lstStyle/>
          <a:p>
            <a:pPr lvl="0" algn="just"/>
            <a:r>
              <a:rPr lang="pt-BR" sz="28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Objetivo 1</a:t>
            </a:r>
            <a:r>
              <a:rPr lang="pt-BR" sz="2800" b="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Ampliar a cobertura de detecção precoce do câncer de colo e do câncer de mama.</a:t>
            </a:r>
          </a:p>
          <a:p>
            <a:pPr lvl="0" algn="just">
              <a:buFontTx/>
              <a:buChar char="-"/>
            </a:pPr>
            <a:endParaRPr lang="pt-BR" sz="2800" b="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algn="just"/>
            <a:r>
              <a:rPr lang="pt-BR" sz="2800" b="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BR" sz="28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Meta</a:t>
            </a:r>
            <a:r>
              <a:rPr lang="pt-BR" sz="2800" b="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Ampliar a cobertura de detecção precoce do câncer de colo uterino para 80%.</a:t>
            </a:r>
          </a:p>
          <a:p>
            <a:pPr algn="just"/>
            <a:r>
              <a:rPr lang="pt-BR" sz="2800" b="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Ampliar a cobertura de detecção precoce do câncer de mama para 80%.</a:t>
            </a:r>
            <a:endParaRPr lang="pt-BR" sz="2800" b="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357422" y="428604"/>
            <a:ext cx="6100778" cy="571504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Objetivos, metas e resultados</a:t>
            </a:r>
            <a:endParaRPr lang="pt-BR" dirty="0">
              <a:solidFill>
                <a:schemeClr val="accent1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286000" y="928670"/>
            <a:ext cx="6172200" cy="5446252"/>
          </a:xfrm>
        </p:spPr>
        <p:txBody>
          <a:bodyPr>
            <a:normAutofit/>
          </a:bodyPr>
          <a:lstStyle/>
          <a:p>
            <a:endParaRPr lang="pt-BR" sz="2800" b="0" dirty="0" smtClean="0"/>
          </a:p>
          <a:p>
            <a:r>
              <a:rPr lang="pt-BR" sz="28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Resultado: </a:t>
            </a:r>
            <a:r>
              <a:rPr lang="pt-BR" sz="2800" b="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Câncer colo de útero</a:t>
            </a:r>
          </a:p>
          <a:p>
            <a:endParaRPr lang="pt-BR" sz="2800" dirty="0" smtClean="0">
              <a:solidFill>
                <a:schemeClr val="tx1"/>
              </a:solidFill>
            </a:endParaRPr>
          </a:p>
          <a:p>
            <a:endParaRPr lang="pt-BR" sz="2800" dirty="0" smtClean="0">
              <a:solidFill>
                <a:schemeClr val="tx1"/>
              </a:solidFill>
            </a:endParaRPr>
          </a:p>
          <a:p>
            <a:endParaRPr lang="pt-BR" sz="2800" dirty="0">
              <a:solidFill>
                <a:schemeClr val="tx1"/>
              </a:solidFill>
            </a:endParaRPr>
          </a:p>
        </p:txBody>
      </p:sp>
      <p:graphicFrame>
        <p:nvGraphicFramePr>
          <p:cNvPr id="4" name="Gráfico 3"/>
          <p:cNvGraphicFramePr/>
          <p:nvPr/>
        </p:nvGraphicFramePr>
        <p:xfrm>
          <a:off x="2357422" y="2124074"/>
          <a:ext cx="5429288" cy="38766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86000" y="428604"/>
            <a:ext cx="6172200" cy="571504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Objetivos, metas e resultados</a:t>
            </a:r>
            <a:endParaRPr lang="pt-BR" dirty="0">
              <a:solidFill>
                <a:schemeClr val="accent1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286000" y="1714488"/>
            <a:ext cx="6172200" cy="4660434"/>
          </a:xfrm>
        </p:spPr>
        <p:txBody>
          <a:bodyPr>
            <a:normAutofit/>
          </a:bodyPr>
          <a:lstStyle/>
          <a:p>
            <a:r>
              <a:rPr lang="pt-BR" sz="28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Resultado: </a:t>
            </a:r>
            <a:r>
              <a:rPr lang="pt-BR" sz="2800" b="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Câncer de mama</a:t>
            </a:r>
          </a:p>
          <a:p>
            <a:endParaRPr lang="pt-BR" sz="2800" dirty="0" smtClean="0">
              <a:solidFill>
                <a:schemeClr val="tx1"/>
              </a:solidFill>
            </a:endParaRPr>
          </a:p>
          <a:p>
            <a:endParaRPr lang="pt-BR" sz="2800" b="0" dirty="0" smtClean="0">
              <a:solidFill>
                <a:schemeClr val="tx1"/>
              </a:solidFill>
            </a:endParaRPr>
          </a:p>
          <a:p>
            <a:endParaRPr lang="pt-BR" sz="2800" b="0" dirty="0">
              <a:solidFill>
                <a:schemeClr val="tx1"/>
              </a:solidFill>
            </a:endParaRPr>
          </a:p>
        </p:txBody>
      </p:sp>
      <p:graphicFrame>
        <p:nvGraphicFramePr>
          <p:cNvPr id="4" name="Gráfico 3"/>
          <p:cNvGraphicFramePr/>
          <p:nvPr/>
        </p:nvGraphicFramePr>
        <p:xfrm>
          <a:off x="2357422" y="2500306"/>
          <a:ext cx="5214975" cy="3929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86000" y="285728"/>
            <a:ext cx="6172200" cy="642942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Objetivos, metas e resultados</a:t>
            </a:r>
            <a:endParaRPr lang="pt-BR" dirty="0">
              <a:solidFill>
                <a:schemeClr val="accent1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286000" y="1214422"/>
            <a:ext cx="6172200" cy="5160500"/>
          </a:xfrm>
        </p:spPr>
        <p:txBody>
          <a:bodyPr>
            <a:normAutofit lnSpcReduction="10000"/>
          </a:bodyPr>
          <a:lstStyle/>
          <a:p>
            <a:pPr lvl="0" algn="just"/>
            <a:r>
              <a:rPr lang="pt-BR" sz="28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Objetivo 2: </a:t>
            </a:r>
            <a:r>
              <a:rPr lang="pt-BR" sz="2800" b="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Melhorar a adesão das mulheres à realização de exame </a:t>
            </a:r>
            <a:r>
              <a:rPr lang="pt-BR" sz="2800" b="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citopatológico</a:t>
            </a:r>
            <a:r>
              <a:rPr lang="pt-BR" sz="2800" b="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de colo uterino e mamografia.</a:t>
            </a:r>
          </a:p>
          <a:p>
            <a:pPr algn="just"/>
            <a:endParaRPr lang="pt-BR" sz="2800" b="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pt-BR" sz="28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Meta:</a:t>
            </a:r>
            <a:r>
              <a:rPr lang="pt-BR" sz="2800" b="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Buscar 100% das mulheres que tiverem exame alterado e que não retornaram a unidade de saúde.</a:t>
            </a:r>
          </a:p>
          <a:p>
            <a:pPr algn="just"/>
            <a:r>
              <a:rPr lang="pt-BR" sz="2800" b="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algn="just"/>
            <a:r>
              <a:rPr lang="pt-BR" sz="28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Resultado: </a:t>
            </a:r>
            <a:r>
              <a:rPr lang="pt-BR" sz="2800" b="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Não houve exame alterado.</a:t>
            </a:r>
            <a:endParaRPr lang="pt-BR" sz="28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pt-BR" sz="2800" dirty="0" smtClean="0"/>
          </a:p>
          <a:p>
            <a:pPr algn="just"/>
            <a:endParaRPr lang="pt-BR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86000" y="500042"/>
            <a:ext cx="6172200" cy="714380"/>
          </a:xfrm>
        </p:spPr>
        <p:txBody>
          <a:bodyPr/>
          <a:lstStyle/>
          <a:p>
            <a:pPr algn="ctr"/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Introdução</a:t>
            </a:r>
            <a:endParaRPr lang="pt-BR" dirty="0">
              <a:solidFill>
                <a:schemeClr val="accent1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286000" y="1500174"/>
            <a:ext cx="6172200" cy="4874748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sz="2800" b="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Segundo OMS, câncer de colo uterino é o sétimo tipo mais freqüente nas mulheres. </a:t>
            </a:r>
          </a:p>
          <a:p>
            <a:pPr algn="just"/>
            <a:r>
              <a:rPr lang="pt-BR" sz="2800" b="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-Aproximadamente 290 mil casos novos no mundo anualmente.</a:t>
            </a:r>
          </a:p>
          <a:p>
            <a:pPr algn="just"/>
            <a:r>
              <a:rPr lang="pt-BR" sz="2800" b="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-Exame </a:t>
            </a:r>
            <a:r>
              <a:rPr lang="pt-BR" sz="2800" b="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Papanicolau</a:t>
            </a:r>
            <a:r>
              <a:rPr lang="pt-BR" sz="2800" b="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algn="just"/>
            <a:r>
              <a:rPr lang="pt-BR" sz="2800" b="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-Faixa etária para coleta de acordo com MS.</a:t>
            </a:r>
          </a:p>
          <a:p>
            <a:pPr algn="just"/>
            <a:r>
              <a:rPr lang="pt-BR" sz="2800" b="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-Periodicidade.</a:t>
            </a:r>
          </a:p>
          <a:p>
            <a:pPr algn="just"/>
            <a:r>
              <a:rPr lang="pt-BR" sz="2800" b="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-Fatores de risco.</a:t>
            </a:r>
          </a:p>
          <a:p>
            <a:pPr algn="just"/>
            <a:endParaRPr lang="pt-BR" sz="2800" b="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pt-BR" sz="2800" b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86000" y="285728"/>
            <a:ext cx="6172200" cy="714380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Objetivos, metas e resultados</a:t>
            </a:r>
            <a:endParaRPr lang="pt-BR" dirty="0">
              <a:solidFill>
                <a:schemeClr val="accent1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286000" y="1643050"/>
            <a:ext cx="6172200" cy="4731872"/>
          </a:xfrm>
        </p:spPr>
        <p:txBody>
          <a:bodyPr>
            <a:normAutofit/>
          </a:bodyPr>
          <a:lstStyle/>
          <a:p>
            <a:pPr lvl="0" algn="just"/>
            <a:r>
              <a:rPr lang="pt-BR" sz="28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Objetivo 3</a:t>
            </a:r>
            <a:r>
              <a:rPr lang="pt-BR" sz="2800" b="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Melhorar a qualidade do atendimento das mulheres que realizam detecção precoce de câncer de colo de útero e de mama na unidade de saúde.</a:t>
            </a:r>
          </a:p>
          <a:p>
            <a:pPr lvl="0" algn="just"/>
            <a:endParaRPr lang="pt-BR" sz="2800" b="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algn="just"/>
            <a:r>
              <a:rPr lang="pt-BR" sz="28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Meta: </a:t>
            </a:r>
            <a:r>
              <a:rPr lang="pt-BR" sz="2800" b="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Obter 100% de coleta de amostras satisfatórias do exame </a:t>
            </a:r>
            <a:r>
              <a:rPr lang="pt-BR" sz="2800" b="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citopatológico</a:t>
            </a:r>
            <a:r>
              <a:rPr lang="pt-BR" sz="2800" b="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de colo uterino</a:t>
            </a:r>
            <a:r>
              <a:rPr lang="pt-BR" sz="28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 </a:t>
            </a:r>
          </a:p>
          <a:p>
            <a:pPr algn="just"/>
            <a:endParaRPr lang="pt-BR" sz="28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86000" y="214290"/>
            <a:ext cx="6172200" cy="785818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Objetivos, metas e resultados</a:t>
            </a:r>
            <a:endParaRPr lang="pt-BR" dirty="0">
              <a:solidFill>
                <a:schemeClr val="accent1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286000" y="1285860"/>
            <a:ext cx="6172200" cy="5089062"/>
          </a:xfrm>
        </p:spPr>
        <p:txBody>
          <a:bodyPr>
            <a:normAutofit/>
          </a:bodyPr>
          <a:lstStyle/>
          <a:p>
            <a:r>
              <a:rPr lang="pt-BR" sz="28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Resultado: </a:t>
            </a:r>
          </a:p>
        </p:txBody>
      </p:sp>
      <p:graphicFrame>
        <p:nvGraphicFramePr>
          <p:cNvPr id="4" name="Chart 8"/>
          <p:cNvGraphicFramePr>
            <a:graphicFrameLocks/>
          </p:cNvGraphicFramePr>
          <p:nvPr/>
        </p:nvGraphicFramePr>
        <p:xfrm>
          <a:off x="2314574" y="2500306"/>
          <a:ext cx="5615011" cy="357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86000" y="214290"/>
            <a:ext cx="6172200" cy="785818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Objetivos, metas e resultados</a:t>
            </a:r>
            <a:endParaRPr lang="pt-BR" dirty="0">
              <a:solidFill>
                <a:schemeClr val="accent1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286000" y="1857364"/>
            <a:ext cx="6172200" cy="4517558"/>
          </a:xfrm>
        </p:spPr>
        <p:txBody>
          <a:bodyPr>
            <a:normAutofit/>
          </a:bodyPr>
          <a:lstStyle/>
          <a:p>
            <a:pPr lvl="0" algn="just"/>
            <a:r>
              <a:rPr lang="pt-BR" sz="28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Objetivo 4:</a:t>
            </a:r>
            <a:r>
              <a:rPr lang="pt-BR" sz="2800" b="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Melhorar registros das informações.</a:t>
            </a:r>
          </a:p>
          <a:p>
            <a:pPr lvl="0" algn="just"/>
            <a:endParaRPr lang="pt-BR" sz="2800" b="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algn="just"/>
            <a:r>
              <a:rPr lang="pt-BR" sz="28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Meta: </a:t>
            </a:r>
            <a:r>
              <a:rPr lang="pt-BR" sz="2800" b="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Manter registro da coleta de exame </a:t>
            </a:r>
            <a:r>
              <a:rPr lang="pt-BR" sz="2800" b="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citopatológico</a:t>
            </a:r>
            <a:r>
              <a:rPr lang="pt-BR" sz="2800" b="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de colo uterino e realização da mamografia em registro específico em 100% das mulheres cadastradas no programa da unidade de saúde.</a:t>
            </a:r>
          </a:p>
          <a:p>
            <a:pPr algn="just"/>
            <a:endParaRPr lang="pt-BR" sz="2800" b="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86000" y="214290"/>
            <a:ext cx="6172200" cy="857256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Objetivos, metas e resultados</a:t>
            </a:r>
            <a:endParaRPr lang="pt-BR" dirty="0">
              <a:solidFill>
                <a:schemeClr val="accent1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286000" y="1214422"/>
            <a:ext cx="6172200" cy="5160500"/>
          </a:xfrm>
        </p:spPr>
        <p:txBody>
          <a:bodyPr>
            <a:normAutofit/>
          </a:bodyPr>
          <a:lstStyle/>
          <a:p>
            <a:r>
              <a:rPr lang="pt-BR" sz="28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Resultado :</a:t>
            </a:r>
            <a:endParaRPr lang="pt-BR" sz="28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4" name="Chart 8"/>
          <p:cNvGraphicFramePr>
            <a:graphicFrameLocks/>
          </p:cNvGraphicFramePr>
          <p:nvPr/>
        </p:nvGraphicFramePr>
        <p:xfrm>
          <a:off x="2314574" y="1857364"/>
          <a:ext cx="5615011" cy="4214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85984" y="214290"/>
            <a:ext cx="6172200" cy="928694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Objetivos, metas e resultados</a:t>
            </a:r>
            <a:endParaRPr lang="pt-BR" dirty="0">
              <a:solidFill>
                <a:schemeClr val="accent1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286000" y="1928802"/>
            <a:ext cx="6172200" cy="4446120"/>
          </a:xfrm>
        </p:spPr>
        <p:txBody>
          <a:bodyPr>
            <a:normAutofit lnSpcReduction="10000"/>
          </a:bodyPr>
          <a:lstStyle/>
          <a:p>
            <a:pPr lvl="0" algn="just"/>
            <a:r>
              <a:rPr lang="pt-BR" sz="28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Objetivo 5: </a:t>
            </a:r>
            <a:r>
              <a:rPr lang="pt-BR" sz="2800" b="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Mapear as mulheres de risco para câncer de colo de útero e de mama.</a:t>
            </a:r>
          </a:p>
          <a:p>
            <a:pPr lvl="0" algn="just"/>
            <a:endParaRPr lang="pt-BR" sz="2800" b="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algn="just"/>
            <a:r>
              <a:rPr lang="pt-BR" sz="28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Meta: </a:t>
            </a:r>
            <a:r>
              <a:rPr lang="pt-BR" sz="2800" b="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Realizar avaliação de risco (ou pesquisar sinais de alerta para identificação de câncer de colo de útero e de mama) em 100% das mulheres nas faixas </a:t>
            </a:r>
            <a:r>
              <a:rPr lang="pt-BR" sz="2800" b="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etárias-alvo</a:t>
            </a:r>
            <a:r>
              <a:rPr lang="pt-BR" sz="2800" b="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algn="just"/>
            <a:endParaRPr lang="pt-BR" sz="2800" b="0" dirty="0" smtClean="0"/>
          </a:p>
          <a:p>
            <a:pPr algn="just"/>
            <a:endParaRPr lang="pt-B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86000" y="285728"/>
            <a:ext cx="6429404" cy="857256"/>
          </a:xfrm>
        </p:spPr>
        <p:txBody>
          <a:bodyPr/>
          <a:lstStyle/>
          <a:p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Objetivos, metas e resultados</a:t>
            </a:r>
            <a:endParaRPr lang="pt-BR" dirty="0">
              <a:solidFill>
                <a:schemeClr val="accent1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285984" y="1357298"/>
            <a:ext cx="6172200" cy="5017624"/>
          </a:xfrm>
        </p:spPr>
        <p:txBody>
          <a:bodyPr>
            <a:normAutofit/>
          </a:bodyPr>
          <a:lstStyle/>
          <a:p>
            <a:r>
              <a:rPr lang="pt-BR" sz="28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Resultado: </a:t>
            </a:r>
          </a:p>
          <a:p>
            <a:endParaRPr lang="pt-BR" sz="2800" dirty="0">
              <a:solidFill>
                <a:schemeClr val="tx1"/>
              </a:solidFill>
            </a:endParaRPr>
          </a:p>
        </p:txBody>
      </p:sp>
      <p:graphicFrame>
        <p:nvGraphicFramePr>
          <p:cNvPr id="4" name="Chart 12"/>
          <p:cNvGraphicFramePr>
            <a:graphicFrameLocks/>
          </p:cNvGraphicFramePr>
          <p:nvPr/>
        </p:nvGraphicFramePr>
        <p:xfrm>
          <a:off x="2357422" y="1928802"/>
          <a:ext cx="5786478" cy="3933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86000" y="214290"/>
            <a:ext cx="6172200" cy="857256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Objetivos, metas e resultados</a:t>
            </a:r>
            <a:endParaRPr lang="pt-BR" dirty="0">
              <a:solidFill>
                <a:schemeClr val="accent1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286000" y="1785926"/>
            <a:ext cx="6172200" cy="4588996"/>
          </a:xfrm>
        </p:spPr>
        <p:txBody>
          <a:bodyPr>
            <a:normAutofit fontScale="85000" lnSpcReduction="20000"/>
          </a:bodyPr>
          <a:lstStyle/>
          <a:p>
            <a:pPr lvl="0" algn="just"/>
            <a:r>
              <a:rPr lang="pt-BR" sz="3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Objetivo 6:</a:t>
            </a:r>
            <a:r>
              <a:rPr lang="pt-BR" sz="3200" b="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Promover a saúde das mulheres que realizam detecção precoce de câncer de colo de útero e de mama na unidade de saúde.</a:t>
            </a:r>
          </a:p>
          <a:p>
            <a:pPr algn="just"/>
            <a:r>
              <a:rPr lang="pt-BR" sz="3200" b="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 </a:t>
            </a:r>
          </a:p>
          <a:p>
            <a:pPr algn="just"/>
            <a:r>
              <a:rPr lang="pt-BR" sz="3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Meta: </a:t>
            </a:r>
            <a:r>
              <a:rPr lang="pt-BR" sz="3000" b="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Orientar 100% das mulheres cadastradas sobre doenças sexualmente transmissíveis (DST) e fatores de risco para câncer de colo de útero e de mama.</a:t>
            </a:r>
          </a:p>
          <a:p>
            <a:pPr algn="just"/>
            <a:r>
              <a:rPr lang="pt-BR" sz="3000" b="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 </a:t>
            </a:r>
          </a:p>
          <a:p>
            <a:endParaRPr lang="pt-BR" sz="3200" dirty="0" smtClean="0"/>
          </a:p>
          <a:p>
            <a:endParaRPr lang="pt-BR" sz="3200" b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86000" y="285728"/>
            <a:ext cx="6172200" cy="928694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Objetivos, metas e resultados</a:t>
            </a:r>
            <a:endParaRPr lang="pt-BR" dirty="0">
              <a:solidFill>
                <a:schemeClr val="accent1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286000" y="1643050"/>
            <a:ext cx="6172200" cy="4731872"/>
          </a:xfrm>
        </p:spPr>
        <p:txBody>
          <a:bodyPr/>
          <a:lstStyle/>
          <a:p>
            <a:r>
              <a:rPr lang="pt-BR" sz="28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Resultado:</a:t>
            </a:r>
          </a:p>
          <a:p>
            <a:endParaRPr lang="pt-BR" sz="2800" dirty="0" smtClean="0"/>
          </a:p>
          <a:p>
            <a:endParaRPr lang="pt-BR" dirty="0"/>
          </a:p>
        </p:txBody>
      </p:sp>
      <p:graphicFrame>
        <p:nvGraphicFramePr>
          <p:cNvPr id="4" name="Gráfico 3"/>
          <p:cNvGraphicFramePr>
            <a:graphicFrameLocks/>
          </p:cNvGraphicFramePr>
          <p:nvPr/>
        </p:nvGraphicFramePr>
        <p:xfrm>
          <a:off x="2428860" y="2428868"/>
          <a:ext cx="5286412" cy="3357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86000" y="285728"/>
            <a:ext cx="6172200" cy="857256"/>
          </a:xfrm>
        </p:spPr>
        <p:txBody>
          <a:bodyPr/>
          <a:lstStyle/>
          <a:p>
            <a:pPr algn="ctr"/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Discussão</a:t>
            </a:r>
            <a:endParaRPr lang="pt-BR" dirty="0">
              <a:solidFill>
                <a:schemeClr val="accent1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286000" y="1857364"/>
            <a:ext cx="6172200" cy="4517558"/>
          </a:xfrm>
        </p:spPr>
        <p:txBody>
          <a:bodyPr>
            <a:normAutofit/>
          </a:bodyPr>
          <a:lstStyle/>
          <a:p>
            <a:r>
              <a:rPr lang="pt-BR" sz="2800" b="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Importância da intervenção para:</a:t>
            </a:r>
          </a:p>
          <a:p>
            <a:endParaRPr lang="pt-BR" sz="2800" b="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pt-BR" sz="2800" b="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A equipe.</a:t>
            </a:r>
          </a:p>
          <a:p>
            <a:pPr>
              <a:buFontTx/>
              <a:buChar char="-"/>
            </a:pPr>
            <a:endParaRPr lang="pt-BR" sz="2800" b="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pt-BR" sz="2800" b="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O serviço.</a:t>
            </a:r>
          </a:p>
          <a:p>
            <a:pPr>
              <a:buFontTx/>
              <a:buChar char="-"/>
            </a:pPr>
            <a:endParaRPr lang="pt-BR" sz="2800" b="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pt-BR" sz="2800" b="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A comunidade.</a:t>
            </a:r>
            <a:endParaRPr lang="pt-BR" sz="2800" b="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86000" y="214290"/>
            <a:ext cx="6172200" cy="928694"/>
          </a:xfrm>
        </p:spPr>
        <p:txBody>
          <a:bodyPr/>
          <a:lstStyle/>
          <a:p>
            <a:pPr algn="ctr"/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Discussão</a:t>
            </a:r>
            <a:endParaRPr lang="pt-BR" dirty="0">
              <a:solidFill>
                <a:schemeClr val="accent1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286000" y="1928802"/>
            <a:ext cx="6172200" cy="4446120"/>
          </a:xfrm>
        </p:spPr>
        <p:txBody>
          <a:bodyPr>
            <a:normAutofit/>
          </a:bodyPr>
          <a:lstStyle/>
          <a:p>
            <a:pPr algn="just"/>
            <a:r>
              <a:rPr lang="pt-BR" sz="2800" b="0" dirty="0" smtClean="0">
                <a:solidFill>
                  <a:schemeClr val="tx1"/>
                </a:solidFill>
              </a:rPr>
              <a:t>- </a:t>
            </a:r>
            <a:r>
              <a:rPr lang="pt-BR" sz="2800" b="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Avaliação da incorporação à rotina do serviço.</a:t>
            </a:r>
          </a:p>
          <a:p>
            <a:pPr algn="just">
              <a:buFontTx/>
              <a:buChar char="-"/>
            </a:pPr>
            <a:endParaRPr lang="pt-BR" sz="2800" b="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pt-BR" sz="2800" b="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Mudanças pretendidas para viabilizar a continuidade das ações realizadas na intervenção, após o término do curso.</a:t>
            </a:r>
            <a:endParaRPr lang="pt-BR" sz="2800" b="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86000" y="214290"/>
            <a:ext cx="6172200" cy="857256"/>
          </a:xfrm>
        </p:spPr>
        <p:txBody>
          <a:bodyPr/>
          <a:lstStyle/>
          <a:p>
            <a:pPr algn="ctr"/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Introdução</a:t>
            </a:r>
            <a:endParaRPr lang="pt-BR" dirty="0">
              <a:solidFill>
                <a:schemeClr val="accent1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286000" y="1142984"/>
            <a:ext cx="6172200" cy="5231938"/>
          </a:xfrm>
        </p:spPr>
        <p:txBody>
          <a:bodyPr>
            <a:normAutofit fontScale="92500"/>
          </a:bodyPr>
          <a:lstStyle/>
          <a:p>
            <a:pPr algn="just"/>
            <a:r>
              <a:rPr lang="pt-BR" sz="2800" b="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-Segundo OMS, câncer de mama é o mais comum entre as mulheres.</a:t>
            </a:r>
          </a:p>
          <a:p>
            <a:pPr algn="just"/>
            <a:r>
              <a:rPr lang="pt-BR" sz="2800" b="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-Aproximadamente 1050.000 casos novos no mundo anualmente.</a:t>
            </a:r>
          </a:p>
          <a:p>
            <a:pPr algn="just"/>
            <a:r>
              <a:rPr lang="pt-BR" sz="2800" b="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-Fatores de risco.</a:t>
            </a:r>
          </a:p>
          <a:p>
            <a:pPr algn="just"/>
            <a:r>
              <a:rPr lang="pt-BR" sz="2800" b="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-Prevenção primária.</a:t>
            </a:r>
          </a:p>
          <a:p>
            <a:pPr algn="just"/>
            <a:r>
              <a:rPr lang="pt-BR" sz="2800" b="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-Exame clinico anual a partir de 40 anos.</a:t>
            </a:r>
          </a:p>
          <a:p>
            <a:pPr algn="just"/>
            <a:r>
              <a:rPr lang="pt-BR" sz="2800" b="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-Exame </a:t>
            </a:r>
            <a:r>
              <a:rPr lang="pt-BR" sz="2800" b="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mamográfico</a:t>
            </a:r>
            <a:r>
              <a:rPr lang="pt-BR" sz="2800" b="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 cada 2 anos para mulheres de 50 a 69 anos de idade.</a:t>
            </a:r>
            <a:endParaRPr lang="pt-BR" sz="2800" b="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14546" y="785794"/>
            <a:ext cx="6172200" cy="857256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Reflexão crítica sobre a aprendizagem</a:t>
            </a:r>
            <a:endParaRPr lang="pt-BR" dirty="0">
              <a:solidFill>
                <a:schemeClr val="accent1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286000" y="1643050"/>
            <a:ext cx="6172200" cy="4731872"/>
          </a:xfrm>
        </p:spPr>
        <p:txBody>
          <a:bodyPr>
            <a:normAutofit fontScale="92500"/>
          </a:bodyPr>
          <a:lstStyle/>
          <a:p>
            <a:pPr algn="just"/>
            <a:endParaRPr lang="pt-BR" sz="2800" dirty="0" smtClean="0">
              <a:solidFill>
                <a:schemeClr val="tx1"/>
              </a:solidFill>
            </a:endParaRPr>
          </a:p>
          <a:p>
            <a:pPr algn="just"/>
            <a:r>
              <a:rPr lang="pt-BR" sz="28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Pessoal</a:t>
            </a:r>
          </a:p>
          <a:p>
            <a:pPr algn="just"/>
            <a:endParaRPr lang="pt-BR" sz="28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pt-BR" sz="2800" b="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O desenvolvimento do curso em relação às expectativas iniciais.</a:t>
            </a:r>
          </a:p>
          <a:p>
            <a:pPr algn="just">
              <a:buFontTx/>
              <a:buChar char="-"/>
            </a:pPr>
            <a:endParaRPr lang="pt-BR" sz="2800" b="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pt-BR" sz="2800" b="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Significado do curso para a prática profissional.</a:t>
            </a:r>
          </a:p>
          <a:p>
            <a:pPr algn="just">
              <a:buFontTx/>
              <a:buChar char="-"/>
            </a:pPr>
            <a:endParaRPr lang="pt-BR" sz="2800" b="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pt-BR" sz="2800" b="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Aprendizados mais relevantes.</a:t>
            </a:r>
            <a:endParaRPr lang="pt-BR" sz="2800" b="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86000" y="285728"/>
            <a:ext cx="6172200" cy="928694"/>
          </a:xfrm>
        </p:spPr>
        <p:txBody>
          <a:bodyPr>
            <a:normAutofit/>
          </a:bodyPr>
          <a:lstStyle/>
          <a:p>
            <a:pPr algn="ctr"/>
            <a:r>
              <a:rPr lang="pt-BR" sz="2800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Bibliografia</a:t>
            </a:r>
            <a:endParaRPr lang="pt-BR" sz="2800" dirty="0">
              <a:solidFill>
                <a:schemeClr val="accent1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286000" y="1428736"/>
            <a:ext cx="6172200" cy="5214974"/>
          </a:xfrm>
        </p:spPr>
        <p:txBody>
          <a:bodyPr>
            <a:normAutofit fontScale="55000" lnSpcReduction="20000"/>
          </a:bodyPr>
          <a:lstStyle/>
          <a:p>
            <a: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BRASIL. Controle dos Cânceres do Colo do Útero e da Mama. Caderno de Atenção Básica número 13. Ministério da Saúde. Brasília, 2013.</a:t>
            </a:r>
          </a:p>
          <a:p>
            <a: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 </a:t>
            </a:r>
          </a:p>
          <a:p>
            <a: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BRASIL. Diretrizes Brasileiras para o Rastreamento do Câncer do Colo do Útero. Instituto Nacional de Câncer (INCA). Ministério da Saúde. Rio de Janeiro, 2011.</a:t>
            </a:r>
          </a:p>
          <a:p>
            <a: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 </a:t>
            </a:r>
          </a:p>
          <a:p>
            <a: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CECCIM, </a:t>
            </a:r>
            <a:r>
              <a:rPr lang="pt-BR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R.B.</a:t>
            </a:r>
            <a: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; FEUERWERKER, </a:t>
            </a:r>
            <a:r>
              <a:rPr lang="pt-BR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L.C.M.</a:t>
            </a:r>
            <a: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O quadrilátero da formação para área da saúde: ensino, gestão, atenção e controle social. </a:t>
            </a:r>
            <a:r>
              <a:rPr lang="pt-BR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Physis</a:t>
            </a:r>
            <a: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2004.</a:t>
            </a:r>
          </a:p>
          <a:p>
            <a: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 </a:t>
            </a:r>
          </a:p>
          <a:p>
            <a: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IBGE. Índice de Indicadores Sociais. Censo 2010. Disponível em </a:t>
            </a:r>
            <a:r>
              <a:rPr lang="pt-BR" u="sng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2"/>
              </a:rPr>
              <a:t>www.ibge.gov.br</a:t>
            </a:r>
            <a: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Acesso em 12\02\2014.</a:t>
            </a:r>
          </a:p>
          <a:p>
            <a: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 </a:t>
            </a:r>
          </a:p>
          <a:p>
            <a: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INCA. Manual de Oncologia.  Ministério da Saúde, 2010.</a:t>
            </a:r>
          </a:p>
          <a:p>
            <a: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 </a:t>
            </a:r>
          </a:p>
          <a:p>
            <a: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PINHO, Maria Carla Vieira. Avaliação do Programa de Controle de Câncer do Colo do Útero e de Mama em Londrina- PR. 2005. Dissertação (Mestrado em Enfermagem) - Universidade Estadual de Maringá, Maringá, 2005.</a:t>
            </a:r>
          </a:p>
          <a:p>
            <a: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 </a:t>
            </a:r>
          </a:p>
          <a:p>
            <a: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VASCONCELOS, E. M. Educação popular nos serviços de saúde. </a:t>
            </a:r>
            <a:r>
              <a:rPr lang="en-US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São Paulo: HUCITEC, 1989.</a:t>
            </a:r>
            <a:endParaRPr lang="pt-BR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 </a:t>
            </a:r>
            <a:endParaRPr lang="pt-BR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WORLD HEALTH ORGANIZATION. Cancer Control. Knowledge into </a:t>
            </a:r>
            <a:r>
              <a:rPr lang="en-US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ation</a:t>
            </a:r>
            <a:r>
              <a:rPr lang="en-US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WHO </a:t>
            </a:r>
            <a:r>
              <a:rPr lang="pt-BR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gide</a:t>
            </a:r>
            <a: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for </a:t>
            </a:r>
            <a:r>
              <a:rPr lang="pt-BR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efective</a:t>
            </a:r>
            <a: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BR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pogrammes</a:t>
            </a:r>
            <a: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r>
              <a:rPr lang="pt-BR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Switzerland</a:t>
            </a:r>
            <a: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WHO, 2007. Disponível em:</a:t>
            </a:r>
          </a:p>
          <a:p>
            <a: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&lt;www.who.int/cancer/modules/Prevention%20Module.</a:t>
            </a:r>
            <a:r>
              <a:rPr lang="pt-BR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pdf</a:t>
            </a:r>
            <a: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&gt;. Acesso em: Setembro 2014.</a:t>
            </a:r>
          </a:p>
          <a:p>
            <a: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 </a:t>
            </a:r>
          </a:p>
          <a:p>
            <a: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ZANI, </a:t>
            </a:r>
            <a:r>
              <a:rPr lang="pt-BR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A.V.</a:t>
            </a:r>
            <a: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; NOGUEIRA, </a:t>
            </a:r>
            <a:r>
              <a:rPr lang="pt-BR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M.S.</a:t>
            </a:r>
            <a: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Incidentes críticos do processo ensino aprendizagem do curso de graduação em enfermagem, segundo a percepção de alunos e docentes. </a:t>
            </a:r>
            <a:r>
              <a:rPr lang="pt-BR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Rev.Latinoam.</a:t>
            </a:r>
            <a: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BR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Enferm</a:t>
            </a:r>
            <a: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2006.</a:t>
            </a:r>
          </a:p>
          <a:p>
            <a: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 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86000" y="214290"/>
            <a:ext cx="6172200" cy="928694"/>
          </a:xfrm>
        </p:spPr>
        <p:txBody>
          <a:bodyPr/>
          <a:lstStyle/>
          <a:p>
            <a:pPr algn="ctr"/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agradecimentos</a:t>
            </a:r>
            <a:endParaRPr lang="pt-BR" dirty="0">
              <a:solidFill>
                <a:schemeClr val="accent1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286000" y="1285860"/>
            <a:ext cx="6172200" cy="5089062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pt-BR" sz="2800" b="0" dirty="0" smtClean="0">
                <a:solidFill>
                  <a:schemeClr val="tx1"/>
                </a:solidFill>
              </a:rPr>
              <a:t>  - </a:t>
            </a:r>
            <a:r>
              <a:rPr lang="pt-BR" sz="2800" b="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Ao meu esposo, pelo amor, atenção, ajuda e compreensão e incentivos dispensados. </a:t>
            </a:r>
          </a:p>
          <a:p>
            <a:pPr algn="just"/>
            <a:r>
              <a:rPr lang="pt-BR" sz="2800" b="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- À minha família, pelo apoio. </a:t>
            </a:r>
          </a:p>
          <a:p>
            <a:pPr algn="just"/>
            <a:r>
              <a:rPr lang="pt-BR" sz="2800" b="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- À minha equipe de trabalho, pela colaboração e motivação.</a:t>
            </a:r>
          </a:p>
          <a:p>
            <a:pPr algn="just"/>
            <a:r>
              <a:rPr lang="pt-BR" sz="2800" b="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- À minha orientadora </a:t>
            </a:r>
            <a:r>
              <a:rPr lang="pt-BR" sz="2800" b="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Drª</a:t>
            </a:r>
            <a:r>
              <a:rPr lang="pt-BR" sz="2800" b="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BR" sz="2800" b="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Wâneza</a:t>
            </a:r>
            <a:r>
              <a:rPr lang="pt-BR" sz="2800" b="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Dias Borges </a:t>
            </a:r>
            <a:r>
              <a:rPr lang="pt-BR" sz="2800" b="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Hirsch</a:t>
            </a:r>
            <a:r>
              <a:rPr lang="pt-BR" sz="2800" b="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que além da dedicação, apoio e profissionalismo, foi grande exemplo e incentivadora. </a:t>
            </a:r>
          </a:p>
          <a:p>
            <a:pPr algn="just"/>
            <a:r>
              <a:rPr lang="pt-BR" sz="2800" b="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- Ao SUS e UFPEL, pela possibilidade de aperfeiçoamento profissional. </a:t>
            </a:r>
          </a:p>
          <a:p>
            <a:pPr algn="just"/>
            <a:r>
              <a:rPr lang="pt-BR" sz="2800" b="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algn="just"/>
            <a:endParaRPr lang="pt-BR" sz="24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86000" y="285728"/>
            <a:ext cx="6172200" cy="1071570"/>
          </a:xfrm>
        </p:spPr>
        <p:txBody>
          <a:bodyPr>
            <a:noAutofit/>
          </a:bodyPr>
          <a:lstStyle/>
          <a:p>
            <a:pPr algn="ctr"/>
            <a:r>
              <a:rPr lang="pt-BR" sz="4000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OBRIGADA !</a:t>
            </a:r>
            <a:endParaRPr lang="pt-BR" sz="4000" dirty="0">
              <a:solidFill>
                <a:schemeClr val="accent1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286000" y="1571612"/>
            <a:ext cx="6172200" cy="4803310"/>
          </a:xfrm>
        </p:spPr>
        <p:txBody>
          <a:bodyPr/>
          <a:lstStyle/>
          <a:p>
            <a:r>
              <a:rPr lang="pt-BR" dirty="0" smtClean="0"/>
              <a:t>.</a:t>
            </a:r>
            <a:endParaRPr lang="pt-BR" dirty="0"/>
          </a:p>
        </p:txBody>
      </p:sp>
      <p:pic>
        <p:nvPicPr>
          <p:cNvPr id="4" name="Imagem 3" descr="C:\Users\LUCELIA\Desktop\FOTOS UFPEL\SAM_012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1571612"/>
            <a:ext cx="6215106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C:\Users\LUCELIA\Desktop\FOTOS UFPEL\IMG-20140522-WA00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1500174"/>
            <a:ext cx="6286544" cy="47720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86000" y="285728"/>
            <a:ext cx="6172200" cy="928694"/>
          </a:xfrm>
        </p:spPr>
        <p:txBody>
          <a:bodyPr/>
          <a:lstStyle/>
          <a:p>
            <a:pPr algn="ctr"/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Introdução</a:t>
            </a:r>
            <a:endParaRPr lang="pt-BR" dirty="0">
              <a:solidFill>
                <a:schemeClr val="accent1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286000" y="1785926"/>
            <a:ext cx="6172200" cy="4588996"/>
          </a:xfrm>
        </p:spPr>
        <p:txBody>
          <a:bodyPr>
            <a:normAutofit/>
          </a:bodyPr>
          <a:lstStyle/>
          <a:p>
            <a:r>
              <a:rPr lang="pt-BR" sz="2800" b="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-Importância da Prevenção para câncer de colo uterino</a:t>
            </a:r>
          </a:p>
          <a:p>
            <a:endParaRPr lang="pt-BR" sz="2800" b="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pt-BR" sz="2800" b="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pt-BR" sz="2800" b="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-Importância da Prevenção para câncer de mama.</a:t>
            </a:r>
            <a:endParaRPr lang="pt-BR" sz="2800" b="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86000" y="285728"/>
            <a:ext cx="6172200" cy="714380"/>
          </a:xfrm>
        </p:spPr>
        <p:txBody>
          <a:bodyPr/>
          <a:lstStyle/>
          <a:p>
            <a:pPr algn="ctr"/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Introdução</a:t>
            </a:r>
            <a:endParaRPr lang="pt-BR" dirty="0">
              <a:solidFill>
                <a:schemeClr val="accent1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286000" y="1500174"/>
            <a:ext cx="6172200" cy="487474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pt-BR" sz="2800" b="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Município</a:t>
            </a:r>
          </a:p>
          <a:p>
            <a:pPr algn="just"/>
            <a:r>
              <a:rPr lang="pt-BR" sz="2800" b="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Curitiba, Capital do Paraná.</a:t>
            </a:r>
          </a:p>
          <a:p>
            <a:pPr algn="just"/>
            <a:r>
              <a:rPr lang="pt-BR" sz="2800" b="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- 1.776.761 habitantes, segundo censo IBGE 2010.</a:t>
            </a:r>
          </a:p>
          <a:p>
            <a:pPr algn="just"/>
            <a:r>
              <a:rPr lang="pt-BR" sz="2800" b="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- 9 Distritos Sanitários. </a:t>
            </a:r>
          </a:p>
          <a:p>
            <a:pPr algn="just"/>
            <a:r>
              <a:rPr lang="pt-BR" sz="2800" b="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- 109 Unidades de Saúde, 64 sendo ESF.</a:t>
            </a:r>
          </a:p>
          <a:p>
            <a:pPr algn="just"/>
            <a:r>
              <a:rPr lang="pt-BR" sz="2800" b="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- 8 UPA.</a:t>
            </a:r>
          </a:p>
          <a:p>
            <a:pPr algn="just"/>
            <a:r>
              <a:rPr lang="pt-BR" sz="2800" b="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- 3 CEO.</a:t>
            </a:r>
          </a:p>
          <a:p>
            <a:pPr algn="just"/>
            <a:r>
              <a:rPr lang="pt-BR" sz="2800" b="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- 2 Hospitais Municipais.</a:t>
            </a:r>
          </a:p>
          <a:p>
            <a:pPr algn="just"/>
            <a:r>
              <a:rPr lang="pt-BR" sz="2800" b="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- 288 prestadores de serviço ao SUS.</a:t>
            </a:r>
          </a:p>
          <a:p>
            <a:pPr algn="just">
              <a:buFontTx/>
              <a:buChar char="-"/>
            </a:pPr>
            <a:endParaRPr lang="pt-BR" sz="2800" b="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Tx/>
              <a:buChar char="-"/>
            </a:pPr>
            <a:endParaRPr lang="pt-BR" sz="2800" b="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86000" y="285728"/>
            <a:ext cx="6172200" cy="714380"/>
          </a:xfrm>
        </p:spPr>
        <p:txBody>
          <a:bodyPr/>
          <a:lstStyle/>
          <a:p>
            <a:pPr algn="ctr"/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Introdução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286000" y="1071546"/>
            <a:ext cx="5715024" cy="5786454"/>
          </a:xfrm>
        </p:spPr>
        <p:txBody>
          <a:bodyPr/>
          <a:lstStyle/>
          <a:p>
            <a:pPr algn="ctr"/>
            <a:r>
              <a:rPr lang="pt-B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Mapa de Curitiba dividido em regionais.</a:t>
            </a:r>
            <a:endParaRPr lang="pt-B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7" name="Picture 3" descr="C:\Users\LUCELIA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1428736"/>
            <a:ext cx="4857784" cy="5143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86000" y="214290"/>
            <a:ext cx="6172200" cy="785818"/>
          </a:xfrm>
        </p:spPr>
        <p:txBody>
          <a:bodyPr/>
          <a:lstStyle/>
          <a:p>
            <a:pPr algn="ctr"/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Introdução</a:t>
            </a:r>
            <a:endParaRPr lang="pt-BR" dirty="0">
              <a:solidFill>
                <a:schemeClr val="accent1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286000" y="1357298"/>
            <a:ext cx="6172200" cy="5017624"/>
          </a:xfrm>
        </p:spPr>
        <p:txBody>
          <a:bodyPr>
            <a:normAutofit/>
          </a:bodyPr>
          <a:lstStyle/>
          <a:p>
            <a:pPr algn="ctr"/>
            <a:r>
              <a:rPr lang="pt-BR" sz="2800" b="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Unidade Básica de Saúde</a:t>
            </a:r>
          </a:p>
          <a:p>
            <a:pPr>
              <a:buFontTx/>
              <a:buChar char="-"/>
            </a:pPr>
            <a:endParaRPr lang="pt-BR" sz="2800" b="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pt-BR" sz="2800" b="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Localização.</a:t>
            </a:r>
          </a:p>
          <a:p>
            <a:pPr>
              <a:buFontTx/>
              <a:buChar char="-"/>
            </a:pPr>
            <a:endParaRPr lang="pt-BR" sz="2800" b="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pt-BR" sz="2800" b="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Estrutura física.</a:t>
            </a:r>
          </a:p>
          <a:p>
            <a:endParaRPr lang="pt-BR" sz="2800" b="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pt-BR" sz="2800" b="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Acessibilidade.</a:t>
            </a:r>
          </a:p>
          <a:p>
            <a:pPr>
              <a:buFontTx/>
              <a:buChar char="-"/>
            </a:pPr>
            <a:endParaRPr lang="pt-BR" sz="2800" b="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pt-BR" sz="2800" b="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Unidade Básica, preparando-se para ESF.</a:t>
            </a:r>
          </a:p>
          <a:p>
            <a:endParaRPr lang="pt-BR" sz="2800" b="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pt-BR" sz="28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86000" y="214290"/>
            <a:ext cx="6172200" cy="785818"/>
          </a:xfrm>
        </p:spPr>
        <p:txBody>
          <a:bodyPr/>
          <a:lstStyle/>
          <a:p>
            <a:pPr algn="ctr"/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Introdução</a:t>
            </a:r>
            <a:endParaRPr lang="pt-BR" dirty="0">
              <a:solidFill>
                <a:schemeClr val="accent1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286000" y="1285860"/>
            <a:ext cx="6172200" cy="5089062"/>
          </a:xfrm>
        </p:spPr>
        <p:txBody>
          <a:bodyPr>
            <a:normAutofit/>
          </a:bodyPr>
          <a:lstStyle/>
          <a:p>
            <a:pPr algn="ctr"/>
            <a:r>
              <a:rPr lang="pt-BR" sz="2800" b="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Unidade Básica de Saúde</a:t>
            </a:r>
          </a:p>
          <a:p>
            <a:pPr>
              <a:buFontTx/>
              <a:buChar char="-"/>
            </a:pPr>
            <a:endParaRPr lang="pt-BR" sz="2800" b="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pt-BR" sz="2800" b="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Equipe Médica e processo de trabalho.</a:t>
            </a:r>
          </a:p>
          <a:p>
            <a:pPr>
              <a:buFontTx/>
              <a:buChar char="-"/>
            </a:pPr>
            <a:endParaRPr lang="pt-BR" sz="2800" b="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pt-BR" sz="2800" b="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Equipe de Enfermagem e processo de trabalho.</a:t>
            </a:r>
          </a:p>
          <a:p>
            <a:pPr>
              <a:buFontTx/>
              <a:buChar char="-"/>
            </a:pPr>
            <a:endParaRPr lang="pt-BR" sz="2800" b="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pt-BR" sz="2800" b="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Equipe Odontológica e processo de trabalho.</a:t>
            </a:r>
          </a:p>
          <a:p>
            <a:endParaRPr lang="pt-BR" sz="2800" b="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lcão Envidraçado">
  <a:themeElements>
    <a:clrScheme name="Balcão Envidraçado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Balcão Envidraçado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Balcão Envidraçad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435</TotalTime>
  <Words>1135</Words>
  <Application>Microsoft Office PowerPoint</Application>
  <PresentationFormat>Apresentação na tela (4:3)</PresentationFormat>
  <Paragraphs>249</Paragraphs>
  <Slides>43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43</vt:i4>
      </vt:variant>
    </vt:vector>
  </HeadingPairs>
  <TitlesOfParts>
    <vt:vector size="44" baseType="lpstr">
      <vt:lpstr>Balcão Envidraçado</vt:lpstr>
      <vt:lpstr>Universidade Aberta do SUS-UNASUS  Universidade Federal de Pelotas </vt:lpstr>
      <vt:lpstr>Campo da Intervenção</vt:lpstr>
      <vt:lpstr>Introdução</vt:lpstr>
      <vt:lpstr>Introdução</vt:lpstr>
      <vt:lpstr>Introdução</vt:lpstr>
      <vt:lpstr>Introdução</vt:lpstr>
      <vt:lpstr>Introdução</vt:lpstr>
      <vt:lpstr>Introdução</vt:lpstr>
      <vt:lpstr>Introdução</vt:lpstr>
      <vt:lpstr>Introdução</vt:lpstr>
      <vt:lpstr>Introdução</vt:lpstr>
      <vt:lpstr>Introdução</vt:lpstr>
      <vt:lpstr>Objetivo</vt:lpstr>
      <vt:lpstr>Metodologia</vt:lpstr>
      <vt:lpstr>Metodologia</vt:lpstr>
      <vt:lpstr>Metodologia</vt:lpstr>
      <vt:lpstr>Metodologia</vt:lpstr>
      <vt:lpstr>Metodologia</vt:lpstr>
      <vt:lpstr>Metodologia</vt:lpstr>
      <vt:lpstr>Metodologia</vt:lpstr>
      <vt:lpstr>Metodologia</vt:lpstr>
      <vt:lpstr>Metodologia</vt:lpstr>
      <vt:lpstr>Metodologia</vt:lpstr>
      <vt:lpstr>Metodologia</vt:lpstr>
      <vt:lpstr>Metodologia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Discussão</vt:lpstr>
      <vt:lpstr>Discussão</vt:lpstr>
      <vt:lpstr>Reflexão crítica sobre a aprendizagem</vt:lpstr>
      <vt:lpstr>Bibliografia</vt:lpstr>
      <vt:lpstr>agradecimentos</vt:lpstr>
      <vt:lpstr>OBRIGADA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LUCELIA RIBEIRO</dc:creator>
  <cp:lastModifiedBy>LUCELIA RIBEIRO</cp:lastModifiedBy>
  <cp:revision>56</cp:revision>
  <dcterms:created xsi:type="dcterms:W3CDTF">2014-10-21T02:21:06Z</dcterms:created>
  <dcterms:modified xsi:type="dcterms:W3CDTF">2014-10-27T13:13:22Z</dcterms:modified>
</cp:coreProperties>
</file>