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1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10" r:id="rId47"/>
    <p:sldId id="308" r:id="rId48"/>
    <p:sldId id="309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6477495-0B93-4D64-ABBD-925673B335BF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OBJETIVO 1" id="{E7CE0026-4D35-4184-B2C2-1A8773A4C7D3}">
          <p14:sldIdLst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OBJETIVO 2" id="{45690F93-3D0C-4C55-8FA9-10C9D0B5B6C0}">
          <p14:sldIdLst>
            <p14:sldId id="270"/>
            <p14:sldId id="271"/>
            <p14:sldId id="273"/>
            <p14:sldId id="274"/>
            <p14:sldId id="275"/>
            <p14:sldId id="276"/>
          </p14:sldIdLst>
        </p14:section>
        <p14:section name="OBJETIVO 3" id="{1C4796AE-3D99-4D2F-962E-A2B402630BC4}">
          <p14:sldIdLst>
            <p14:sldId id="277"/>
            <p14:sldId id="278"/>
            <p14:sldId id="280"/>
            <p14:sldId id="284"/>
            <p14:sldId id="281"/>
          </p14:sldIdLst>
        </p14:section>
        <p14:section name="OBJETIVO 4" id="{C48E559F-85BC-46F6-ABD0-E869E7775038}">
          <p14:sldIdLst>
            <p14:sldId id="285"/>
            <p14:sldId id="286"/>
            <p14:sldId id="288"/>
            <p14:sldId id="289"/>
            <p14:sldId id="290"/>
            <p14:sldId id="291"/>
          </p14:sldIdLst>
        </p14:section>
        <p14:section name="OBJETIVO 5" id="{011F1686-8BC4-43FA-9236-A1F15D4322C4}">
          <p14:sldIdLst>
            <p14:sldId id="292"/>
            <p14:sldId id="294"/>
            <p14:sldId id="295"/>
            <p14:sldId id="296"/>
            <p14:sldId id="297"/>
          </p14:sldIdLst>
        </p14:section>
        <p14:section name="OBJETIVO 6" id="{2AD9C64A-9790-46CD-8D0D-5263A3AF042E}">
          <p14:sldIdLst>
            <p14:sldId id="298"/>
            <p14:sldId id="299"/>
            <p14:sldId id="301"/>
            <p14:sldId id="302"/>
          </p14:sldIdLst>
        </p14:section>
        <p14:section name="DISCUSSÃO" id="{EE01F63B-1FF3-4A32-BFAC-C9506815F11D}">
          <p14:sldIdLst>
            <p14:sldId id="303"/>
            <p14:sldId id="304"/>
            <p14:sldId id="305"/>
            <p14:sldId id="306"/>
            <p14:sldId id="307"/>
          </p14:sldIdLst>
        </p14:section>
        <p14:section name="REFLEXÃO CRÍTICA" id="{145202F6-9BEB-4D2F-9326-41B9D3A5D232}">
          <p14:sldIdLst>
            <p14:sldId id="310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9" autoAdjust="0"/>
    <p:restoredTop sz="94575" autoAdjust="0"/>
  </p:normalViewPr>
  <p:slideViewPr>
    <p:cSldViewPr>
      <p:cViewPr>
        <p:scale>
          <a:sx n="77" d="100"/>
          <a:sy n="77" d="100"/>
        </p:scale>
        <p:origin x="-9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us%20documentos\Documents\EAD_UFPel_4\Unidade%203\Lucia\PLANILHA%20COLETA%20DE%20DADOS%20SEMANA%2016-1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2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9.4230769230769229E-3</c:v>
                </c:pt>
                <c:pt idx="1">
                  <c:v>2.4230769230769229E-2</c:v>
                </c:pt>
                <c:pt idx="2">
                  <c:v>2.7884615384615386E-2</c:v>
                </c:pt>
                <c:pt idx="3">
                  <c:v>3.6923076923076927E-2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13568"/>
        <c:axId val="47175936"/>
      </c:barChart>
      <c:catAx>
        <c:axId val="4521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175936"/>
        <c:crosses val="autoZero"/>
        <c:auto val="1"/>
        <c:lblAlgn val="ctr"/>
        <c:lblOffset val="100"/>
        <c:noMultiLvlLbl val="0"/>
      </c:catAx>
      <c:valAx>
        <c:axId val="47175936"/>
        <c:scaling>
          <c:orientation val="minMax"/>
          <c:max val="1"/>
          <c:min val="0"/>
        </c:scaling>
        <c:delete val="0"/>
        <c:axPos val="l"/>
        <c:majorGridlines>
          <c:spPr>
            <a:ln w="3180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8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 algn="just">
              <a:defRPr sz="1101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45213568"/>
        <c:crosses val="autoZero"/>
        <c:crossBetween val="between"/>
        <c:majorUnit val="0.2"/>
      </c:valAx>
      <c:spPr>
        <a:solidFill>
          <a:srgbClr val="FFFFFF"/>
        </a:solidFill>
        <a:ln w="25438">
          <a:noFill/>
        </a:ln>
      </c:spPr>
    </c:plotArea>
    <c:plotVisOnly val="1"/>
    <c:dispBlanksAs val="gap"/>
    <c:showDLblsOverMax val="0"/>
  </c:chart>
  <c:spPr>
    <a:solidFill>
      <a:srgbClr val="FFFFFF"/>
    </a:solidFill>
    <a:ln w="3180">
      <a:solidFill>
        <a:srgbClr val="808080"/>
      </a:solidFill>
      <a:prstDash val="solid"/>
    </a:ln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invertIfNegative val="0"/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1</c:v>
                </c:pt>
                <c:pt idx="1">
                  <c:v>0.97674418604651181</c:v>
                </c:pt>
                <c:pt idx="2">
                  <c:v>0.98639455782312924</c:v>
                </c:pt>
                <c:pt idx="3">
                  <c:v>0.98969072164948479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14976"/>
        <c:axId val="84016512"/>
      </c:barChart>
      <c:catAx>
        <c:axId val="8401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pt-BR"/>
          </a:p>
        </c:txPr>
        <c:crossAx val="84016512"/>
        <c:crosses val="autoZero"/>
        <c:auto val="1"/>
        <c:lblAlgn val="ctr"/>
        <c:lblOffset val="100"/>
        <c:noMultiLvlLbl val="0"/>
      </c:catAx>
      <c:valAx>
        <c:axId val="8401651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pt-BR"/>
          </a:p>
        </c:txPr>
        <c:crossAx val="8401497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</c:v>
                </c:pt>
                <c:pt idx="1">
                  <c:v>1.5873015873015876E-2</c:v>
                </c:pt>
                <c:pt idx="2">
                  <c:v>2.06896551724138E-2</c:v>
                </c:pt>
                <c:pt idx="3">
                  <c:v>1.5625E-2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96416"/>
        <c:axId val="68797952"/>
      </c:barChart>
      <c:catAx>
        <c:axId val="687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97952"/>
        <c:crosses val="autoZero"/>
        <c:auto val="1"/>
        <c:lblAlgn val="ctr"/>
        <c:lblOffset val="100"/>
        <c:noMultiLvlLbl val="0"/>
      </c:catAx>
      <c:valAx>
        <c:axId val="687979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6879641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</c:v>
                </c:pt>
                <c:pt idx="1">
                  <c:v>1.5873015873015876E-2</c:v>
                </c:pt>
                <c:pt idx="2">
                  <c:v>2.06896551724138E-2</c:v>
                </c:pt>
                <c:pt idx="3">
                  <c:v>1.5625E-2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0704"/>
        <c:axId val="77962240"/>
      </c:barChart>
      <c:catAx>
        <c:axId val="7796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77962240"/>
        <c:crosses val="autoZero"/>
        <c:auto val="1"/>
        <c:lblAlgn val="ctr"/>
        <c:lblOffset val="100"/>
        <c:noMultiLvlLbl val="0"/>
      </c:catAx>
      <c:valAx>
        <c:axId val="77962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7796070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mulheres com mamografia alterada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</c:v>
                </c:pt>
                <c:pt idx="1">
                  <c:v>0.12121212121212123</c:v>
                </c:pt>
                <c:pt idx="2">
                  <c:v>0.12820512820512819</c:v>
                </c:pt>
                <c:pt idx="3">
                  <c:v>9.6774193548387108E-2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401728"/>
        <c:axId val="79403264"/>
      </c:barChart>
      <c:catAx>
        <c:axId val="794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403264"/>
        <c:crosses val="autoZero"/>
        <c:auto val="1"/>
        <c:lblAlgn val="ctr"/>
        <c:lblOffset val="100"/>
        <c:noMultiLvlLbl val="0"/>
      </c:catAx>
      <c:valAx>
        <c:axId val="79403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 algn="just">
              <a:defRPr sz="1100"/>
            </a:pPr>
            <a:endParaRPr lang="pt-BR"/>
          </a:p>
        </c:txPr>
        <c:crossAx val="7940172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18400"/>
        <c:axId val="79324288"/>
      </c:barChart>
      <c:catAx>
        <c:axId val="793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324288"/>
        <c:crosses val="autoZero"/>
        <c:auto val="1"/>
        <c:lblAlgn val="ctr"/>
        <c:lblOffset val="100"/>
        <c:noMultiLvlLbl val="0"/>
      </c:catAx>
      <c:valAx>
        <c:axId val="79324288"/>
        <c:scaling>
          <c:orientation val="minMax"/>
          <c:max val="1"/>
          <c:min val="0"/>
        </c:scaling>
        <c:delete val="0"/>
        <c:axPos val="l"/>
        <c:majorGridlines>
          <c:spPr>
            <a:ln w="3170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98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79318400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359">
          <a:noFill/>
        </a:ln>
      </c:spPr>
    </c:plotArea>
    <c:plotVisOnly val="1"/>
    <c:dispBlanksAs val="gap"/>
    <c:showDLblsOverMax val="0"/>
  </c:chart>
  <c:spPr>
    <a:solidFill>
      <a:srgbClr val="FFFFFF"/>
    </a:solidFill>
    <a:ln w="3170">
      <a:solidFill>
        <a:srgbClr val="808080"/>
      </a:solidFill>
      <a:prstDash val="solid"/>
    </a:ln>
  </c:spPr>
  <c:txPr>
    <a:bodyPr/>
    <a:lstStyle/>
    <a:p>
      <a:pPr>
        <a:defRPr sz="1197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0.97674418604651181</c:v>
                </c:pt>
                <c:pt idx="2">
                  <c:v>0.98639455782312924</c:v>
                </c:pt>
                <c:pt idx="3">
                  <c:v>0.98969072164948479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97856"/>
        <c:axId val="81099392"/>
      </c:barChart>
      <c:catAx>
        <c:axId val="810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99392"/>
        <c:crosses val="autoZero"/>
        <c:auto val="1"/>
        <c:lblAlgn val="ctr"/>
        <c:lblOffset val="100"/>
        <c:noMultiLvlLbl val="0"/>
      </c:catAx>
      <c:valAx>
        <c:axId val="81099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97856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0.75000000000000011</c:v>
                </c:pt>
                <c:pt idx="1">
                  <c:v>0.75000000000000011</c:v>
                </c:pt>
                <c:pt idx="2">
                  <c:v>0.78431372549019607</c:v>
                </c:pt>
                <c:pt idx="3">
                  <c:v>0.85135135135135132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90560"/>
        <c:axId val="83892096"/>
      </c:barChart>
      <c:catAx>
        <c:axId val="8389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83892096"/>
        <c:crosses val="autoZero"/>
        <c:auto val="1"/>
        <c:lblAlgn val="ctr"/>
        <c:lblOffset val="100"/>
        <c:noMultiLvlLbl val="0"/>
      </c:catAx>
      <c:valAx>
        <c:axId val="83892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83890560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0.97674418604651181</c:v>
                </c:pt>
                <c:pt idx="2">
                  <c:v>0.98639455782312924</c:v>
                </c:pt>
                <c:pt idx="3">
                  <c:v>0.98969072164948479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8672"/>
        <c:axId val="83950208"/>
      </c:barChart>
      <c:catAx>
        <c:axId val="839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pt-BR"/>
          </a:p>
        </c:txPr>
        <c:crossAx val="83950208"/>
        <c:crosses val="autoZero"/>
        <c:auto val="1"/>
        <c:lblAlgn val="ctr"/>
        <c:lblOffset val="100"/>
        <c:noMultiLvlLbl val="0"/>
      </c:catAx>
      <c:valAx>
        <c:axId val="839502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pt-BR"/>
          </a:p>
        </c:txPr>
        <c:crossAx val="83948672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'[2013_08_15 Coleta de dados CA colo e mama (18).xls]Indicadores'!$C$65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'[2013_08_15 Coleta de dados CA colo e mama (18).xls]Indicadores'!$D$64:$G$64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'[2013_08_15 Coleta de dados CA colo e mama (18).xls]Indicadores'!$D$65:$G$65</c:f>
              <c:numCache>
                <c:formatCode>0.0%</c:formatCode>
                <c:ptCount val="4"/>
                <c:pt idx="0">
                  <c:v>1</c:v>
                </c:pt>
                <c:pt idx="1">
                  <c:v>0.75</c:v>
                </c:pt>
                <c:pt idx="2">
                  <c:v>0.86274509803921573</c:v>
                </c:pt>
                <c:pt idx="3">
                  <c:v>0.90540540540540537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52000"/>
        <c:axId val="83953536"/>
      </c:barChart>
      <c:catAx>
        <c:axId val="839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83953536"/>
        <c:crosses val="autoZero"/>
        <c:auto val="1"/>
        <c:lblAlgn val="ctr"/>
        <c:lblOffset val="100"/>
        <c:noMultiLvlLbl val="0"/>
      </c:catAx>
      <c:valAx>
        <c:axId val="8395353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t-BR"/>
          </a:p>
        </c:txPr>
        <c:crossAx val="839520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F0B2E-C977-4F2B-AA49-7F33836397D2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81300-CD9D-464B-A094-28B84B6E62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73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1300-CD9D-464B-A094-28B84B6E62F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3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5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84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73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7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2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4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60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5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71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5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86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6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50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3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37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045C3A-6BA3-4EED-8FA1-E85455550910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9BE6-1574-4A73-81EF-FC4A0C925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177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46909"/>
            <a:ext cx="7772400" cy="2926080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 DO CÂNCER DE COLO DE ÚTERO E MAMA DAS MULHERES CADASTRADAS NA UBS ACLIMAÇÃO DO MUNICÍPIO DE CASCAVEL - PR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792088"/>
          </a:xfrm>
        </p:spPr>
        <p:txBody>
          <a:bodyPr/>
          <a:lstStyle/>
          <a:p>
            <a:r>
              <a:rPr lang="pt-BR" dirty="0" smtClean="0">
                <a:latin typeface="Aktiv Grotesk" panose="020B0604020202020204" pitchFamily="34" charset="0"/>
              </a:rPr>
              <a:t>Lúcia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Gomes</a:t>
            </a:r>
            <a:r>
              <a:rPr lang="pt-BR" dirty="0" smtClean="0">
                <a:latin typeface="Aktiv Grotesk" panose="020B0604020202020204" pitchFamily="34" charset="0"/>
              </a:rPr>
              <a:t> da Silva</a:t>
            </a:r>
            <a:endParaRPr lang="pt-BR" dirty="0">
              <a:latin typeface="Aktiv Grotes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Objetivo 1. Ampliar a cobertura de detecção precoce do câncer de colo e do câncer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2. Ampliar a cobertura de detecção precoce do câncer de mama das mulheres na faixa etária entre 50 e 69 anos de idade para 50%</a:t>
            </a:r>
            <a:r>
              <a:rPr lang="pt-BR" sz="2400" dirty="0"/>
              <a:t>;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6766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COLO DO OBJETIVO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No primeiro mês da intervenção, tivemos 49 mulheres (0,9%) cadastradas com o exame em dia para a detecção precoce de câncer de colo do útero. No segundo mês esse número aumentou para 126 mulheres (2,4%), no terceiro mês 145 mulheres (2,8%) e no quarto mês atingimos 192 mulheres (3,7%) cadastradas com o exame em dia.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046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RESULTADO CÂNCER DE COLO:</a:t>
            </a:r>
            <a:endParaRPr lang="pt-BR" sz="36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128222"/>
              </p:ext>
            </p:extLst>
          </p:nvPr>
        </p:nvGraphicFramePr>
        <p:xfrm>
          <a:off x="828140" y="1628800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58772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1- Proporção de mulheres entre 25 e 64 anos com exame em dia para detecção precoce de câncer de colo do útero.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642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MAMA PARA OBJETIVO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No primeiro mês, cadastramos e colocamos em dia o exame de mama de 11 mulheres (0,7%), no segundo mês de 33 mulheres (2,0%), no terceiro mês de 39 mulheres (2,3%) e no quarto mês 62 mulheres (3,7%) tiveram suas mamas examinadas com mamografia.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60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082345"/>
              </p:ext>
            </p:extLst>
          </p:nvPr>
        </p:nvGraphicFramePr>
        <p:xfrm>
          <a:off x="828140" y="1412776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57332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2- Proporção de mulheres entre 50 e 69 anos com exame em dia para detecção precoce de câncer de mama.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1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4500" y="2636912"/>
            <a:ext cx="59150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/>
              <a:t>Objetivo 2. Melhorar a adesão das mulheres à realização de exame citopatológico de colo uterino e mamografia.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16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Objetivo 2. Melhorar a adesão das mulheres à realização de exame citopatológico de colo uterino e mamografia.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400" dirty="0" smtClean="0"/>
              <a:t>Meta 3. Buscar 100% das mulheres que tiveram exame alterado e que não retornaram 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2202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 CÂNCER DE COLO UTERINO OBJETIVO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No primeiro mês nenhuma mulher teve o exame citopatológico alterado (0%), no segundo mês apenas 2 mulheres (1,6%) tiveram o exame alterado, no terceiro mês 3 mulheres (2,1%) tiveram alterações em seus exames e no quarto mês, apenas 3 mulheres (1,6%) das 192 cadastradas tiveram seu exame citopatológico alterado.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95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COLO UTERINO: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Figura 3 – Proporção de mulheres com exame </a:t>
            </a:r>
            <a:r>
              <a:rPr lang="pt-BR" sz="1600" dirty="0" err="1" smtClean="0"/>
              <a:t>citopatológico</a:t>
            </a:r>
            <a:r>
              <a:rPr lang="pt-BR" sz="1600" dirty="0" smtClean="0"/>
              <a:t> alterado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846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MAMA: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No primeiro mês não tivemos mulheres com mamografia alterada, no segundo mês tivemos 4 mulheres (12,1%) com alterações, e terceiro meses tivemos 5 mulheres (12,8%) com exames alterados e no quarto mês 6 mulheres (9,7%) tiveram seus exames alterados.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97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O câncer de colo uterino e de mama são os mais comuns entre as mulheres brasileiras;</a:t>
            </a:r>
          </a:p>
          <a:p>
            <a:pPr algn="just"/>
            <a:r>
              <a:rPr lang="pt-BR" sz="2400" dirty="0" smtClean="0"/>
              <a:t>O município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pt-BR" sz="2400" dirty="0" smtClean="0"/>
              <a:t> ocorreu a intervenção foi em Cascavel Paraná, uma região basicamente agrícola, com aproximadamente 300.000 habitantes;</a:t>
            </a:r>
          </a:p>
        </p:txBody>
      </p:sp>
    </p:spTree>
    <p:extLst>
      <p:ext uri="{BB962C8B-B14F-4D97-AF65-F5344CB8AC3E}">
        <p14:creationId xmlns:p14="http://schemas.microsoft.com/office/powerpoint/2010/main" val="3559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MAMA: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4 – Proporção de mulheres com mamografia alterada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420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4500" y="2240868"/>
            <a:ext cx="59150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sz="2400" dirty="0" smtClean="0"/>
              <a:t>Objetivo 3. Melhorar a qualidade do atendimento das mulheres que realizam detecção precoce de câncer de colo de útero e de mama na unidade de saúde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34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 </a:t>
            </a:r>
            <a:r>
              <a:rPr lang="pt-BR" sz="3200" dirty="0" smtClean="0"/>
              <a:t>Objetivo 3. Melhorar a qualidade do atendimento das mulheres que realizam detecção precoce de câncer de colo de útero e de mama na unidade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4. Obter 100% de coleta de amostras satisfatórias do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uterino.</a:t>
            </a:r>
          </a:p>
        </p:txBody>
      </p:sp>
    </p:spTree>
    <p:extLst>
      <p:ext uri="{BB962C8B-B14F-4D97-AF65-F5344CB8AC3E}">
        <p14:creationId xmlns:p14="http://schemas.microsoft.com/office/powerpoint/2010/main" val="37240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DO OBJETIVO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Proporção de mulheres com amostras satisfatórias do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do colo do útero.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668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Realizamos 192 exames citopatológico do colo uterino ao longo dos quatro meses de intervenção, e fazendo a avaliação dos resultados constatamos 100% de exames satisfatórios com amostragem da junção escamo-colunar (células metaplásicas) em todos os meses.  Uma ação que facilitou para que a meta fosse atingida, foi a capacitação dos profissionais, para que fosse realizada uma coleta de qualidade.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07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9- Proporção de mulheres com amostras satisfatórias do exame citopatológico do colo do útero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197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4500" y="2636912"/>
            <a:ext cx="59150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/>
              <a:t>Objetivo 4. Melhorar os registros das informações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851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Objetivo 4. Melhorar os registros das informações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5. Manter registro da coleta de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uterino e realização da mamografia em registro específico em 100% das mulheres cadastradas nos programas da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30282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 COLO UTERINO OBJETIVO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Nos quatro meses de intervenção tivemos um correto registro das informações em prontuário, livro controle e fichas espelhos variando a 100% no primeiro mês, 97,7% no segundo mês, 98,6% no terceiro mês e 99,0% no quarto mês.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6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COLO: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10- Proporção de mulheres com registro adequado do exame </a:t>
            </a:r>
            <a:r>
              <a:rPr lang="pt-BR" sz="1600" dirty="0" err="1" smtClean="0"/>
              <a:t>citopatológico</a:t>
            </a:r>
            <a:r>
              <a:rPr lang="pt-BR" sz="1600" dirty="0" smtClean="0"/>
              <a:t> de colo de útero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79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2400" dirty="0" smtClean="0"/>
              <a:t> ocorreu na unidade mista de saúde aclimação, que abrange uma população estimada de 20.000 habitantes, com bom nível socioeconômico;</a:t>
            </a:r>
          </a:p>
          <a:p>
            <a:r>
              <a:rPr lang="pt-BR" sz="2400" dirty="0" smtClean="0"/>
              <a:t>Antes da intervenção tínhamos uma cobertura de 40%, mas era de forma desorganizada e fora da faixa etária preconizada.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2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MAMA: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  </a:t>
            </a:r>
          </a:p>
          <a:p>
            <a:pPr marL="0" indent="0" algn="just">
              <a:buNone/>
            </a:pPr>
            <a:r>
              <a:rPr lang="pt-BR" sz="2400" dirty="0" smtClean="0"/>
              <a:t>Durante a intervenção do controle de câncer de mama tivemos um correto registro das informações em prontuário e fichas espelhos. No primeiro mês e segundo mês tivemos 75% do registro adequados, terceiro mês 78, 4% atingindo no quarto mês 85%.</a:t>
            </a:r>
          </a:p>
        </p:txBody>
      </p:sp>
    </p:spTree>
    <p:extLst>
      <p:ext uri="{BB962C8B-B14F-4D97-AF65-F5344CB8AC3E}">
        <p14:creationId xmlns:p14="http://schemas.microsoft.com/office/powerpoint/2010/main" val="38542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 CÂNCER DE MAMA: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677650"/>
              </p:ext>
            </p:extLst>
          </p:nvPr>
        </p:nvGraphicFramePr>
        <p:xfrm>
          <a:off x="806843" y="185324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3568" y="6093296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11- Proporção de mulheres com registro adequado da mamografia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16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Objetivo 5. Mapear as mulheres de risco para câncer de colo de útero e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6. Realizar avaliação de risco (ou pesquisar sinais de alerta para identificação de câncer de colo de útero e de mama) em 100% das mulheres nas faixas etárias-alvo.</a:t>
            </a:r>
          </a:p>
        </p:txBody>
      </p:sp>
    </p:spTree>
    <p:extLst>
      <p:ext uri="{BB962C8B-B14F-4D97-AF65-F5344CB8AC3E}">
        <p14:creationId xmlns:p14="http://schemas.microsoft.com/office/powerpoint/2010/main" val="2011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OBJETIVO 5: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/>
              <a:t>Proporção de mulheres entre 25 e 64 anos com pesquisa de sinais de alerta para câncer de colo de útero. </a:t>
            </a:r>
          </a:p>
          <a:p>
            <a:pPr marL="0" indent="0" algn="just">
              <a:buNone/>
            </a:pPr>
            <a:r>
              <a:rPr lang="pt-BR" sz="2400" dirty="0" smtClean="0"/>
              <a:t>No primeiro mês de intervenção tivemos 49 mulheres (100%) com sinal de alerta pesquisado (dor e sangramento após a relação sexual e/ou corrimento vaginal excessivo), no segundo mês 126 mulheres (97,7%), no terceiro mês 145 mulheres (98,6%) e no quarto mês 192 mulheres (99,0%).</a:t>
            </a:r>
          </a:p>
        </p:txBody>
      </p:sp>
    </p:spTree>
    <p:extLst>
      <p:ext uri="{BB962C8B-B14F-4D97-AF65-F5344CB8AC3E}">
        <p14:creationId xmlns:p14="http://schemas.microsoft.com/office/powerpoint/2010/main" val="10329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1: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12 – proporção de mulheres entre 25 e 64 anos com pesquisa se sinais de alerta para câncer de colo de útero.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695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OBJETIVO 5: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Proporção de mulheres entre 50 e 69 anos com avaliação de risco para câncer de mama.  </a:t>
            </a:r>
          </a:p>
          <a:p>
            <a:pPr marL="0" indent="0" algn="just">
              <a:buNone/>
            </a:pPr>
            <a:r>
              <a:rPr lang="pt-BR" sz="2400" dirty="0" smtClean="0"/>
              <a:t>No primeiro mês todas as 16 mulheres cadastradas foram avaliadas para risco, no segundo mês 33 mulheres (75%) foram avaliadas, no terceiro mês 44 mulheres (86,3%) e no quarto mês 67 mulheres (90,5%) foram avaliadas. </a:t>
            </a:r>
          </a:p>
        </p:txBody>
      </p:sp>
    </p:spTree>
    <p:extLst>
      <p:ext uri="{BB962C8B-B14F-4D97-AF65-F5344CB8AC3E}">
        <p14:creationId xmlns:p14="http://schemas.microsoft.com/office/powerpoint/2010/main" val="1849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2: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 13 proporção de mulheres entre 50 e 69 anos com avalição de risco para câncer de mama.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909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4500" y="2636912"/>
            <a:ext cx="59150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sz="2400" dirty="0" smtClean="0"/>
              <a:t>Objetivo 6. Promover a saúde das mulheres que realizam detecção precoce de câncer de colo de útero e de mama na unidade de saúde.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66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Objetivo 6. Promover a saúde das mulheres que realizam detecção precoce de câncer de colo de útero e de mama na unidade de saúde.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Meta: Orientar 100% das mulheres cadastradas sobre doenças sexualmente transmissíveis (DST) e fatores de risco para câncer de colo de útero e de mama</a:t>
            </a:r>
          </a:p>
        </p:txBody>
      </p:sp>
    </p:spTree>
    <p:extLst>
      <p:ext uri="{BB962C8B-B14F-4D97-AF65-F5344CB8AC3E}">
        <p14:creationId xmlns:p14="http://schemas.microsoft.com/office/powerpoint/2010/main" val="6183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1 DO OBJETIVO 6: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Proporção de mulheres entre 25 e 64 anos orientadas sobre DST. </a:t>
            </a:r>
          </a:p>
          <a:p>
            <a:pPr marL="0" indent="0" algn="just">
              <a:buNone/>
            </a:pPr>
            <a:r>
              <a:rPr lang="pt-BR" sz="2400" dirty="0" smtClean="0"/>
              <a:t>No primeiro mês tivemos 49 mulheres (100%) orientadas sobre DST, no segundo mês 126 mulheres (97,7%), no terceiro mês 145 mulheres (98,6%) e no quarto mês 192 mulheres (99,0%) orientadas para as Doenças Sexualmente Transmissíveis. </a:t>
            </a:r>
          </a:p>
        </p:txBody>
      </p:sp>
    </p:spTree>
    <p:extLst>
      <p:ext uri="{BB962C8B-B14F-4D97-AF65-F5344CB8AC3E}">
        <p14:creationId xmlns:p14="http://schemas.microsoft.com/office/powerpoint/2010/main" val="32080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Melhorar a detecção do câncer de mama e de colo uterino nas mulheres </a:t>
            </a:r>
            <a:r>
              <a:rPr lang="pt-BR" sz="2400" smtClean="0"/>
              <a:t>da área </a:t>
            </a:r>
            <a:r>
              <a:rPr lang="pt-BR" sz="2400" dirty="0" smtClean="0"/>
              <a:t>adstrita da UBS Aclimação.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329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 1: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930649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1766" y="627322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 Figura 14 – Proporção de mulheres entre 25 e 64 anos que receberam orientação sobre </a:t>
            </a:r>
            <a:r>
              <a:rPr lang="pt-BR" sz="1600" dirty="0" err="1" smtClean="0"/>
              <a:t>DSTs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840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Apesar da intervenção não ter atingido as metas propostas, conseguimos bons indicadores na qualidade do serviço. Propiciou melhoria nos registros e qualificação da equipe, qualidade das amostras do citopatológico. Melhorou o controle das pacientes com exames de mamografias alterados.</a:t>
            </a:r>
          </a:p>
        </p:txBody>
      </p:sp>
    </p:spTree>
    <p:extLst>
      <p:ext uri="{BB962C8B-B14F-4D97-AF65-F5344CB8AC3E}">
        <p14:creationId xmlns:p14="http://schemas.microsoft.com/office/powerpoint/2010/main" val="34234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O treinamento de equipe melhorou o entendimento da equipe em relação ao câncer de colo uterino e integrou a equipe.</a:t>
            </a:r>
          </a:p>
        </p:txBody>
      </p:sp>
    </p:spTree>
    <p:extLst>
      <p:ext uri="{BB962C8B-B14F-4D97-AF65-F5344CB8AC3E}">
        <p14:creationId xmlns:p14="http://schemas.microsoft.com/office/powerpoint/2010/main" val="866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As pacientes demonstraram satisfação com a melhoria do serviço, como a ausência de filas para agendar o exame citopatológico.</a:t>
            </a:r>
          </a:p>
        </p:txBody>
      </p:sp>
    </p:spTree>
    <p:extLst>
      <p:ext uri="{BB962C8B-B14F-4D97-AF65-F5344CB8AC3E}">
        <p14:creationId xmlns:p14="http://schemas.microsoft.com/office/powerpoint/2010/main" val="866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O serviço está organizado, com a função de cada membro estabelecida e a classificação de risco das mulheres priorizou o seu atendimento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A intervenção está incorporada à rotina do serviço, para viabilizar a continuidade é necessário trabalho árduo todos os dias, com reuniões mensais de equipe.</a:t>
            </a:r>
          </a:p>
        </p:txBody>
      </p:sp>
    </p:spTree>
    <p:extLst>
      <p:ext uri="{BB962C8B-B14F-4D97-AF65-F5344CB8AC3E}">
        <p14:creationId xmlns:p14="http://schemas.microsoft.com/office/powerpoint/2010/main" val="866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Achava que os programas da minha unidade estavam todos em dia e que não precisávamos melhorar, mas foi ao contrario, mas o curso nos ajudou a organizar e melhorar a qualidade do nosso serviço.</a:t>
            </a:r>
          </a:p>
        </p:txBody>
      </p:sp>
    </p:spTree>
    <p:extLst>
      <p:ext uri="{BB962C8B-B14F-4D97-AF65-F5344CB8AC3E}">
        <p14:creationId xmlns:p14="http://schemas.microsoft.com/office/powerpoint/2010/main" val="670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Em relação a minha vida profissional abriu novas propostas de trabalho e um novo olhar em relação à saúde pública.</a:t>
            </a:r>
          </a:p>
        </p:txBody>
      </p:sp>
    </p:spTree>
    <p:extLst>
      <p:ext uri="{BB962C8B-B14F-4D97-AF65-F5344CB8AC3E}">
        <p14:creationId xmlns:p14="http://schemas.microsoft.com/office/powerpoint/2010/main" val="10713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Aprendi a ter rotina para estudar e a entender os protocolos do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670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Utilização do caderno 13 do ministério da saúde;</a:t>
            </a:r>
          </a:p>
          <a:p>
            <a:pPr algn="just"/>
            <a:r>
              <a:rPr lang="pt-BR" sz="2400" dirty="0" smtClean="0"/>
              <a:t>Fichas espelhos, livro de registro e plantinhas eletrônicas;</a:t>
            </a:r>
          </a:p>
        </p:txBody>
      </p:sp>
    </p:spTree>
    <p:extLst>
      <p:ext uri="{BB962C8B-B14F-4D97-AF65-F5344CB8AC3E}">
        <p14:creationId xmlns:p14="http://schemas.microsoft.com/office/powerpoint/2010/main" val="27129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Arquivo especifico para as fichas espelhos;</a:t>
            </a:r>
          </a:p>
          <a:p>
            <a:pPr algn="just"/>
            <a:r>
              <a:rPr lang="pt-BR" sz="2400" dirty="0" smtClean="0"/>
              <a:t>Treinamento de equipe;</a:t>
            </a:r>
          </a:p>
          <a:p>
            <a:pPr algn="just"/>
            <a:r>
              <a:rPr lang="pt-BR" sz="2400" dirty="0" smtClean="0"/>
              <a:t>Estabelecido a função de cada membro da equipe na intervenção;</a:t>
            </a:r>
          </a:p>
        </p:txBody>
      </p:sp>
    </p:spTree>
    <p:extLst>
      <p:ext uri="{BB962C8B-B14F-4D97-AF65-F5344CB8AC3E}">
        <p14:creationId xmlns:p14="http://schemas.microsoft.com/office/powerpoint/2010/main" val="3396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Ofício aos hospitais que realizam mamografia para relatório mensal das pacientes que realizaram mamografia;</a:t>
            </a:r>
          </a:p>
          <a:p>
            <a:pPr algn="just"/>
            <a:r>
              <a:rPr lang="pt-BR" sz="2400" dirty="0" smtClean="0"/>
              <a:t>Aumento do numero de vagas para a coleta do exame citopatológico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132856"/>
            <a:ext cx="691794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Objetivo 1. Ampliar a cobertura de detecção precoce do câncer de colo e do câncer de mama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72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Objetivo 1. Ampliar a cobertura de detecção precoce do câncer de colo e do câncer de mama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1.  Ampliar a cobertura de detecção precoce do câncer de colo uterino das mulheres na faixa etária entre 25 e 64 anos de idade para 70%;</a:t>
            </a:r>
          </a:p>
        </p:txBody>
      </p:sp>
    </p:spTree>
    <p:extLst>
      <p:ext uri="{BB962C8B-B14F-4D97-AF65-F5344CB8AC3E}">
        <p14:creationId xmlns:p14="http://schemas.microsoft.com/office/powerpoint/2010/main" val="9731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1748</Words>
  <Application>Microsoft Office PowerPoint</Application>
  <PresentationFormat>Apresentação na tela (4:3)</PresentationFormat>
  <Paragraphs>106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Íon</vt:lpstr>
      <vt:lpstr>PREVENÇÃO DO CÂNCER DE COLO DE ÚTERO E MAMA DAS MULHERES CADASTRADAS NA UBS ACLIMAÇÃO DO MUNICÍPIO DE CASCAVEL - PR</vt:lpstr>
      <vt:lpstr>INTRODUÇÃO:</vt:lpstr>
      <vt:lpstr>INTRODUÇÃO:</vt:lpstr>
      <vt:lpstr>OBJETIVO:</vt:lpstr>
      <vt:lpstr>METODOLOGIA:</vt:lpstr>
      <vt:lpstr>METODOLOGIA:</vt:lpstr>
      <vt:lpstr>METODOLOGIA:</vt:lpstr>
      <vt:lpstr>OBJETIVOS, METAS E RESULTADOS:</vt:lpstr>
      <vt:lpstr>Objetivo 1. Ampliar a cobertura de detecção precoce do câncer de colo e do câncer de mama</vt:lpstr>
      <vt:lpstr>Objetivo 1. Ampliar a cobertura de detecção precoce do câncer de colo e do câncer de mama</vt:lpstr>
      <vt:lpstr>RESULTADO CÂNCER DE COLO DO OBJETIVO 1</vt:lpstr>
      <vt:lpstr>RESULTADO CÂNCER DE COLO:</vt:lpstr>
      <vt:lpstr>RESULTADO CÂNCER DE MAMA PARA OBJETIVO 1</vt:lpstr>
      <vt:lpstr>Apresentação do PowerPoint</vt:lpstr>
      <vt:lpstr>OBJETIVOS, METAS E RESULTADOS:</vt:lpstr>
      <vt:lpstr>Objetivo 2. Melhorar a adesão das mulheres à realização de exame citopatológico de colo uterino e mamografia.</vt:lpstr>
      <vt:lpstr>RESULTADO CÂNCER DE COLO UTERINO OBJETIVO 2</vt:lpstr>
      <vt:lpstr>RESULTADO CÂNCER DE COLO UTERINO:</vt:lpstr>
      <vt:lpstr>RESULTADO CÂNCER DE MAMA:</vt:lpstr>
      <vt:lpstr>RESULTADO CÂNCER DE MAMA:</vt:lpstr>
      <vt:lpstr>OBJETIVOS, METAS E RESULTADOS:</vt:lpstr>
      <vt:lpstr> Objetivo 3. Melhorar a qualidade do atendimento das mulheres que realizam detecção precoce de câncer de colo de útero e de mama na unidade de saúde</vt:lpstr>
      <vt:lpstr>RESULTADO DO OBJETIVO 3</vt:lpstr>
      <vt:lpstr>RESULTADO:</vt:lpstr>
      <vt:lpstr>RESULTADO:</vt:lpstr>
      <vt:lpstr>OBJETIVOS, METAS E RESULTADOS:</vt:lpstr>
      <vt:lpstr>Objetivo 4. Melhorar os registros das informações </vt:lpstr>
      <vt:lpstr>RESULTADOS COLO UTERINO OBJETIVO 4</vt:lpstr>
      <vt:lpstr>RESULTADO CÂNCER DE COLO:</vt:lpstr>
      <vt:lpstr>RESULTADO CÂNCER DE MAMA:</vt:lpstr>
      <vt:lpstr>RESULTADO CÂNCER DE MAMA:</vt:lpstr>
      <vt:lpstr>Objetivo 5. Mapear as mulheres de risco para câncer de colo de útero e de mama</vt:lpstr>
      <vt:lpstr>RESULTADO OBJETIVO 5:</vt:lpstr>
      <vt:lpstr>RESULTADO 1:</vt:lpstr>
      <vt:lpstr>RESULTADO OBJETIVO 5:</vt:lpstr>
      <vt:lpstr>RESULTADO 2:</vt:lpstr>
      <vt:lpstr>OBJETIVOS, METAS E RESULTADOS:</vt:lpstr>
      <vt:lpstr>Objetivo 6. Promover a saúde das mulheres que realizam detecção precoce de câncer de colo de útero e de mama na unidade de saúde.</vt:lpstr>
      <vt:lpstr>RESULTADO 1 DO OBJETIVO 6:</vt:lpstr>
      <vt:lpstr>INDICADOR 1:</vt:lpstr>
      <vt:lpstr>DISCUSSÃO:</vt:lpstr>
      <vt:lpstr>DISCUSSÃO:</vt:lpstr>
      <vt:lpstr>DISCUSSÃO:</vt:lpstr>
      <vt:lpstr>DISCUSSÃO:</vt:lpstr>
      <vt:lpstr>DISCUSSÃO:</vt:lpstr>
      <vt:lpstr>REFLEXÃO CRÍTICA:</vt:lpstr>
      <vt:lpstr>REFLEXÃO CRÍTICA:</vt:lpstr>
      <vt:lpstr>REFLEXÃO CRÍTICA: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PREVENÇÃO DO CÂNCER DE COLO DE ÚTERO E MAMA DAS MULHERES CADASTRADAS NA UBS ACLIMAÇÃO DO MUNICÍPIO DE CASCAVEL - PR</dc:title>
  <dc:creator>Microsoft</dc:creator>
  <cp:lastModifiedBy>lucia</cp:lastModifiedBy>
  <cp:revision>18</cp:revision>
  <dcterms:created xsi:type="dcterms:W3CDTF">2014-03-27T01:56:53Z</dcterms:created>
  <dcterms:modified xsi:type="dcterms:W3CDTF">2014-03-28T01:10:35Z</dcterms:modified>
</cp:coreProperties>
</file>